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31" r:id="rId2"/>
    <p:sldId id="343" r:id="rId3"/>
    <p:sldId id="353" r:id="rId4"/>
    <p:sldId id="354" r:id="rId5"/>
    <p:sldId id="355" r:id="rId6"/>
    <p:sldId id="356" r:id="rId7"/>
    <p:sldId id="357" r:id="rId8"/>
    <p:sldId id="358" r:id="rId9"/>
    <p:sldId id="359" r:id="rId10"/>
    <p:sldId id="360" r:id="rId11"/>
    <p:sldId id="361" r:id="rId12"/>
    <p:sldId id="362" r:id="rId13"/>
    <p:sldId id="363" r:id="rId14"/>
    <p:sldId id="365" r:id="rId15"/>
    <p:sldId id="364" r:id="rId16"/>
    <p:sldId id="366" r:id="rId17"/>
  </p:sldIdLst>
  <p:sldSz cx="1126966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0" d="100"/>
          <a:sy n="60" d="100"/>
        </p:scale>
        <p:origin x="-1056" y="-24"/>
      </p:cViewPr>
      <p:guideLst>
        <p:guide orient="horz" pos="2160"/>
        <p:guide pos="355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84324-A06F-4D8B-BCF3-CB2DF0FC66D3}" type="datetimeFigureOut">
              <a:rPr lang="fr-FR" smtClean="0"/>
              <a:pPr/>
              <a:t>10/11/2024</a:t>
            </a:fld>
            <a:endParaRPr lang="fr-FR"/>
          </a:p>
        </p:txBody>
      </p:sp>
      <p:sp>
        <p:nvSpPr>
          <p:cNvPr id="4" name="Espace réservé de l'image des diapositives 3"/>
          <p:cNvSpPr>
            <a:spLocks noGrp="1" noRot="1" noChangeAspect="1"/>
          </p:cNvSpPr>
          <p:nvPr>
            <p:ph type="sldImg" idx="2"/>
          </p:nvPr>
        </p:nvSpPr>
        <p:spPr>
          <a:xfrm>
            <a:off x="612775" y="685800"/>
            <a:ext cx="563245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FC43F7-1A07-425F-997D-83FA4C4990D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45225" y="2130427"/>
            <a:ext cx="9579214"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690449" y="3886200"/>
            <a:ext cx="788876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170505" y="274640"/>
            <a:ext cx="2535674"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563484" y="274640"/>
            <a:ext cx="7419194"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90225" y="4406902"/>
            <a:ext cx="9579214"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890225" y="2906713"/>
            <a:ext cx="95792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563484"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728745"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563483" y="1535113"/>
            <a:ext cx="497939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563483" y="2174875"/>
            <a:ext cx="4979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724832" y="1535113"/>
            <a:ext cx="498134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5724832" y="2174875"/>
            <a:ext cx="498134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63485" y="273050"/>
            <a:ext cx="3707641"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4406125" y="273052"/>
            <a:ext cx="630005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563485" y="1435102"/>
            <a:ext cx="370764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208934" y="4800600"/>
            <a:ext cx="6761798"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2208934" y="612775"/>
            <a:ext cx="676179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208934" y="5367338"/>
            <a:ext cx="676179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63485" y="274638"/>
            <a:ext cx="10142696"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563485" y="1600202"/>
            <a:ext cx="10142696"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563483" y="6356352"/>
            <a:ext cx="262958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77FE68-B179-47C4-8757-734EB2B83C49}" type="datetimeFigureOut">
              <a:rPr lang="fr-FR" smtClean="0"/>
              <a:pPr/>
              <a:t>10/11/2024</a:t>
            </a:fld>
            <a:endParaRPr lang="fr-FR"/>
          </a:p>
        </p:txBody>
      </p:sp>
      <p:sp>
        <p:nvSpPr>
          <p:cNvPr id="5" name="Espace réservé du pied de page 4"/>
          <p:cNvSpPr>
            <a:spLocks noGrp="1"/>
          </p:cNvSpPr>
          <p:nvPr>
            <p:ph type="ftr" sz="quarter" idx="3"/>
          </p:nvPr>
        </p:nvSpPr>
        <p:spPr>
          <a:xfrm>
            <a:off x="3850469" y="6356352"/>
            <a:ext cx="356872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076592" y="6356352"/>
            <a:ext cx="262958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D4D041-5645-49D8-B3DD-E4DAFC1DE53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asq.org/quality-resources/quality-glossary/b"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4171" y="785794"/>
            <a:ext cx="9858444" cy="2582858"/>
          </a:xfrm>
        </p:spPr>
        <p:style>
          <a:lnRef idx="2">
            <a:schemeClr val="accent1"/>
          </a:lnRef>
          <a:fillRef idx="1">
            <a:schemeClr val="lt1"/>
          </a:fillRef>
          <a:effectRef idx="0">
            <a:schemeClr val="accent1"/>
          </a:effectRef>
          <a:fontRef idx="minor">
            <a:schemeClr val="dk1"/>
          </a:fontRef>
        </p:style>
        <p:txBody>
          <a:bodyPr>
            <a:normAutofit/>
          </a:bodyPr>
          <a:lstStyle/>
          <a:p>
            <a:r>
              <a:rPr lang="fr-FR" sz="4800" b="1" dirty="0" smtClean="0">
                <a:solidFill>
                  <a:srgbClr val="0070C0"/>
                </a:solidFill>
              </a:rPr>
              <a:t> </a:t>
            </a:r>
            <a:r>
              <a:rPr lang="fr-FR" sz="3600" b="1" dirty="0" err="1" smtClean="0">
                <a:solidFill>
                  <a:srgbClr val="0070C0"/>
                </a:solidFill>
              </a:rPr>
              <a:t>Quality</a:t>
            </a:r>
            <a:r>
              <a:rPr lang="fr-FR" sz="3600" b="1" dirty="0" smtClean="0">
                <a:solidFill>
                  <a:srgbClr val="0070C0"/>
                </a:solidFill>
              </a:rPr>
              <a:t> </a:t>
            </a:r>
            <a:r>
              <a:rPr lang="fr-FR" sz="3600" b="1" dirty="0" err="1" smtClean="0">
                <a:solidFill>
                  <a:srgbClr val="0070C0"/>
                </a:solidFill>
              </a:rPr>
              <a:t>tools</a:t>
            </a:r>
            <a:r>
              <a:rPr lang="fr-FR" sz="3600" b="1" dirty="0" smtClean="0">
                <a:solidFill>
                  <a:srgbClr val="0070C0"/>
                </a:solidFill>
              </a:rPr>
              <a:t> and techniques (part 02)</a:t>
            </a:r>
            <a:r>
              <a:rPr lang="fr-FR" sz="3200" b="1" dirty="0" smtClean="0">
                <a:solidFill>
                  <a:srgbClr val="0070C0"/>
                </a:solidFill>
              </a:rPr>
              <a:t/>
            </a:r>
            <a:br>
              <a:rPr lang="fr-FR" sz="3200" b="1" dirty="0" smtClean="0">
                <a:solidFill>
                  <a:srgbClr val="0070C0"/>
                </a:solidFill>
              </a:rPr>
            </a:br>
            <a:r>
              <a:rPr lang="fr-FR" sz="3200" b="1" dirty="0" smtClean="0">
                <a:solidFill>
                  <a:srgbClr val="0070C0"/>
                </a:solidFill>
              </a:rPr>
              <a:t/>
            </a:r>
            <a:br>
              <a:rPr lang="fr-FR" sz="3200" b="1" dirty="0" smtClean="0">
                <a:solidFill>
                  <a:srgbClr val="0070C0"/>
                </a:solidFill>
              </a:rPr>
            </a:br>
            <a:r>
              <a:rPr lang="fr-FR" sz="3200" b="1" smtClean="0">
                <a:solidFill>
                  <a:srgbClr val="0070C0"/>
                </a:solidFill>
              </a:rPr>
              <a:t>Course </a:t>
            </a:r>
            <a:r>
              <a:rPr lang="fr-FR" sz="3200" b="1" smtClean="0">
                <a:solidFill>
                  <a:srgbClr val="0070C0"/>
                </a:solidFill>
              </a:rPr>
              <a:t>08</a:t>
            </a:r>
            <a:endParaRPr lang="fr-FR" sz="3200" b="1" dirty="0">
              <a:solidFill>
                <a:srgbClr val="0070C0"/>
              </a:solidFill>
            </a:endParaRPr>
          </a:p>
        </p:txBody>
      </p:sp>
      <p:sp>
        <p:nvSpPr>
          <p:cNvPr id="3" name="Espace réservé du contenu 2"/>
          <p:cNvSpPr>
            <a:spLocks noGrp="1"/>
          </p:cNvSpPr>
          <p:nvPr>
            <p:ph idx="1"/>
          </p:nvPr>
        </p:nvSpPr>
        <p:spPr>
          <a:xfrm>
            <a:off x="1991493" y="3857628"/>
            <a:ext cx="7286676" cy="2143140"/>
          </a:xfrm>
        </p:spPr>
        <p:txBody>
          <a:bodyPr>
            <a:noAutofit/>
          </a:bodyPr>
          <a:lstStyle/>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محاضرات موجهة لطلبة السنة ثانية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ماستر</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اقتصاد وتسيير المؤسسات</a:t>
            </a:r>
          </a:p>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قسم العلوم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الإقتصادية</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جامعة بسكرة</a:t>
            </a:r>
            <a:endParaRPr lang="fr-FR" sz="3600" b="1" dirty="0" smtClean="0">
              <a:effectLst>
                <a:outerShdw blurRad="38100" dist="38100" dir="2700000" algn="tl">
                  <a:srgbClr val="000000">
                    <a:alpha val="43137"/>
                  </a:srgbClr>
                </a:outerShdw>
              </a:effectLst>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63485" y="428604"/>
            <a:ext cx="10142696" cy="6000792"/>
          </a:xfrm>
        </p:spPr>
        <p:txBody>
          <a:bodyPr>
            <a:normAutofit fontScale="40000" lnSpcReduction="20000"/>
          </a:bodyPr>
          <a:lstStyle/>
          <a:p>
            <a:pPr algn="just">
              <a:buNone/>
            </a:pPr>
            <a:r>
              <a:rPr lang="en-US" sz="4300" b="1" dirty="0" smtClean="0">
                <a:solidFill>
                  <a:srgbClr val="FF0000"/>
                </a:solidFill>
              </a:rPr>
              <a:t>Benefits</a:t>
            </a:r>
          </a:p>
          <a:p>
            <a:pPr algn="just"/>
            <a:r>
              <a:rPr lang="en-US" sz="4300" b="1" dirty="0" smtClean="0"/>
              <a:t>Identifying Correlations</a:t>
            </a:r>
            <a:r>
              <a:rPr lang="en-US" sz="4300" dirty="0" smtClean="0"/>
              <a:t>: Scatter Diagrams are excellent for identifying whether a relationship exists between two variables and how strong that relationship is.</a:t>
            </a:r>
          </a:p>
          <a:p>
            <a:pPr algn="just"/>
            <a:r>
              <a:rPr lang="en-US" sz="4300" b="1" dirty="0" smtClean="0"/>
              <a:t>Visual Clarity</a:t>
            </a:r>
            <a:r>
              <a:rPr lang="en-US" sz="4300" dirty="0" smtClean="0"/>
              <a:t>: They provide a clear visual representation that can often reveal trends and patterns more effectively than numerical statistics.</a:t>
            </a:r>
          </a:p>
          <a:p>
            <a:pPr algn="just"/>
            <a:r>
              <a:rPr lang="en-US" sz="4300" b="1" dirty="0" smtClean="0"/>
              <a:t>Hypothesis Testing</a:t>
            </a:r>
            <a:r>
              <a:rPr lang="en-US" sz="4300" dirty="0" smtClean="0"/>
              <a:t>: They can be used to test hypotheses about cause-and-effect relationships.</a:t>
            </a:r>
          </a:p>
          <a:p>
            <a:pPr algn="just"/>
            <a:r>
              <a:rPr lang="en-US" sz="4300" b="1" dirty="0" smtClean="0"/>
              <a:t>Data Exploration</a:t>
            </a:r>
            <a:r>
              <a:rPr lang="en-US" sz="4300" dirty="0" smtClean="0"/>
              <a:t>: Scatter Diagrams are useful for initial exploration of data, guiding further detailed analysis.</a:t>
            </a:r>
          </a:p>
          <a:p>
            <a:pPr algn="just">
              <a:buNone/>
            </a:pPr>
            <a:endParaRPr lang="en-US" sz="4300" b="1" dirty="0" smtClean="0"/>
          </a:p>
          <a:p>
            <a:pPr algn="just">
              <a:buNone/>
            </a:pPr>
            <a:r>
              <a:rPr lang="en-US" sz="4300" b="1" dirty="0" smtClean="0">
                <a:solidFill>
                  <a:srgbClr val="FF0000"/>
                </a:solidFill>
              </a:rPr>
              <a:t>Challenges</a:t>
            </a:r>
          </a:p>
          <a:p>
            <a:pPr algn="just"/>
            <a:r>
              <a:rPr lang="en-US" sz="4300" b="1" dirty="0" smtClean="0"/>
              <a:t>Causation vs. Correlation</a:t>
            </a:r>
            <a:r>
              <a:rPr lang="en-US" sz="4300" dirty="0" smtClean="0"/>
              <a:t>: A common pitfall is mistaking correlation (how variables are related) for causation (one variable causing the other).</a:t>
            </a:r>
          </a:p>
          <a:p>
            <a:pPr algn="just"/>
            <a:r>
              <a:rPr lang="en-US" sz="4300" b="1" dirty="0" smtClean="0"/>
              <a:t>Over-interpretation</a:t>
            </a:r>
            <a:r>
              <a:rPr lang="en-US" sz="4300" dirty="0" smtClean="0"/>
              <a:t>: There’s a risk of over-interpreting the data without proper statistical knowledge.</a:t>
            </a:r>
          </a:p>
          <a:p>
            <a:pPr algn="just"/>
            <a:r>
              <a:rPr lang="en-US" sz="4300" b="1" dirty="0" smtClean="0"/>
              <a:t>Complex Relationships</a:t>
            </a:r>
            <a:r>
              <a:rPr lang="en-US" sz="4300" dirty="0" smtClean="0"/>
              <a:t>: They may not effectively reveal complex relationships involving more than two variables.</a:t>
            </a:r>
          </a:p>
          <a:p>
            <a:pPr algn="just">
              <a:buNone/>
            </a:pPr>
            <a:endParaRPr lang="en-US" sz="4300" b="1" dirty="0" smtClean="0"/>
          </a:p>
          <a:p>
            <a:pPr algn="just">
              <a:buNone/>
            </a:pPr>
            <a:r>
              <a:rPr lang="en-US" sz="4300" b="1" dirty="0" smtClean="0">
                <a:solidFill>
                  <a:srgbClr val="FF0000"/>
                </a:solidFill>
              </a:rPr>
              <a:t>Best Practices</a:t>
            </a:r>
          </a:p>
          <a:p>
            <a:pPr algn="just"/>
            <a:r>
              <a:rPr lang="en-US" sz="4300" b="1" dirty="0" smtClean="0"/>
              <a:t>Use with Other Tools</a:t>
            </a:r>
            <a:r>
              <a:rPr lang="en-US" sz="4300" dirty="0" smtClean="0"/>
              <a:t>: For a comprehensive analysis, combine Scatter Diagrams with other tools like the Cause-and-Effect Diagram to explore underlying causes.</a:t>
            </a:r>
          </a:p>
          <a:p>
            <a:pPr algn="just"/>
            <a:r>
              <a:rPr lang="en-US" sz="4300" b="1" dirty="0" smtClean="0"/>
              <a:t>Statistical Expertise</a:t>
            </a:r>
            <a:r>
              <a:rPr lang="en-US" sz="4300" dirty="0" smtClean="0"/>
              <a:t>: Seek statistical expertise when necessary to interpret the diagrams correctly.</a:t>
            </a:r>
          </a:p>
          <a:p>
            <a:pPr algn="just"/>
            <a:r>
              <a:rPr lang="en-US" sz="4300" b="1" dirty="0" smtClean="0"/>
              <a:t>Continual Refinement</a:t>
            </a:r>
            <a:r>
              <a:rPr lang="en-US" sz="4300" dirty="0" smtClean="0"/>
              <a:t>: Continuously refine and explore data with additional scatter plots as more variables and data are considered.</a:t>
            </a:r>
          </a:p>
          <a:p>
            <a:pPr algn="just"/>
            <a:r>
              <a:rPr lang="en-US" sz="4300" dirty="0" smtClean="0"/>
              <a:t>In summary, Scatter Diagrams are a powerful tool in the quality improvement toolkit, providing clarity and insights into the relationships between variables. By effectively utilizing this tool, organizations can uncover hidden patterns and relationships, leading to more informed decisions and improved processes and products.</a:t>
            </a:r>
          </a:p>
          <a:p>
            <a:pPr>
              <a:buNone/>
            </a:pP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56322" name="Picture 2" descr="Scatter Diagram"/>
          <p:cNvPicPr>
            <a:picLocks noChangeAspect="1" noChangeArrowheads="1"/>
          </p:cNvPicPr>
          <p:nvPr/>
        </p:nvPicPr>
        <p:blipFill>
          <a:blip r:embed="rId2"/>
          <a:srcRect/>
          <a:stretch>
            <a:fillRect/>
          </a:stretch>
        </p:blipFill>
        <p:spPr bwMode="auto">
          <a:xfrm>
            <a:off x="2062931" y="428604"/>
            <a:ext cx="5962650" cy="5762625"/>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654032"/>
          </a:xfrm>
        </p:spPr>
        <p:txBody>
          <a:bodyPr>
            <a:normAutofit/>
          </a:bodyPr>
          <a:lstStyle/>
          <a:p>
            <a:r>
              <a:rPr lang="fr-FR" sz="2400" b="1" dirty="0" smtClean="0">
                <a:solidFill>
                  <a:srgbClr val="FF0000"/>
                </a:solidFill>
              </a:rPr>
              <a:t>7. Flow </a:t>
            </a:r>
            <a:r>
              <a:rPr lang="fr-FR" sz="2400" b="1" dirty="0" err="1" smtClean="0">
                <a:solidFill>
                  <a:srgbClr val="FF0000"/>
                </a:solidFill>
              </a:rPr>
              <a:t>Chart</a:t>
            </a:r>
            <a:endParaRPr lang="fr-FR" sz="2400" dirty="0">
              <a:solidFill>
                <a:srgbClr val="FF0000"/>
              </a:solidFill>
            </a:endParaRPr>
          </a:p>
        </p:txBody>
      </p:sp>
      <p:sp>
        <p:nvSpPr>
          <p:cNvPr id="3" name="Espace réservé du contenu 2"/>
          <p:cNvSpPr>
            <a:spLocks noGrp="1"/>
          </p:cNvSpPr>
          <p:nvPr>
            <p:ph idx="1"/>
          </p:nvPr>
        </p:nvSpPr>
        <p:spPr>
          <a:xfrm>
            <a:off x="563485" y="1071546"/>
            <a:ext cx="10142696" cy="5054619"/>
          </a:xfrm>
        </p:spPr>
        <p:txBody>
          <a:bodyPr>
            <a:normAutofit fontScale="70000" lnSpcReduction="20000"/>
          </a:bodyPr>
          <a:lstStyle/>
          <a:p>
            <a:pPr algn="just"/>
            <a:r>
              <a:rPr lang="en-US" dirty="0" smtClean="0"/>
              <a:t>The Flow Chart is a fundamental tool in process improvement, offering a clear and systematic visual representation of a process from start to finish. It is instrumental in understanding, analyzing, and optimizing complex processes, thereby playing a critical role in enhancing efficiency and effectiveness in various business operations.</a:t>
            </a:r>
          </a:p>
          <a:p>
            <a:pPr algn="just"/>
            <a:r>
              <a:rPr lang="en-US" b="1" dirty="0" smtClean="0"/>
              <a:t>Basics of Flow Charts</a:t>
            </a:r>
          </a:p>
          <a:p>
            <a:pPr algn="just"/>
            <a:r>
              <a:rPr lang="en-US" dirty="0" smtClean="0"/>
              <a:t>A Flow Chart is a diagram that depicts the steps of a process through a series of shapes connected by arrows. Each shape represents a different type of action or decision point, and the arrows show the flow and sequence of these steps. This tool is essential for mapping out processes in a way that is easy to understand and communicate.</a:t>
            </a:r>
          </a:p>
          <a:p>
            <a:pPr algn="just"/>
            <a:r>
              <a:rPr lang="en-US" b="1" dirty="0" smtClean="0"/>
              <a:t>Wide-Ranging Applications</a:t>
            </a:r>
          </a:p>
          <a:p>
            <a:pPr algn="just"/>
            <a:r>
              <a:rPr lang="en-US" dirty="0" smtClean="0"/>
              <a:t>In manufacturing, Flow Charts can be used to detail the production process, from raw material handling to finished product. In services, they can map out customer service protocols or administrative procedures. Their versatility makes them applicable in virtually any industry where processes need to be understood and improved.</a:t>
            </a:r>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19857" y="500042"/>
            <a:ext cx="10358510" cy="6143668"/>
          </a:xfrm>
        </p:spPr>
        <p:txBody>
          <a:bodyPr>
            <a:normAutofit fontScale="47500" lnSpcReduction="20000"/>
          </a:bodyPr>
          <a:lstStyle/>
          <a:p>
            <a:pPr algn="just">
              <a:buNone/>
            </a:pPr>
            <a:r>
              <a:rPr lang="en-US" sz="3600" b="1" dirty="0" smtClean="0">
                <a:solidFill>
                  <a:srgbClr val="FF0000"/>
                </a:solidFill>
              </a:rPr>
              <a:t>Advantages</a:t>
            </a:r>
          </a:p>
          <a:p>
            <a:pPr algn="just"/>
            <a:r>
              <a:rPr lang="en-US" sz="3600" b="1" dirty="0" smtClean="0"/>
              <a:t>Clarifies Complex Processes</a:t>
            </a:r>
            <a:r>
              <a:rPr lang="en-US" sz="3600" dirty="0" smtClean="0"/>
              <a:t>: Flow Charts make it easier to understand even the most complex operations by visually breaking down a process.</a:t>
            </a:r>
          </a:p>
          <a:p>
            <a:pPr algn="just"/>
            <a:r>
              <a:rPr lang="en-US" sz="3600" b="1" dirty="0" smtClean="0"/>
              <a:t>Identifies Redundancies and Inefficiencies</a:t>
            </a:r>
            <a:r>
              <a:rPr lang="en-US" sz="3600" dirty="0" smtClean="0"/>
              <a:t>: They help pinpoint redundant or inefficient steps, paving the way for streamlining and optimization.</a:t>
            </a:r>
          </a:p>
          <a:p>
            <a:pPr algn="just"/>
            <a:r>
              <a:rPr lang="en-US" sz="3600" b="1" dirty="0" smtClean="0"/>
              <a:t>Facilitates Communication</a:t>
            </a:r>
            <a:r>
              <a:rPr lang="en-US" sz="3600" dirty="0" smtClean="0"/>
              <a:t>: They are an excellent tool for communicating processes and changes within a team or organization.</a:t>
            </a:r>
          </a:p>
          <a:p>
            <a:pPr algn="just"/>
            <a:r>
              <a:rPr lang="en-US" sz="3600" b="1" dirty="0" smtClean="0"/>
              <a:t>Enhances Problem-Solving</a:t>
            </a:r>
            <a:r>
              <a:rPr lang="en-US" sz="3600" dirty="0" smtClean="0"/>
              <a:t>: By providing a clear view of the process, Flow Charts aid in identifying areas for improvement and problem-solving.</a:t>
            </a:r>
            <a:endParaRPr lang="en-US" sz="3600" b="1" dirty="0" smtClean="0">
              <a:solidFill>
                <a:srgbClr val="FF0000"/>
              </a:solidFill>
            </a:endParaRPr>
          </a:p>
          <a:p>
            <a:pPr algn="just">
              <a:buNone/>
            </a:pPr>
            <a:r>
              <a:rPr lang="en-US" sz="3600" b="1" dirty="0" smtClean="0">
                <a:solidFill>
                  <a:srgbClr val="FF0000"/>
                </a:solidFill>
              </a:rPr>
              <a:t>Potential Challenges</a:t>
            </a:r>
          </a:p>
          <a:p>
            <a:pPr algn="just"/>
            <a:r>
              <a:rPr lang="en-US" sz="3600" b="1" dirty="0" smtClean="0"/>
              <a:t>Over-Simplification</a:t>
            </a:r>
            <a:r>
              <a:rPr lang="en-US" sz="3600" dirty="0" smtClean="0"/>
              <a:t>: There’s a risk of oversimplifying complex processes, which might lead to missing out on important nuances.</a:t>
            </a:r>
          </a:p>
          <a:p>
            <a:pPr algn="just"/>
            <a:r>
              <a:rPr lang="en-US" sz="3600" b="1" dirty="0" smtClean="0"/>
              <a:t>Maintenance</a:t>
            </a:r>
            <a:r>
              <a:rPr lang="en-US" sz="3600" dirty="0" smtClean="0"/>
              <a:t>: As processes evolve, Flow Charts need to be regularly updated, which can be time-consuming.</a:t>
            </a:r>
            <a:endParaRPr lang="en-US" sz="3600" b="1" dirty="0" smtClean="0"/>
          </a:p>
          <a:p>
            <a:pPr algn="just">
              <a:buNone/>
            </a:pPr>
            <a:r>
              <a:rPr lang="en-US" sz="3600" b="1" dirty="0" smtClean="0">
                <a:solidFill>
                  <a:srgbClr val="FF0000"/>
                </a:solidFill>
              </a:rPr>
              <a:t>Best Practices for Implementation</a:t>
            </a:r>
          </a:p>
          <a:p>
            <a:pPr algn="just"/>
            <a:r>
              <a:rPr lang="en-US" sz="3600" b="1" dirty="0" smtClean="0"/>
              <a:t>Detailing Each Step</a:t>
            </a:r>
            <a:r>
              <a:rPr lang="en-US" sz="3600" dirty="0" smtClean="0"/>
              <a:t>: Ensure that every step of the process is clearly and accurately represented.</a:t>
            </a:r>
          </a:p>
          <a:p>
            <a:pPr algn="just"/>
            <a:r>
              <a:rPr lang="en-US" sz="3600" b="1" dirty="0" smtClean="0"/>
              <a:t>Involving Stakeholders</a:t>
            </a:r>
            <a:r>
              <a:rPr lang="en-US" sz="3600" dirty="0" smtClean="0"/>
              <a:t>: Include input from all stakeholders involved in the process to get a comprehensive view.</a:t>
            </a:r>
          </a:p>
          <a:p>
            <a:pPr algn="just"/>
            <a:r>
              <a:rPr lang="en-US" sz="3600" b="1" dirty="0" smtClean="0"/>
              <a:t>Regular Review and Update</a:t>
            </a:r>
            <a:r>
              <a:rPr lang="en-US" sz="3600" dirty="0" smtClean="0"/>
              <a:t>: Continually review and update the Flow Chart to reflect any changes in the process.</a:t>
            </a:r>
          </a:p>
          <a:p>
            <a:pPr algn="just"/>
            <a:r>
              <a:rPr lang="en-US" sz="3600" b="1" dirty="0" smtClean="0"/>
              <a:t>Use in Conjunction with Other Tools</a:t>
            </a:r>
            <a:r>
              <a:rPr lang="en-US" sz="3600" dirty="0" smtClean="0"/>
              <a:t>: Combine Flow Charts with other quality tools, like Pareto Charts or Control Charts, for a holistic approach to process improvement.</a:t>
            </a:r>
          </a:p>
          <a:p>
            <a:pPr algn="just"/>
            <a:r>
              <a:rPr lang="en-US" sz="3600" dirty="0" smtClean="0"/>
              <a:t>Flow Charts are invaluable in the quality management toolkit, offering a structured and clear methodology for dissecting and understanding processes. Their use facilitates a deeper insight into operational workflows, aiding businesses in refining and optimizing their processes for greater efficiency and effectiveness.</a:t>
            </a: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59394" name="Picture 2" descr="Flowchart"/>
          <p:cNvPicPr>
            <a:picLocks noChangeAspect="1" noChangeArrowheads="1"/>
          </p:cNvPicPr>
          <p:nvPr/>
        </p:nvPicPr>
        <p:blipFill>
          <a:blip r:embed="rId2"/>
          <a:srcRect/>
          <a:stretch>
            <a:fillRect/>
          </a:stretch>
        </p:blipFill>
        <p:spPr bwMode="auto">
          <a:xfrm>
            <a:off x="2491559" y="1285860"/>
            <a:ext cx="5715000" cy="428625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r>
              <a:rPr lang="en-US" b="1" dirty="0" smtClean="0"/>
              <a:t>Conclusion</a:t>
            </a:r>
          </a:p>
          <a:p>
            <a:pPr algn="just"/>
            <a:r>
              <a:rPr lang="en-US" dirty="0" smtClean="0"/>
              <a:t>The 7 Basic Quality Tools for Process Improvement are foundational in any quality improvement initiative. They are versatile and can be applied in various industries and processes. Organizations can significantly improve quality, efficiency, and overall performance by effectively utilizing these tools. These tools help in problem-solving and foster a culture of continuous improvement and strategic thinking within the organization.</a:t>
            </a:r>
          </a:p>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err="1" smtClean="0">
                <a:solidFill>
                  <a:srgbClr val="FF0000"/>
                </a:solidFill>
              </a:rPr>
              <a:t>Other</a:t>
            </a:r>
            <a:r>
              <a:rPr lang="fr-FR" b="1" dirty="0" smtClean="0">
                <a:solidFill>
                  <a:srgbClr val="FF0000"/>
                </a:solidFill>
              </a:rPr>
              <a:t> </a:t>
            </a:r>
            <a:r>
              <a:rPr lang="fr-FR" b="1" dirty="0" err="1" smtClean="0">
                <a:solidFill>
                  <a:srgbClr val="FF0000"/>
                </a:solidFill>
              </a:rPr>
              <a:t>tools</a:t>
            </a:r>
            <a:r>
              <a:rPr lang="fr-FR" b="1" dirty="0" smtClean="0">
                <a:solidFill>
                  <a:srgbClr val="FF0000"/>
                </a:solidFill>
              </a:rPr>
              <a:t>/ techniques of TQM</a:t>
            </a:r>
            <a:endParaRPr lang="fr-FR" b="1" dirty="0">
              <a:solidFill>
                <a:srgbClr val="FF0000"/>
              </a:solidFill>
            </a:endParaRPr>
          </a:p>
        </p:txBody>
      </p:sp>
      <p:sp>
        <p:nvSpPr>
          <p:cNvPr id="3" name="Espace réservé du contenu 2"/>
          <p:cNvSpPr>
            <a:spLocks noGrp="1"/>
          </p:cNvSpPr>
          <p:nvPr>
            <p:ph idx="1"/>
          </p:nvPr>
        </p:nvSpPr>
        <p:spPr/>
        <p:txBody>
          <a:bodyPr>
            <a:normAutofit fontScale="85000" lnSpcReduction="20000"/>
          </a:bodyPr>
          <a:lstStyle/>
          <a:p>
            <a:r>
              <a:rPr lang="fr-FR" dirty="0" err="1" smtClean="0">
                <a:solidFill>
                  <a:srgbClr val="FF0000"/>
                </a:solidFill>
              </a:rPr>
              <a:t>Add</a:t>
            </a:r>
            <a:r>
              <a:rPr lang="fr-FR" dirty="0" smtClean="0">
                <a:solidFill>
                  <a:srgbClr val="FF0000"/>
                </a:solidFill>
              </a:rPr>
              <a:t> the </a:t>
            </a:r>
            <a:r>
              <a:rPr lang="fr-FR" dirty="0" err="1" smtClean="0">
                <a:solidFill>
                  <a:srgbClr val="FF0000"/>
                </a:solidFill>
              </a:rPr>
              <a:t>benchmarking</a:t>
            </a:r>
            <a:r>
              <a:rPr lang="fr-FR" dirty="0" smtClean="0">
                <a:solidFill>
                  <a:srgbClr val="FF0000"/>
                </a:solidFill>
              </a:rPr>
              <a:t> </a:t>
            </a:r>
            <a:r>
              <a:rPr lang="fr-FR" dirty="0" err="1" smtClean="0">
                <a:solidFill>
                  <a:srgbClr val="FF0000"/>
                </a:solidFill>
              </a:rPr>
              <a:t>from</a:t>
            </a:r>
            <a:r>
              <a:rPr lang="fr-FR" dirty="0" smtClean="0">
                <a:solidFill>
                  <a:srgbClr val="FF0000"/>
                </a:solidFill>
              </a:rPr>
              <a:t> the </a:t>
            </a:r>
            <a:r>
              <a:rPr lang="fr-FR" dirty="0" err="1" smtClean="0">
                <a:solidFill>
                  <a:srgbClr val="FF0000"/>
                </a:solidFill>
              </a:rPr>
              <a:t>bool</a:t>
            </a:r>
            <a:r>
              <a:rPr lang="fr-FR" dirty="0" smtClean="0">
                <a:solidFill>
                  <a:srgbClr val="FF0000"/>
                </a:solidFill>
              </a:rPr>
              <a:t> of TQM</a:t>
            </a:r>
          </a:p>
          <a:p>
            <a:r>
              <a:rPr lang="en-US" dirty="0" smtClean="0">
                <a:hlinkClick r:id="rId2"/>
              </a:rPr>
              <a:t>Definition: Benchmarking</a:t>
            </a:r>
            <a:endParaRPr lang="en-US" dirty="0" smtClean="0"/>
          </a:p>
          <a:p>
            <a:pPr algn="just"/>
            <a:r>
              <a:rPr lang="en-US" dirty="0" smtClean="0"/>
              <a:t>Benchmarking is defined as the process of measuring products, services, and processes against those of organizations known to be leaders in one or more aspects of their operations. Benchmarking provides necessary insights to help you understand how your organization compares with similar organizations, even if they are in a different business or have a different group of customers.</a:t>
            </a:r>
          </a:p>
          <a:p>
            <a:pPr algn="just"/>
            <a:r>
              <a:rPr lang="en-US" dirty="0" smtClean="0"/>
              <a:t>Benchmarking can also help organizations identify areas, systems, or processes for improvements—either incremental (continuous) improvements or dramatic (business process re-engineering) improvements.</a:t>
            </a:r>
          </a:p>
          <a:p>
            <a:endParaRPr lang="fr-FR"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7047" y="5929330"/>
            <a:ext cx="9215502" cy="582594"/>
          </a:xfrm>
        </p:spPr>
        <p:txBody>
          <a:bodyPr>
            <a:normAutofit/>
          </a:bodyPr>
          <a:lstStyle/>
          <a:p>
            <a:r>
              <a:rPr lang="fr-FR" sz="1800" i="1" dirty="0" smtClean="0"/>
              <a:t>Source: https://safetyculture.com/topics/quality-management-tools/</a:t>
            </a:r>
            <a:endParaRPr lang="fr-FR" sz="1800" i="1" dirty="0"/>
          </a:p>
        </p:txBody>
      </p:sp>
      <p:pic>
        <p:nvPicPr>
          <p:cNvPr id="1027" name="Picture 3" descr="C:\Users\DELL\Pictures\quality 4.png"/>
          <p:cNvPicPr>
            <a:picLocks noChangeAspect="1" noChangeArrowheads="1"/>
          </p:cNvPicPr>
          <p:nvPr/>
        </p:nvPicPr>
        <p:blipFill>
          <a:blip r:embed="rId2"/>
          <a:srcRect/>
          <a:stretch>
            <a:fillRect/>
          </a:stretch>
        </p:blipFill>
        <p:spPr bwMode="auto">
          <a:xfrm>
            <a:off x="848485" y="357166"/>
            <a:ext cx="8873218" cy="5555785"/>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654032"/>
          </a:xfrm>
        </p:spPr>
        <p:txBody>
          <a:bodyPr>
            <a:noAutofit/>
          </a:bodyPr>
          <a:lstStyle/>
          <a:p>
            <a:r>
              <a:rPr lang="fr-FR" sz="2400" b="1" dirty="0" smtClean="0">
                <a:solidFill>
                  <a:srgbClr val="FF0000"/>
                </a:solidFill>
              </a:rPr>
              <a:t>4. </a:t>
            </a:r>
            <a:r>
              <a:rPr lang="fr-FR" sz="2400" b="1" dirty="0" err="1" smtClean="0">
                <a:solidFill>
                  <a:srgbClr val="FF0000"/>
                </a:solidFill>
              </a:rPr>
              <a:t>Histogram</a:t>
            </a:r>
            <a:endParaRPr lang="fr-FR" sz="2400" dirty="0">
              <a:solidFill>
                <a:srgbClr val="FF0000"/>
              </a:solidFill>
            </a:endParaRPr>
          </a:p>
        </p:txBody>
      </p:sp>
      <p:sp>
        <p:nvSpPr>
          <p:cNvPr id="3" name="Espace réservé du contenu 2"/>
          <p:cNvSpPr>
            <a:spLocks noGrp="1"/>
          </p:cNvSpPr>
          <p:nvPr>
            <p:ph idx="1"/>
          </p:nvPr>
        </p:nvSpPr>
        <p:spPr>
          <a:xfrm>
            <a:off x="563485" y="1000108"/>
            <a:ext cx="10142696" cy="5126057"/>
          </a:xfrm>
        </p:spPr>
        <p:txBody>
          <a:bodyPr>
            <a:normAutofit fontScale="70000" lnSpcReduction="20000"/>
          </a:bodyPr>
          <a:lstStyle/>
          <a:p>
            <a:pPr algn="just"/>
            <a:r>
              <a:rPr lang="en-US" dirty="0" smtClean="0"/>
              <a:t>A Histogram is a statistical tool that plays a critical role in quality management and process improvement. It is essentially a bar chart representing the distribution of numerical data. By showing the frequency of data points within successive intervals, histograms provide a clear visual snapshot of data variation and distribution, which is vital for understanding and improving processes.</a:t>
            </a:r>
          </a:p>
          <a:p>
            <a:pPr algn="just"/>
            <a:endParaRPr lang="en-US" dirty="0" smtClean="0"/>
          </a:p>
          <a:p>
            <a:pPr algn="just"/>
            <a:r>
              <a:rPr lang="en-US" b="1" dirty="0" smtClean="0"/>
              <a:t>Fundamentals of Histograms</a:t>
            </a:r>
          </a:p>
          <a:p>
            <a:pPr algn="just"/>
            <a:r>
              <a:rPr lang="en-US" dirty="0" smtClean="0"/>
              <a:t>Histograms display data in columns, where each column represents a range or bin of values, and the height of the column indicates the frequency of data points within that range. This representation makes it easy to see patterns such as </a:t>
            </a:r>
            <a:r>
              <a:rPr lang="en-US" dirty="0" err="1" smtClean="0"/>
              <a:t>skewness</a:t>
            </a:r>
            <a:r>
              <a:rPr lang="en-US" dirty="0" smtClean="0"/>
              <a:t>, the presence of outliers, and whether data is evenly or unevenly distributed.</a:t>
            </a:r>
          </a:p>
          <a:p>
            <a:pPr algn="just"/>
            <a:endParaRPr lang="en-US" dirty="0" smtClean="0"/>
          </a:p>
          <a:p>
            <a:pPr algn="just"/>
            <a:r>
              <a:rPr lang="en-US" b="1" dirty="0" smtClean="0"/>
              <a:t>Application Across Fields</a:t>
            </a:r>
          </a:p>
          <a:p>
            <a:pPr algn="just"/>
            <a:r>
              <a:rPr lang="en-US" dirty="0" smtClean="0"/>
              <a:t>In manufacturing, histograms can be used to analyze the consistency of product dimensions, like the diameter of a batch of bearings. In service industries, they might be utilized to understand customer wait times or service delivery times. This versatile tool can be applied to any process where quantifiable data is collected.</a:t>
            </a:r>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63485" y="500042"/>
            <a:ext cx="10142696" cy="6215106"/>
          </a:xfrm>
        </p:spPr>
        <p:txBody>
          <a:bodyPr>
            <a:normAutofit fontScale="40000" lnSpcReduction="20000"/>
          </a:bodyPr>
          <a:lstStyle/>
          <a:p>
            <a:pPr algn="just">
              <a:buNone/>
            </a:pPr>
            <a:r>
              <a:rPr lang="en-US" sz="4300" b="1" dirty="0" smtClean="0">
                <a:solidFill>
                  <a:srgbClr val="FF0000"/>
                </a:solidFill>
              </a:rPr>
              <a:t>Benefits</a:t>
            </a:r>
          </a:p>
          <a:p>
            <a:pPr algn="just"/>
            <a:r>
              <a:rPr lang="en-US" sz="4300" b="1" dirty="0" smtClean="0"/>
              <a:t>Visualization of Data Distribution</a:t>
            </a:r>
            <a:r>
              <a:rPr lang="en-US" sz="4300" dirty="0" smtClean="0"/>
              <a:t>: Histograms clearly visualize how data is distributed across different ranges.</a:t>
            </a:r>
          </a:p>
          <a:p>
            <a:pPr algn="just"/>
            <a:r>
              <a:rPr lang="en-US" sz="4300" b="1" dirty="0" smtClean="0"/>
              <a:t>Identification of Patterns and Anomalies</a:t>
            </a:r>
            <a:r>
              <a:rPr lang="en-US" sz="4300" dirty="0" smtClean="0"/>
              <a:t>: They help in identifying common patterns, outliers, or anomalies in the data.</a:t>
            </a:r>
          </a:p>
          <a:p>
            <a:pPr algn="just"/>
            <a:r>
              <a:rPr lang="en-US" sz="4300" b="1" dirty="0" smtClean="0"/>
              <a:t>Facilitation of Comparative Analysis</a:t>
            </a:r>
            <a:r>
              <a:rPr lang="en-US" sz="4300" dirty="0" smtClean="0"/>
              <a:t>: Histograms allow for the comparison of data distributions over different periods or under different conditions.</a:t>
            </a:r>
          </a:p>
          <a:p>
            <a:pPr algn="just"/>
            <a:r>
              <a:rPr lang="en-US" sz="4300" b="1" dirty="0" smtClean="0"/>
              <a:t>Informing Process Improvements</a:t>
            </a:r>
            <a:r>
              <a:rPr lang="en-US" sz="4300" dirty="0" smtClean="0"/>
              <a:t>: Organizations can make informed decisions to streamline and improve processes by understanding data distribution.</a:t>
            </a:r>
          </a:p>
          <a:p>
            <a:pPr algn="just"/>
            <a:endParaRPr lang="en-US" sz="4300" dirty="0" smtClean="0"/>
          </a:p>
          <a:p>
            <a:pPr algn="just">
              <a:buNone/>
            </a:pPr>
            <a:r>
              <a:rPr lang="en-US" sz="4300" b="1" dirty="0" smtClean="0">
                <a:solidFill>
                  <a:srgbClr val="FF0000"/>
                </a:solidFill>
              </a:rPr>
              <a:t>Challenges</a:t>
            </a:r>
          </a:p>
          <a:p>
            <a:pPr algn="just"/>
            <a:r>
              <a:rPr lang="en-US" sz="4300" b="1" dirty="0" smtClean="0"/>
              <a:t>Data Misinterpretation</a:t>
            </a:r>
            <a:r>
              <a:rPr lang="en-US" sz="4300" dirty="0" smtClean="0"/>
              <a:t>: Without proper statistical knowledge, there’s a risk of misinterpreting what the histogram represents.</a:t>
            </a:r>
          </a:p>
          <a:p>
            <a:pPr algn="just"/>
            <a:r>
              <a:rPr lang="en-US" sz="4300" b="1" dirty="0" smtClean="0"/>
              <a:t>Selection of Bins</a:t>
            </a:r>
            <a:r>
              <a:rPr lang="en-US" sz="4300" dirty="0" smtClean="0"/>
              <a:t>: Choosing inappropriate bin sizes or ranges can lead to misleading data representations.</a:t>
            </a:r>
          </a:p>
          <a:p>
            <a:pPr algn="just"/>
            <a:r>
              <a:rPr lang="en-US" sz="4300" b="1" dirty="0" smtClean="0"/>
              <a:t>Over-Simplification</a:t>
            </a:r>
            <a:r>
              <a:rPr lang="en-US" sz="4300" dirty="0" smtClean="0"/>
              <a:t>: While histograms are great for displaying distribution, they don’t show everything, such as the relationship between two variables.</a:t>
            </a:r>
          </a:p>
          <a:p>
            <a:pPr algn="just"/>
            <a:endParaRPr lang="en-US" sz="4300" dirty="0" smtClean="0"/>
          </a:p>
          <a:p>
            <a:pPr algn="just">
              <a:buNone/>
            </a:pPr>
            <a:r>
              <a:rPr lang="en-US" sz="4300" b="1" dirty="0" smtClean="0">
                <a:solidFill>
                  <a:srgbClr val="FF0000"/>
                </a:solidFill>
              </a:rPr>
              <a:t>Best Practices</a:t>
            </a:r>
          </a:p>
          <a:p>
            <a:pPr algn="just"/>
            <a:r>
              <a:rPr lang="en-US" sz="4300" b="1" dirty="0" smtClean="0"/>
              <a:t>Appropriate Bin Size</a:t>
            </a:r>
            <a:r>
              <a:rPr lang="en-US" sz="4300" dirty="0" smtClean="0"/>
              <a:t>: Carefully determine the range and size of bins to accurately reflect the distribution of data.</a:t>
            </a:r>
          </a:p>
          <a:p>
            <a:pPr algn="just"/>
            <a:r>
              <a:rPr lang="en-US" sz="4300" b="1" dirty="0" smtClean="0"/>
              <a:t>Contextual Analysis</a:t>
            </a:r>
            <a:r>
              <a:rPr lang="en-US" sz="4300" dirty="0" smtClean="0"/>
              <a:t>: Always analyze histogram data in the context of other relevant data and information.</a:t>
            </a:r>
          </a:p>
          <a:p>
            <a:pPr algn="just"/>
            <a:r>
              <a:rPr lang="en-US" sz="4300" b="1" dirty="0" smtClean="0"/>
              <a:t>Integration with Other Tools</a:t>
            </a:r>
            <a:r>
              <a:rPr lang="en-US" sz="4300" dirty="0" smtClean="0"/>
              <a:t>: Combine the insights from histograms with other quality tools like Control Charts and Pareto Charts for a more comprehensive analysis.</a:t>
            </a:r>
          </a:p>
          <a:p>
            <a:pPr algn="just"/>
            <a:r>
              <a:rPr lang="en-US" sz="4300" dirty="0" smtClean="0"/>
              <a:t>Histograms are invaluable in the quality manager’s toolkit, offering a simple yet effective means to visualize and analyze data distribution. This insight is essential for identifying potential areas for process improvement and ensuring that decisions are data-driven and focused on enhancing quality and efficiency.</a:t>
            </a:r>
          </a:p>
          <a:p>
            <a:pPr>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1026" name="Picture 2" descr="Histogram"/>
          <p:cNvPicPr>
            <a:picLocks noChangeAspect="1" noChangeArrowheads="1"/>
          </p:cNvPicPr>
          <p:nvPr/>
        </p:nvPicPr>
        <p:blipFill>
          <a:blip r:embed="rId2"/>
          <a:srcRect/>
          <a:stretch>
            <a:fillRect/>
          </a:stretch>
        </p:blipFill>
        <p:spPr bwMode="auto">
          <a:xfrm>
            <a:off x="1848617" y="785794"/>
            <a:ext cx="6667500" cy="500062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511156"/>
          </a:xfrm>
        </p:spPr>
        <p:txBody>
          <a:bodyPr>
            <a:normAutofit/>
          </a:bodyPr>
          <a:lstStyle/>
          <a:p>
            <a:r>
              <a:rPr lang="fr-FR" sz="2400" b="1" dirty="0" smtClean="0">
                <a:solidFill>
                  <a:srgbClr val="FF0000"/>
                </a:solidFill>
              </a:rPr>
              <a:t>5. Pareto </a:t>
            </a:r>
            <a:r>
              <a:rPr lang="fr-FR" sz="2400" b="1" dirty="0" err="1" smtClean="0">
                <a:solidFill>
                  <a:srgbClr val="FF0000"/>
                </a:solidFill>
              </a:rPr>
              <a:t>Chart</a:t>
            </a:r>
            <a:endParaRPr lang="fr-FR" sz="2400" dirty="0">
              <a:solidFill>
                <a:srgbClr val="FF0000"/>
              </a:solidFill>
            </a:endParaRPr>
          </a:p>
        </p:txBody>
      </p:sp>
      <p:sp>
        <p:nvSpPr>
          <p:cNvPr id="3" name="Espace réservé du contenu 2"/>
          <p:cNvSpPr>
            <a:spLocks noGrp="1"/>
          </p:cNvSpPr>
          <p:nvPr>
            <p:ph idx="1"/>
          </p:nvPr>
        </p:nvSpPr>
        <p:spPr>
          <a:xfrm>
            <a:off x="563485" y="857232"/>
            <a:ext cx="10142696" cy="5715040"/>
          </a:xfrm>
        </p:spPr>
        <p:txBody>
          <a:bodyPr>
            <a:normAutofit fontScale="70000" lnSpcReduction="20000"/>
          </a:bodyPr>
          <a:lstStyle/>
          <a:p>
            <a:pPr algn="just"/>
            <a:r>
              <a:rPr lang="en-US" dirty="0" smtClean="0"/>
              <a:t>The Pareto Chart is a vital tool in the quality management field, embodying the principle that a small number of causes are often responsible for a large percentage of the effect – a concept known as the Pareto Principle or the 80/20 rule. This tool is crucial for prioritizing problem-solving efforts and focusing on the changes that will have the greatest impact.</a:t>
            </a:r>
          </a:p>
          <a:p>
            <a:pPr algn="just"/>
            <a:endParaRPr lang="en-US" dirty="0" smtClean="0"/>
          </a:p>
          <a:p>
            <a:pPr algn="just"/>
            <a:r>
              <a:rPr lang="en-US" b="1" dirty="0" smtClean="0"/>
              <a:t>Overview of Pareto Charts</a:t>
            </a:r>
          </a:p>
          <a:p>
            <a:pPr algn="just"/>
            <a:r>
              <a:rPr lang="en-US" dirty="0" smtClean="0"/>
              <a:t>A Pareto Chart is a visual tool that combines both a bar graph and a line graph. The individual values are represented in descending order by bars, and the cumulative total is represented by the line. This format helps in identifying the most significant factors in a dataset.</a:t>
            </a:r>
          </a:p>
          <a:p>
            <a:pPr algn="just"/>
            <a:endParaRPr lang="en-US" dirty="0" smtClean="0"/>
          </a:p>
          <a:p>
            <a:pPr algn="just"/>
            <a:r>
              <a:rPr lang="en-US" b="1" dirty="0" smtClean="0"/>
              <a:t>Applications in Different Sectors</a:t>
            </a:r>
          </a:p>
          <a:p>
            <a:pPr algn="just"/>
            <a:r>
              <a:rPr lang="en-US" dirty="0" smtClean="0"/>
              <a:t>In manufacturing, Pareto Charts can be used to identify the most common sources of defects or production delays. In service industries, they can help pinpoint the most frequent types of customer complaints or service bottlenecks. They are valuable in any scenario where prioritizing resources and efforts can lead to significant improvements.</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63485" y="500042"/>
            <a:ext cx="10357758" cy="6000792"/>
          </a:xfrm>
        </p:spPr>
        <p:txBody>
          <a:bodyPr>
            <a:noAutofit/>
          </a:bodyPr>
          <a:lstStyle/>
          <a:p>
            <a:pPr algn="just">
              <a:buNone/>
            </a:pPr>
            <a:r>
              <a:rPr lang="en-US" sz="1700" b="1" dirty="0" smtClean="0">
                <a:solidFill>
                  <a:srgbClr val="FF0000"/>
                </a:solidFill>
              </a:rPr>
              <a:t>Advantages</a:t>
            </a:r>
          </a:p>
          <a:p>
            <a:pPr algn="just"/>
            <a:r>
              <a:rPr lang="en-US" sz="1700" b="1" dirty="0" smtClean="0"/>
              <a:t>Focuses Efforts on Key Issues</a:t>
            </a:r>
            <a:r>
              <a:rPr lang="en-US" sz="1700" dirty="0" smtClean="0"/>
              <a:t>: By identifying the most critical factors contributing to a problem, Pareto Charts help in focusing efforts where they can make the most difference.</a:t>
            </a:r>
          </a:p>
          <a:p>
            <a:pPr algn="just"/>
            <a:r>
              <a:rPr lang="en-US" sz="1700" b="1" dirty="0" smtClean="0"/>
              <a:t>Data Visualization</a:t>
            </a:r>
            <a:r>
              <a:rPr lang="en-US" sz="1700" dirty="0" smtClean="0"/>
              <a:t>: They provide a clear visual representation of data, making it easier to understand and communicate issues.</a:t>
            </a:r>
          </a:p>
          <a:p>
            <a:pPr algn="just"/>
            <a:r>
              <a:rPr lang="en-US" sz="1700" b="1" dirty="0" smtClean="0"/>
              <a:t>Decision-making Aid</a:t>
            </a:r>
            <a:r>
              <a:rPr lang="en-US" sz="1700" dirty="0" smtClean="0"/>
              <a:t>: Pareto Charts are powerful tools for decision-makers, guiding them in allocating resources effectively.</a:t>
            </a:r>
            <a:endParaRPr lang="en-US" sz="1700" b="1" dirty="0" smtClean="0">
              <a:solidFill>
                <a:srgbClr val="FF0000"/>
              </a:solidFill>
            </a:endParaRPr>
          </a:p>
          <a:p>
            <a:pPr algn="just">
              <a:buNone/>
            </a:pPr>
            <a:r>
              <a:rPr lang="en-US" sz="1700" b="1" dirty="0" smtClean="0">
                <a:solidFill>
                  <a:srgbClr val="FF0000"/>
                </a:solidFill>
              </a:rPr>
              <a:t>Potential Challenges</a:t>
            </a:r>
          </a:p>
          <a:p>
            <a:pPr algn="just"/>
            <a:r>
              <a:rPr lang="en-US" sz="1700" b="1" dirty="0" smtClean="0"/>
              <a:t>Over-Simplification</a:t>
            </a:r>
            <a:r>
              <a:rPr lang="en-US" sz="1700" dirty="0" smtClean="0"/>
              <a:t>: While Pareto Charts are useful for highlighting major issues, they may oversimplify complex situations where multiple interrelated factors contribute to a problem.</a:t>
            </a:r>
          </a:p>
          <a:p>
            <a:pPr algn="just"/>
            <a:r>
              <a:rPr lang="en-US" sz="1700" b="1" dirty="0" smtClean="0"/>
              <a:t>Data Interpretation</a:t>
            </a:r>
            <a:r>
              <a:rPr lang="en-US" sz="1700" dirty="0" smtClean="0"/>
              <a:t>: Misinterpretation of data can lead to incorrect conclusions about what the key issues are.</a:t>
            </a:r>
          </a:p>
          <a:p>
            <a:pPr algn="just">
              <a:buNone/>
            </a:pPr>
            <a:r>
              <a:rPr lang="en-US" sz="1700" b="1" dirty="0" smtClean="0">
                <a:solidFill>
                  <a:srgbClr val="FF0000"/>
                </a:solidFill>
              </a:rPr>
              <a:t>Effective Implementation</a:t>
            </a:r>
          </a:p>
          <a:p>
            <a:pPr algn="just"/>
            <a:r>
              <a:rPr lang="en-US" sz="1700" b="1" dirty="0" smtClean="0"/>
              <a:t>Accurate Data Collection</a:t>
            </a:r>
            <a:r>
              <a:rPr lang="en-US" sz="1700" dirty="0" smtClean="0"/>
              <a:t>: Ensure the data used is accurate and comprehensive.</a:t>
            </a:r>
          </a:p>
          <a:p>
            <a:pPr algn="just"/>
            <a:r>
              <a:rPr lang="en-US" sz="1700" b="1" dirty="0" smtClean="0"/>
              <a:t>Regular Updates</a:t>
            </a:r>
            <a:r>
              <a:rPr lang="en-US" sz="1700" dirty="0" smtClean="0"/>
              <a:t>: Update the Pareto Chart regularly to reflect the current state of the process or problem.</a:t>
            </a:r>
          </a:p>
          <a:p>
            <a:pPr algn="just"/>
            <a:r>
              <a:rPr lang="en-US" sz="1700" b="1" dirty="0" smtClean="0"/>
              <a:t>Combine with Other Tools</a:t>
            </a:r>
            <a:r>
              <a:rPr lang="en-US" sz="1700" dirty="0" smtClean="0"/>
              <a:t>: Use in conjunction with other quality tools, such as the Cause-and-Effect Diagram, to delve deeper into the root causes of the issues identified.</a:t>
            </a:r>
          </a:p>
          <a:p>
            <a:pPr algn="just"/>
            <a:r>
              <a:rPr lang="en-US" sz="1700" dirty="0" smtClean="0"/>
              <a:t>Pareto Charts are essential in the toolkit of quality improvement methodologies. They guide teams to focus on the ‘vital few’ rather than the ‘trivial many’, ensuring that efforts and resources are channeled towards making the most impactful improvements. As a result, they play a pivotal role in enhancing the efficiency and effectiveness of business processes.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53250" name="Picture 2" descr="Pareto chart"/>
          <p:cNvPicPr>
            <a:picLocks noChangeAspect="1" noChangeArrowheads="1"/>
          </p:cNvPicPr>
          <p:nvPr/>
        </p:nvPicPr>
        <p:blipFill>
          <a:blip r:embed="rId2"/>
          <a:srcRect/>
          <a:stretch>
            <a:fillRect/>
          </a:stretch>
        </p:blipFill>
        <p:spPr bwMode="auto">
          <a:xfrm>
            <a:off x="1777179" y="1071546"/>
            <a:ext cx="6667500" cy="5000625"/>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511156"/>
          </a:xfrm>
        </p:spPr>
        <p:txBody>
          <a:bodyPr>
            <a:normAutofit fontScale="90000"/>
          </a:bodyPr>
          <a:lstStyle/>
          <a:p>
            <a:r>
              <a:rPr lang="fr-FR" sz="2800" b="1" dirty="0" smtClean="0">
                <a:solidFill>
                  <a:srgbClr val="FF0000"/>
                </a:solidFill>
              </a:rPr>
              <a:t>6. </a:t>
            </a:r>
            <a:r>
              <a:rPr lang="fr-FR" sz="2800" b="1" dirty="0" err="1" smtClean="0">
                <a:solidFill>
                  <a:srgbClr val="FF0000"/>
                </a:solidFill>
              </a:rPr>
              <a:t>Scatter</a:t>
            </a:r>
            <a:r>
              <a:rPr lang="fr-FR" sz="2800" b="1" dirty="0" smtClean="0">
                <a:solidFill>
                  <a:srgbClr val="FF0000"/>
                </a:solidFill>
              </a:rPr>
              <a:t> </a:t>
            </a:r>
            <a:r>
              <a:rPr lang="fr-FR" sz="2800" b="1" dirty="0" err="1" smtClean="0">
                <a:solidFill>
                  <a:srgbClr val="FF0000"/>
                </a:solidFill>
              </a:rPr>
              <a:t>Diagram</a:t>
            </a:r>
            <a:endParaRPr lang="fr-FR" sz="2800" dirty="0">
              <a:solidFill>
                <a:srgbClr val="FF0000"/>
              </a:solidFill>
            </a:endParaRPr>
          </a:p>
        </p:txBody>
      </p:sp>
      <p:sp>
        <p:nvSpPr>
          <p:cNvPr id="3" name="Espace réservé du contenu 2"/>
          <p:cNvSpPr>
            <a:spLocks noGrp="1"/>
          </p:cNvSpPr>
          <p:nvPr>
            <p:ph idx="1"/>
          </p:nvPr>
        </p:nvSpPr>
        <p:spPr>
          <a:xfrm>
            <a:off x="563485" y="928670"/>
            <a:ext cx="10142696" cy="5500726"/>
          </a:xfrm>
        </p:spPr>
        <p:txBody>
          <a:bodyPr>
            <a:normAutofit fontScale="70000" lnSpcReduction="20000"/>
          </a:bodyPr>
          <a:lstStyle/>
          <a:p>
            <a:pPr algn="just"/>
            <a:r>
              <a:rPr lang="en-US" dirty="0" smtClean="0"/>
              <a:t>The Scatter Diagram, also known as the scatter plot, is an indispensable tool in quality management and process improvement, primarily used for analyzing the relationship between two variables. This tool is crucial for identifying patterns, correlations, or potential cause-and-effect relationships, providing invaluable insights for decision-making and process optimization.</a:t>
            </a:r>
          </a:p>
          <a:p>
            <a:pPr algn="just"/>
            <a:endParaRPr lang="en-US" dirty="0" smtClean="0"/>
          </a:p>
          <a:p>
            <a:pPr algn="just"/>
            <a:r>
              <a:rPr lang="en-US" b="1" dirty="0" smtClean="0"/>
              <a:t>The Essence of Scatter Diagrams</a:t>
            </a:r>
          </a:p>
          <a:p>
            <a:pPr algn="just"/>
            <a:r>
              <a:rPr lang="en-US" dirty="0" smtClean="0"/>
              <a:t>A Scatter Diagram plots pairs of numerical data, with one variable on each axis, to look for a relationship or trend between them. Each point on the graph represents an individual data point. The pattern of these points can indicate whether and how strongly two variables are related.</a:t>
            </a:r>
          </a:p>
          <a:p>
            <a:pPr algn="just"/>
            <a:endParaRPr lang="en-US" dirty="0" smtClean="0"/>
          </a:p>
          <a:p>
            <a:pPr algn="just"/>
            <a:r>
              <a:rPr lang="en-US" b="1" dirty="0" smtClean="0"/>
              <a:t>Application Across Various Domains</a:t>
            </a:r>
          </a:p>
          <a:p>
            <a:pPr algn="just"/>
            <a:r>
              <a:rPr lang="en-US" dirty="0" smtClean="0"/>
              <a:t>Scatter Diagrams are widely used in numerous industries. In manufacturing, they might be used to examine the relationship between machine settings and product defects. They can analyze the correlation between advertising spend and sales revenue in marketing. These diagrams are versatile and can be applied to any scenario where understanding the relationship between two variables is beneficial.</a:t>
            </a:r>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2360</TotalTime>
  <Words>1946</Words>
  <Application>Microsoft Office PowerPoint</Application>
  <PresentationFormat>Personnalisé</PresentationFormat>
  <Paragraphs>99</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 Quality tools and techniques (part 02)  Course 08</vt:lpstr>
      <vt:lpstr>Source: https://safetyculture.com/topics/quality-management-tools/</vt:lpstr>
      <vt:lpstr>4. Histogram</vt:lpstr>
      <vt:lpstr>Diapositive 4</vt:lpstr>
      <vt:lpstr>Diapositive 5</vt:lpstr>
      <vt:lpstr>5. Pareto Chart</vt:lpstr>
      <vt:lpstr>Diapositive 7</vt:lpstr>
      <vt:lpstr>Diapositive 8</vt:lpstr>
      <vt:lpstr>6. Scatter Diagram</vt:lpstr>
      <vt:lpstr>Diapositive 10</vt:lpstr>
      <vt:lpstr>Diapositive 11</vt:lpstr>
      <vt:lpstr>7. Flow Chart</vt:lpstr>
      <vt:lpstr>Diapositive 13</vt:lpstr>
      <vt:lpstr>Diapositive 14</vt:lpstr>
      <vt:lpstr>Diapositive 15</vt:lpstr>
      <vt:lpstr>Other tools/ techniques of TQM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Total Quality Management</dc:title>
  <dc:creator>DELL</dc:creator>
  <cp:lastModifiedBy>DELL</cp:lastModifiedBy>
  <cp:revision>177</cp:revision>
  <dcterms:created xsi:type="dcterms:W3CDTF">2024-09-09T18:00:01Z</dcterms:created>
  <dcterms:modified xsi:type="dcterms:W3CDTF">2024-11-10T19:07:02Z</dcterms:modified>
</cp:coreProperties>
</file>