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331" r:id="rId2"/>
    <p:sldId id="338" r:id="rId3"/>
    <p:sldId id="339" r:id="rId4"/>
    <p:sldId id="332" r:id="rId5"/>
    <p:sldId id="333" r:id="rId6"/>
    <p:sldId id="334" r:id="rId7"/>
    <p:sldId id="335" r:id="rId8"/>
    <p:sldId id="336" r:id="rId9"/>
    <p:sldId id="337" r:id="rId10"/>
    <p:sldId id="340" r:id="rId11"/>
  </p:sldIdLst>
  <p:sldSz cx="11269663"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60" d="100"/>
          <a:sy n="60" d="100"/>
        </p:scale>
        <p:origin x="-1056" y="-24"/>
      </p:cViewPr>
      <p:guideLst>
        <p:guide orient="horz" pos="2160"/>
        <p:guide pos="355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984324-A06F-4D8B-BCF3-CB2DF0FC66D3}" type="datetimeFigureOut">
              <a:rPr lang="fr-FR" smtClean="0"/>
              <a:pPr/>
              <a:t>05/01/2025</a:t>
            </a:fld>
            <a:endParaRPr lang="fr-FR"/>
          </a:p>
        </p:txBody>
      </p:sp>
      <p:sp>
        <p:nvSpPr>
          <p:cNvPr id="4" name="Espace réservé de l'image des diapositives 3"/>
          <p:cNvSpPr>
            <a:spLocks noGrp="1" noRot="1" noChangeAspect="1"/>
          </p:cNvSpPr>
          <p:nvPr>
            <p:ph type="sldImg" idx="2"/>
          </p:nvPr>
        </p:nvSpPr>
        <p:spPr>
          <a:xfrm>
            <a:off x="612775" y="685800"/>
            <a:ext cx="563245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CFC43F7-1A07-425F-997D-83FA4C4990D8}"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055"/>
          <p:cNvSpPr>
            <a:spLocks noGrp="1" noChangeArrowheads="1"/>
          </p:cNvSpPr>
          <p:nvPr>
            <p:ph type="sldNum" sz="quarter" idx="5"/>
          </p:nvPr>
        </p:nvSpPr>
        <p:spPr>
          <a:noFill/>
        </p:spPr>
        <p:txBody>
          <a:bodyPr/>
          <a:lstStyle/>
          <a:p>
            <a:fld id="{5FEA8970-AC9C-44CA-833F-14C1DF062230}" type="slidenum">
              <a:rPr lang="en-US"/>
              <a:pPr/>
              <a:t>9</a:t>
            </a:fld>
            <a:endParaRPr lang="en-US"/>
          </a:p>
        </p:txBody>
      </p:sp>
      <p:sp>
        <p:nvSpPr>
          <p:cNvPr id="100355" name="Rectangle 2"/>
          <p:cNvSpPr>
            <a:spLocks noGrp="1" noRot="1" noChangeAspect="1" noChangeArrowheads="1" noTextEdit="1"/>
          </p:cNvSpPr>
          <p:nvPr>
            <p:ph type="sldImg"/>
          </p:nvPr>
        </p:nvSpPr>
        <p:spPr>
          <a:xfrm>
            <a:off x="622300" y="692150"/>
            <a:ext cx="5613400" cy="3416300"/>
          </a:xfrm>
          <a:solidFill>
            <a:srgbClr val="FFFFFF"/>
          </a:solidFill>
          <a:ln/>
        </p:spPr>
      </p:sp>
      <p:sp>
        <p:nvSpPr>
          <p:cNvPr id="100356"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fr-F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845225" y="2130427"/>
            <a:ext cx="9579214"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690449" y="3886200"/>
            <a:ext cx="7888765"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05/01/2025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05/01/2025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170505" y="274640"/>
            <a:ext cx="2535674"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563484" y="274640"/>
            <a:ext cx="7419194"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05/01/2025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05/01/2025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90225" y="4406902"/>
            <a:ext cx="9579214"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890225" y="2906713"/>
            <a:ext cx="9579214"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05/01/2025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563484" y="1600202"/>
            <a:ext cx="497743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5728745" y="1600202"/>
            <a:ext cx="497743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577FE68-B179-47C4-8757-734EB2B83C49}" type="datetimeFigureOut">
              <a:rPr lang="fr-FR" smtClean="0"/>
              <a:pPr/>
              <a:t>05/01/2025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563483" y="1535113"/>
            <a:ext cx="497939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563483" y="2174875"/>
            <a:ext cx="49793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5724832" y="1535113"/>
            <a:ext cx="498134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5724832" y="2174875"/>
            <a:ext cx="498134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577FE68-B179-47C4-8757-734EB2B83C49}" type="datetimeFigureOut">
              <a:rPr lang="fr-FR" smtClean="0"/>
              <a:pPr/>
              <a:t>05/01/2025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0577FE68-B179-47C4-8757-734EB2B83C49}" type="datetimeFigureOut">
              <a:rPr lang="fr-FR" smtClean="0"/>
              <a:pPr/>
              <a:t>05/01/2025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577FE68-B179-47C4-8757-734EB2B83C49}" type="datetimeFigureOut">
              <a:rPr lang="fr-FR" smtClean="0"/>
              <a:pPr/>
              <a:t>05/01/2025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63485" y="273050"/>
            <a:ext cx="3707641"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4406125" y="273052"/>
            <a:ext cx="6300054"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563485" y="1435102"/>
            <a:ext cx="3707641"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577FE68-B179-47C4-8757-734EB2B83C49}" type="datetimeFigureOut">
              <a:rPr lang="fr-FR" smtClean="0"/>
              <a:pPr/>
              <a:t>05/01/2025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208934" y="4800600"/>
            <a:ext cx="6761798"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2208934" y="612775"/>
            <a:ext cx="6761798"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2208934" y="5367338"/>
            <a:ext cx="6761798"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577FE68-B179-47C4-8757-734EB2B83C49}" type="datetimeFigureOut">
              <a:rPr lang="fr-FR" smtClean="0"/>
              <a:pPr/>
              <a:t>05/01/2025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563485" y="274638"/>
            <a:ext cx="10142696"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563485" y="1600202"/>
            <a:ext cx="10142696"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563483" y="6356352"/>
            <a:ext cx="2629589"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77FE68-B179-47C4-8757-734EB2B83C49}" type="datetimeFigureOut">
              <a:rPr lang="fr-FR" smtClean="0"/>
              <a:pPr/>
              <a:t>05/01/2025</a:t>
            </a:fld>
            <a:endParaRPr lang="fr-FR"/>
          </a:p>
        </p:txBody>
      </p:sp>
      <p:sp>
        <p:nvSpPr>
          <p:cNvPr id="5" name="Espace réservé du pied de page 4"/>
          <p:cNvSpPr>
            <a:spLocks noGrp="1"/>
          </p:cNvSpPr>
          <p:nvPr>
            <p:ph type="ftr" sz="quarter" idx="3"/>
          </p:nvPr>
        </p:nvSpPr>
        <p:spPr>
          <a:xfrm>
            <a:off x="3850469" y="6356352"/>
            <a:ext cx="356872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076592" y="6356352"/>
            <a:ext cx="2629589"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D4D041-5645-49D8-B3DD-E4DAFC1DE538}"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6sigma.us/ge/six-sigma-case-study-general-electric/"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34171" y="785794"/>
            <a:ext cx="9858444" cy="2582858"/>
          </a:xfrm>
        </p:spPr>
        <p:style>
          <a:lnRef idx="2">
            <a:schemeClr val="accent1"/>
          </a:lnRef>
          <a:fillRef idx="1">
            <a:schemeClr val="lt1"/>
          </a:fillRef>
          <a:effectRef idx="0">
            <a:schemeClr val="accent1"/>
          </a:effectRef>
          <a:fontRef idx="minor">
            <a:schemeClr val="dk1"/>
          </a:fontRef>
        </p:style>
        <p:txBody>
          <a:bodyPr>
            <a:normAutofit/>
          </a:bodyPr>
          <a:lstStyle/>
          <a:p>
            <a:r>
              <a:rPr lang="fr-FR" sz="3200" b="1" dirty="0" smtClean="0">
                <a:solidFill>
                  <a:srgbClr val="FF0000"/>
                </a:solidFill>
              </a:rPr>
              <a:t>Six sigma (basics and </a:t>
            </a:r>
            <a:r>
              <a:rPr lang="fr-FR" sz="3200" b="1" dirty="0" err="1" smtClean="0">
                <a:solidFill>
                  <a:srgbClr val="FF0000"/>
                </a:solidFill>
              </a:rPr>
              <a:t>models</a:t>
            </a:r>
            <a:r>
              <a:rPr lang="fr-FR" sz="3200" b="1" dirty="0" smtClean="0">
                <a:solidFill>
                  <a:srgbClr val="FF0000"/>
                </a:solidFill>
              </a:rPr>
              <a:t>) </a:t>
            </a:r>
            <a:br>
              <a:rPr lang="fr-FR" sz="3200" b="1" dirty="0" smtClean="0">
                <a:solidFill>
                  <a:srgbClr val="FF0000"/>
                </a:solidFill>
              </a:rPr>
            </a:br>
            <a:r>
              <a:rPr lang="fr-FR" sz="3200" b="1" dirty="0" smtClean="0">
                <a:solidFill>
                  <a:srgbClr val="0070C0"/>
                </a:solidFill>
              </a:rPr>
              <a:t>Course 14</a:t>
            </a:r>
            <a:endParaRPr lang="fr-FR" sz="3200" b="1" dirty="0">
              <a:solidFill>
                <a:srgbClr val="0070C0"/>
              </a:solidFill>
            </a:endParaRPr>
          </a:p>
        </p:txBody>
      </p:sp>
      <p:sp>
        <p:nvSpPr>
          <p:cNvPr id="3" name="Espace réservé du contenu 2"/>
          <p:cNvSpPr>
            <a:spLocks noGrp="1"/>
          </p:cNvSpPr>
          <p:nvPr>
            <p:ph idx="1"/>
          </p:nvPr>
        </p:nvSpPr>
        <p:spPr>
          <a:xfrm>
            <a:off x="1991493" y="3857628"/>
            <a:ext cx="7286676" cy="2143140"/>
          </a:xfrm>
        </p:spPr>
        <p:txBody>
          <a:bodyPr>
            <a:noAutofit/>
          </a:bodyPr>
          <a:lstStyle/>
          <a:p>
            <a:pPr algn="ctr" rtl="1">
              <a:buNone/>
            </a:pP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محاضرات موجهة لطلبة السنة ثانية </a:t>
            </a:r>
            <a:r>
              <a:rPr lang="ar-DZ" sz="3600" b="1" dirty="0" err="1" smtClean="0">
                <a:effectLst>
                  <a:outerShdw blurRad="38100" dist="38100" dir="2700000" algn="tl">
                    <a:srgbClr val="000000">
                      <a:alpha val="43137"/>
                    </a:srgbClr>
                  </a:outerShdw>
                </a:effectLst>
                <a:latin typeface="Arabic Typesetting" pitchFamily="66" charset="-78"/>
                <a:cs typeface="Arabic Typesetting" pitchFamily="66" charset="-78"/>
              </a:rPr>
              <a:t>ماستر</a:t>
            </a: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 اقتصاد وتسيير المؤسسات</a:t>
            </a:r>
          </a:p>
          <a:p>
            <a:pPr algn="ctr" rtl="1">
              <a:buNone/>
            </a:pP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قسم العلوم </a:t>
            </a:r>
            <a:r>
              <a:rPr lang="ar-DZ" sz="3600" b="1" dirty="0" err="1" smtClean="0">
                <a:effectLst>
                  <a:outerShdw blurRad="38100" dist="38100" dir="2700000" algn="tl">
                    <a:srgbClr val="000000">
                      <a:alpha val="43137"/>
                    </a:srgbClr>
                  </a:outerShdw>
                </a:effectLst>
                <a:latin typeface="Arabic Typesetting" pitchFamily="66" charset="-78"/>
                <a:cs typeface="Arabic Typesetting" pitchFamily="66" charset="-78"/>
              </a:rPr>
              <a:t>الإقتصادية</a:t>
            </a: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 جامعة بسكرة</a:t>
            </a:r>
            <a:endParaRPr lang="fr-FR" sz="3600" b="1" dirty="0" smtClean="0">
              <a:effectLst>
                <a:outerShdw blurRad="38100" dist="38100" dir="2700000" algn="tl">
                  <a:srgbClr val="000000">
                    <a:alpha val="43137"/>
                  </a:srgbClr>
                </a:outerShdw>
              </a:effectLst>
              <a:latin typeface="Arabic Typesetting" pitchFamily="66" charset="-78"/>
              <a:cs typeface="Arabic Typesetting" pitchFamily="66" charset="-7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63485" y="857232"/>
            <a:ext cx="10142696" cy="5268933"/>
          </a:xfrm>
        </p:spPr>
        <p:txBody>
          <a:bodyPr>
            <a:normAutofit fontScale="92500" lnSpcReduction="20000"/>
          </a:bodyPr>
          <a:lstStyle/>
          <a:p>
            <a:r>
              <a:rPr lang="en-US" b="1" dirty="0" smtClean="0"/>
              <a:t>Benefits:</a:t>
            </a:r>
          </a:p>
          <a:p>
            <a:r>
              <a:rPr lang="en-US" dirty="0" smtClean="0"/>
              <a:t>Reduces defects and waste.</a:t>
            </a:r>
          </a:p>
          <a:p>
            <a:r>
              <a:rPr lang="en-US" dirty="0" smtClean="0"/>
              <a:t>Improves customer satisfaction.</a:t>
            </a:r>
          </a:p>
          <a:p>
            <a:r>
              <a:rPr lang="en-US" dirty="0" smtClean="0"/>
              <a:t>Enhances efficiency and productivity.</a:t>
            </a:r>
          </a:p>
          <a:p>
            <a:r>
              <a:rPr lang="en-US" dirty="0" smtClean="0"/>
              <a:t>Lowers operational costs.</a:t>
            </a:r>
          </a:p>
          <a:p>
            <a:r>
              <a:rPr lang="en-US" dirty="0" smtClean="0"/>
              <a:t>Fosters a culture of continuous improvement.</a:t>
            </a:r>
          </a:p>
          <a:p>
            <a:pPr>
              <a:buNone/>
            </a:pPr>
            <a:endParaRPr lang="en-US" b="1" dirty="0" smtClean="0"/>
          </a:p>
          <a:p>
            <a:pPr>
              <a:buNone/>
            </a:pPr>
            <a:r>
              <a:rPr lang="en-US" b="1" dirty="0" smtClean="0"/>
              <a:t>Application Areas:</a:t>
            </a:r>
          </a:p>
          <a:p>
            <a:r>
              <a:rPr lang="en-US" dirty="0" smtClean="0"/>
              <a:t>Six Sigma is widely used in manufacturing, healthcare, finance, IT, and supply chain management to streamline operations and improve quality.</a:t>
            </a:r>
          </a:p>
          <a:p>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63485" y="274638"/>
            <a:ext cx="10142696" cy="725470"/>
          </a:xfrm>
        </p:spPr>
        <p:txBody>
          <a:bodyPr>
            <a:normAutofit fontScale="90000"/>
          </a:bodyPr>
          <a:lstStyle/>
          <a:p>
            <a:r>
              <a:rPr lang="fr-FR" dirty="0" smtClean="0"/>
              <a:t>Six sigma </a:t>
            </a:r>
            <a:r>
              <a:rPr lang="fr-FR" dirty="0" err="1" smtClean="0"/>
              <a:t>definitions</a:t>
            </a:r>
            <a:endParaRPr lang="fr-FR" dirty="0"/>
          </a:p>
        </p:txBody>
      </p:sp>
      <p:sp>
        <p:nvSpPr>
          <p:cNvPr id="3" name="Espace réservé du contenu 2"/>
          <p:cNvSpPr>
            <a:spLocks noGrp="1"/>
          </p:cNvSpPr>
          <p:nvPr>
            <p:ph idx="1"/>
          </p:nvPr>
        </p:nvSpPr>
        <p:spPr>
          <a:xfrm>
            <a:off x="491295" y="1214422"/>
            <a:ext cx="10358510" cy="5643578"/>
          </a:xfrm>
        </p:spPr>
        <p:txBody>
          <a:bodyPr>
            <a:normAutofit fontScale="70000" lnSpcReduction="20000"/>
          </a:bodyPr>
          <a:lstStyle/>
          <a:p>
            <a:pPr algn="just"/>
            <a:r>
              <a:rPr lang="fr-FR" dirty="0" smtClean="0"/>
              <a:t>The six Sigma, </a:t>
            </a:r>
            <a:r>
              <a:rPr lang="fr-FR" dirty="0" err="1" smtClean="0"/>
              <a:t>is</a:t>
            </a:r>
            <a:r>
              <a:rPr lang="fr-FR" dirty="0" smtClean="0"/>
              <a:t> </a:t>
            </a:r>
            <a:r>
              <a:rPr lang="fr-FR" dirty="0" err="1" smtClean="0"/>
              <a:t>simply</a:t>
            </a:r>
            <a:r>
              <a:rPr lang="fr-FR" dirty="0" smtClean="0"/>
              <a:t> a TQM </a:t>
            </a:r>
            <a:r>
              <a:rPr lang="fr-FR" dirty="0" err="1" smtClean="0"/>
              <a:t>process</a:t>
            </a:r>
            <a:r>
              <a:rPr lang="fr-FR" dirty="0" smtClean="0"/>
              <a:t> </a:t>
            </a:r>
            <a:r>
              <a:rPr lang="fr-FR" dirty="0" err="1" smtClean="0"/>
              <a:t>that</a:t>
            </a:r>
            <a:r>
              <a:rPr lang="fr-FR" dirty="0" smtClean="0"/>
              <a:t> uses the </a:t>
            </a:r>
            <a:r>
              <a:rPr lang="fr-FR" dirty="0" err="1" smtClean="0"/>
              <a:t>process</a:t>
            </a:r>
            <a:r>
              <a:rPr lang="fr-FR" dirty="0" smtClean="0"/>
              <a:t> </a:t>
            </a:r>
            <a:r>
              <a:rPr lang="fr-FR" dirty="0" err="1" smtClean="0"/>
              <a:t>capability</a:t>
            </a:r>
            <a:r>
              <a:rPr lang="fr-FR" dirty="0" smtClean="0"/>
              <a:t> </a:t>
            </a:r>
            <a:r>
              <a:rPr lang="fr-FR" dirty="0" err="1" smtClean="0"/>
              <a:t>analysis</a:t>
            </a:r>
            <a:r>
              <a:rPr lang="fr-FR" dirty="0" smtClean="0"/>
              <a:t> as a </a:t>
            </a:r>
            <a:r>
              <a:rPr lang="fr-FR" dirty="0" err="1" smtClean="0"/>
              <a:t>way</a:t>
            </a:r>
            <a:r>
              <a:rPr lang="fr-FR" dirty="0" smtClean="0"/>
              <a:t> of </a:t>
            </a:r>
            <a:r>
              <a:rPr lang="fr-FR" dirty="0" err="1" smtClean="0"/>
              <a:t>measuring</a:t>
            </a:r>
            <a:r>
              <a:rPr lang="fr-FR" dirty="0" smtClean="0"/>
              <a:t> </a:t>
            </a:r>
            <a:r>
              <a:rPr lang="fr-FR" dirty="0" err="1" smtClean="0"/>
              <a:t>progress</a:t>
            </a:r>
            <a:r>
              <a:rPr lang="fr-FR" dirty="0" smtClean="0"/>
              <a:t>, </a:t>
            </a:r>
            <a:r>
              <a:rPr lang="fr-FR" dirty="0" err="1" smtClean="0"/>
              <a:t>where</a:t>
            </a:r>
            <a:r>
              <a:rPr lang="fr-FR" dirty="0" smtClean="0"/>
              <a:t> Sigma </a:t>
            </a:r>
            <a:r>
              <a:rPr lang="fr-FR" dirty="0" err="1" smtClean="0"/>
              <a:t>is</a:t>
            </a:r>
            <a:r>
              <a:rPr lang="fr-FR" dirty="0" smtClean="0"/>
              <a:t> the standard </a:t>
            </a:r>
            <a:r>
              <a:rPr lang="fr-FR" dirty="0" err="1" smtClean="0"/>
              <a:t>deviation</a:t>
            </a:r>
            <a:r>
              <a:rPr lang="fr-FR" dirty="0" smtClean="0"/>
              <a:t>.</a:t>
            </a:r>
          </a:p>
          <a:p>
            <a:pPr algn="just"/>
            <a:r>
              <a:rPr lang="fr-FR" dirty="0" smtClean="0"/>
              <a:t>The </a:t>
            </a:r>
            <a:r>
              <a:rPr lang="fr-FR" dirty="0" err="1" smtClean="0"/>
              <a:t>statistical</a:t>
            </a:r>
            <a:r>
              <a:rPr lang="fr-FR" dirty="0" smtClean="0"/>
              <a:t> aspects of six sigma of six sigma </a:t>
            </a:r>
            <a:r>
              <a:rPr lang="fr-FR" dirty="0" err="1" smtClean="0"/>
              <a:t>confirms</a:t>
            </a:r>
            <a:r>
              <a:rPr lang="fr-FR" dirty="0" smtClean="0"/>
              <a:t>, </a:t>
            </a:r>
            <a:r>
              <a:rPr lang="fr-FR" dirty="0" err="1" smtClean="0"/>
              <a:t>that</a:t>
            </a:r>
            <a:r>
              <a:rPr lang="fr-FR" dirty="0" smtClean="0"/>
              <a:t> </a:t>
            </a:r>
            <a:r>
              <a:rPr lang="fr-FR" dirty="0" err="1" smtClean="0"/>
              <a:t>we</a:t>
            </a:r>
            <a:r>
              <a:rPr lang="fr-FR" dirty="0" smtClean="0"/>
              <a:t> </a:t>
            </a:r>
            <a:r>
              <a:rPr lang="fr-FR" dirty="0" err="1" smtClean="0"/>
              <a:t>should</a:t>
            </a:r>
            <a:r>
              <a:rPr lang="fr-FR" dirty="0" smtClean="0"/>
              <a:t> </a:t>
            </a:r>
            <a:r>
              <a:rPr lang="fr-FR" dirty="0" err="1" smtClean="0"/>
              <a:t>reduce</a:t>
            </a:r>
            <a:r>
              <a:rPr lang="fr-FR" dirty="0" smtClean="0"/>
              <a:t> the </a:t>
            </a:r>
            <a:r>
              <a:rPr lang="fr-FR" dirty="0" err="1" smtClean="0"/>
              <a:t>process</a:t>
            </a:r>
            <a:r>
              <a:rPr lang="fr-FR" dirty="0" smtClean="0"/>
              <a:t> </a:t>
            </a:r>
            <a:r>
              <a:rPr lang="fr-FR" dirty="0" err="1" smtClean="0"/>
              <a:t>variability</a:t>
            </a:r>
            <a:r>
              <a:rPr lang="fr-FR" dirty="0" smtClean="0"/>
              <a:t>, and </a:t>
            </a:r>
            <a:r>
              <a:rPr lang="fr-FR" dirty="0" err="1" smtClean="0"/>
              <a:t>keep</a:t>
            </a:r>
            <a:r>
              <a:rPr lang="fr-FR" dirty="0" smtClean="0"/>
              <a:t> the </a:t>
            </a:r>
            <a:r>
              <a:rPr lang="fr-FR" dirty="0" err="1" smtClean="0"/>
              <a:t>process</a:t>
            </a:r>
            <a:r>
              <a:rPr lang="fr-FR" dirty="0" smtClean="0"/>
              <a:t> </a:t>
            </a:r>
            <a:r>
              <a:rPr lang="fr-FR" dirty="0" err="1" smtClean="0"/>
              <a:t>average</a:t>
            </a:r>
            <a:r>
              <a:rPr lang="fr-FR" dirty="0" smtClean="0"/>
              <a:t> </a:t>
            </a:r>
            <a:r>
              <a:rPr lang="fr-FR" dirty="0" err="1" smtClean="0"/>
              <a:t>centered</a:t>
            </a:r>
            <a:r>
              <a:rPr lang="fr-FR" dirty="0" smtClean="0"/>
              <a:t> on the </a:t>
            </a:r>
            <a:r>
              <a:rPr lang="fr-FR" dirty="0" err="1" smtClean="0"/>
              <a:t>targret</a:t>
            </a:r>
            <a:r>
              <a:rPr lang="fr-FR" dirty="0" smtClean="0"/>
              <a:t>. </a:t>
            </a:r>
            <a:r>
              <a:rPr lang="fr-FR" dirty="0" err="1" smtClean="0"/>
              <a:t>These</a:t>
            </a:r>
            <a:r>
              <a:rPr lang="fr-FR" dirty="0" smtClean="0"/>
              <a:t> concepts have been </a:t>
            </a:r>
            <a:r>
              <a:rPr lang="fr-FR" dirty="0" err="1" smtClean="0"/>
              <a:t>established</a:t>
            </a:r>
            <a:r>
              <a:rPr lang="fr-FR" dirty="0" smtClean="0"/>
              <a:t> by </a:t>
            </a:r>
            <a:r>
              <a:rPr lang="fr-FR" dirty="0" err="1" smtClean="0"/>
              <a:t>Shewhart</a:t>
            </a:r>
            <a:r>
              <a:rPr lang="fr-FR" dirty="0" smtClean="0"/>
              <a:t>, Deming and </a:t>
            </a:r>
            <a:r>
              <a:rPr lang="fr-FR" dirty="0" err="1" smtClean="0"/>
              <a:t>Taguchi</a:t>
            </a:r>
            <a:r>
              <a:rPr lang="fr-FR" dirty="0" smtClean="0"/>
              <a:t> </a:t>
            </a:r>
            <a:r>
              <a:rPr lang="fr-FR" dirty="0" err="1" smtClean="0"/>
              <a:t>earlier</a:t>
            </a:r>
            <a:r>
              <a:rPr lang="fr-FR" dirty="0" smtClean="0"/>
              <a:t>.</a:t>
            </a:r>
          </a:p>
          <a:p>
            <a:pPr algn="just"/>
            <a:r>
              <a:rPr lang="fr-FR" dirty="0" smtClean="0"/>
              <a:t>The Six Sigma </a:t>
            </a:r>
            <a:r>
              <a:rPr lang="fr-FR" dirty="0" err="1" smtClean="0"/>
              <a:t>represents</a:t>
            </a:r>
            <a:r>
              <a:rPr lang="fr-FR" dirty="0" smtClean="0"/>
              <a:t> a </a:t>
            </a:r>
            <a:r>
              <a:rPr lang="fr-FR" dirty="0" err="1" smtClean="0"/>
              <a:t>statistical</a:t>
            </a:r>
            <a:r>
              <a:rPr lang="fr-FR" dirty="0" smtClean="0"/>
              <a:t> </a:t>
            </a:r>
            <a:r>
              <a:rPr lang="fr-FR" dirty="0" err="1" smtClean="0"/>
              <a:t>measure</a:t>
            </a:r>
            <a:r>
              <a:rPr lang="fr-FR" dirty="0" smtClean="0"/>
              <a:t> and a management </a:t>
            </a:r>
            <a:r>
              <a:rPr lang="fr-FR" dirty="0" err="1" smtClean="0"/>
              <a:t>philosophy</a:t>
            </a:r>
            <a:r>
              <a:rPr lang="fr-FR" dirty="0" smtClean="0"/>
              <a:t>… </a:t>
            </a:r>
            <a:r>
              <a:rPr lang="fr-FR" dirty="0" err="1" smtClean="0"/>
              <a:t>it</a:t>
            </a:r>
            <a:r>
              <a:rPr lang="fr-FR" dirty="0" smtClean="0"/>
              <a:t> combines people power </a:t>
            </a:r>
            <a:r>
              <a:rPr lang="fr-FR" dirty="0" err="1" smtClean="0"/>
              <a:t>with</a:t>
            </a:r>
            <a:r>
              <a:rPr lang="fr-FR" dirty="0" smtClean="0"/>
              <a:t> </a:t>
            </a:r>
            <a:r>
              <a:rPr lang="fr-FR" dirty="0" err="1" smtClean="0"/>
              <a:t>process</a:t>
            </a:r>
            <a:r>
              <a:rPr lang="fr-FR" dirty="0" smtClean="0"/>
              <a:t> power… </a:t>
            </a:r>
          </a:p>
          <a:p>
            <a:pPr algn="just"/>
            <a:endParaRPr lang="fr-FR" dirty="0" smtClean="0"/>
          </a:p>
          <a:p>
            <a:pPr algn="just"/>
            <a:r>
              <a:rPr lang="fr-FR" b="1" dirty="0" smtClean="0">
                <a:solidFill>
                  <a:srgbClr val="FF0000"/>
                </a:solidFill>
              </a:rPr>
              <a:t>The five phases of six sigma are: </a:t>
            </a:r>
            <a:r>
              <a:rPr lang="fr-FR" dirty="0" err="1" smtClean="0"/>
              <a:t>define</a:t>
            </a:r>
            <a:r>
              <a:rPr lang="fr-FR" dirty="0" smtClean="0"/>
              <a:t> the (</a:t>
            </a:r>
            <a:r>
              <a:rPr lang="fr-FR" dirty="0" err="1" smtClean="0"/>
              <a:t>process</a:t>
            </a:r>
            <a:r>
              <a:rPr lang="fr-FR" dirty="0" smtClean="0"/>
              <a:t>) </a:t>
            </a:r>
            <a:r>
              <a:rPr lang="fr-FR" dirty="0" err="1" smtClean="0"/>
              <a:t>problem</a:t>
            </a:r>
            <a:r>
              <a:rPr lang="fr-FR" dirty="0" smtClean="0"/>
              <a:t>, </a:t>
            </a:r>
            <a:r>
              <a:rPr lang="fr-FR" dirty="0" err="1" smtClean="0"/>
              <a:t>measure</a:t>
            </a:r>
            <a:r>
              <a:rPr lang="fr-FR" dirty="0" smtClean="0"/>
              <a:t> </a:t>
            </a:r>
            <a:r>
              <a:rPr lang="fr-FR" dirty="0" err="1" smtClean="0"/>
              <a:t>where</a:t>
            </a:r>
            <a:r>
              <a:rPr lang="fr-FR" dirty="0" smtClean="0"/>
              <a:t> </a:t>
            </a:r>
            <a:r>
              <a:rPr lang="fr-FR" dirty="0" err="1" smtClean="0"/>
              <a:t>you</a:t>
            </a:r>
            <a:r>
              <a:rPr lang="fr-FR" dirty="0" smtClean="0"/>
              <a:t> stand, analyse </a:t>
            </a:r>
            <a:r>
              <a:rPr lang="fr-FR" dirty="0" err="1" smtClean="0"/>
              <a:t>where</a:t>
            </a:r>
            <a:r>
              <a:rPr lang="fr-FR" dirty="0" smtClean="0"/>
              <a:t> the </a:t>
            </a:r>
            <a:r>
              <a:rPr lang="fr-FR" dirty="0" err="1" smtClean="0"/>
              <a:t>problem</a:t>
            </a:r>
            <a:r>
              <a:rPr lang="fr-FR" dirty="0" smtClean="0"/>
              <a:t> </a:t>
            </a:r>
            <a:r>
              <a:rPr lang="fr-FR" dirty="0" err="1" smtClean="0"/>
              <a:t>starts</a:t>
            </a:r>
            <a:r>
              <a:rPr lang="fr-FR" dirty="0" smtClean="0"/>
              <a:t>, </a:t>
            </a:r>
            <a:r>
              <a:rPr lang="fr-FR" dirty="0" err="1" smtClean="0"/>
              <a:t>improve</a:t>
            </a:r>
            <a:r>
              <a:rPr lang="fr-FR" dirty="0" smtClean="0"/>
              <a:t> the situation and control the new </a:t>
            </a:r>
            <a:r>
              <a:rPr lang="fr-FR" dirty="0" err="1" smtClean="0"/>
              <a:t>process</a:t>
            </a:r>
            <a:r>
              <a:rPr lang="fr-FR" dirty="0" smtClean="0"/>
              <a:t> to </a:t>
            </a:r>
            <a:r>
              <a:rPr lang="fr-FR" dirty="0" err="1" smtClean="0"/>
              <a:t>confirm</a:t>
            </a:r>
            <a:r>
              <a:rPr lang="fr-FR" dirty="0" smtClean="0"/>
              <a:t> </a:t>
            </a:r>
            <a:r>
              <a:rPr lang="fr-FR" dirty="0" err="1" smtClean="0"/>
              <a:t>that</a:t>
            </a:r>
            <a:r>
              <a:rPr lang="fr-FR" dirty="0" smtClean="0"/>
              <a:t> </a:t>
            </a:r>
            <a:r>
              <a:rPr lang="fr-FR" dirty="0" err="1" smtClean="0"/>
              <a:t>it</a:t>
            </a:r>
            <a:r>
              <a:rPr lang="fr-FR" dirty="0" smtClean="0"/>
              <a:t> </a:t>
            </a:r>
            <a:r>
              <a:rPr lang="fr-FR" dirty="0" err="1" smtClean="0"/>
              <a:t>is</a:t>
            </a:r>
            <a:r>
              <a:rPr lang="fr-FR" dirty="0" smtClean="0"/>
              <a:t> </a:t>
            </a:r>
            <a:r>
              <a:rPr lang="fr-FR" dirty="0" err="1" smtClean="0"/>
              <a:t>fixed</a:t>
            </a:r>
            <a:r>
              <a:rPr lang="fr-FR" dirty="0" smtClean="0"/>
              <a:t>- DMAIC (</a:t>
            </a:r>
            <a:r>
              <a:rPr lang="fr-FR" dirty="0" err="1" smtClean="0"/>
              <a:t>Dumb</a:t>
            </a:r>
            <a:r>
              <a:rPr lang="fr-FR" dirty="0" smtClean="0"/>
              <a:t> Managers </a:t>
            </a:r>
            <a:r>
              <a:rPr lang="fr-FR" dirty="0" err="1" smtClean="0"/>
              <a:t>Always</a:t>
            </a:r>
            <a:r>
              <a:rPr lang="fr-FR" dirty="0" smtClean="0"/>
              <a:t> Ignore </a:t>
            </a:r>
            <a:r>
              <a:rPr lang="fr-FR" dirty="0" err="1" smtClean="0"/>
              <a:t>Customers</a:t>
            </a:r>
            <a:r>
              <a:rPr lang="fr-FR" dirty="0" smtClean="0"/>
              <a:t> )</a:t>
            </a:r>
            <a:r>
              <a:rPr lang="en-US" dirty="0" smtClean="0"/>
              <a:t> (Define, Measure, Analyze, Improve, Control )</a:t>
            </a:r>
            <a:endParaRPr lang="fr-FR" dirty="0" smtClean="0"/>
          </a:p>
          <a:p>
            <a:pPr algn="just"/>
            <a:endParaRPr lang="fr-FR" dirty="0" smtClean="0"/>
          </a:p>
          <a:p>
            <a:pPr algn="just"/>
            <a:r>
              <a:rPr lang="fr-FR" dirty="0" smtClean="0"/>
              <a:t>the main </a:t>
            </a:r>
            <a:r>
              <a:rPr lang="fr-FR" dirty="0" err="1" smtClean="0"/>
              <a:t>thrust</a:t>
            </a:r>
            <a:r>
              <a:rPr lang="fr-FR" dirty="0" smtClean="0"/>
              <a:t> of six sigma, </a:t>
            </a:r>
            <a:r>
              <a:rPr lang="fr-FR" dirty="0" err="1" smtClean="0"/>
              <a:t>is</a:t>
            </a:r>
            <a:r>
              <a:rPr lang="fr-FR" dirty="0" smtClean="0"/>
              <a:t> to </a:t>
            </a:r>
            <a:r>
              <a:rPr lang="fr-FR" dirty="0" err="1" smtClean="0"/>
              <a:t>reduce</a:t>
            </a:r>
            <a:r>
              <a:rPr lang="fr-FR" dirty="0" smtClean="0"/>
              <a:t> </a:t>
            </a:r>
            <a:r>
              <a:rPr lang="fr-FR" dirty="0" err="1" smtClean="0"/>
              <a:t>errors</a:t>
            </a:r>
            <a:r>
              <a:rPr lang="fr-FR" dirty="0" smtClean="0"/>
              <a:t> and </a:t>
            </a:r>
            <a:r>
              <a:rPr lang="fr-FR" dirty="0" err="1" smtClean="0"/>
              <a:t>wastage</a:t>
            </a:r>
            <a:r>
              <a:rPr lang="fr-FR" dirty="0" smtClean="0"/>
              <a:t>, in </a:t>
            </a:r>
            <a:r>
              <a:rPr lang="fr-FR" dirty="0" err="1" smtClean="0"/>
              <a:t>every</a:t>
            </a:r>
            <a:r>
              <a:rPr lang="fr-FR" dirty="0" smtClean="0"/>
              <a:t> </a:t>
            </a:r>
            <a:r>
              <a:rPr lang="fr-FR" dirty="0" err="1" smtClean="0"/>
              <a:t>kind</a:t>
            </a:r>
            <a:r>
              <a:rPr lang="fr-FR" dirty="0" smtClean="0"/>
              <a:t> of business </a:t>
            </a:r>
            <a:r>
              <a:rPr lang="fr-FR" dirty="0" err="1" smtClean="0"/>
              <a:t>endeavor</a:t>
            </a:r>
            <a:r>
              <a:rPr lang="fr-FR" dirty="0" smtClean="0"/>
              <a:t>, to </a:t>
            </a:r>
            <a:r>
              <a:rPr lang="fr-FR" dirty="0" err="1" smtClean="0"/>
              <a:t>please</a:t>
            </a:r>
            <a:r>
              <a:rPr lang="fr-FR" dirty="0" smtClean="0"/>
              <a:t> the </a:t>
            </a:r>
            <a:r>
              <a:rPr lang="fr-FR" dirty="0" err="1" smtClean="0"/>
              <a:t>customers</a:t>
            </a:r>
            <a:r>
              <a:rPr lang="fr-FR" dirty="0" smtClean="0"/>
              <a:t> and </a:t>
            </a:r>
            <a:r>
              <a:rPr lang="fr-FR" dirty="0" err="1" smtClean="0"/>
              <a:t>widen</a:t>
            </a:r>
            <a:r>
              <a:rPr lang="fr-FR" dirty="0" smtClean="0"/>
              <a:t> the </a:t>
            </a:r>
            <a:r>
              <a:rPr lang="fr-FR" dirty="0" err="1" smtClean="0"/>
              <a:t>bottom</a:t>
            </a:r>
            <a:r>
              <a:rPr lang="fr-FR" dirty="0" smtClean="0"/>
              <a:t> line</a:t>
            </a:r>
            <a:r>
              <a:rPr lang="fr-FR" dirty="0" smtClean="0"/>
              <a:t>.</a:t>
            </a:r>
            <a:endParaRPr lang="fr-FR"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pic>
        <p:nvPicPr>
          <p:cNvPr id="1026" name="Picture 2" descr="C:\Users\DELL\Pictures\six sigma.jpg"/>
          <p:cNvPicPr>
            <a:picLocks noChangeAspect="1" noChangeArrowheads="1"/>
          </p:cNvPicPr>
          <p:nvPr/>
        </p:nvPicPr>
        <p:blipFill>
          <a:blip r:embed="rId2"/>
          <a:srcRect/>
          <a:stretch>
            <a:fillRect/>
          </a:stretch>
        </p:blipFill>
        <p:spPr bwMode="auto">
          <a:xfrm>
            <a:off x="419857" y="0"/>
            <a:ext cx="10358510" cy="664371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63485" y="274638"/>
            <a:ext cx="10142696" cy="725470"/>
          </a:xfrm>
        </p:spPr>
        <p:txBody>
          <a:bodyPr>
            <a:normAutofit fontScale="90000"/>
          </a:bodyPr>
          <a:lstStyle/>
          <a:p>
            <a:r>
              <a:rPr lang="en-US" b="1" dirty="0" smtClean="0"/>
              <a:t>Six Sigma:</a:t>
            </a:r>
            <a:endParaRPr lang="fr-FR" dirty="0"/>
          </a:p>
        </p:txBody>
      </p:sp>
      <p:sp>
        <p:nvSpPr>
          <p:cNvPr id="3" name="Espace réservé du contenu 2"/>
          <p:cNvSpPr>
            <a:spLocks noGrp="1"/>
          </p:cNvSpPr>
          <p:nvPr>
            <p:ph idx="1"/>
          </p:nvPr>
        </p:nvSpPr>
        <p:spPr>
          <a:xfrm>
            <a:off x="563485" y="1214422"/>
            <a:ext cx="10142696" cy="5072098"/>
          </a:xfrm>
        </p:spPr>
        <p:txBody>
          <a:bodyPr>
            <a:normAutofit fontScale="70000" lnSpcReduction="20000"/>
          </a:bodyPr>
          <a:lstStyle/>
          <a:p>
            <a:pPr algn="just"/>
            <a:r>
              <a:rPr lang="en-US" dirty="0" smtClean="0"/>
              <a:t>Six Sigma is a data-driven methodology that seeks to improve process efficiency and eliminate defects by identifying and removing the causes of variability. Therefore, it is based on the concept of reducing process variation to achieve higher levels of performance and customer satisfaction.</a:t>
            </a:r>
            <a:endParaRPr lang="fr-FR" dirty="0" smtClean="0"/>
          </a:p>
          <a:p>
            <a:pPr algn="just">
              <a:buNone/>
            </a:pPr>
            <a:endParaRPr lang="fr-FR" b="1" dirty="0" smtClean="0"/>
          </a:p>
          <a:p>
            <a:pPr algn="just">
              <a:buNone/>
            </a:pPr>
            <a:r>
              <a:rPr lang="fr-FR" b="1" dirty="0" smtClean="0"/>
              <a:t>Key </a:t>
            </a:r>
            <a:r>
              <a:rPr lang="fr-FR" b="1" dirty="0" err="1" smtClean="0"/>
              <a:t>Elements</a:t>
            </a:r>
            <a:r>
              <a:rPr lang="fr-FR" b="1" dirty="0" smtClean="0"/>
              <a:t>:</a:t>
            </a:r>
          </a:p>
          <a:p>
            <a:pPr lvl="0" algn="just"/>
            <a:r>
              <a:rPr lang="en-US" dirty="0" smtClean="0"/>
              <a:t>Define, Measure, Analyze, Improve, Control (DMAIC): A structured problem-solving approach.</a:t>
            </a:r>
            <a:endParaRPr lang="fr-FR" dirty="0" smtClean="0"/>
          </a:p>
          <a:p>
            <a:pPr lvl="0" algn="just"/>
            <a:r>
              <a:rPr lang="en-US" dirty="0" smtClean="0"/>
              <a:t>Statistical Tools: Using statistical methods to analyze and improve processes.</a:t>
            </a:r>
            <a:endParaRPr lang="fr-FR" dirty="0" smtClean="0"/>
          </a:p>
          <a:p>
            <a:pPr lvl="0" algn="just"/>
            <a:r>
              <a:rPr lang="en-US" dirty="0" smtClean="0"/>
              <a:t>Belt System: Classifying individuals involved in Six Sigma projects into different “belts” (e.g., Black Belt, Green Belt) based on their level of expertise.</a:t>
            </a:r>
            <a:endParaRPr lang="fr-FR" dirty="0" smtClean="0"/>
          </a:p>
          <a:p>
            <a:pPr algn="just">
              <a:buNone/>
            </a:pPr>
            <a:endParaRPr lang="en-US" b="1" dirty="0" smtClean="0"/>
          </a:p>
          <a:p>
            <a:pPr algn="just">
              <a:buNone/>
            </a:pPr>
            <a:r>
              <a:rPr lang="en-US" b="1" dirty="0" smtClean="0"/>
              <a:t>Example:</a:t>
            </a:r>
            <a:endParaRPr lang="fr-FR" b="1" dirty="0" smtClean="0"/>
          </a:p>
          <a:p>
            <a:pPr algn="just"/>
            <a:r>
              <a:rPr lang="en-US" dirty="0" smtClean="0"/>
              <a:t>For instance, General Electric (GE) is a notable example of a company that has </a:t>
            </a:r>
            <a:r>
              <a:rPr lang="en-US" u="sng" dirty="0" smtClean="0">
                <a:hlinkClick r:id="rId2"/>
              </a:rPr>
              <a:t>embraced Six Sigma</a:t>
            </a:r>
            <a:r>
              <a:rPr lang="en-US" dirty="0" smtClean="0"/>
              <a:t>. Under the leadership of Jack Welch, GE extensively applied Six Sigma methodologies to improve processes and achieve substantial cost savings.</a:t>
            </a:r>
            <a:endParaRPr lang="fr-FR" dirty="0" smtClean="0"/>
          </a:p>
          <a:p>
            <a:pPr algn="just"/>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Espace réservé du numéro de diapositive 3"/>
          <p:cNvSpPr>
            <a:spLocks noGrp="1"/>
          </p:cNvSpPr>
          <p:nvPr>
            <p:ph type="sldNum" sz="quarter" idx="10"/>
          </p:nvPr>
        </p:nvSpPr>
        <p:spPr>
          <a:noFill/>
        </p:spPr>
        <p:txBody>
          <a:bodyPr/>
          <a:lstStyle/>
          <a:p>
            <a:pPr marL="228600" lvl="2"/>
            <a:fld id="{2587EF6E-8C0F-4DD9-95DC-DDDC463E7CAB}" type="slidenum">
              <a:rPr lang="en-US"/>
              <a:pPr marL="228600" lvl="2"/>
              <a:t>5</a:t>
            </a:fld>
            <a:endParaRPr lang="en-US"/>
          </a:p>
        </p:txBody>
      </p:sp>
      <p:sp>
        <p:nvSpPr>
          <p:cNvPr id="49155" name="Rectangle 2"/>
          <p:cNvSpPr>
            <a:spLocks noGrp="1" noChangeArrowheads="1"/>
          </p:cNvSpPr>
          <p:nvPr>
            <p:ph type="title"/>
          </p:nvPr>
        </p:nvSpPr>
        <p:spPr>
          <a:xfrm>
            <a:off x="0" y="38101"/>
            <a:ext cx="11269663" cy="917575"/>
          </a:xfrm>
        </p:spPr>
        <p:txBody>
          <a:bodyPr/>
          <a:lstStyle/>
          <a:p>
            <a:pPr eaLnBrk="1" hangingPunct="1"/>
            <a:r>
              <a:rPr lang="en-US" smtClean="0"/>
              <a:t>Six Sigma</a:t>
            </a:r>
          </a:p>
        </p:txBody>
      </p:sp>
      <p:sp>
        <p:nvSpPr>
          <p:cNvPr id="49156" name="Rectangle 3"/>
          <p:cNvSpPr>
            <a:spLocks noGrp="1" noChangeArrowheads="1"/>
          </p:cNvSpPr>
          <p:nvPr>
            <p:ph type="body" idx="1"/>
          </p:nvPr>
        </p:nvSpPr>
        <p:spPr>
          <a:xfrm>
            <a:off x="937183" y="1708151"/>
            <a:ext cx="9301385" cy="3806825"/>
          </a:xfrm>
        </p:spPr>
        <p:txBody>
          <a:bodyPr/>
          <a:lstStyle/>
          <a:p>
            <a:pPr eaLnBrk="1" hangingPunct="1"/>
            <a:r>
              <a:rPr lang="en-US" altLang="zh-CN" sz="2800" smtClean="0">
                <a:ea typeface="宋体" charset="-122"/>
              </a:rPr>
              <a:t>A business process for improving quality, reduce cost and increasing customer satisfaction.</a:t>
            </a:r>
          </a:p>
          <a:p>
            <a:pPr eaLnBrk="1" hangingPunct="1"/>
            <a:r>
              <a:rPr lang="en-US" sz="2800" smtClean="0"/>
              <a:t>Statistically</a:t>
            </a:r>
          </a:p>
          <a:p>
            <a:pPr lvl="1" eaLnBrk="1" hangingPunct="1"/>
            <a:r>
              <a:rPr lang="en-US" sz="2400" smtClean="0"/>
              <a:t>Having no more than 3.4 defects per million</a:t>
            </a:r>
          </a:p>
          <a:p>
            <a:pPr eaLnBrk="1" hangingPunct="1"/>
            <a:r>
              <a:rPr lang="en-US" sz="2800" smtClean="0"/>
              <a:t>Conceptually</a:t>
            </a:r>
          </a:p>
          <a:p>
            <a:pPr lvl="1" eaLnBrk="1" hangingPunct="1"/>
            <a:r>
              <a:rPr lang="en-US" sz="2400" smtClean="0"/>
              <a:t>Program designed to reduce defects</a:t>
            </a:r>
          </a:p>
          <a:p>
            <a:pPr lvl="1" eaLnBrk="1" hangingPunct="1"/>
            <a:r>
              <a:rPr lang="en-US" sz="2400" smtClean="0"/>
              <a:t>Requires the use of certain tools and techniques</a:t>
            </a:r>
            <a:endParaRPr lang="en-US" altLang="zh-CN" sz="2400" smtClean="0">
              <a:ea typeface="宋体" charset="-122"/>
            </a:endParaRPr>
          </a:p>
          <a:p>
            <a:pPr eaLnBrk="1" hangingPunct="1"/>
            <a:r>
              <a:rPr lang="en-US" altLang="zh-CN" sz="2800" smtClean="0">
                <a:ea typeface="宋体" charset="-122"/>
              </a:rPr>
              <a:t>EX: Motorola, GE, TI, Kodak</a:t>
            </a:r>
            <a:endParaRPr lang="en-US" sz="2800" smtClean="0"/>
          </a:p>
          <a:p>
            <a:pPr eaLnBrk="1" hangingPunct="1">
              <a:buFontTx/>
              <a:buNone/>
            </a:pPr>
            <a:endParaRPr lang="en-US" sz="280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178" name="Espace réservé du numéro de diapositive 3"/>
          <p:cNvSpPr>
            <a:spLocks noGrp="1"/>
          </p:cNvSpPr>
          <p:nvPr>
            <p:ph type="sldNum" sz="quarter" idx="10"/>
          </p:nvPr>
        </p:nvSpPr>
        <p:spPr>
          <a:noFill/>
        </p:spPr>
        <p:txBody>
          <a:bodyPr/>
          <a:lstStyle/>
          <a:p>
            <a:pPr marL="228600" lvl="2"/>
            <a:fld id="{AC7A6206-FBD3-4DD8-BD86-E4823DE2C84B}" type="slidenum">
              <a:rPr lang="en-US"/>
              <a:pPr marL="228600" lvl="2"/>
              <a:t>6</a:t>
            </a:fld>
            <a:endParaRPr lang="en-US"/>
          </a:p>
        </p:txBody>
      </p:sp>
      <p:sp>
        <p:nvSpPr>
          <p:cNvPr id="50179" name="Rectangle 2"/>
          <p:cNvSpPr>
            <a:spLocks noGrp="1" noChangeArrowheads="1"/>
          </p:cNvSpPr>
          <p:nvPr>
            <p:ph type="title"/>
          </p:nvPr>
        </p:nvSpPr>
        <p:spPr>
          <a:xfrm>
            <a:off x="0" y="38101"/>
            <a:ext cx="11269663" cy="917575"/>
          </a:xfrm>
        </p:spPr>
        <p:txBody>
          <a:bodyPr/>
          <a:lstStyle/>
          <a:p>
            <a:pPr eaLnBrk="1" hangingPunct="1"/>
            <a:r>
              <a:rPr lang="en-US" smtClean="0"/>
              <a:t>Six Sigma Programs</a:t>
            </a:r>
          </a:p>
        </p:txBody>
      </p:sp>
      <p:sp>
        <p:nvSpPr>
          <p:cNvPr id="342019" name="Rectangle 3"/>
          <p:cNvSpPr>
            <a:spLocks noGrp="1" noChangeArrowheads="1"/>
          </p:cNvSpPr>
          <p:nvPr>
            <p:ph type="body" idx="1"/>
          </p:nvPr>
        </p:nvSpPr>
        <p:spPr>
          <a:xfrm>
            <a:off x="1033053" y="1600200"/>
            <a:ext cx="9410951" cy="4724400"/>
          </a:xfrm>
        </p:spPr>
        <p:txBody>
          <a:bodyPr>
            <a:normAutofit lnSpcReduction="10000"/>
          </a:bodyPr>
          <a:lstStyle/>
          <a:p>
            <a:pPr eaLnBrk="1" hangingPunct="1">
              <a:lnSpc>
                <a:spcPct val="90000"/>
              </a:lnSpc>
            </a:pPr>
            <a:r>
              <a:rPr lang="en-US" smtClean="0"/>
              <a:t>Six Sigma programs </a:t>
            </a:r>
          </a:p>
          <a:p>
            <a:pPr lvl="1" eaLnBrk="1" hangingPunct="1">
              <a:lnSpc>
                <a:spcPct val="90000"/>
              </a:lnSpc>
            </a:pPr>
            <a:r>
              <a:rPr lang="en-US" smtClean="0"/>
              <a:t>Improve quality</a:t>
            </a:r>
          </a:p>
          <a:p>
            <a:pPr lvl="1" eaLnBrk="1" hangingPunct="1">
              <a:lnSpc>
                <a:spcPct val="90000"/>
              </a:lnSpc>
            </a:pPr>
            <a:r>
              <a:rPr lang="en-US" smtClean="0"/>
              <a:t>Save time</a:t>
            </a:r>
          </a:p>
          <a:p>
            <a:pPr lvl="1" eaLnBrk="1" hangingPunct="1">
              <a:lnSpc>
                <a:spcPct val="90000"/>
              </a:lnSpc>
            </a:pPr>
            <a:r>
              <a:rPr lang="en-US" smtClean="0"/>
              <a:t>Cut costs</a:t>
            </a:r>
          </a:p>
          <a:p>
            <a:pPr eaLnBrk="1" hangingPunct="1">
              <a:lnSpc>
                <a:spcPct val="90000"/>
              </a:lnSpc>
            </a:pPr>
            <a:r>
              <a:rPr lang="en-US" smtClean="0"/>
              <a:t>Employed in </a:t>
            </a:r>
          </a:p>
          <a:p>
            <a:pPr lvl="1" eaLnBrk="1" hangingPunct="1">
              <a:lnSpc>
                <a:spcPct val="90000"/>
              </a:lnSpc>
            </a:pPr>
            <a:r>
              <a:rPr lang="en-US" smtClean="0"/>
              <a:t>Design</a:t>
            </a:r>
          </a:p>
          <a:p>
            <a:pPr lvl="1" eaLnBrk="1" hangingPunct="1">
              <a:lnSpc>
                <a:spcPct val="90000"/>
              </a:lnSpc>
            </a:pPr>
            <a:r>
              <a:rPr lang="en-US" smtClean="0"/>
              <a:t>Production</a:t>
            </a:r>
          </a:p>
          <a:p>
            <a:pPr lvl="1" eaLnBrk="1" hangingPunct="1">
              <a:lnSpc>
                <a:spcPct val="90000"/>
              </a:lnSpc>
            </a:pPr>
            <a:r>
              <a:rPr lang="en-US" smtClean="0"/>
              <a:t>Service</a:t>
            </a:r>
          </a:p>
          <a:p>
            <a:pPr lvl="1" eaLnBrk="1" hangingPunct="1">
              <a:lnSpc>
                <a:spcPct val="90000"/>
              </a:lnSpc>
            </a:pPr>
            <a:r>
              <a:rPr lang="en-US" smtClean="0"/>
              <a:t>Inventory management</a:t>
            </a:r>
          </a:p>
          <a:p>
            <a:pPr lvl="1" eaLnBrk="1" hangingPunct="1">
              <a:lnSpc>
                <a:spcPct val="90000"/>
              </a:lnSpc>
            </a:pPr>
            <a:r>
              <a:rPr lang="en-US" smtClean="0"/>
              <a:t>Delivery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42019">
                                            <p:txEl>
                                              <p:pRg st="0" end="0"/>
                                            </p:txEl>
                                          </p:spTgt>
                                        </p:tgtEl>
                                        <p:attrNameLst>
                                          <p:attrName>style.visibility</p:attrName>
                                        </p:attrNameLst>
                                      </p:cBhvr>
                                      <p:to>
                                        <p:strVal val="visible"/>
                                      </p:to>
                                    </p:set>
                                    <p:animEffect transition="in" filter="wipe(left)">
                                      <p:cBhvr>
                                        <p:cTn id="7" dur="500"/>
                                        <p:tgtEl>
                                          <p:spTgt spid="342019">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42019">
                                            <p:txEl>
                                              <p:pRg st="1" end="1"/>
                                            </p:txEl>
                                          </p:spTgt>
                                        </p:tgtEl>
                                        <p:attrNameLst>
                                          <p:attrName>style.visibility</p:attrName>
                                        </p:attrNameLst>
                                      </p:cBhvr>
                                      <p:to>
                                        <p:strVal val="visible"/>
                                      </p:to>
                                    </p:set>
                                    <p:animEffect transition="in" filter="wipe(left)">
                                      <p:cBhvr>
                                        <p:cTn id="10" dur="500"/>
                                        <p:tgtEl>
                                          <p:spTgt spid="342019">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342019">
                                            <p:txEl>
                                              <p:pRg st="2" end="2"/>
                                            </p:txEl>
                                          </p:spTgt>
                                        </p:tgtEl>
                                        <p:attrNameLst>
                                          <p:attrName>style.visibility</p:attrName>
                                        </p:attrNameLst>
                                      </p:cBhvr>
                                      <p:to>
                                        <p:strVal val="visible"/>
                                      </p:to>
                                    </p:set>
                                    <p:animEffect transition="in" filter="wipe(left)">
                                      <p:cBhvr>
                                        <p:cTn id="13" dur="500"/>
                                        <p:tgtEl>
                                          <p:spTgt spid="342019">
                                            <p:txEl>
                                              <p:pRg st="2" end="2"/>
                                            </p:txEl>
                                          </p:spTgt>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342019">
                                            <p:txEl>
                                              <p:pRg st="3" end="3"/>
                                            </p:txEl>
                                          </p:spTgt>
                                        </p:tgtEl>
                                        <p:attrNameLst>
                                          <p:attrName>style.visibility</p:attrName>
                                        </p:attrNameLst>
                                      </p:cBhvr>
                                      <p:to>
                                        <p:strVal val="visible"/>
                                      </p:to>
                                    </p:set>
                                    <p:animEffect transition="in" filter="wipe(left)">
                                      <p:cBhvr>
                                        <p:cTn id="16" dur="500"/>
                                        <p:tgtEl>
                                          <p:spTgt spid="342019">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342019">
                                            <p:txEl>
                                              <p:pRg st="4" end="4"/>
                                            </p:txEl>
                                          </p:spTgt>
                                        </p:tgtEl>
                                        <p:attrNameLst>
                                          <p:attrName>style.visibility</p:attrName>
                                        </p:attrNameLst>
                                      </p:cBhvr>
                                      <p:to>
                                        <p:strVal val="visible"/>
                                      </p:to>
                                    </p:set>
                                    <p:animEffect transition="in" filter="wipe(left)">
                                      <p:cBhvr>
                                        <p:cTn id="21" dur="500"/>
                                        <p:tgtEl>
                                          <p:spTgt spid="342019">
                                            <p:txEl>
                                              <p:pRg st="4" end="4"/>
                                            </p:txEl>
                                          </p:spTgt>
                                        </p:tgtEl>
                                      </p:cBhvr>
                                    </p:animEffect>
                                  </p:childTnLst>
                                </p:cTn>
                              </p:par>
                              <p:par>
                                <p:cTn id="22" presetID="22" presetClass="entr" presetSubtype="8" fill="hold" grpId="0" nodeType="withEffect">
                                  <p:stCondLst>
                                    <p:cond delay="0"/>
                                  </p:stCondLst>
                                  <p:childTnLst>
                                    <p:set>
                                      <p:cBhvr>
                                        <p:cTn id="23" dur="1" fill="hold">
                                          <p:stCondLst>
                                            <p:cond delay="0"/>
                                          </p:stCondLst>
                                        </p:cTn>
                                        <p:tgtEl>
                                          <p:spTgt spid="342019">
                                            <p:txEl>
                                              <p:pRg st="5" end="5"/>
                                            </p:txEl>
                                          </p:spTgt>
                                        </p:tgtEl>
                                        <p:attrNameLst>
                                          <p:attrName>style.visibility</p:attrName>
                                        </p:attrNameLst>
                                      </p:cBhvr>
                                      <p:to>
                                        <p:strVal val="visible"/>
                                      </p:to>
                                    </p:set>
                                    <p:animEffect transition="in" filter="wipe(left)">
                                      <p:cBhvr>
                                        <p:cTn id="24" dur="500"/>
                                        <p:tgtEl>
                                          <p:spTgt spid="342019">
                                            <p:txEl>
                                              <p:pRg st="5" end="5"/>
                                            </p:txEl>
                                          </p:spTgt>
                                        </p:tgtEl>
                                      </p:cBhvr>
                                    </p:animEffect>
                                  </p:childTnLst>
                                </p:cTn>
                              </p:par>
                              <p:par>
                                <p:cTn id="25" presetID="22" presetClass="entr" presetSubtype="8" fill="hold" grpId="0" nodeType="withEffect">
                                  <p:stCondLst>
                                    <p:cond delay="0"/>
                                  </p:stCondLst>
                                  <p:childTnLst>
                                    <p:set>
                                      <p:cBhvr>
                                        <p:cTn id="26" dur="1" fill="hold">
                                          <p:stCondLst>
                                            <p:cond delay="0"/>
                                          </p:stCondLst>
                                        </p:cTn>
                                        <p:tgtEl>
                                          <p:spTgt spid="342019">
                                            <p:txEl>
                                              <p:pRg st="6" end="6"/>
                                            </p:txEl>
                                          </p:spTgt>
                                        </p:tgtEl>
                                        <p:attrNameLst>
                                          <p:attrName>style.visibility</p:attrName>
                                        </p:attrNameLst>
                                      </p:cBhvr>
                                      <p:to>
                                        <p:strVal val="visible"/>
                                      </p:to>
                                    </p:set>
                                    <p:animEffect transition="in" filter="wipe(left)">
                                      <p:cBhvr>
                                        <p:cTn id="27" dur="500"/>
                                        <p:tgtEl>
                                          <p:spTgt spid="342019">
                                            <p:txEl>
                                              <p:pRg st="6" end="6"/>
                                            </p:txEl>
                                          </p:spTgt>
                                        </p:tgtEl>
                                      </p:cBhvr>
                                    </p:animEffect>
                                  </p:childTnLst>
                                </p:cTn>
                              </p:par>
                              <p:par>
                                <p:cTn id="28" presetID="22" presetClass="entr" presetSubtype="8" fill="hold" grpId="0" nodeType="withEffect">
                                  <p:stCondLst>
                                    <p:cond delay="0"/>
                                  </p:stCondLst>
                                  <p:childTnLst>
                                    <p:set>
                                      <p:cBhvr>
                                        <p:cTn id="29" dur="1" fill="hold">
                                          <p:stCondLst>
                                            <p:cond delay="0"/>
                                          </p:stCondLst>
                                        </p:cTn>
                                        <p:tgtEl>
                                          <p:spTgt spid="342019">
                                            <p:txEl>
                                              <p:pRg st="7" end="7"/>
                                            </p:txEl>
                                          </p:spTgt>
                                        </p:tgtEl>
                                        <p:attrNameLst>
                                          <p:attrName>style.visibility</p:attrName>
                                        </p:attrNameLst>
                                      </p:cBhvr>
                                      <p:to>
                                        <p:strVal val="visible"/>
                                      </p:to>
                                    </p:set>
                                    <p:animEffect transition="in" filter="wipe(left)">
                                      <p:cBhvr>
                                        <p:cTn id="30" dur="500"/>
                                        <p:tgtEl>
                                          <p:spTgt spid="342019">
                                            <p:txEl>
                                              <p:pRg st="7" end="7"/>
                                            </p:txEl>
                                          </p:spTgt>
                                        </p:tgtEl>
                                      </p:cBhvr>
                                    </p:animEffect>
                                  </p:childTnLst>
                                </p:cTn>
                              </p:par>
                              <p:par>
                                <p:cTn id="31" presetID="22" presetClass="entr" presetSubtype="8" fill="hold" grpId="0" nodeType="withEffect">
                                  <p:stCondLst>
                                    <p:cond delay="0"/>
                                  </p:stCondLst>
                                  <p:childTnLst>
                                    <p:set>
                                      <p:cBhvr>
                                        <p:cTn id="32" dur="1" fill="hold">
                                          <p:stCondLst>
                                            <p:cond delay="0"/>
                                          </p:stCondLst>
                                        </p:cTn>
                                        <p:tgtEl>
                                          <p:spTgt spid="342019">
                                            <p:txEl>
                                              <p:pRg st="8" end="8"/>
                                            </p:txEl>
                                          </p:spTgt>
                                        </p:tgtEl>
                                        <p:attrNameLst>
                                          <p:attrName>style.visibility</p:attrName>
                                        </p:attrNameLst>
                                      </p:cBhvr>
                                      <p:to>
                                        <p:strVal val="visible"/>
                                      </p:to>
                                    </p:set>
                                    <p:animEffect transition="in" filter="wipe(left)">
                                      <p:cBhvr>
                                        <p:cTn id="33" dur="500"/>
                                        <p:tgtEl>
                                          <p:spTgt spid="342019">
                                            <p:txEl>
                                              <p:pRg st="8" end="8"/>
                                            </p:txEl>
                                          </p:spTgt>
                                        </p:tgtEl>
                                      </p:cBhvr>
                                    </p:animEffect>
                                  </p:childTnLst>
                                </p:cTn>
                              </p:par>
                              <p:par>
                                <p:cTn id="34" presetID="22" presetClass="entr" presetSubtype="8" fill="hold" grpId="0" nodeType="withEffect">
                                  <p:stCondLst>
                                    <p:cond delay="0"/>
                                  </p:stCondLst>
                                  <p:childTnLst>
                                    <p:set>
                                      <p:cBhvr>
                                        <p:cTn id="35" dur="1" fill="hold">
                                          <p:stCondLst>
                                            <p:cond delay="0"/>
                                          </p:stCondLst>
                                        </p:cTn>
                                        <p:tgtEl>
                                          <p:spTgt spid="342019">
                                            <p:txEl>
                                              <p:pRg st="9" end="9"/>
                                            </p:txEl>
                                          </p:spTgt>
                                        </p:tgtEl>
                                        <p:attrNameLst>
                                          <p:attrName>style.visibility</p:attrName>
                                        </p:attrNameLst>
                                      </p:cBhvr>
                                      <p:to>
                                        <p:strVal val="visible"/>
                                      </p:to>
                                    </p:set>
                                    <p:animEffect transition="in" filter="wipe(left)">
                                      <p:cBhvr>
                                        <p:cTn id="36" dur="500"/>
                                        <p:tgtEl>
                                          <p:spTgt spid="342019">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2019"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03" name="Rectangle 2"/>
          <p:cNvSpPr>
            <a:spLocks noGrp="1" noChangeArrowheads="1"/>
          </p:cNvSpPr>
          <p:nvPr>
            <p:ph type="title"/>
          </p:nvPr>
        </p:nvSpPr>
        <p:spPr>
          <a:xfrm>
            <a:off x="0" y="38101"/>
            <a:ext cx="11269663" cy="917575"/>
          </a:xfrm>
        </p:spPr>
        <p:txBody>
          <a:bodyPr/>
          <a:lstStyle/>
          <a:p>
            <a:pPr eaLnBrk="1" hangingPunct="1"/>
            <a:r>
              <a:rPr lang="en-US" smtClean="0"/>
              <a:t>Six Sigma Management</a:t>
            </a:r>
            <a:r>
              <a:rPr lang="en-US" altLang="zh-CN" smtClean="0">
                <a:ea typeface="宋体" charset="-122"/>
              </a:rPr>
              <a:t> components:</a:t>
            </a:r>
            <a:endParaRPr lang="en-US" smtClean="0"/>
          </a:p>
        </p:txBody>
      </p:sp>
      <p:sp>
        <p:nvSpPr>
          <p:cNvPr id="343043" name="Rectangle 3"/>
          <p:cNvSpPr>
            <a:spLocks noGrp="1" noChangeArrowheads="1"/>
          </p:cNvSpPr>
          <p:nvPr>
            <p:ph type="body" idx="1"/>
          </p:nvPr>
        </p:nvSpPr>
        <p:spPr>
          <a:xfrm>
            <a:off x="469570" y="1447801"/>
            <a:ext cx="9389430" cy="2208213"/>
          </a:xfrm>
        </p:spPr>
        <p:txBody>
          <a:bodyPr/>
          <a:lstStyle/>
          <a:p>
            <a:pPr eaLnBrk="1" hangingPunct="1"/>
            <a:r>
              <a:rPr lang="en-US" sz="2800" smtClean="0"/>
              <a:t>Providing strong leadership</a:t>
            </a:r>
          </a:p>
          <a:p>
            <a:pPr eaLnBrk="1" hangingPunct="1"/>
            <a:r>
              <a:rPr lang="en-US" sz="2800" smtClean="0"/>
              <a:t>Defining performance merits</a:t>
            </a:r>
          </a:p>
          <a:p>
            <a:pPr eaLnBrk="1" hangingPunct="1"/>
            <a:r>
              <a:rPr lang="en-US" sz="2800" smtClean="0"/>
              <a:t>Selecting projects likely to succeed</a:t>
            </a:r>
          </a:p>
          <a:p>
            <a:pPr eaLnBrk="1" hangingPunct="1"/>
            <a:r>
              <a:rPr lang="en-US" sz="2800" smtClean="0"/>
              <a:t>Selecting and training appropriate people</a:t>
            </a:r>
          </a:p>
        </p:txBody>
      </p:sp>
      <p:sp>
        <p:nvSpPr>
          <p:cNvPr id="343044" name="Rectangle 4"/>
          <p:cNvSpPr>
            <a:spLocks noChangeArrowheads="1"/>
          </p:cNvSpPr>
          <p:nvPr/>
        </p:nvSpPr>
        <p:spPr bwMode="auto">
          <a:xfrm>
            <a:off x="563483" y="4495800"/>
            <a:ext cx="9643780" cy="1741488"/>
          </a:xfrm>
          <a:prstGeom prst="rect">
            <a:avLst/>
          </a:prstGeom>
          <a:noFill/>
          <a:ln w="9525">
            <a:noFill/>
            <a:miter lim="800000"/>
            <a:headEnd/>
            <a:tailEnd/>
          </a:ln>
        </p:spPr>
        <p:txBody>
          <a:bodyPr lIns="92075" tIns="46038" rIns="92075" bIns="46038"/>
          <a:lstStyle/>
          <a:p>
            <a:pPr marL="342900" indent="-342900" eaLnBrk="1" hangingPunct="1">
              <a:spcBef>
                <a:spcPct val="20000"/>
              </a:spcBef>
              <a:buFontTx/>
              <a:buChar char="•"/>
            </a:pPr>
            <a:r>
              <a:rPr lang="en-US" sz="2800" b="0" dirty="0">
                <a:solidFill>
                  <a:srgbClr val="CE2700"/>
                </a:solidFill>
                <a:latin typeface="Arial" charset="0"/>
              </a:rPr>
              <a:t>Improving process performance</a:t>
            </a:r>
          </a:p>
          <a:p>
            <a:pPr marL="342900" indent="-342900" eaLnBrk="1" hangingPunct="1">
              <a:spcBef>
                <a:spcPct val="20000"/>
              </a:spcBef>
              <a:buFontTx/>
              <a:buChar char="•"/>
            </a:pPr>
            <a:r>
              <a:rPr lang="en-US" sz="2800" b="0" dirty="0">
                <a:solidFill>
                  <a:srgbClr val="CE2700"/>
                </a:solidFill>
                <a:latin typeface="Arial" charset="0"/>
              </a:rPr>
              <a:t>Reducing variation</a:t>
            </a:r>
          </a:p>
          <a:p>
            <a:pPr marL="342900" indent="-342900" eaLnBrk="1" hangingPunct="1">
              <a:spcBef>
                <a:spcPct val="20000"/>
              </a:spcBef>
              <a:buFontTx/>
              <a:buChar char="•"/>
            </a:pPr>
            <a:r>
              <a:rPr lang="en-US" sz="2800" b="0" dirty="0">
                <a:solidFill>
                  <a:srgbClr val="CE2700"/>
                </a:solidFill>
                <a:latin typeface="Arial" charset="0"/>
              </a:rPr>
              <a:t>Utilizing statistical models</a:t>
            </a:r>
          </a:p>
          <a:p>
            <a:pPr marL="342900" indent="-342900" eaLnBrk="1" hangingPunct="1">
              <a:spcBef>
                <a:spcPct val="20000"/>
              </a:spcBef>
              <a:buFontTx/>
              <a:buChar char="•"/>
            </a:pPr>
            <a:r>
              <a:rPr lang="en-US" sz="2800" b="0" dirty="0">
                <a:solidFill>
                  <a:srgbClr val="CE2700"/>
                </a:solidFill>
                <a:latin typeface="Arial" charset="0"/>
              </a:rPr>
              <a:t>Designing a structured improvement strategy</a:t>
            </a:r>
          </a:p>
        </p:txBody>
      </p:sp>
      <p:sp>
        <p:nvSpPr>
          <p:cNvPr id="51206" name="Rectangle 5"/>
          <p:cNvSpPr>
            <a:spLocks noChangeArrowheads="1"/>
          </p:cNvSpPr>
          <p:nvPr/>
        </p:nvSpPr>
        <p:spPr bwMode="auto">
          <a:xfrm>
            <a:off x="281741" y="3581401"/>
            <a:ext cx="10142697" cy="917575"/>
          </a:xfrm>
          <a:prstGeom prst="rect">
            <a:avLst/>
          </a:prstGeom>
          <a:noFill/>
          <a:ln w="9525">
            <a:noFill/>
            <a:miter lim="800000"/>
            <a:headEnd/>
            <a:tailEnd/>
          </a:ln>
        </p:spPr>
        <p:txBody>
          <a:bodyPr lIns="92075" tIns="46038" rIns="92075" bIns="46038" anchor="b"/>
          <a:lstStyle/>
          <a:p>
            <a:pPr algn="ctr" eaLnBrk="1" hangingPunct="1"/>
            <a:r>
              <a:rPr lang="en-US" sz="3200" b="0">
                <a:solidFill>
                  <a:srgbClr val="2237A0"/>
                </a:solidFill>
                <a:latin typeface="Arial" charset="0"/>
              </a:rPr>
              <a:t>Six Sigma Technical</a:t>
            </a:r>
            <a:r>
              <a:rPr lang="en-US" altLang="zh-CN" sz="3200" b="0">
                <a:solidFill>
                  <a:srgbClr val="2237A0"/>
                </a:solidFill>
                <a:latin typeface="Arial" charset="0"/>
                <a:ea typeface="宋体" charset="-122"/>
              </a:rPr>
              <a:t> components:</a:t>
            </a:r>
            <a:endParaRPr lang="en-US" sz="3200" b="0">
              <a:solidFill>
                <a:srgbClr val="2237A0"/>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43043">
                                            <p:txEl>
                                              <p:pRg st="0" end="0"/>
                                            </p:txEl>
                                          </p:spTgt>
                                        </p:tgtEl>
                                        <p:attrNameLst>
                                          <p:attrName>style.visibility</p:attrName>
                                        </p:attrNameLst>
                                      </p:cBhvr>
                                      <p:to>
                                        <p:strVal val="visible"/>
                                      </p:to>
                                    </p:set>
                                    <p:animEffect transition="in" filter="wipe(left)">
                                      <p:cBhvr>
                                        <p:cTn id="7" dur="500"/>
                                        <p:tgtEl>
                                          <p:spTgt spid="34304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43043">
                                            <p:txEl>
                                              <p:pRg st="1" end="1"/>
                                            </p:txEl>
                                          </p:spTgt>
                                        </p:tgtEl>
                                        <p:attrNameLst>
                                          <p:attrName>style.visibility</p:attrName>
                                        </p:attrNameLst>
                                      </p:cBhvr>
                                      <p:to>
                                        <p:strVal val="visible"/>
                                      </p:to>
                                    </p:set>
                                    <p:animEffect transition="in" filter="wipe(left)">
                                      <p:cBhvr>
                                        <p:cTn id="12" dur="500"/>
                                        <p:tgtEl>
                                          <p:spTgt spid="34304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43043">
                                            <p:txEl>
                                              <p:pRg st="2" end="2"/>
                                            </p:txEl>
                                          </p:spTgt>
                                        </p:tgtEl>
                                        <p:attrNameLst>
                                          <p:attrName>style.visibility</p:attrName>
                                        </p:attrNameLst>
                                      </p:cBhvr>
                                      <p:to>
                                        <p:strVal val="visible"/>
                                      </p:to>
                                    </p:set>
                                    <p:animEffect transition="in" filter="wipe(left)">
                                      <p:cBhvr>
                                        <p:cTn id="17" dur="500"/>
                                        <p:tgtEl>
                                          <p:spTgt spid="34304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43043">
                                            <p:txEl>
                                              <p:pRg st="3" end="3"/>
                                            </p:txEl>
                                          </p:spTgt>
                                        </p:tgtEl>
                                        <p:attrNameLst>
                                          <p:attrName>style.visibility</p:attrName>
                                        </p:attrNameLst>
                                      </p:cBhvr>
                                      <p:to>
                                        <p:strVal val="visible"/>
                                      </p:to>
                                    </p:set>
                                    <p:animEffect transition="in" filter="wipe(left)">
                                      <p:cBhvr>
                                        <p:cTn id="22" dur="500"/>
                                        <p:tgtEl>
                                          <p:spTgt spid="34304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43044">
                                            <p:txEl>
                                              <p:pRg st="0" end="0"/>
                                            </p:txEl>
                                          </p:spTgt>
                                        </p:tgtEl>
                                        <p:attrNameLst>
                                          <p:attrName>style.visibility</p:attrName>
                                        </p:attrNameLst>
                                      </p:cBhvr>
                                      <p:to>
                                        <p:strVal val="visible"/>
                                      </p:to>
                                    </p:set>
                                    <p:animEffect transition="in" filter="wipe(left)">
                                      <p:cBhvr>
                                        <p:cTn id="27" dur="500"/>
                                        <p:tgtEl>
                                          <p:spTgt spid="343044">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43044">
                                            <p:txEl>
                                              <p:pRg st="1" end="1"/>
                                            </p:txEl>
                                          </p:spTgt>
                                        </p:tgtEl>
                                        <p:attrNameLst>
                                          <p:attrName>style.visibility</p:attrName>
                                        </p:attrNameLst>
                                      </p:cBhvr>
                                      <p:to>
                                        <p:strVal val="visible"/>
                                      </p:to>
                                    </p:set>
                                    <p:animEffect transition="in" filter="wipe(left)">
                                      <p:cBhvr>
                                        <p:cTn id="32" dur="500"/>
                                        <p:tgtEl>
                                          <p:spTgt spid="343044">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43044">
                                            <p:txEl>
                                              <p:pRg st="2" end="2"/>
                                            </p:txEl>
                                          </p:spTgt>
                                        </p:tgtEl>
                                        <p:attrNameLst>
                                          <p:attrName>style.visibility</p:attrName>
                                        </p:attrNameLst>
                                      </p:cBhvr>
                                      <p:to>
                                        <p:strVal val="visible"/>
                                      </p:to>
                                    </p:set>
                                    <p:animEffect transition="in" filter="wipe(left)">
                                      <p:cBhvr>
                                        <p:cTn id="37" dur="500"/>
                                        <p:tgtEl>
                                          <p:spTgt spid="343044">
                                            <p:txEl>
                                              <p:pRg st="2" end="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343044">
                                            <p:txEl>
                                              <p:pRg st="3" end="3"/>
                                            </p:txEl>
                                          </p:spTgt>
                                        </p:tgtEl>
                                        <p:attrNameLst>
                                          <p:attrName>style.visibility</p:attrName>
                                        </p:attrNameLst>
                                      </p:cBhvr>
                                      <p:to>
                                        <p:strVal val="visible"/>
                                      </p:to>
                                    </p:set>
                                    <p:animEffect transition="in" filter="wipe(left)">
                                      <p:cBhvr>
                                        <p:cTn id="42" dur="500"/>
                                        <p:tgtEl>
                                          <p:spTgt spid="34304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3043" grpId="0" build="p" autoUpdateAnimBg="0"/>
      <p:bldP spid="343044"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227" name="Rectangle 2"/>
          <p:cNvSpPr>
            <a:spLocks noGrp="1" noChangeArrowheads="1"/>
          </p:cNvSpPr>
          <p:nvPr>
            <p:ph type="title"/>
          </p:nvPr>
        </p:nvSpPr>
        <p:spPr>
          <a:xfrm>
            <a:off x="0" y="38101"/>
            <a:ext cx="11269663" cy="917575"/>
          </a:xfrm>
        </p:spPr>
        <p:txBody>
          <a:bodyPr/>
          <a:lstStyle/>
          <a:p>
            <a:pPr eaLnBrk="1" hangingPunct="1"/>
            <a:r>
              <a:rPr lang="en-US" smtClean="0"/>
              <a:t>Six Sigma Team</a:t>
            </a:r>
          </a:p>
        </p:txBody>
      </p:sp>
      <p:sp>
        <p:nvSpPr>
          <p:cNvPr id="345091" name="Rectangle 3"/>
          <p:cNvSpPr>
            <a:spLocks noGrp="1" noChangeArrowheads="1"/>
          </p:cNvSpPr>
          <p:nvPr>
            <p:ph type="body" idx="1"/>
          </p:nvPr>
        </p:nvSpPr>
        <p:spPr>
          <a:xfrm>
            <a:off x="1062402" y="1600200"/>
            <a:ext cx="9831606" cy="4724400"/>
          </a:xfrm>
        </p:spPr>
        <p:txBody>
          <a:bodyPr/>
          <a:lstStyle/>
          <a:p>
            <a:pPr eaLnBrk="1" hangingPunct="1">
              <a:lnSpc>
                <a:spcPct val="90000"/>
              </a:lnSpc>
            </a:pPr>
            <a:r>
              <a:rPr lang="en-US" sz="2800" smtClean="0"/>
              <a:t>Top management</a:t>
            </a:r>
            <a:r>
              <a:rPr lang="en-US" altLang="zh-CN" sz="2800" smtClean="0">
                <a:ea typeface="宋体" charset="-122"/>
              </a:rPr>
              <a:t>: essential</a:t>
            </a:r>
            <a:endParaRPr lang="en-US" sz="2800" smtClean="0"/>
          </a:p>
          <a:p>
            <a:pPr eaLnBrk="1" hangingPunct="1">
              <a:lnSpc>
                <a:spcPct val="90000"/>
              </a:lnSpc>
            </a:pPr>
            <a:r>
              <a:rPr lang="en-US" sz="2800" smtClean="0"/>
              <a:t>Program champions</a:t>
            </a:r>
          </a:p>
          <a:p>
            <a:pPr eaLnBrk="1" hangingPunct="1">
              <a:lnSpc>
                <a:spcPct val="90000"/>
              </a:lnSpc>
            </a:pPr>
            <a:r>
              <a:rPr lang="en-US" sz="2800" smtClean="0"/>
              <a:t>Master “black belts”</a:t>
            </a:r>
            <a:r>
              <a:rPr lang="en-US" altLang="zh-CN" sz="2800" smtClean="0">
                <a:ea typeface="宋体" charset="-122"/>
              </a:rPr>
              <a:t>: tools</a:t>
            </a:r>
            <a:endParaRPr lang="en-US" sz="2800" smtClean="0"/>
          </a:p>
          <a:p>
            <a:pPr eaLnBrk="1" hangingPunct="1">
              <a:lnSpc>
                <a:spcPct val="90000"/>
              </a:lnSpc>
            </a:pPr>
            <a:r>
              <a:rPr lang="en-US" sz="2800" smtClean="0"/>
              <a:t>“Black belts”</a:t>
            </a:r>
            <a:r>
              <a:rPr lang="en-US" altLang="zh-CN" sz="2800" smtClean="0">
                <a:ea typeface="宋体" charset="-122"/>
              </a:rPr>
              <a:t>: pivotal role</a:t>
            </a:r>
          </a:p>
          <a:p>
            <a:pPr eaLnBrk="1" hangingPunct="1">
              <a:lnSpc>
                <a:spcPct val="90000"/>
              </a:lnSpc>
              <a:buFontTx/>
              <a:buNone/>
            </a:pPr>
            <a:r>
              <a:rPr lang="en-US" altLang="zh-CN" sz="2800" smtClean="0">
                <a:ea typeface="宋体" charset="-122"/>
              </a:rPr>
              <a:t>   implement process improvement projects, facility change convey knowledge to Green belts</a:t>
            </a:r>
            <a:endParaRPr lang="en-US" sz="2800" smtClean="0"/>
          </a:p>
          <a:p>
            <a:pPr eaLnBrk="1" hangingPunct="1">
              <a:lnSpc>
                <a:spcPct val="90000"/>
              </a:lnSpc>
            </a:pPr>
            <a:r>
              <a:rPr lang="en-US" sz="2800" smtClean="0"/>
              <a:t>“Green belts”</a:t>
            </a:r>
          </a:p>
          <a:p>
            <a:pPr eaLnBrk="1" hangingPunct="1">
              <a:lnSpc>
                <a:spcPct val="90000"/>
              </a:lnSpc>
            </a:pPr>
            <a:r>
              <a:rPr lang="en-US" sz="2800" smtClean="0"/>
              <a:t>Six Sigma Process</a:t>
            </a:r>
          </a:p>
          <a:p>
            <a:pPr lvl="1" eaLnBrk="1" hangingPunct="1">
              <a:lnSpc>
                <a:spcPct val="90000"/>
              </a:lnSpc>
            </a:pPr>
            <a:r>
              <a:rPr lang="en-US" sz="2400" smtClean="0"/>
              <a:t>Define Measure Analyze Improve Control</a:t>
            </a:r>
          </a:p>
          <a:p>
            <a:pPr eaLnBrk="1" hangingPunct="1">
              <a:lnSpc>
                <a:spcPct val="90000"/>
              </a:lnSpc>
              <a:buFontTx/>
              <a:buNone/>
            </a:pPr>
            <a:endParaRPr lang="en-US" sz="28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45091">
                                            <p:txEl>
                                              <p:pRg st="0" end="0"/>
                                            </p:txEl>
                                          </p:spTgt>
                                        </p:tgtEl>
                                        <p:attrNameLst>
                                          <p:attrName>style.visibility</p:attrName>
                                        </p:attrNameLst>
                                      </p:cBhvr>
                                      <p:to>
                                        <p:strVal val="visible"/>
                                      </p:to>
                                    </p:set>
                                    <p:animEffect transition="in" filter="wipe(left)">
                                      <p:cBhvr>
                                        <p:cTn id="7" dur="500"/>
                                        <p:tgtEl>
                                          <p:spTgt spid="34509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45091">
                                            <p:txEl>
                                              <p:pRg st="1" end="1"/>
                                            </p:txEl>
                                          </p:spTgt>
                                        </p:tgtEl>
                                        <p:attrNameLst>
                                          <p:attrName>style.visibility</p:attrName>
                                        </p:attrNameLst>
                                      </p:cBhvr>
                                      <p:to>
                                        <p:strVal val="visible"/>
                                      </p:to>
                                    </p:set>
                                    <p:animEffect transition="in" filter="wipe(left)">
                                      <p:cBhvr>
                                        <p:cTn id="12" dur="500"/>
                                        <p:tgtEl>
                                          <p:spTgt spid="34509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45091">
                                            <p:txEl>
                                              <p:pRg st="2" end="2"/>
                                            </p:txEl>
                                          </p:spTgt>
                                        </p:tgtEl>
                                        <p:attrNameLst>
                                          <p:attrName>style.visibility</p:attrName>
                                        </p:attrNameLst>
                                      </p:cBhvr>
                                      <p:to>
                                        <p:strVal val="visible"/>
                                      </p:to>
                                    </p:set>
                                    <p:animEffect transition="in" filter="wipe(left)">
                                      <p:cBhvr>
                                        <p:cTn id="17" dur="500"/>
                                        <p:tgtEl>
                                          <p:spTgt spid="34509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45091">
                                            <p:txEl>
                                              <p:pRg st="3" end="3"/>
                                            </p:txEl>
                                          </p:spTgt>
                                        </p:tgtEl>
                                        <p:attrNameLst>
                                          <p:attrName>style.visibility</p:attrName>
                                        </p:attrNameLst>
                                      </p:cBhvr>
                                      <p:to>
                                        <p:strVal val="visible"/>
                                      </p:to>
                                    </p:set>
                                    <p:animEffect transition="in" filter="wipe(left)">
                                      <p:cBhvr>
                                        <p:cTn id="22" dur="500"/>
                                        <p:tgtEl>
                                          <p:spTgt spid="34509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45091">
                                            <p:txEl>
                                              <p:pRg st="4" end="4"/>
                                            </p:txEl>
                                          </p:spTgt>
                                        </p:tgtEl>
                                        <p:attrNameLst>
                                          <p:attrName>style.visibility</p:attrName>
                                        </p:attrNameLst>
                                      </p:cBhvr>
                                      <p:to>
                                        <p:strVal val="visible"/>
                                      </p:to>
                                    </p:set>
                                    <p:animEffect transition="in" filter="wipe(left)">
                                      <p:cBhvr>
                                        <p:cTn id="27" dur="500"/>
                                        <p:tgtEl>
                                          <p:spTgt spid="34509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45091">
                                            <p:txEl>
                                              <p:pRg st="5" end="5"/>
                                            </p:txEl>
                                          </p:spTgt>
                                        </p:tgtEl>
                                        <p:attrNameLst>
                                          <p:attrName>style.visibility</p:attrName>
                                        </p:attrNameLst>
                                      </p:cBhvr>
                                      <p:to>
                                        <p:strVal val="visible"/>
                                      </p:to>
                                    </p:set>
                                    <p:animEffect transition="in" filter="wipe(left)">
                                      <p:cBhvr>
                                        <p:cTn id="32" dur="500"/>
                                        <p:tgtEl>
                                          <p:spTgt spid="345091">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45091">
                                            <p:txEl>
                                              <p:pRg st="6" end="6"/>
                                            </p:txEl>
                                          </p:spTgt>
                                        </p:tgtEl>
                                        <p:attrNameLst>
                                          <p:attrName>style.visibility</p:attrName>
                                        </p:attrNameLst>
                                      </p:cBhvr>
                                      <p:to>
                                        <p:strVal val="visible"/>
                                      </p:to>
                                    </p:set>
                                    <p:animEffect transition="in" filter="wipe(left)">
                                      <p:cBhvr>
                                        <p:cTn id="37" dur="500"/>
                                        <p:tgtEl>
                                          <p:spTgt spid="345091">
                                            <p:txEl>
                                              <p:pRg st="6" end="6"/>
                                            </p:txEl>
                                          </p:spTgt>
                                        </p:tgtEl>
                                      </p:cBhvr>
                                    </p:animEffect>
                                  </p:childTnLst>
                                </p:cTn>
                              </p:par>
                              <p:par>
                                <p:cTn id="38" presetID="22" presetClass="entr" presetSubtype="8" fill="hold" grpId="0" nodeType="withEffect">
                                  <p:stCondLst>
                                    <p:cond delay="0"/>
                                  </p:stCondLst>
                                  <p:childTnLst>
                                    <p:set>
                                      <p:cBhvr>
                                        <p:cTn id="39" dur="1" fill="hold">
                                          <p:stCondLst>
                                            <p:cond delay="0"/>
                                          </p:stCondLst>
                                        </p:cTn>
                                        <p:tgtEl>
                                          <p:spTgt spid="345091">
                                            <p:txEl>
                                              <p:pRg st="7" end="7"/>
                                            </p:txEl>
                                          </p:spTgt>
                                        </p:tgtEl>
                                        <p:attrNameLst>
                                          <p:attrName>style.visibility</p:attrName>
                                        </p:attrNameLst>
                                      </p:cBhvr>
                                      <p:to>
                                        <p:strVal val="visible"/>
                                      </p:to>
                                    </p:set>
                                    <p:animEffect transition="in" filter="wipe(left)">
                                      <p:cBhvr>
                                        <p:cTn id="40" dur="500"/>
                                        <p:tgtEl>
                                          <p:spTgt spid="34509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5091"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2"/>
          <p:cNvSpPr>
            <a:spLocks noGrp="1" noChangeArrowheads="1"/>
          </p:cNvSpPr>
          <p:nvPr>
            <p:ph type="title"/>
          </p:nvPr>
        </p:nvSpPr>
        <p:spPr>
          <a:xfrm>
            <a:off x="375655" y="457200"/>
            <a:ext cx="10612266" cy="533400"/>
          </a:xfrm>
          <a:noFill/>
        </p:spPr>
        <p:txBody>
          <a:bodyPr>
            <a:normAutofit fontScale="90000"/>
          </a:bodyPr>
          <a:lstStyle/>
          <a:p>
            <a:pPr eaLnBrk="1" hangingPunct="1"/>
            <a:r>
              <a:rPr lang="en-US" smtClean="0"/>
              <a:t>Basic Steps in Problem Solving</a:t>
            </a:r>
            <a:endParaRPr lang="en-US" b="1" smtClean="0"/>
          </a:p>
        </p:txBody>
      </p:sp>
      <p:sp>
        <p:nvSpPr>
          <p:cNvPr id="53252" name="Rectangle 3"/>
          <p:cNvSpPr>
            <a:spLocks noGrp="1" noChangeArrowheads="1"/>
          </p:cNvSpPr>
          <p:nvPr>
            <p:ph type="body" idx="1"/>
          </p:nvPr>
        </p:nvSpPr>
        <p:spPr>
          <a:xfrm>
            <a:off x="375655" y="1600200"/>
            <a:ext cx="10894008" cy="4876800"/>
          </a:xfrm>
        </p:spPr>
        <p:txBody>
          <a:bodyPr/>
          <a:lstStyle/>
          <a:p>
            <a:pPr eaLnBrk="1" hangingPunct="1">
              <a:lnSpc>
                <a:spcPct val="90000"/>
              </a:lnSpc>
              <a:spcBef>
                <a:spcPct val="25000"/>
              </a:spcBef>
            </a:pPr>
            <a:r>
              <a:rPr lang="en-US" sz="3000" dirty="0" smtClean="0"/>
              <a:t>Define the problem and establish an improvement goal</a:t>
            </a:r>
          </a:p>
          <a:p>
            <a:pPr eaLnBrk="1" hangingPunct="1">
              <a:lnSpc>
                <a:spcPct val="90000"/>
              </a:lnSpc>
              <a:spcBef>
                <a:spcPct val="25000"/>
              </a:spcBef>
            </a:pPr>
            <a:r>
              <a:rPr lang="en-US" sz="3000" dirty="0" smtClean="0"/>
              <a:t>Collect data</a:t>
            </a:r>
          </a:p>
          <a:p>
            <a:pPr eaLnBrk="1" hangingPunct="1">
              <a:lnSpc>
                <a:spcPct val="90000"/>
              </a:lnSpc>
              <a:spcBef>
                <a:spcPct val="25000"/>
              </a:spcBef>
            </a:pPr>
            <a:r>
              <a:rPr lang="en-US" sz="3000" dirty="0" smtClean="0"/>
              <a:t>Analyze the problem</a:t>
            </a:r>
          </a:p>
          <a:p>
            <a:pPr eaLnBrk="1" hangingPunct="1">
              <a:lnSpc>
                <a:spcPct val="90000"/>
              </a:lnSpc>
              <a:spcBef>
                <a:spcPct val="25000"/>
              </a:spcBef>
            </a:pPr>
            <a:r>
              <a:rPr lang="en-US" sz="3000" dirty="0" smtClean="0"/>
              <a:t>Generate potential solutions</a:t>
            </a:r>
          </a:p>
          <a:p>
            <a:pPr eaLnBrk="1" hangingPunct="1">
              <a:lnSpc>
                <a:spcPct val="90000"/>
              </a:lnSpc>
              <a:spcBef>
                <a:spcPct val="25000"/>
              </a:spcBef>
            </a:pPr>
            <a:r>
              <a:rPr lang="en-US" sz="3000" dirty="0" smtClean="0"/>
              <a:t>Choose a solution</a:t>
            </a:r>
          </a:p>
          <a:p>
            <a:pPr eaLnBrk="1" hangingPunct="1">
              <a:lnSpc>
                <a:spcPct val="90000"/>
              </a:lnSpc>
              <a:spcBef>
                <a:spcPct val="25000"/>
              </a:spcBef>
            </a:pPr>
            <a:r>
              <a:rPr lang="en-US" sz="3000" dirty="0" smtClean="0"/>
              <a:t>Implement the solution</a:t>
            </a:r>
          </a:p>
          <a:p>
            <a:pPr eaLnBrk="1" hangingPunct="1">
              <a:lnSpc>
                <a:spcPct val="90000"/>
              </a:lnSpc>
              <a:spcBef>
                <a:spcPct val="25000"/>
              </a:spcBef>
            </a:pPr>
            <a:r>
              <a:rPr lang="en-US" sz="3000" dirty="0" smtClean="0"/>
              <a:t>Monitor the solution to see if it accomplishes the </a:t>
            </a:r>
            <a:r>
              <a:rPr lang="en-US" sz="3000" dirty="0" smtClean="0"/>
              <a:t>goal</a:t>
            </a:r>
            <a:endParaRPr lang="en-US" sz="3000" dirty="0" smtClean="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2969</TotalTime>
  <Words>610</Words>
  <Application>Microsoft Office PowerPoint</Application>
  <PresentationFormat>Personnalisé</PresentationFormat>
  <Paragraphs>79</Paragraphs>
  <Slides>10</Slides>
  <Notes>1</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Thème Office</vt:lpstr>
      <vt:lpstr>Six sigma (basics and models)  Course 14</vt:lpstr>
      <vt:lpstr>Six sigma definitions</vt:lpstr>
      <vt:lpstr>Diapositive 3</vt:lpstr>
      <vt:lpstr>Six Sigma:</vt:lpstr>
      <vt:lpstr>Six Sigma</vt:lpstr>
      <vt:lpstr>Six Sigma Programs</vt:lpstr>
      <vt:lpstr>Six Sigma Management components:</vt:lpstr>
      <vt:lpstr>Six Sigma Team</vt:lpstr>
      <vt:lpstr>Basic Steps in Problem Solving</vt:lpstr>
      <vt:lpstr>Diapositive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Total Quality Management</dc:title>
  <dc:creator>DELL</dc:creator>
  <cp:lastModifiedBy>DELL</cp:lastModifiedBy>
  <cp:revision>238</cp:revision>
  <dcterms:created xsi:type="dcterms:W3CDTF">2024-09-09T18:00:01Z</dcterms:created>
  <dcterms:modified xsi:type="dcterms:W3CDTF">2025-01-05T19:10:51Z</dcterms:modified>
</cp:coreProperties>
</file>