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44" r:id="rId1"/>
  </p:sldMasterIdLst>
  <p:notesMasterIdLst>
    <p:notesMasterId r:id="rId12"/>
  </p:notesMasterIdLst>
  <p:sldIdLst>
    <p:sldId id="266" r:id="rId2"/>
    <p:sldId id="268" r:id="rId3"/>
    <p:sldId id="256" r:id="rId4"/>
    <p:sldId id="257" r:id="rId5"/>
    <p:sldId id="267" r:id="rId6"/>
    <p:sldId id="259" r:id="rId7"/>
    <p:sldId id="260" r:id="rId8"/>
    <p:sldId id="261" r:id="rId9"/>
    <p:sldId id="262" r:id="rId10"/>
    <p:sldId id="265" r:id="rId11"/>
  </p:sldIdLst>
  <p:sldSz cx="14630400" cy="8229600"/>
  <p:notesSz cx="8229600" cy="14630400"/>
  <p:embeddedFontLst>
    <p:embeddedFont>
      <p:font typeface="Calisto MT" pitchFamily="18" charset="0"/>
      <p:regular r:id="rId13"/>
      <p:bold r:id="rId14"/>
      <p:italic r:id="rId15"/>
      <p:boldItalic r:id="rId16"/>
    </p:embeddedFont>
    <p:embeddedFont>
      <p:font typeface="Prata" charset="0"/>
      <p:regular r:id="rId17"/>
    </p:embeddedFont>
    <p:embeddedFont>
      <p:font typeface="Algerian" pitchFamily="82" charset="0"/>
      <p:regular r:id="rId18"/>
    </p:embeddedFont>
    <p:embeddedFont>
      <p:font typeface="Raleway" charset="0"/>
      <p:regular r:id="rId19"/>
    </p:embeddedFont>
    <p:embeddedFont>
      <p:font typeface="Calibri" pitchFamily="34" charset="0"/>
      <p:regular r:id="rId20"/>
      <p:bold r:id="rId21"/>
      <p:italic r:id="rId22"/>
      <p:boldItalic r:id="rId23"/>
    </p:embeddedFont>
    <p:embeddedFont>
      <p:font typeface="Wingdings 2" pitchFamily="18" charset="2"/>
      <p:regular r:id="rId24"/>
    </p:embeddedFont>
    <p:embeddedFont>
      <p:font typeface="Trebuchet MS" pitchFamily="34" charset="0"/>
      <p:regular r:id="rId25"/>
      <p:bold r:id="rId26"/>
      <p:italic r:id="rId27"/>
      <p:boldItalic r:id="rId28"/>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3EF7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0" autoAdjust="0"/>
    <p:restoredTop sz="94364" autoAdjust="0"/>
  </p:normalViewPr>
  <p:slideViewPr>
    <p:cSldViewPr snapToGrid="0" snapToObjects="1">
      <p:cViewPr varScale="1">
        <p:scale>
          <a:sx n="61" d="100"/>
          <a:sy n="61" d="100"/>
        </p:scale>
        <p:origin x="-432" y="-84"/>
      </p:cViewPr>
      <p:guideLst>
        <p:guide orient="horz" pos="2592"/>
        <p:guide pos="460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38127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10</a:t>
            </a:fld>
            <a:endParaRPr lang="en-US"/>
          </a:p>
        </p:txBody>
      </p:sp>
    </p:spTree>
    <p:extLst>
      <p:ext uri="{BB962C8B-B14F-4D97-AF65-F5344CB8AC3E}">
        <p14:creationId xmlns:p14="http://schemas.microsoft.com/office/powerpoint/2010/main" xmlns=""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644832" y="2123449"/>
            <a:ext cx="11328041" cy="2194561"/>
          </a:xfrm>
        </p:spPr>
        <p:txBody>
          <a:bodyPr anchor="b">
            <a:normAutofit/>
          </a:bodyPr>
          <a:lstStyle>
            <a:lvl1pPr algn="ctr">
              <a:defRPr sz="6480"/>
            </a:lvl1pPr>
          </a:lstStyle>
          <a:p>
            <a:r>
              <a:rPr lang="fr-FR" smtClean="0"/>
              <a:t>Modifiez le style du titre</a:t>
            </a:r>
            <a:endParaRPr lang="en-US" dirty="0"/>
          </a:p>
        </p:txBody>
      </p:sp>
      <p:sp>
        <p:nvSpPr>
          <p:cNvPr id="3" name="Subtitle 2"/>
          <p:cNvSpPr>
            <a:spLocks noGrp="1"/>
          </p:cNvSpPr>
          <p:nvPr>
            <p:ph type="subTitle" idx="1"/>
          </p:nvPr>
        </p:nvSpPr>
        <p:spPr>
          <a:xfrm>
            <a:off x="1644832" y="4318008"/>
            <a:ext cx="11328041" cy="1259840"/>
          </a:xfrm>
        </p:spPr>
        <p:txBody>
          <a:bodyPr anchor="t"/>
          <a:lstStyle>
            <a:lvl1pPr marL="0" indent="0" algn="ctr">
              <a:buNone/>
              <a:defRPr>
                <a:solidFill>
                  <a:schemeClr val="tx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4/25/2025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323119950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16660" y="657369"/>
            <a:ext cx="12170159" cy="4580167"/>
          </a:xfrm>
          <a:prstGeom prst="rect">
            <a:avLst/>
          </a:prstGeom>
        </p:spPr>
      </p:pic>
      <p:sp>
        <p:nvSpPr>
          <p:cNvPr id="2" name="Title 1"/>
          <p:cNvSpPr>
            <a:spLocks noGrp="1"/>
          </p:cNvSpPr>
          <p:nvPr>
            <p:ph type="title"/>
          </p:nvPr>
        </p:nvSpPr>
        <p:spPr>
          <a:xfrm>
            <a:off x="1096567" y="5478306"/>
            <a:ext cx="12426391" cy="652166"/>
          </a:xfrm>
        </p:spPr>
        <p:txBody>
          <a:bodyPr anchor="b">
            <a:normAutofit/>
          </a:bodyPr>
          <a:lstStyle>
            <a:lvl1pPr algn="ctr">
              <a:defRPr sz="336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403219" y="834012"/>
            <a:ext cx="11814415" cy="4230805"/>
          </a:xfrm>
          <a:effectLst>
            <a:outerShdw blurRad="38100" dist="25400" dir="4440000">
              <a:srgbClr val="000000">
                <a:alpha val="36000"/>
              </a:srgbClr>
            </a:outerShdw>
          </a:effectLst>
        </p:spPr>
        <p:txBody>
          <a:bodyPr anchor="t">
            <a:normAutofit/>
          </a:bodyPr>
          <a:lstStyle>
            <a:lvl1pPr marL="0" indent="0" algn="ctr">
              <a:buNone/>
              <a:defRPr sz="2400"/>
            </a:lvl1pPr>
            <a:lvl2pPr marL="548640" indent="0">
              <a:buNone/>
              <a:defRPr sz="2400"/>
            </a:lvl2pPr>
            <a:lvl3pPr marL="1097280" indent="0">
              <a:buNone/>
              <a:defRPr sz="240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096554" y="6130474"/>
            <a:ext cx="12424514" cy="818966"/>
          </a:xfrm>
        </p:spPr>
        <p:txBody>
          <a:bodyPr anchor="t"/>
          <a:lstStyle>
            <a:lvl1pPr marL="0" indent="0" algn="ctr">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923A1CC3-2375-41D4-9E03-427CAF2A4C1A}" type="datetimeFigureOut">
              <a:rPr lang="en-US" smtClean="0"/>
              <a:pPr/>
              <a:t>4/25/2025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10412672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096554" y="730124"/>
            <a:ext cx="12424514" cy="4241213"/>
          </a:xfrm>
        </p:spPr>
        <p:txBody>
          <a:bodyPr anchor="ctr"/>
          <a:lstStyle>
            <a:lvl1pPr>
              <a:defRPr sz="3840"/>
            </a:lvl1pPr>
          </a:lstStyle>
          <a:p>
            <a:r>
              <a:rPr lang="fr-FR" smtClean="0"/>
              <a:t>Modifiez le style du titre</a:t>
            </a:r>
            <a:endParaRPr lang="en-US" dirty="0"/>
          </a:p>
        </p:txBody>
      </p:sp>
      <p:sp>
        <p:nvSpPr>
          <p:cNvPr id="4" name="Text Placeholder 3"/>
          <p:cNvSpPr>
            <a:spLocks noGrp="1"/>
          </p:cNvSpPr>
          <p:nvPr>
            <p:ph type="body" sz="half" idx="2"/>
          </p:nvPr>
        </p:nvSpPr>
        <p:spPr>
          <a:xfrm>
            <a:off x="1096553" y="5154216"/>
            <a:ext cx="12424516" cy="1802191"/>
          </a:xfrm>
        </p:spPr>
        <p:txBody>
          <a:bodyPr anchor="ctr"/>
          <a:lstStyle>
            <a:lvl1pPr marL="0" indent="0" algn="ctr">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AFF16868-8199-4C2C-A5B1-63AEE139F88E}" type="datetimeFigureOut">
              <a:rPr lang="en-US" smtClean="0"/>
              <a:pPr/>
              <a:t>4/25/2025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1537687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35455" y="731520"/>
            <a:ext cx="11163302" cy="3591485"/>
          </a:xfrm>
        </p:spPr>
        <p:txBody>
          <a:bodyPr anchor="ctr"/>
          <a:lstStyle>
            <a:lvl1pPr>
              <a:defRPr sz="3840"/>
            </a:lvl1pPr>
          </a:lstStyle>
          <a:p>
            <a:r>
              <a:rPr lang="fr-FR" smtClean="0"/>
              <a:t>Modifiez le style du titre</a:t>
            </a:r>
            <a:endParaRPr lang="en-US" dirty="0"/>
          </a:p>
        </p:txBody>
      </p:sp>
      <p:sp>
        <p:nvSpPr>
          <p:cNvPr id="12" name="Text Placeholder 3"/>
          <p:cNvSpPr>
            <a:spLocks noGrp="1"/>
          </p:cNvSpPr>
          <p:nvPr>
            <p:ph type="body" sz="half" idx="13"/>
          </p:nvPr>
        </p:nvSpPr>
        <p:spPr>
          <a:xfrm>
            <a:off x="2064773" y="4332039"/>
            <a:ext cx="10502759" cy="639299"/>
          </a:xfrm>
        </p:spPr>
        <p:txBody>
          <a:bodyPr anchor="t">
            <a:normAutofit/>
          </a:bodyPr>
          <a:lstStyle>
            <a:lvl1pPr marL="0" indent="0" algn="r">
              <a:buNone/>
              <a:defRPr sz="168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smtClean="0"/>
              <a:t>Modifier les styles du texte du masque</a:t>
            </a:r>
          </a:p>
        </p:txBody>
      </p:sp>
      <p:sp>
        <p:nvSpPr>
          <p:cNvPr id="4" name="Text Placeholder 3"/>
          <p:cNvSpPr>
            <a:spLocks noGrp="1"/>
          </p:cNvSpPr>
          <p:nvPr>
            <p:ph type="body" sz="half" idx="2"/>
          </p:nvPr>
        </p:nvSpPr>
        <p:spPr>
          <a:xfrm>
            <a:off x="1096553" y="5165224"/>
            <a:ext cx="12424516" cy="1787395"/>
          </a:xfrm>
        </p:spPr>
        <p:txBody>
          <a:bodyPr anchor="ctr">
            <a:normAutofit/>
          </a:bodyPr>
          <a:lstStyle>
            <a:lvl1pPr marL="0" indent="0" algn="ctr">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AAD9FF7F-6988-44CC-821B-644E70CD2F73}" type="datetimeFigureOut">
              <a:rPr lang="en-US" smtClean="0"/>
              <a:pPr/>
              <a:t>4/25/2025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
        <p:nvSpPr>
          <p:cNvPr id="11" name="TextBox 10"/>
          <p:cNvSpPr txBox="1"/>
          <p:nvPr/>
        </p:nvSpPr>
        <p:spPr>
          <a:xfrm>
            <a:off x="1188720" y="1061755"/>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9600" dirty="0">
                <a:solidFill>
                  <a:schemeClr val="tx1"/>
                </a:solidFill>
                <a:effectLst/>
              </a:rPr>
              <a:t>“</a:t>
            </a:r>
          </a:p>
        </p:txBody>
      </p:sp>
      <p:sp>
        <p:nvSpPr>
          <p:cNvPr id="13" name="TextBox 12"/>
          <p:cNvSpPr txBox="1"/>
          <p:nvPr/>
        </p:nvSpPr>
        <p:spPr>
          <a:xfrm>
            <a:off x="12605659" y="351391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Tree>
    <p:extLst>
      <p:ext uri="{BB962C8B-B14F-4D97-AF65-F5344CB8AC3E}">
        <p14:creationId xmlns:p14="http://schemas.microsoft.com/office/powerpoint/2010/main" xmlns="" val="283306779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096553" y="2552331"/>
            <a:ext cx="12424516" cy="3014202"/>
          </a:xfrm>
        </p:spPr>
        <p:txBody>
          <a:bodyPr anchor="b"/>
          <a:lstStyle>
            <a:lvl1pPr>
              <a:defRPr sz="3840"/>
            </a:lvl1pPr>
          </a:lstStyle>
          <a:p>
            <a:r>
              <a:rPr lang="fr-FR" smtClean="0"/>
              <a:t>Modifiez le style du titre</a:t>
            </a:r>
            <a:endParaRPr lang="en-US" dirty="0"/>
          </a:p>
        </p:txBody>
      </p:sp>
      <p:sp>
        <p:nvSpPr>
          <p:cNvPr id="4" name="Text Placeholder 3"/>
          <p:cNvSpPr>
            <a:spLocks noGrp="1"/>
          </p:cNvSpPr>
          <p:nvPr>
            <p:ph type="body" sz="half" idx="2"/>
          </p:nvPr>
        </p:nvSpPr>
        <p:spPr>
          <a:xfrm>
            <a:off x="1096541" y="5580667"/>
            <a:ext cx="12422639" cy="1368773"/>
          </a:xfrm>
        </p:spPr>
        <p:txBody>
          <a:bodyPr anchor="t"/>
          <a:lstStyle>
            <a:lvl1pPr marL="0" indent="0" algn="ctr">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5C12C299-16B2-4475-990D-751901EACC14}" type="datetimeFigureOut">
              <a:rPr lang="en-US" smtClean="0"/>
              <a:pPr/>
              <a:t>4/25/2025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312973056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1096554" y="731520"/>
            <a:ext cx="12424514" cy="1164540"/>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1096554" y="2263140"/>
            <a:ext cx="3961181" cy="691514"/>
          </a:xfrm>
        </p:spPr>
        <p:txBody>
          <a:bodyPr anchor="b">
            <a:noAutofit/>
          </a:bodyPr>
          <a:lstStyle>
            <a:lvl1pPr marL="0" indent="0" algn="ctr">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smtClean="0"/>
              <a:t>Modifier les styles du texte du masque</a:t>
            </a:r>
          </a:p>
        </p:txBody>
      </p:sp>
      <p:sp>
        <p:nvSpPr>
          <p:cNvPr id="8" name="Text Placeholder 3"/>
          <p:cNvSpPr>
            <a:spLocks noGrp="1"/>
          </p:cNvSpPr>
          <p:nvPr>
            <p:ph type="body" sz="half" idx="15"/>
          </p:nvPr>
        </p:nvSpPr>
        <p:spPr>
          <a:xfrm>
            <a:off x="1096554" y="3086100"/>
            <a:ext cx="3961181" cy="3863340"/>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smtClean="0"/>
              <a:t>Modifier les styles du texte du masque</a:t>
            </a:r>
          </a:p>
        </p:txBody>
      </p:sp>
      <p:sp>
        <p:nvSpPr>
          <p:cNvPr id="9" name="Text Placeholder 4"/>
          <p:cNvSpPr>
            <a:spLocks noGrp="1"/>
          </p:cNvSpPr>
          <p:nvPr>
            <p:ph type="body" sz="quarter" idx="3"/>
          </p:nvPr>
        </p:nvSpPr>
        <p:spPr>
          <a:xfrm>
            <a:off x="5336053" y="2263140"/>
            <a:ext cx="3961181" cy="691514"/>
          </a:xfrm>
        </p:spPr>
        <p:txBody>
          <a:bodyPr anchor="b">
            <a:noAutofit/>
          </a:bodyPr>
          <a:lstStyle>
            <a:lvl1pPr marL="0" indent="0" algn="ctr">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smtClean="0"/>
              <a:t>Modifier les styles du texte du masque</a:t>
            </a:r>
          </a:p>
        </p:txBody>
      </p:sp>
      <p:sp>
        <p:nvSpPr>
          <p:cNvPr id="10" name="Text Placeholder 3"/>
          <p:cNvSpPr>
            <a:spLocks noGrp="1"/>
          </p:cNvSpPr>
          <p:nvPr>
            <p:ph type="body" sz="half" idx="16"/>
          </p:nvPr>
        </p:nvSpPr>
        <p:spPr>
          <a:xfrm>
            <a:off x="5329722" y="3086100"/>
            <a:ext cx="3961181" cy="3863340"/>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smtClean="0"/>
              <a:t>Modifier les styles du texte du masque</a:t>
            </a:r>
          </a:p>
        </p:txBody>
      </p:sp>
      <p:sp>
        <p:nvSpPr>
          <p:cNvPr id="11" name="Text Placeholder 4"/>
          <p:cNvSpPr>
            <a:spLocks noGrp="1"/>
          </p:cNvSpPr>
          <p:nvPr>
            <p:ph type="body" sz="quarter" idx="13"/>
          </p:nvPr>
        </p:nvSpPr>
        <p:spPr>
          <a:xfrm>
            <a:off x="9559886" y="2263140"/>
            <a:ext cx="3961181" cy="691514"/>
          </a:xfrm>
        </p:spPr>
        <p:txBody>
          <a:bodyPr anchor="b">
            <a:noAutofit/>
          </a:bodyPr>
          <a:lstStyle>
            <a:lvl1pPr marL="0" indent="0" algn="ctr">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smtClean="0"/>
              <a:t>Modifier les styles du texte du masque</a:t>
            </a:r>
          </a:p>
        </p:txBody>
      </p:sp>
      <p:sp>
        <p:nvSpPr>
          <p:cNvPr id="12" name="Text Placeholder 3"/>
          <p:cNvSpPr>
            <a:spLocks noGrp="1"/>
          </p:cNvSpPr>
          <p:nvPr>
            <p:ph type="body" sz="half" idx="17"/>
          </p:nvPr>
        </p:nvSpPr>
        <p:spPr>
          <a:xfrm>
            <a:off x="9559886" y="3086100"/>
            <a:ext cx="3961181" cy="3863340"/>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smtClean="0"/>
              <a:t>Modifier les styles du texte du masque</a:t>
            </a:r>
          </a:p>
        </p:txBody>
      </p:sp>
      <p:sp>
        <p:nvSpPr>
          <p:cNvPr id="3" name="Date Placeholder 2"/>
          <p:cNvSpPr>
            <a:spLocks noGrp="1"/>
          </p:cNvSpPr>
          <p:nvPr>
            <p:ph type="dt" sz="half" idx="10"/>
          </p:nvPr>
        </p:nvSpPr>
        <p:spPr/>
        <p:txBody>
          <a:bodyPr/>
          <a:lstStyle/>
          <a:p>
            <a:fld id="{9FE86839-B9D8-4651-8783-F325ECE74E65}" type="datetimeFigureOut">
              <a:rPr lang="en-US" smtClean="0"/>
              <a:pPr/>
              <a:t>4/25/2025</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203752249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77555" y="2181858"/>
            <a:ext cx="4007966" cy="221742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284560" y="2181858"/>
            <a:ext cx="4007966" cy="221742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523261" y="2181858"/>
            <a:ext cx="4007966" cy="2217421"/>
          </a:xfrm>
          <a:prstGeom prst="rect">
            <a:avLst/>
          </a:prstGeom>
        </p:spPr>
      </p:pic>
      <p:sp>
        <p:nvSpPr>
          <p:cNvPr id="30" name="Title 1"/>
          <p:cNvSpPr>
            <a:spLocks noGrp="1"/>
          </p:cNvSpPr>
          <p:nvPr>
            <p:ph type="title"/>
          </p:nvPr>
        </p:nvSpPr>
        <p:spPr>
          <a:xfrm>
            <a:off x="1096553" y="731520"/>
            <a:ext cx="12424516" cy="1164540"/>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1096554" y="4684927"/>
            <a:ext cx="3961181" cy="691514"/>
          </a:xfrm>
        </p:spPr>
        <p:txBody>
          <a:bodyPr anchor="b">
            <a:noAutofit/>
          </a:bodyPr>
          <a:lstStyle>
            <a:lvl1pPr marL="0" indent="0" algn="ctr">
              <a:buNone/>
              <a:defRPr sz="240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smtClean="0"/>
              <a:t>Modifier les styles du texte du masque</a:t>
            </a:r>
          </a:p>
        </p:txBody>
      </p:sp>
      <p:sp>
        <p:nvSpPr>
          <p:cNvPr id="20" name="Picture Placeholder 2"/>
          <p:cNvSpPr>
            <a:spLocks noGrp="1" noChangeAspect="1"/>
          </p:cNvSpPr>
          <p:nvPr>
            <p:ph type="pic" idx="15"/>
          </p:nvPr>
        </p:nvSpPr>
        <p:spPr>
          <a:xfrm>
            <a:off x="1221722" y="2326702"/>
            <a:ext cx="3710842" cy="1923545"/>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1096554" y="5376442"/>
            <a:ext cx="3961181" cy="1573000"/>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smtClean="0"/>
              <a:t>Modifier les styles du texte du masque</a:t>
            </a:r>
          </a:p>
        </p:txBody>
      </p:sp>
      <p:sp>
        <p:nvSpPr>
          <p:cNvPr id="22" name="Text Placeholder 4"/>
          <p:cNvSpPr>
            <a:spLocks noGrp="1"/>
          </p:cNvSpPr>
          <p:nvPr>
            <p:ph type="body" sz="quarter" idx="3"/>
          </p:nvPr>
        </p:nvSpPr>
        <p:spPr>
          <a:xfrm>
            <a:off x="5331346" y="4684927"/>
            <a:ext cx="3961181" cy="691514"/>
          </a:xfrm>
        </p:spPr>
        <p:txBody>
          <a:bodyPr anchor="b">
            <a:noAutofit/>
          </a:bodyPr>
          <a:lstStyle>
            <a:lvl1pPr marL="0" indent="0" algn="ctr">
              <a:buNone/>
              <a:defRPr sz="240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smtClean="0"/>
              <a:t>Modifier les styles du texte du masque</a:t>
            </a:r>
          </a:p>
        </p:txBody>
      </p:sp>
      <p:sp>
        <p:nvSpPr>
          <p:cNvPr id="23" name="Picture Placeholder 2"/>
          <p:cNvSpPr>
            <a:spLocks noGrp="1" noChangeAspect="1"/>
          </p:cNvSpPr>
          <p:nvPr>
            <p:ph type="pic" idx="21"/>
          </p:nvPr>
        </p:nvSpPr>
        <p:spPr>
          <a:xfrm>
            <a:off x="5454891" y="2326913"/>
            <a:ext cx="3710842" cy="192979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5329722" y="5376441"/>
            <a:ext cx="3961181" cy="1573000"/>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smtClean="0"/>
              <a:t>Modifier les styles du texte du masque</a:t>
            </a:r>
          </a:p>
        </p:txBody>
      </p:sp>
      <p:sp>
        <p:nvSpPr>
          <p:cNvPr id="25" name="Text Placeholder 4"/>
          <p:cNvSpPr>
            <a:spLocks noGrp="1"/>
          </p:cNvSpPr>
          <p:nvPr>
            <p:ph type="body" sz="quarter" idx="13"/>
          </p:nvPr>
        </p:nvSpPr>
        <p:spPr>
          <a:xfrm>
            <a:off x="9560036" y="4684927"/>
            <a:ext cx="3961181" cy="691514"/>
          </a:xfrm>
        </p:spPr>
        <p:txBody>
          <a:bodyPr anchor="b">
            <a:noAutofit/>
          </a:bodyPr>
          <a:lstStyle>
            <a:lvl1pPr marL="0" indent="0" algn="ctr">
              <a:buNone/>
              <a:defRPr sz="240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smtClean="0"/>
              <a:t>Modifier les styles du texte du masque</a:t>
            </a:r>
          </a:p>
        </p:txBody>
      </p:sp>
      <p:sp>
        <p:nvSpPr>
          <p:cNvPr id="26" name="Picture Placeholder 2"/>
          <p:cNvSpPr>
            <a:spLocks noGrp="1" noChangeAspect="1"/>
          </p:cNvSpPr>
          <p:nvPr>
            <p:ph type="pic" idx="22"/>
          </p:nvPr>
        </p:nvSpPr>
        <p:spPr>
          <a:xfrm>
            <a:off x="9690837" y="2321318"/>
            <a:ext cx="3710842" cy="1928753"/>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9559886" y="5376439"/>
            <a:ext cx="3961181" cy="1573002"/>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smtClean="0"/>
              <a:t>Modifier les styles du texte du masque</a:t>
            </a:r>
          </a:p>
        </p:txBody>
      </p:sp>
      <p:sp>
        <p:nvSpPr>
          <p:cNvPr id="3" name="Date Placeholder 2"/>
          <p:cNvSpPr>
            <a:spLocks noGrp="1"/>
          </p:cNvSpPr>
          <p:nvPr>
            <p:ph type="dt" sz="half" idx="10"/>
          </p:nvPr>
        </p:nvSpPr>
        <p:spPr/>
        <p:txBody>
          <a:bodyPr/>
          <a:lstStyle/>
          <a:p>
            <a:fld id="{FD484F64-32F6-45C5-931F-ADC1662401D0}" type="datetimeFigureOut">
              <a:rPr lang="en-US" smtClean="0"/>
              <a:pPr/>
              <a:t>4/25/2025</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300314969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pPr/>
              <a:t>4/25/2025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361576084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79682" y="731520"/>
            <a:ext cx="2741384" cy="6217921"/>
          </a:xfrm>
        </p:spPr>
        <p:txBody>
          <a:bodyPr vert="eaVert"/>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1096555" y="731520"/>
            <a:ext cx="9500246" cy="6217921"/>
          </a:xfrm>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pPr/>
              <a:t>4/25/2025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295609598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93932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1103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pPr/>
              <a:t>4/25/2025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344320990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56433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53129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35208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2863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87419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554481" y="2113281"/>
            <a:ext cx="11508660" cy="2194576"/>
          </a:xfrm>
        </p:spPr>
        <p:txBody>
          <a:bodyPr anchor="b"/>
          <a:lstStyle>
            <a:lvl1pPr algn="ctr">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1554481" y="4307855"/>
            <a:ext cx="11508660" cy="1808465"/>
          </a:xfrm>
        </p:spPr>
        <p:txBody>
          <a:bodyPr anchor="t"/>
          <a:lstStyle>
            <a:lvl1pPr marL="0" indent="0" algn="ctr">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F34E6425-0181-43F2-84FC-787E803FD2F8}" type="datetimeFigureOut">
              <a:rPr lang="en-US" smtClean="0"/>
              <a:pPr/>
              <a:t>4/25/2025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145974443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096555" y="2078939"/>
            <a:ext cx="6072596" cy="4870500"/>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443471" y="2078940"/>
            <a:ext cx="6077598" cy="4870501"/>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pPr/>
              <a:t>4/25/2025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746217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96554" y="2081408"/>
            <a:ext cx="6106886" cy="4978523"/>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414182" y="2081408"/>
            <a:ext cx="6106886" cy="4978523"/>
          </a:xfrm>
          <a:prstGeom prst="rect">
            <a:avLst/>
          </a:prstGeom>
        </p:spPr>
      </p:pic>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207046" y="2202305"/>
            <a:ext cx="5851613" cy="653861"/>
          </a:xfrm>
        </p:spPr>
        <p:txBody>
          <a:bodyPr anchor="b">
            <a:noAutofit/>
          </a:bodyPr>
          <a:lstStyle>
            <a:lvl1pPr marL="0" indent="0" algn="ctr">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smtClean="0"/>
              <a:t>Modifier les styles du texte du masque</a:t>
            </a:r>
          </a:p>
        </p:txBody>
      </p:sp>
      <p:sp>
        <p:nvSpPr>
          <p:cNvPr id="4" name="Content Placeholder 3"/>
          <p:cNvSpPr>
            <a:spLocks noGrp="1"/>
          </p:cNvSpPr>
          <p:nvPr>
            <p:ph sz="half" idx="2"/>
          </p:nvPr>
        </p:nvSpPr>
        <p:spPr>
          <a:xfrm>
            <a:off x="1207046" y="2856165"/>
            <a:ext cx="5851613" cy="4093276"/>
          </a:xfrm>
        </p:spPr>
        <p:txBody>
          <a:bodyPr anchor="t">
            <a:normAutofit/>
          </a:bodyPr>
          <a:lstStyle>
            <a:lvl1pPr>
              <a:defRPr sz="2160"/>
            </a:lvl1pPr>
            <a:lvl2pPr>
              <a:defRPr sz="1920"/>
            </a:lvl2pPr>
            <a:lvl3pPr>
              <a:defRPr sz="1680"/>
            </a:lvl3pPr>
            <a:lvl4pPr>
              <a:defRPr sz="1440"/>
            </a:lvl4pPr>
            <a:lvl5pPr>
              <a:defRPr sz="1440"/>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53960" y="2202305"/>
            <a:ext cx="5874396" cy="653860"/>
          </a:xfrm>
        </p:spPr>
        <p:txBody>
          <a:bodyPr anchor="b">
            <a:noAutofit/>
          </a:bodyPr>
          <a:lstStyle>
            <a:lvl1pPr marL="0" indent="0" algn="ctr">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fr-FR" smtClean="0"/>
              <a:t>Modifier les styles du texte du masque</a:t>
            </a:r>
          </a:p>
        </p:txBody>
      </p:sp>
      <p:sp>
        <p:nvSpPr>
          <p:cNvPr id="6" name="Content Placeholder 5"/>
          <p:cNvSpPr>
            <a:spLocks noGrp="1"/>
          </p:cNvSpPr>
          <p:nvPr>
            <p:ph sz="quarter" idx="4"/>
          </p:nvPr>
        </p:nvSpPr>
        <p:spPr>
          <a:xfrm>
            <a:off x="7553960" y="2856165"/>
            <a:ext cx="5874396" cy="4093276"/>
          </a:xfrm>
        </p:spPr>
        <p:txBody>
          <a:bodyPr anchor="t">
            <a:normAutofit/>
          </a:bodyPr>
          <a:lstStyle>
            <a:lvl1pPr>
              <a:defRPr sz="2160"/>
            </a:lvl1pPr>
            <a:lvl2pPr>
              <a:defRPr sz="1920"/>
            </a:lvl2pPr>
            <a:lvl3pPr>
              <a:defRPr sz="1680"/>
            </a:lvl3pPr>
            <a:lvl4pPr>
              <a:defRPr sz="1440"/>
            </a:lvl4pPr>
            <a:lvl5pPr>
              <a:defRPr sz="1440"/>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pPr/>
              <a:t>4/25/2025</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206239180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pPr/>
              <a:t>4/25/2025</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348219987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pPr/>
              <a:t>4/25/2025</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326046641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96555" y="731520"/>
            <a:ext cx="4448267" cy="2186302"/>
          </a:xfrm>
        </p:spPr>
        <p:txBody>
          <a:bodyPr anchor="b">
            <a:normAutofit/>
          </a:bodyPr>
          <a:lstStyle>
            <a:lvl1pPr algn="ctr">
              <a:defRPr sz="2880" b="0"/>
            </a:lvl1pPr>
          </a:lstStyle>
          <a:p>
            <a:r>
              <a:rPr lang="fr-FR" smtClean="0"/>
              <a:t>Modifiez le style du titre</a:t>
            </a:r>
            <a:endParaRPr lang="en-US" dirty="0"/>
          </a:p>
        </p:txBody>
      </p:sp>
      <p:sp>
        <p:nvSpPr>
          <p:cNvPr id="3" name="Content Placeholder 2"/>
          <p:cNvSpPr>
            <a:spLocks noGrp="1"/>
          </p:cNvSpPr>
          <p:nvPr>
            <p:ph idx="1"/>
          </p:nvPr>
        </p:nvSpPr>
        <p:spPr>
          <a:xfrm>
            <a:off x="5826760" y="731520"/>
            <a:ext cx="7694309" cy="621792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96555" y="2917822"/>
            <a:ext cx="4448267" cy="4031617"/>
          </a:xfrm>
        </p:spPr>
        <p:txBody>
          <a:bodyPr anchor="t">
            <a:normAutofit/>
          </a:bodyPr>
          <a:lstStyle>
            <a:lvl1pPr marL="0" indent="0" algn="ctr">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76E86A4C-8E40-4F87-A4F0-01A0687C5742}" type="datetimeFigureOut">
              <a:rPr lang="en-US" smtClean="0"/>
              <a:pPr/>
              <a:t>4/25/2025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28777259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752398" y="731520"/>
            <a:ext cx="4300999" cy="6245798"/>
          </a:xfrm>
          <a:prstGeom prst="rect">
            <a:avLst/>
          </a:prstGeom>
        </p:spPr>
      </p:pic>
      <p:sp>
        <p:nvSpPr>
          <p:cNvPr id="2" name="Title 1"/>
          <p:cNvSpPr>
            <a:spLocks noGrp="1"/>
          </p:cNvSpPr>
          <p:nvPr>
            <p:ph type="title"/>
          </p:nvPr>
        </p:nvSpPr>
        <p:spPr>
          <a:xfrm>
            <a:off x="1096555" y="731907"/>
            <a:ext cx="7121939" cy="2195206"/>
          </a:xfrm>
        </p:spPr>
        <p:txBody>
          <a:bodyPr anchor="b">
            <a:noAutofit/>
          </a:bodyPr>
          <a:lstStyle>
            <a:lvl1pPr algn="ctr">
              <a:defRPr sz="384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8931062" y="916443"/>
            <a:ext cx="3930901" cy="5895386"/>
          </a:xfrm>
          <a:effectLst>
            <a:outerShdw blurRad="38100" dist="25400" dir="4440000">
              <a:srgbClr val="000000">
                <a:alpha val="36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096555" y="2927113"/>
            <a:ext cx="7121939" cy="4051361"/>
          </a:xfrm>
        </p:spPr>
        <p:txBody>
          <a:bodyPr anchor="t">
            <a:normAutofit/>
          </a:bodyPr>
          <a:lstStyle>
            <a:lvl1pPr marL="0" indent="0" algn="ctr">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35E72C73-2D91-4E12-BA25-F0AA0C03599B}" type="datetimeFigureOut">
              <a:rPr lang="en-US" smtClean="0"/>
              <a:pPr/>
              <a:t>4/25/2025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23565731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6554" y="731520"/>
            <a:ext cx="12424514" cy="116454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096554" y="2078940"/>
            <a:ext cx="12424514" cy="487050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9214483" y="7059931"/>
            <a:ext cx="3291840" cy="438150"/>
          </a:xfrm>
          <a:prstGeom prst="rect">
            <a:avLst/>
          </a:prstGeom>
        </p:spPr>
        <p:txBody>
          <a:bodyPr vert="horz" lIns="91440" tIns="45720" rIns="91440" bIns="45720" rtlCol="0" anchor="ctr"/>
          <a:lstStyle>
            <a:lvl1pPr algn="r">
              <a:defRPr sz="1200">
                <a:solidFill>
                  <a:schemeClr val="tx1">
                    <a:lumMod val="95000"/>
                  </a:schemeClr>
                </a:solidFill>
                <a:effectLst>
                  <a:outerShdw blurRad="50800" dist="38100" dir="2700000" algn="tl" rotWithShape="0">
                    <a:schemeClr val="bg1">
                      <a:alpha val="43000"/>
                    </a:schemeClr>
                  </a:outerShdw>
                </a:effectLst>
              </a:defRPr>
            </a:lvl1pPr>
          </a:lstStyle>
          <a:p>
            <a:fld id="{2BE451C3-0FF4-47C4-B829-773ADF60F88C}" type="datetimeFigureOut">
              <a:rPr lang="en-US" smtClean="0"/>
              <a:pPr/>
              <a:t>4/25/2025</a:t>
            </a:fld>
            <a:endParaRPr lang="en-US" dirty="0"/>
          </a:p>
        </p:txBody>
      </p:sp>
      <p:sp>
        <p:nvSpPr>
          <p:cNvPr id="5" name="Footer Placeholder 4"/>
          <p:cNvSpPr>
            <a:spLocks noGrp="1"/>
          </p:cNvSpPr>
          <p:nvPr>
            <p:ph type="ftr" sz="quarter" idx="3"/>
          </p:nvPr>
        </p:nvSpPr>
        <p:spPr>
          <a:xfrm>
            <a:off x="1096555" y="7059931"/>
            <a:ext cx="8007438" cy="438150"/>
          </a:xfrm>
          <a:prstGeom prst="rect">
            <a:avLst/>
          </a:prstGeom>
        </p:spPr>
        <p:txBody>
          <a:bodyPr vert="horz" lIns="91440" tIns="45720" rIns="91440" bIns="45720" rtlCol="0" anchor="ctr"/>
          <a:lstStyle>
            <a:lvl1pPr algn="l">
              <a:defRPr sz="1200">
                <a:solidFill>
                  <a:schemeClr val="tx1">
                    <a:lumMod val="95000"/>
                  </a:schemeClr>
                </a:solidFill>
                <a:effectLst>
                  <a:outerShdw blurRad="50800" dist="38100" dir="2700000" algn="tl" rotWithShape="0">
                    <a:schemeClr val="bg1">
                      <a:alpha val="43000"/>
                    </a:schemeClr>
                  </a:outerShdw>
                </a:effectLst>
              </a:defRPr>
            </a:lvl1pPr>
          </a:lstStyle>
          <a:p>
            <a:r>
              <a:rPr lang="en-US" smtClean="0"/>
              <a:t>
              </a:t>
            </a:r>
            <a:endParaRPr lang="en-US" dirty="0"/>
          </a:p>
        </p:txBody>
      </p:sp>
      <p:sp>
        <p:nvSpPr>
          <p:cNvPr id="6" name="Slide Number Placeholder 5"/>
          <p:cNvSpPr>
            <a:spLocks noGrp="1"/>
          </p:cNvSpPr>
          <p:nvPr>
            <p:ph type="sldNum" sz="quarter" idx="4"/>
          </p:nvPr>
        </p:nvSpPr>
        <p:spPr>
          <a:xfrm>
            <a:off x="12616814" y="7059931"/>
            <a:ext cx="904254" cy="438150"/>
          </a:xfrm>
          <a:prstGeom prst="rect">
            <a:avLst/>
          </a:prstGeom>
        </p:spPr>
        <p:txBody>
          <a:bodyPr vert="horz" lIns="91440" tIns="45720" rIns="91440" bIns="45720" rtlCol="0" anchor="ctr"/>
          <a:lstStyle>
            <a:lvl1pPr algn="r">
              <a:defRPr sz="1200">
                <a:solidFill>
                  <a:schemeClr val="tx1">
                    <a:lumMod val="95000"/>
                  </a:schemeClr>
                </a:solidFill>
                <a:effectLst>
                  <a:outerShdw blurRad="50800" dist="38100" dir="2700000" algn="tl" rotWithShape="0">
                    <a:schemeClr val="bg1">
                      <a:alpha val="43000"/>
                    </a:schemeClr>
                  </a:outerShdw>
                </a:effectLs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xmlns="" val="3705609667"/>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5" r:id="rId20"/>
    <p:sldLayoutId id="2147483766" r:id="rId21"/>
    <p:sldLayoutId id="2147483767" r:id="rId22"/>
    <p:sldLayoutId id="2147483768" r:id="rId23"/>
    <p:sldLayoutId id="2147483771" r:id="rId24"/>
  </p:sldLayoutIdLst>
  <p:hf sldNum="0" hdr="0" ftr="0" dt="0"/>
  <p:txStyles>
    <p:titleStyle>
      <a:lvl1pPr algn="ctr" defTabSz="548640" rtl="0" eaLnBrk="1" latinLnBrk="0" hangingPunct="1">
        <a:spcBef>
          <a:spcPct val="0"/>
        </a:spcBef>
        <a:buNone/>
        <a:defRPr sz="4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1480" indent="-367200" algn="l" defTabSz="548640" rtl="0" eaLnBrk="1" latinLnBrk="0" hangingPunct="1">
        <a:spcBef>
          <a:spcPct val="20000"/>
        </a:spcBef>
        <a:spcAft>
          <a:spcPts val="72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864000" indent="-324000" algn="l" defTabSz="548640" rtl="0" eaLnBrk="1" latinLnBrk="0" hangingPunct="1">
        <a:spcBef>
          <a:spcPct val="20000"/>
        </a:spcBef>
        <a:spcAft>
          <a:spcPts val="720"/>
        </a:spcAft>
        <a:buClr>
          <a:schemeClr val="tx2"/>
        </a:buClr>
        <a:buSzPct val="70000"/>
        <a:buFont typeface="Wingdings 2" charset="2"/>
        <a:buChar char=""/>
        <a:defRPr sz="21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231200" indent="-259200" algn="l" defTabSz="548640" rtl="0" eaLnBrk="1" latinLnBrk="0" hangingPunct="1">
        <a:spcBef>
          <a:spcPct val="20000"/>
        </a:spcBef>
        <a:spcAft>
          <a:spcPts val="720"/>
        </a:spcAft>
        <a:buClr>
          <a:schemeClr val="tx2"/>
        </a:buClr>
        <a:buSzPct val="70000"/>
        <a:buFont typeface="Wingdings 2" charset="2"/>
        <a:buChar char=""/>
        <a:defRPr sz="19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663200" indent="-259200" algn="l" defTabSz="548640" rtl="0" eaLnBrk="1" latinLnBrk="0" hangingPunct="1">
        <a:spcBef>
          <a:spcPct val="20000"/>
        </a:spcBef>
        <a:spcAft>
          <a:spcPts val="720"/>
        </a:spcAft>
        <a:buClr>
          <a:schemeClr val="tx2"/>
        </a:buClr>
        <a:buSzPct val="70000"/>
        <a:buFont typeface="Wingdings 2" charset="2"/>
        <a:buChar char=""/>
        <a:defRPr sz="16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008800" indent="-259200" algn="l" defTabSz="548640" rtl="0" eaLnBrk="1" latinLnBrk="0" hangingPunct="1">
        <a:spcBef>
          <a:spcPct val="20000"/>
        </a:spcBef>
        <a:spcAft>
          <a:spcPts val="720"/>
        </a:spcAft>
        <a:buClr>
          <a:schemeClr val="tx2"/>
        </a:buClr>
        <a:buSzPct val="70000"/>
        <a:buFont typeface="Wingdings 2" charset="2"/>
        <a:buChar char=""/>
        <a:defRPr sz="16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417520" indent="-274320" algn="l" defTabSz="548640" rtl="0" eaLnBrk="1" latinLnBrk="0" hangingPunct="1">
        <a:spcBef>
          <a:spcPct val="20000"/>
        </a:spcBef>
        <a:spcAft>
          <a:spcPts val="720"/>
        </a:spcAft>
        <a:buClr>
          <a:schemeClr val="tx2"/>
        </a:buClr>
        <a:buSzPct val="70000"/>
        <a:buFont typeface="Wingdings 2" charset="2"/>
        <a:buChar char=""/>
        <a:defRPr sz="16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882160" indent="-274320" algn="l" defTabSz="548640" rtl="0" eaLnBrk="1" latinLnBrk="0" hangingPunct="1">
        <a:spcBef>
          <a:spcPct val="20000"/>
        </a:spcBef>
        <a:spcAft>
          <a:spcPts val="720"/>
        </a:spcAft>
        <a:buClr>
          <a:schemeClr val="tx2"/>
        </a:buClr>
        <a:buSzPct val="70000"/>
        <a:buFont typeface="Wingdings 2" charset="2"/>
        <a:buChar char=""/>
        <a:defRPr sz="16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346800" indent="-274320" algn="l" defTabSz="548640" rtl="0" eaLnBrk="1" latinLnBrk="0" hangingPunct="1">
        <a:spcBef>
          <a:spcPct val="20000"/>
        </a:spcBef>
        <a:spcAft>
          <a:spcPts val="720"/>
        </a:spcAft>
        <a:buClr>
          <a:schemeClr val="tx2"/>
        </a:buClr>
        <a:buSzPct val="70000"/>
        <a:buFont typeface="Wingdings 2" charset="2"/>
        <a:buChar char=""/>
        <a:defRPr sz="16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727440" indent="-274320" algn="l" defTabSz="548640" rtl="0" eaLnBrk="1" latinLnBrk="0" hangingPunct="1">
        <a:spcBef>
          <a:spcPct val="20000"/>
        </a:spcBef>
        <a:spcAft>
          <a:spcPts val="720"/>
        </a:spcAft>
        <a:buClr>
          <a:schemeClr val="tx2"/>
        </a:buClr>
        <a:buSzPct val="70000"/>
        <a:buFont typeface="Wingdings 2" charset="2"/>
        <a:buChar char=""/>
        <a:defRPr sz="16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sées 7"/>
          <p:cNvSpPr/>
          <p:nvPr/>
        </p:nvSpPr>
        <p:spPr>
          <a:xfrm>
            <a:off x="9816663" y="3302876"/>
            <a:ext cx="3231931" cy="1623848"/>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noProof="1" smtClean="0"/>
              <a:t>Sebaa Rayane</a:t>
            </a:r>
            <a:endParaRPr lang="fr-FR" noProof="1"/>
          </a:p>
        </p:txBody>
      </p:sp>
      <p:sp>
        <p:nvSpPr>
          <p:cNvPr id="10" name="Pensées 9"/>
          <p:cNvSpPr/>
          <p:nvPr/>
        </p:nvSpPr>
        <p:spPr>
          <a:xfrm>
            <a:off x="9816664" y="5418083"/>
            <a:ext cx="4243550" cy="1623848"/>
          </a:xfrm>
          <a:prstGeom prst="cloud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Sebaa</a:t>
            </a:r>
            <a:r>
              <a:rPr lang="fr-FR" dirty="0" smtClean="0"/>
              <a:t> Islam</a:t>
            </a:r>
            <a:endParaRPr lang="fr-FR" dirty="0"/>
          </a:p>
        </p:txBody>
      </p:sp>
      <p:sp>
        <p:nvSpPr>
          <p:cNvPr id="11" name="Pensées 10"/>
          <p:cNvSpPr/>
          <p:nvPr/>
        </p:nvSpPr>
        <p:spPr>
          <a:xfrm>
            <a:off x="9753601" y="1192925"/>
            <a:ext cx="4120054" cy="1623848"/>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noProof="1" smtClean="0"/>
              <a:t>Sefsaf Nadjah</a:t>
            </a:r>
            <a:endParaRPr lang="fr-FR" noProof="1"/>
          </a:p>
        </p:txBody>
      </p:sp>
      <p:pic>
        <p:nvPicPr>
          <p:cNvPr id="12" name="Image 11"/>
          <p:cNvPicPr>
            <a:picLocks noChangeAspect="1"/>
          </p:cNvPicPr>
          <p:nvPr/>
        </p:nvPicPr>
        <p:blipFill>
          <a:blip r:embed="rId2"/>
          <a:stretch>
            <a:fillRect/>
          </a:stretch>
        </p:blipFill>
        <p:spPr>
          <a:xfrm>
            <a:off x="0" y="1486478"/>
            <a:ext cx="9753600" cy="6716111"/>
          </a:xfrm>
          <a:prstGeom prst="rect">
            <a:avLst/>
          </a:prstGeom>
        </p:spPr>
      </p:pic>
      <p:sp>
        <p:nvSpPr>
          <p:cNvPr id="7" name="Rectangle 6"/>
          <p:cNvSpPr/>
          <p:nvPr/>
        </p:nvSpPr>
        <p:spPr>
          <a:xfrm>
            <a:off x="4767940" y="361928"/>
            <a:ext cx="4985660" cy="830997"/>
          </a:xfrm>
          <a:prstGeom prst="rect">
            <a:avLst/>
          </a:prstGeom>
        </p:spPr>
        <p:txBody>
          <a:bodyPr wrap="none">
            <a:spAutoFit/>
          </a:bodyPr>
          <a:lstStyle/>
          <a:p>
            <a:pPr algn="ctr"/>
            <a:r>
              <a:rPr lang="en-US" sz="4800" dirty="0">
                <a:solidFill>
                  <a:srgbClr val="F2E782"/>
                </a:solidFill>
                <a:latin typeface="Prata" pitchFamily="34" charset="0"/>
                <a:ea typeface="Prata" pitchFamily="34" charset="-122"/>
                <a:cs typeface="Prata" pitchFamily="34" charset="-120"/>
              </a:rPr>
              <a:t>Equine Therapy</a:t>
            </a:r>
            <a:endParaRPr lang="fr-FR" sz="4800" dirty="0"/>
          </a:p>
        </p:txBody>
      </p:sp>
      <p:sp>
        <p:nvSpPr>
          <p:cNvPr id="2" name="Rectangle 1"/>
          <p:cNvSpPr/>
          <p:nvPr/>
        </p:nvSpPr>
        <p:spPr>
          <a:xfrm>
            <a:off x="11411608" y="7504385"/>
            <a:ext cx="2173993" cy="584775"/>
          </a:xfrm>
          <a:prstGeom prst="rect">
            <a:avLst/>
          </a:prstGeom>
        </p:spPr>
        <p:txBody>
          <a:bodyPr wrap="none">
            <a:spAutoFit/>
          </a:bodyPr>
          <a:lstStyle/>
          <a:p>
            <a:r>
              <a:rPr lang="fr-FR" sz="3200" dirty="0">
                <a:latin typeface="Algerian" panose="04020705040A02060702" pitchFamily="82" charset="0"/>
              </a:rPr>
              <a:t>Group: 04</a:t>
            </a:r>
          </a:p>
        </p:txBody>
      </p:sp>
    </p:spTree>
    <p:extLst>
      <p:ext uri="{BB962C8B-B14F-4D97-AF65-F5344CB8AC3E}">
        <p14:creationId xmlns:p14="http://schemas.microsoft.com/office/powerpoint/2010/main" xmlns="" val="113357982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3045976"/>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E782"/>
                </a:solidFill>
                <a:latin typeface="Prata" pitchFamily="34" charset="0"/>
                <a:ea typeface="Prata" pitchFamily="34" charset="-122"/>
                <a:cs typeface="Prata" pitchFamily="34" charset="-120"/>
              </a:rPr>
              <a:t>Conclusion</a:t>
            </a:r>
            <a:endParaRPr lang="en-US" sz="4450" dirty="0"/>
          </a:p>
        </p:txBody>
      </p:sp>
      <p:sp>
        <p:nvSpPr>
          <p:cNvPr id="4" name="Text 1"/>
          <p:cNvSpPr/>
          <p:nvPr/>
        </p:nvSpPr>
        <p:spPr>
          <a:xfrm>
            <a:off x="793790" y="4094917"/>
            <a:ext cx="7556421" cy="1088708"/>
          </a:xfrm>
          <a:prstGeom prst="rect">
            <a:avLst/>
          </a:prstGeom>
          <a:noFill/>
          <a:ln/>
        </p:spPr>
        <p:txBody>
          <a:bodyPr wrap="square" lIns="0" tIns="0" rIns="0" bIns="0" rtlCol="0" anchor="t"/>
          <a:lstStyle/>
          <a:p>
            <a:pPr marL="0" indent="0" algn="l">
              <a:lnSpc>
                <a:spcPts val="2850"/>
              </a:lnSpc>
              <a:buNone/>
            </a:pPr>
            <a:r>
              <a:rPr lang="en-US" sz="2400" dirty="0" smtClean="0">
                <a:solidFill>
                  <a:srgbClr val="CFCBBF"/>
                </a:solidFill>
                <a:latin typeface="Raleway" pitchFamily="34" charset="0"/>
                <a:ea typeface="Raleway" pitchFamily="34" charset="-122"/>
                <a:cs typeface="Raleway" pitchFamily="34" charset="-120"/>
              </a:rPr>
              <a:t>Equine therapy offers a unique pathway to healing and growth. It encompasses different types with varied benefits and drawbacks.</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984" y="2219140"/>
            <a:ext cx="3693640" cy="769441"/>
          </a:xfrm>
          <a:prstGeom prst="rect">
            <a:avLst/>
          </a:prstGeom>
        </p:spPr>
        <p:txBody>
          <a:bodyPr wrap="none">
            <a:spAutoFit/>
          </a:bodyPr>
          <a:lstStyle/>
          <a:p>
            <a:pPr marL="685800" lvl="0" indent="-685800">
              <a:lnSpc>
                <a:spcPts val="5550"/>
              </a:lnSpc>
              <a:buFont typeface="Wingdings" panose="05000000000000000000" pitchFamily="2" charset="2"/>
              <a:buChar char="Ø"/>
            </a:pPr>
            <a:r>
              <a:rPr lang="en-US" sz="3600" dirty="0" smtClean="0">
                <a:solidFill>
                  <a:srgbClr val="F2E782"/>
                </a:solidFill>
                <a:latin typeface="Prata" pitchFamily="34" charset="0"/>
                <a:ea typeface="Prata" pitchFamily="34" charset="-122"/>
                <a:cs typeface="Prata" pitchFamily="34" charset="-120"/>
              </a:rPr>
              <a:t>Introduction</a:t>
            </a:r>
            <a:endParaRPr lang="en-US" sz="3600" dirty="0">
              <a:solidFill>
                <a:prstClr val="white"/>
              </a:solidFill>
            </a:endParaRPr>
          </a:p>
        </p:txBody>
      </p:sp>
      <p:sp>
        <p:nvSpPr>
          <p:cNvPr id="3" name="Rectangle 2"/>
          <p:cNvSpPr/>
          <p:nvPr/>
        </p:nvSpPr>
        <p:spPr>
          <a:xfrm>
            <a:off x="1256848" y="3009524"/>
            <a:ext cx="6498895" cy="769441"/>
          </a:xfrm>
          <a:prstGeom prst="rect">
            <a:avLst/>
          </a:prstGeom>
        </p:spPr>
        <p:txBody>
          <a:bodyPr wrap="none">
            <a:spAutoFit/>
          </a:bodyPr>
          <a:lstStyle/>
          <a:p>
            <a:pPr marL="685800" lvl="0" indent="-685800">
              <a:lnSpc>
                <a:spcPts val="5550"/>
              </a:lnSpc>
              <a:buFont typeface="Wingdings" panose="05000000000000000000" pitchFamily="2" charset="2"/>
              <a:buChar char="v"/>
            </a:pPr>
            <a:r>
              <a:rPr lang="en-US" sz="3600" dirty="0" smtClean="0">
                <a:solidFill>
                  <a:srgbClr val="F2E782"/>
                </a:solidFill>
                <a:latin typeface="Prata" pitchFamily="34" charset="0"/>
                <a:ea typeface="Prata" pitchFamily="34" charset="-122"/>
                <a:cs typeface="Prata" pitchFamily="34" charset="-120"/>
              </a:rPr>
              <a:t>Defining </a:t>
            </a:r>
            <a:r>
              <a:rPr lang="en-US" sz="3600" dirty="0">
                <a:solidFill>
                  <a:srgbClr val="F2E782"/>
                </a:solidFill>
                <a:latin typeface="Prata" pitchFamily="34" charset="0"/>
                <a:ea typeface="Prata" pitchFamily="34" charset="-122"/>
                <a:cs typeface="Prata" pitchFamily="34" charset="-120"/>
              </a:rPr>
              <a:t>Equine Therapy</a:t>
            </a:r>
            <a:endParaRPr lang="en-US" sz="3600" dirty="0">
              <a:solidFill>
                <a:prstClr val="white"/>
              </a:solidFill>
            </a:endParaRPr>
          </a:p>
        </p:txBody>
      </p:sp>
      <p:sp>
        <p:nvSpPr>
          <p:cNvPr id="4" name="Rectangle 3"/>
          <p:cNvSpPr/>
          <p:nvPr/>
        </p:nvSpPr>
        <p:spPr>
          <a:xfrm>
            <a:off x="1256848" y="3778965"/>
            <a:ext cx="10157385" cy="769441"/>
          </a:xfrm>
          <a:prstGeom prst="rect">
            <a:avLst/>
          </a:prstGeom>
        </p:spPr>
        <p:txBody>
          <a:bodyPr wrap="square">
            <a:spAutoFit/>
          </a:bodyPr>
          <a:lstStyle/>
          <a:p>
            <a:pPr marL="685800" lvl="0" indent="-685800">
              <a:lnSpc>
                <a:spcPts val="5550"/>
              </a:lnSpc>
              <a:buFont typeface="Wingdings" panose="05000000000000000000" pitchFamily="2" charset="2"/>
              <a:buChar char="v"/>
            </a:pPr>
            <a:r>
              <a:rPr lang="en-US" sz="3600" dirty="0">
                <a:solidFill>
                  <a:srgbClr val="F2E782"/>
                </a:solidFill>
                <a:latin typeface="Prata" pitchFamily="34" charset="0"/>
                <a:ea typeface="Prata" pitchFamily="34" charset="-122"/>
                <a:cs typeface="Prata" pitchFamily="34" charset="-120"/>
              </a:rPr>
              <a:t>The origins of equine therapy</a:t>
            </a:r>
            <a:endParaRPr lang="en-US" sz="3600" dirty="0">
              <a:solidFill>
                <a:prstClr val="white"/>
              </a:solidFill>
            </a:endParaRPr>
          </a:p>
        </p:txBody>
      </p:sp>
      <p:sp>
        <p:nvSpPr>
          <p:cNvPr id="7" name="Rectangle 6"/>
          <p:cNvSpPr/>
          <p:nvPr/>
        </p:nvSpPr>
        <p:spPr>
          <a:xfrm>
            <a:off x="1256848" y="6129174"/>
            <a:ext cx="13688861" cy="769441"/>
          </a:xfrm>
          <a:prstGeom prst="rect">
            <a:avLst/>
          </a:prstGeom>
        </p:spPr>
        <p:txBody>
          <a:bodyPr wrap="square">
            <a:spAutoFit/>
          </a:bodyPr>
          <a:lstStyle/>
          <a:p>
            <a:pPr marL="571500" lvl="0" indent="-571500">
              <a:lnSpc>
                <a:spcPts val="5550"/>
              </a:lnSpc>
              <a:buFont typeface="Wingdings" panose="05000000000000000000" pitchFamily="2" charset="2"/>
              <a:buChar char="v"/>
            </a:pPr>
            <a:r>
              <a:rPr lang="en-US" sz="3600" dirty="0">
                <a:solidFill>
                  <a:srgbClr val="F2E782"/>
                </a:solidFill>
                <a:latin typeface="Prata" pitchFamily="34" charset="0"/>
                <a:ea typeface="Prata" pitchFamily="34" charset="-122"/>
                <a:cs typeface="Prata" pitchFamily="34" charset="-120"/>
              </a:rPr>
              <a:t>Mental &amp; Emotional </a:t>
            </a:r>
            <a:r>
              <a:rPr lang="en-US" sz="3600" dirty="0" smtClean="0">
                <a:solidFill>
                  <a:srgbClr val="F2E782"/>
                </a:solidFill>
                <a:latin typeface="Prata" pitchFamily="34" charset="0"/>
                <a:ea typeface="Prata" pitchFamily="34" charset="-122"/>
                <a:cs typeface="Prata" pitchFamily="34" charset="-120"/>
              </a:rPr>
              <a:t>Benefits</a:t>
            </a:r>
            <a:r>
              <a:rPr lang="ar-DZ" sz="3600" dirty="0" smtClean="0">
                <a:solidFill>
                  <a:srgbClr val="F2E782"/>
                </a:solidFill>
                <a:latin typeface="Prata" pitchFamily="34" charset="0"/>
                <a:ea typeface="Prata" pitchFamily="34" charset="-122"/>
                <a:cs typeface="Prata" pitchFamily="34" charset="-120"/>
              </a:rPr>
              <a:t> </a:t>
            </a:r>
            <a:r>
              <a:rPr lang="en-US" sz="3600" dirty="0" smtClean="0">
                <a:solidFill>
                  <a:srgbClr val="F2E782"/>
                </a:solidFill>
                <a:latin typeface="Prata" pitchFamily="34" charset="0"/>
                <a:ea typeface="Prata" pitchFamily="34" charset="-122"/>
                <a:cs typeface="Prata" pitchFamily="34" charset="-120"/>
              </a:rPr>
              <a:t>&amp;</a:t>
            </a:r>
            <a:r>
              <a:rPr lang="ar-DZ" sz="3600" dirty="0" smtClean="0">
                <a:solidFill>
                  <a:srgbClr val="F2E782"/>
                </a:solidFill>
                <a:latin typeface="Prata" pitchFamily="34" charset="0"/>
                <a:ea typeface="Prata" pitchFamily="34" charset="-122"/>
                <a:cs typeface="Prata" pitchFamily="34" charset="-120"/>
              </a:rPr>
              <a:t>  </a:t>
            </a:r>
            <a:r>
              <a:rPr lang="en-US" sz="3600" dirty="0">
                <a:solidFill>
                  <a:srgbClr val="F2E782"/>
                </a:solidFill>
                <a:latin typeface="Prata" pitchFamily="34" charset="0"/>
                <a:ea typeface="Prata" pitchFamily="34" charset="-122"/>
                <a:cs typeface="Prata" pitchFamily="34" charset="-120"/>
              </a:rPr>
              <a:t>Physical </a:t>
            </a:r>
            <a:r>
              <a:rPr lang="en-US" sz="3600" dirty="0" smtClean="0">
                <a:solidFill>
                  <a:srgbClr val="F2E782"/>
                </a:solidFill>
                <a:latin typeface="Prata" pitchFamily="34" charset="0"/>
                <a:ea typeface="Prata" pitchFamily="34" charset="-122"/>
                <a:cs typeface="Prata" pitchFamily="34" charset="-120"/>
              </a:rPr>
              <a:t>Benefits</a:t>
            </a:r>
            <a:endParaRPr lang="en-US" sz="3600" dirty="0">
              <a:solidFill>
                <a:prstClr val="white"/>
              </a:solidFill>
            </a:endParaRPr>
          </a:p>
        </p:txBody>
      </p:sp>
      <p:sp>
        <p:nvSpPr>
          <p:cNvPr id="9" name="Rectangle 8"/>
          <p:cNvSpPr/>
          <p:nvPr/>
        </p:nvSpPr>
        <p:spPr>
          <a:xfrm>
            <a:off x="850984" y="6919558"/>
            <a:ext cx="3395481" cy="769441"/>
          </a:xfrm>
          <a:prstGeom prst="rect">
            <a:avLst/>
          </a:prstGeom>
        </p:spPr>
        <p:txBody>
          <a:bodyPr wrap="none">
            <a:spAutoFit/>
          </a:bodyPr>
          <a:lstStyle/>
          <a:p>
            <a:pPr marL="685800" lvl="0" indent="-685800">
              <a:lnSpc>
                <a:spcPts val="5550"/>
              </a:lnSpc>
              <a:buFont typeface="Wingdings" panose="05000000000000000000" pitchFamily="2" charset="2"/>
              <a:buChar char="Ø"/>
            </a:pPr>
            <a:r>
              <a:rPr lang="en-US" sz="3600" dirty="0" smtClean="0">
                <a:solidFill>
                  <a:srgbClr val="F2E782"/>
                </a:solidFill>
                <a:latin typeface="Prata" pitchFamily="34" charset="0"/>
                <a:ea typeface="Prata" pitchFamily="34" charset="-122"/>
                <a:cs typeface="Prata" pitchFamily="34" charset="-120"/>
              </a:rPr>
              <a:t>Conclusion</a:t>
            </a:r>
            <a:endParaRPr lang="en-US" sz="3600" dirty="0">
              <a:solidFill>
                <a:prstClr val="white"/>
              </a:solidFill>
            </a:endParaRPr>
          </a:p>
        </p:txBody>
      </p:sp>
      <p:sp>
        <p:nvSpPr>
          <p:cNvPr id="10" name="Rectangle 9"/>
          <p:cNvSpPr/>
          <p:nvPr/>
        </p:nvSpPr>
        <p:spPr>
          <a:xfrm>
            <a:off x="1256848" y="5338790"/>
            <a:ext cx="11339800" cy="769441"/>
          </a:xfrm>
          <a:prstGeom prst="rect">
            <a:avLst/>
          </a:prstGeom>
        </p:spPr>
        <p:txBody>
          <a:bodyPr wrap="square">
            <a:spAutoFit/>
          </a:bodyPr>
          <a:lstStyle/>
          <a:p>
            <a:pPr marL="685800" lvl="0" indent="-685800">
              <a:lnSpc>
                <a:spcPts val="5550"/>
              </a:lnSpc>
              <a:buFont typeface="Wingdings" panose="05000000000000000000" pitchFamily="2" charset="2"/>
              <a:buChar char="v"/>
            </a:pPr>
            <a:r>
              <a:rPr lang="en-US" sz="3600" dirty="0">
                <a:solidFill>
                  <a:srgbClr val="F2E782"/>
                </a:solidFill>
                <a:latin typeface="Prata" pitchFamily="34" charset="0"/>
                <a:ea typeface="Prata" pitchFamily="34" charset="-122"/>
                <a:cs typeface="Prata" pitchFamily="34" charset="-120"/>
              </a:rPr>
              <a:t>Target Audience for Equine Therapy</a:t>
            </a:r>
          </a:p>
        </p:txBody>
      </p:sp>
      <p:sp>
        <p:nvSpPr>
          <p:cNvPr id="11" name="Rectangle 10"/>
          <p:cNvSpPr/>
          <p:nvPr/>
        </p:nvSpPr>
        <p:spPr>
          <a:xfrm>
            <a:off x="1256848" y="4490548"/>
            <a:ext cx="6378669" cy="769441"/>
          </a:xfrm>
          <a:prstGeom prst="rect">
            <a:avLst/>
          </a:prstGeom>
        </p:spPr>
        <p:txBody>
          <a:bodyPr wrap="none">
            <a:spAutoFit/>
          </a:bodyPr>
          <a:lstStyle/>
          <a:p>
            <a:pPr marL="685800" lvl="0" indent="-685800">
              <a:lnSpc>
                <a:spcPts val="5550"/>
              </a:lnSpc>
              <a:buFont typeface="Wingdings" panose="05000000000000000000" pitchFamily="2" charset="2"/>
              <a:buChar char="v"/>
            </a:pPr>
            <a:r>
              <a:rPr lang="fr-FR" sz="3600" noProof="1" smtClean="0">
                <a:solidFill>
                  <a:srgbClr val="F2E782"/>
                </a:solidFill>
                <a:latin typeface="Prata" pitchFamily="34" charset="0"/>
                <a:ea typeface="Prata" pitchFamily="34" charset="-122"/>
                <a:cs typeface="Prata" pitchFamily="34" charset="-120"/>
              </a:rPr>
              <a:t>Steps of Equine Therapy</a:t>
            </a:r>
            <a:endParaRPr lang="fr-FR" sz="3600" noProof="1">
              <a:solidFill>
                <a:prstClr val="white"/>
              </a:solidFill>
            </a:endParaRPr>
          </a:p>
        </p:txBody>
      </p:sp>
      <p:sp>
        <p:nvSpPr>
          <p:cNvPr id="14" name="Parchemin horizontal 13"/>
          <p:cNvSpPr/>
          <p:nvPr/>
        </p:nvSpPr>
        <p:spPr>
          <a:xfrm>
            <a:off x="4222961" y="422027"/>
            <a:ext cx="5407573" cy="1965488"/>
          </a:xfrm>
          <a:prstGeom prst="horizontalScroll">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US" sz="4450" dirty="0">
                <a:solidFill>
                  <a:srgbClr val="F2E782"/>
                </a:solidFill>
                <a:latin typeface="Prata" pitchFamily="34" charset="0"/>
                <a:ea typeface="Prata" pitchFamily="34" charset="-122"/>
                <a:cs typeface="Prata" pitchFamily="34" charset="-120"/>
              </a:rPr>
              <a:t>Research </a:t>
            </a:r>
            <a:r>
              <a:rPr lang="en-US" sz="4450" dirty="0" smtClean="0">
                <a:solidFill>
                  <a:srgbClr val="F2E782"/>
                </a:solidFill>
                <a:latin typeface="Prata" pitchFamily="34" charset="0"/>
                <a:ea typeface="Prata" pitchFamily="34" charset="-122"/>
                <a:cs typeface="Prata" pitchFamily="34" charset="-120"/>
              </a:rPr>
              <a:t>plan</a:t>
            </a:r>
            <a:endParaRPr lang="fr-FR" dirty="0"/>
          </a:p>
        </p:txBody>
      </p:sp>
    </p:spTree>
    <p:extLst>
      <p:ext uri="{BB962C8B-B14F-4D97-AF65-F5344CB8AC3E}">
        <p14:creationId xmlns:p14="http://schemas.microsoft.com/office/powerpoint/2010/main" xmlns="" val="3200555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365534"/>
            <a:ext cx="7556421" cy="1417558"/>
          </a:xfrm>
          <a:prstGeom prst="rect">
            <a:avLst/>
          </a:prstGeom>
          <a:noFill/>
          <a:ln/>
        </p:spPr>
        <p:txBody>
          <a:bodyPr wrap="square" lIns="0" tIns="0" rIns="0" bIns="0" rtlCol="0" anchor="t"/>
          <a:lstStyle/>
          <a:p>
            <a:pPr marL="0" indent="0" algn="l">
              <a:lnSpc>
                <a:spcPts val="5550"/>
              </a:lnSpc>
              <a:buNone/>
            </a:pPr>
            <a:r>
              <a:rPr lang="en-US" sz="4450" dirty="0" smtClean="0">
                <a:solidFill>
                  <a:srgbClr val="F2E782"/>
                </a:solidFill>
                <a:latin typeface="Prata" pitchFamily="34" charset="0"/>
                <a:ea typeface="Prata" pitchFamily="34" charset="-122"/>
                <a:cs typeface="Prata" pitchFamily="34" charset="-120"/>
              </a:rPr>
              <a:t>Introduction</a:t>
            </a:r>
            <a:endParaRPr lang="en-US" sz="4450" dirty="0"/>
          </a:p>
        </p:txBody>
      </p:sp>
      <p:sp>
        <p:nvSpPr>
          <p:cNvPr id="8" name="Rectangle 7"/>
          <p:cNvSpPr/>
          <p:nvPr/>
        </p:nvSpPr>
        <p:spPr>
          <a:xfrm>
            <a:off x="6280190" y="3924540"/>
            <a:ext cx="7556420" cy="2308324"/>
          </a:xfrm>
          <a:prstGeom prst="rect">
            <a:avLst/>
          </a:prstGeom>
        </p:spPr>
        <p:txBody>
          <a:bodyPr wrap="square">
            <a:spAutoFit/>
          </a:bodyPr>
          <a:lstStyle/>
          <a:p>
            <a:pPr algn="just"/>
            <a:r>
              <a:rPr lang="en-US" sz="2400" dirty="0" smtClean="0">
                <a:latin typeface="Raleway" panose="020B0604020202020204" charset="0"/>
              </a:rPr>
              <a:t>Equine therapy is an integrative treatment approach that utilizes horses to help individuals improve their physical, mental, and emotional abilities. This type of therapy relies on human-horse interaction to enhance balance, motor coordination, and social communication skills.</a:t>
            </a:r>
            <a:endParaRPr lang="fr-FR" sz="2400" dirty="0">
              <a:latin typeface="Raleway" panose="020B0604020202020204" charset="0"/>
            </a:endParaRPr>
          </a:p>
        </p:txBody>
      </p:sp>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841903"/>
            <a:ext cx="6881455" cy="708779"/>
          </a:xfrm>
          <a:prstGeom prst="rect">
            <a:avLst/>
          </a:prstGeom>
          <a:noFill/>
          <a:ln/>
        </p:spPr>
        <p:txBody>
          <a:bodyPr wrap="none" lIns="0" tIns="0" rIns="0" bIns="0" rtlCol="0" anchor="t"/>
          <a:lstStyle/>
          <a:p>
            <a:pPr marL="0" indent="0" algn="l">
              <a:lnSpc>
                <a:spcPts val="5550"/>
              </a:lnSpc>
              <a:buNone/>
            </a:pPr>
            <a:r>
              <a:rPr lang="en-US" sz="4450" dirty="0">
                <a:solidFill>
                  <a:srgbClr val="F2E782"/>
                </a:solidFill>
                <a:latin typeface="Prata" pitchFamily="34" charset="0"/>
                <a:ea typeface="Prata" pitchFamily="34" charset="-122"/>
                <a:cs typeface="Prata" pitchFamily="34" charset="-120"/>
              </a:rPr>
              <a:t>Defining Equine Therapy</a:t>
            </a:r>
            <a:endParaRPr lang="en-US" sz="4450" dirty="0"/>
          </a:p>
        </p:txBody>
      </p:sp>
      <p:sp>
        <p:nvSpPr>
          <p:cNvPr id="4" name="Text 2"/>
          <p:cNvSpPr/>
          <p:nvPr/>
        </p:nvSpPr>
        <p:spPr>
          <a:xfrm>
            <a:off x="5332928" y="4094917"/>
            <a:ext cx="3978116" cy="1088708"/>
          </a:xfrm>
          <a:prstGeom prst="rect">
            <a:avLst/>
          </a:prstGeom>
          <a:noFill/>
          <a:ln/>
        </p:spPr>
        <p:txBody>
          <a:bodyPr wrap="square" lIns="0" tIns="0" rIns="0" bIns="0" rtlCol="0" anchor="t"/>
          <a:lstStyle/>
          <a:p>
            <a:pPr marL="0" indent="0" algn="l">
              <a:lnSpc>
                <a:spcPts val="2850"/>
              </a:lnSpc>
              <a:buNone/>
            </a:pPr>
            <a:endParaRPr lang="en-US" sz="1750" dirty="0"/>
          </a:p>
        </p:txBody>
      </p:sp>
      <p:sp>
        <p:nvSpPr>
          <p:cNvPr id="9" name="Rectangle 8"/>
          <p:cNvSpPr/>
          <p:nvPr/>
        </p:nvSpPr>
        <p:spPr>
          <a:xfrm>
            <a:off x="793790" y="4094917"/>
            <a:ext cx="9926762" cy="1938992"/>
          </a:xfrm>
          <a:prstGeom prst="rect">
            <a:avLst/>
          </a:prstGeom>
        </p:spPr>
        <p:txBody>
          <a:bodyPr wrap="square">
            <a:spAutoFit/>
          </a:bodyPr>
          <a:lstStyle/>
          <a:p>
            <a:pPr algn="just"/>
            <a:r>
              <a:rPr lang="en-US" sz="2400" dirty="0" smtClean="0">
                <a:latin typeface="Raleway" panose="020B0604020202020204" charset="0"/>
              </a:rPr>
              <a:t>Equine therapy is a type of treatment aimed at training body muscles through exercises performed on the horse. The horse’s movements are used as a therapeutic strategy in horseback riding therapy. One of the key reasons for using horses in therapy is that their rhythmic movements closely resemble human movements.</a:t>
            </a:r>
            <a:endParaRPr lang="fr-FR" sz="2400" dirty="0">
              <a:latin typeface="Raleway" panose="020B0604020202020204" charset="0"/>
            </a:endParaRPr>
          </a:p>
        </p:txBody>
      </p:sp>
      <p:pic>
        <p:nvPicPr>
          <p:cNvPr id="5" name="Image 0" descr="preencoded.png"/>
          <p:cNvPicPr>
            <a:picLocks noChangeAspect="1"/>
          </p:cNvPicPr>
          <p:nvPr/>
        </p:nvPicPr>
        <p:blipFill>
          <a:blip r:embed="rId3"/>
          <a:stretch>
            <a:fillRect/>
          </a:stretch>
        </p:blipFill>
        <p:spPr>
          <a:xfrm>
            <a:off x="793790" y="160940"/>
            <a:ext cx="6616003" cy="2546747"/>
          </a:xfrm>
          <a:prstGeom prst="rect">
            <a:avLst/>
          </a:prstGeom>
        </p:spPr>
      </p:pic>
      <p:pic>
        <p:nvPicPr>
          <p:cNvPr id="6" name="Image 1" descr="preencoded.png"/>
          <p:cNvPicPr>
            <a:picLocks noChangeAspect="1"/>
          </p:cNvPicPr>
          <p:nvPr/>
        </p:nvPicPr>
        <p:blipFill>
          <a:blip r:embed="rId4"/>
          <a:stretch>
            <a:fillRect/>
          </a:stretch>
        </p:blipFill>
        <p:spPr>
          <a:xfrm>
            <a:off x="7409793" y="160821"/>
            <a:ext cx="6364363" cy="254686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2021" y="4300707"/>
            <a:ext cx="10184524" cy="3416320"/>
          </a:xfrm>
          <a:prstGeom prst="rect">
            <a:avLst/>
          </a:prstGeom>
        </p:spPr>
        <p:txBody>
          <a:bodyPr wrap="square">
            <a:spAutoFit/>
          </a:bodyPr>
          <a:lstStyle/>
          <a:p>
            <a:pPr algn="just"/>
            <a:r>
              <a:rPr lang="en-US" sz="2400" noProof="1" smtClean="0">
                <a:latin typeface="Raleway" panose="020B0604020202020204" charset="0"/>
              </a:rPr>
              <a:t>The origins of equine therapy, or therapeutic horseback riding, date back to ancient civilizations. The Greeks documented the benefits of horseback riding for rehabilitation as early as 600 BCE. In the 20th century, equine therapy gained recognition, particularly after Danish dressage rider Lis Hartel, who had polio, demonstrated its rehabilitative effects in the 1950s. This led to the formalization of therapeutic riding programs, especially in Europe and North America, where it is now widely used for physical, emotional, and cognitive therapy.</a:t>
            </a:r>
            <a:endParaRPr lang="en-US" sz="2400" noProof="1">
              <a:latin typeface="Raleway" panose="020B0604020202020204" charset="0"/>
            </a:endParaRPr>
          </a:p>
        </p:txBody>
      </p:sp>
      <p:sp>
        <p:nvSpPr>
          <p:cNvPr id="7" name="Rectangle 6"/>
          <p:cNvSpPr/>
          <p:nvPr/>
        </p:nvSpPr>
        <p:spPr>
          <a:xfrm>
            <a:off x="1052021" y="3095729"/>
            <a:ext cx="8233344" cy="802143"/>
          </a:xfrm>
          <a:prstGeom prst="rect">
            <a:avLst/>
          </a:prstGeom>
        </p:spPr>
        <p:txBody>
          <a:bodyPr wrap="none">
            <a:spAutoFit/>
          </a:bodyPr>
          <a:lstStyle/>
          <a:p>
            <a:pPr lvl="0">
              <a:lnSpc>
                <a:spcPts val="5550"/>
              </a:lnSpc>
            </a:pPr>
            <a:r>
              <a:rPr lang="en-US" sz="4450" dirty="0" smtClean="0">
                <a:solidFill>
                  <a:srgbClr val="F2E782"/>
                </a:solidFill>
                <a:latin typeface="Prata" pitchFamily="34" charset="0"/>
                <a:ea typeface="Prata" pitchFamily="34" charset="-122"/>
                <a:cs typeface="Prata" pitchFamily="34" charset="-120"/>
              </a:rPr>
              <a:t>The origins </a:t>
            </a:r>
            <a:r>
              <a:rPr lang="en-US" sz="4450" dirty="0">
                <a:solidFill>
                  <a:srgbClr val="F2E782"/>
                </a:solidFill>
                <a:latin typeface="Prata" pitchFamily="34" charset="0"/>
                <a:ea typeface="Prata" pitchFamily="34" charset="-122"/>
                <a:cs typeface="Prata" pitchFamily="34" charset="-120"/>
              </a:rPr>
              <a:t>of equine therapy</a:t>
            </a:r>
            <a:endParaRPr lang="en-US" sz="4450" dirty="0">
              <a:solidFill>
                <a:prstClr val="white"/>
              </a:solidFill>
            </a:endParaRPr>
          </a:p>
        </p:txBody>
      </p:sp>
      <p:pic>
        <p:nvPicPr>
          <p:cNvPr id="8" name="Image 0" descr="preencoded.png"/>
          <p:cNvPicPr>
            <a:picLocks noChangeAspect="1"/>
          </p:cNvPicPr>
          <p:nvPr/>
        </p:nvPicPr>
        <p:blipFill>
          <a:blip r:embed="rId2"/>
          <a:stretch>
            <a:fillRect/>
          </a:stretch>
        </p:blipFill>
        <p:spPr>
          <a:xfrm>
            <a:off x="0" y="0"/>
            <a:ext cx="14630400" cy="2835235"/>
          </a:xfrm>
          <a:prstGeom prst="rect">
            <a:avLst/>
          </a:prstGeom>
        </p:spPr>
      </p:pic>
    </p:spTree>
    <p:extLst>
      <p:ext uri="{BB962C8B-B14F-4D97-AF65-F5344CB8AC3E}">
        <p14:creationId xmlns:p14="http://schemas.microsoft.com/office/powerpoint/2010/main" xmlns="" val="3011478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6280189" y="868561"/>
            <a:ext cx="7010141" cy="708779"/>
          </a:xfrm>
          <a:prstGeom prst="rect">
            <a:avLst/>
          </a:prstGeom>
          <a:noFill/>
          <a:ln/>
        </p:spPr>
        <p:txBody>
          <a:bodyPr wrap="none" lIns="0" tIns="0" rIns="0" bIns="0" rtlCol="0" anchor="t"/>
          <a:lstStyle/>
          <a:p>
            <a:pPr>
              <a:lnSpc>
                <a:spcPts val="5550"/>
              </a:lnSpc>
            </a:pPr>
            <a:r>
              <a:rPr lang="fr-FR" sz="4450" dirty="0" smtClean="0">
                <a:solidFill>
                  <a:srgbClr val="F2E782"/>
                </a:solidFill>
                <a:latin typeface="Prata" pitchFamily="34" charset="0"/>
                <a:ea typeface="Prata" pitchFamily="34" charset="-122"/>
                <a:cs typeface="Prata" pitchFamily="34" charset="-120"/>
              </a:rPr>
              <a:t>Steps </a:t>
            </a:r>
            <a:r>
              <a:rPr lang="fr-FR" sz="4450" dirty="0">
                <a:solidFill>
                  <a:srgbClr val="F2E782"/>
                </a:solidFill>
                <a:latin typeface="Prata" pitchFamily="34" charset="0"/>
                <a:ea typeface="Prata" pitchFamily="34" charset="-122"/>
                <a:cs typeface="Prata" pitchFamily="34" charset="-120"/>
              </a:rPr>
              <a:t>of Equine Therapy</a:t>
            </a:r>
            <a:endParaRPr lang="en-US" sz="4450" dirty="0"/>
          </a:p>
        </p:txBody>
      </p:sp>
      <p:pic>
        <p:nvPicPr>
          <p:cNvPr id="4" name="Image 1" descr="preencoded.png"/>
          <p:cNvPicPr>
            <a:picLocks noChangeAspect="1"/>
          </p:cNvPicPr>
          <p:nvPr/>
        </p:nvPicPr>
        <p:blipFill>
          <a:blip r:embed="rId3"/>
          <a:stretch>
            <a:fillRect/>
          </a:stretch>
        </p:blipFill>
        <p:spPr>
          <a:xfrm>
            <a:off x="6280190" y="1917502"/>
            <a:ext cx="1134070" cy="1360884"/>
          </a:xfrm>
          <a:prstGeom prst="rect">
            <a:avLst/>
          </a:prstGeom>
        </p:spPr>
      </p:pic>
      <p:sp>
        <p:nvSpPr>
          <p:cNvPr id="5" name="Text 1"/>
          <p:cNvSpPr/>
          <p:nvPr/>
        </p:nvSpPr>
        <p:spPr>
          <a:xfrm>
            <a:off x="7754422" y="214431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FCBBF"/>
                </a:solidFill>
                <a:latin typeface="Prata" pitchFamily="34" charset="0"/>
                <a:ea typeface="Prata" pitchFamily="34" charset="-122"/>
                <a:cs typeface="Prata" pitchFamily="34" charset="-120"/>
              </a:rPr>
              <a:t>Assessment</a:t>
            </a:r>
            <a:endParaRPr lang="en-US" sz="2200" dirty="0"/>
          </a:p>
        </p:txBody>
      </p:sp>
      <p:sp>
        <p:nvSpPr>
          <p:cNvPr id="6" name="Text 2"/>
          <p:cNvSpPr/>
          <p:nvPr/>
        </p:nvSpPr>
        <p:spPr>
          <a:xfrm>
            <a:off x="7754422" y="2634734"/>
            <a:ext cx="6082189" cy="362903"/>
          </a:xfrm>
          <a:prstGeom prst="rect">
            <a:avLst/>
          </a:prstGeom>
          <a:noFill/>
          <a:ln/>
        </p:spPr>
        <p:txBody>
          <a:bodyPr wrap="none" lIns="0" tIns="0" rIns="0" bIns="0" rtlCol="0" anchor="t"/>
          <a:lstStyle/>
          <a:p>
            <a:pPr marL="0" indent="0" algn="l">
              <a:lnSpc>
                <a:spcPts val="2850"/>
              </a:lnSpc>
              <a:buNone/>
            </a:pPr>
            <a:r>
              <a:rPr lang="en-US" dirty="0">
                <a:solidFill>
                  <a:srgbClr val="CFCBBF"/>
                </a:solidFill>
                <a:latin typeface="Raleway" pitchFamily="34" charset="0"/>
                <a:ea typeface="Raleway" pitchFamily="34" charset="-122"/>
                <a:cs typeface="Raleway" pitchFamily="34" charset="-120"/>
              </a:rPr>
              <a:t>Therapist evaluates patient's needs and goals.</a:t>
            </a:r>
            <a:endParaRPr lang="en-US" dirty="0"/>
          </a:p>
        </p:txBody>
      </p:sp>
      <p:pic>
        <p:nvPicPr>
          <p:cNvPr id="7" name="Image 2" descr="preencoded.png"/>
          <p:cNvPicPr>
            <a:picLocks noChangeAspect="1"/>
          </p:cNvPicPr>
          <p:nvPr/>
        </p:nvPicPr>
        <p:blipFill>
          <a:blip r:embed="rId4"/>
          <a:stretch>
            <a:fillRect/>
          </a:stretch>
        </p:blipFill>
        <p:spPr>
          <a:xfrm>
            <a:off x="6280190" y="3278386"/>
            <a:ext cx="1134070" cy="1360884"/>
          </a:xfrm>
          <a:prstGeom prst="rect">
            <a:avLst/>
          </a:prstGeom>
        </p:spPr>
      </p:pic>
      <p:sp>
        <p:nvSpPr>
          <p:cNvPr id="8" name="Text 3"/>
          <p:cNvSpPr/>
          <p:nvPr/>
        </p:nvSpPr>
        <p:spPr>
          <a:xfrm>
            <a:off x="7754422" y="3505200"/>
            <a:ext cx="2835235" cy="354330"/>
          </a:xfrm>
          <a:prstGeom prst="rect">
            <a:avLst/>
          </a:prstGeom>
          <a:noFill/>
          <a:ln/>
        </p:spPr>
        <p:txBody>
          <a:bodyPr wrap="none" lIns="0" tIns="0" rIns="0" bIns="0" rtlCol="0" anchor="t"/>
          <a:lstStyle/>
          <a:p>
            <a:pPr>
              <a:lnSpc>
                <a:spcPts val="2750"/>
              </a:lnSpc>
            </a:pPr>
            <a:r>
              <a:rPr lang="en-US" sz="2200" dirty="0">
                <a:solidFill>
                  <a:srgbClr val="CFCBBF"/>
                </a:solidFill>
                <a:latin typeface="Prata" pitchFamily="34" charset="0"/>
                <a:ea typeface="Prata" pitchFamily="34" charset="-122"/>
                <a:cs typeface="Prata" pitchFamily="34" charset="-120"/>
              </a:rPr>
              <a:t>Goal </a:t>
            </a:r>
            <a:r>
              <a:rPr lang="en-US" sz="2200" dirty="0" smtClean="0">
                <a:solidFill>
                  <a:srgbClr val="CFCBBF"/>
                </a:solidFill>
                <a:latin typeface="Prata" pitchFamily="34" charset="0"/>
                <a:ea typeface="Prata" pitchFamily="34" charset="-122"/>
                <a:cs typeface="Prata" pitchFamily="34" charset="-120"/>
              </a:rPr>
              <a:t>Setting</a:t>
            </a:r>
            <a:endParaRPr lang="en-US" sz="2200" dirty="0"/>
          </a:p>
        </p:txBody>
      </p:sp>
      <p:sp>
        <p:nvSpPr>
          <p:cNvPr id="9" name="Text 4"/>
          <p:cNvSpPr/>
          <p:nvPr/>
        </p:nvSpPr>
        <p:spPr>
          <a:xfrm>
            <a:off x="7754422" y="3995618"/>
            <a:ext cx="6082189" cy="362903"/>
          </a:xfrm>
          <a:prstGeom prst="rect">
            <a:avLst/>
          </a:prstGeom>
          <a:noFill/>
          <a:ln/>
        </p:spPr>
        <p:txBody>
          <a:bodyPr wrap="none" lIns="0" tIns="0" rIns="0" bIns="0" rtlCol="0" anchor="t"/>
          <a:lstStyle/>
          <a:p>
            <a:pPr>
              <a:lnSpc>
                <a:spcPts val="2850"/>
              </a:lnSpc>
            </a:pPr>
            <a:r>
              <a:rPr lang="en-US" sz="1750" dirty="0" smtClean="0">
                <a:solidFill>
                  <a:srgbClr val="CFCBBF"/>
                </a:solidFill>
                <a:latin typeface="Raleway" pitchFamily="34" charset="0"/>
                <a:ea typeface="Raleway" pitchFamily="34" charset="-122"/>
                <a:cs typeface="Raleway" pitchFamily="34" charset="-120"/>
              </a:rPr>
              <a:t>Define specific, measurable </a:t>
            </a:r>
            <a:r>
              <a:rPr lang="en-US" sz="1750" dirty="0">
                <a:solidFill>
                  <a:srgbClr val="CFCBBF"/>
                </a:solidFill>
                <a:latin typeface="Raleway" pitchFamily="34" charset="0"/>
                <a:ea typeface="Raleway" pitchFamily="34" charset="-122"/>
                <a:cs typeface="Raleway" pitchFamily="34" charset="-120"/>
              </a:rPr>
              <a:t>objectives. </a:t>
            </a:r>
            <a:endParaRPr lang="en-US" sz="1750" dirty="0"/>
          </a:p>
        </p:txBody>
      </p:sp>
      <p:pic>
        <p:nvPicPr>
          <p:cNvPr id="10" name="Image 3" descr="preencoded.png"/>
          <p:cNvPicPr>
            <a:picLocks noChangeAspect="1"/>
          </p:cNvPicPr>
          <p:nvPr/>
        </p:nvPicPr>
        <p:blipFill>
          <a:blip r:embed="rId5"/>
          <a:stretch>
            <a:fillRect/>
          </a:stretch>
        </p:blipFill>
        <p:spPr>
          <a:xfrm>
            <a:off x="6280190" y="4639270"/>
            <a:ext cx="1134070" cy="1360884"/>
          </a:xfrm>
          <a:prstGeom prst="rect">
            <a:avLst/>
          </a:prstGeom>
        </p:spPr>
      </p:pic>
      <p:sp>
        <p:nvSpPr>
          <p:cNvPr id="11" name="Text 5"/>
          <p:cNvSpPr/>
          <p:nvPr/>
        </p:nvSpPr>
        <p:spPr>
          <a:xfrm>
            <a:off x="7754422" y="4866084"/>
            <a:ext cx="2835235" cy="354330"/>
          </a:xfrm>
          <a:prstGeom prst="rect">
            <a:avLst/>
          </a:prstGeom>
          <a:noFill/>
          <a:ln/>
        </p:spPr>
        <p:txBody>
          <a:bodyPr wrap="none" lIns="0" tIns="0" rIns="0" bIns="0" rtlCol="0" anchor="t"/>
          <a:lstStyle/>
          <a:p>
            <a:pPr marL="0" indent="0" algn="l">
              <a:lnSpc>
                <a:spcPts val="2750"/>
              </a:lnSpc>
              <a:buNone/>
            </a:pPr>
            <a:endParaRPr lang="en-US" sz="2200" dirty="0"/>
          </a:p>
        </p:txBody>
      </p:sp>
      <p:sp>
        <p:nvSpPr>
          <p:cNvPr id="12" name="Text 6"/>
          <p:cNvSpPr/>
          <p:nvPr/>
        </p:nvSpPr>
        <p:spPr>
          <a:xfrm>
            <a:off x="7754422" y="5306069"/>
            <a:ext cx="6082189" cy="734378"/>
          </a:xfrm>
          <a:prstGeom prst="rect">
            <a:avLst/>
          </a:prstGeom>
          <a:noFill/>
          <a:ln/>
        </p:spPr>
        <p:txBody>
          <a:bodyPr wrap="none" lIns="0" tIns="0" rIns="0" bIns="0" rtlCol="0" anchor="t"/>
          <a:lstStyle/>
          <a:p>
            <a:pPr>
              <a:lnSpc>
                <a:spcPts val="2850"/>
              </a:lnSpc>
            </a:pPr>
            <a:r>
              <a:rPr lang="en-US" sz="1750" dirty="0">
                <a:solidFill>
                  <a:srgbClr val="CFCBBF"/>
                </a:solidFill>
                <a:latin typeface="Raleway" pitchFamily="34" charset="0"/>
                <a:ea typeface="Raleway" pitchFamily="34" charset="-122"/>
                <a:cs typeface="Raleway" pitchFamily="34" charset="-120"/>
              </a:rPr>
              <a:t>Select a suitable horse for the patient </a:t>
            </a:r>
            <a:r>
              <a:rPr lang="en-US" sz="1750" dirty="0" smtClean="0">
                <a:solidFill>
                  <a:srgbClr val="CFCBBF"/>
                </a:solidFill>
                <a:latin typeface="Raleway" pitchFamily="34" charset="0"/>
                <a:ea typeface="Raleway" pitchFamily="34" charset="-122"/>
                <a:cs typeface="Raleway" pitchFamily="34" charset="-120"/>
              </a:rPr>
              <a:t>based</a:t>
            </a:r>
            <a:endParaRPr lang="ar-DZ" sz="1750" dirty="0" smtClean="0">
              <a:solidFill>
                <a:srgbClr val="CFCBBF"/>
              </a:solidFill>
              <a:latin typeface="Raleway" pitchFamily="34" charset="0"/>
              <a:ea typeface="Raleway" pitchFamily="34" charset="-122"/>
              <a:cs typeface="Raleway" pitchFamily="34" charset="-120"/>
            </a:endParaRPr>
          </a:p>
          <a:p>
            <a:pPr>
              <a:lnSpc>
                <a:spcPts val="2850"/>
              </a:lnSpc>
            </a:pPr>
            <a:r>
              <a:rPr lang="en-US" sz="1750" dirty="0" smtClean="0">
                <a:solidFill>
                  <a:srgbClr val="CFCBBF"/>
                </a:solidFill>
                <a:latin typeface="Raleway" pitchFamily="34" charset="0"/>
                <a:ea typeface="Raleway" pitchFamily="34" charset="-122"/>
                <a:cs typeface="Raleway" pitchFamily="34" charset="-120"/>
              </a:rPr>
              <a:t> </a:t>
            </a:r>
            <a:r>
              <a:rPr lang="en-US" sz="1750" dirty="0">
                <a:solidFill>
                  <a:srgbClr val="CFCBBF"/>
                </a:solidFill>
                <a:latin typeface="Raleway" pitchFamily="34" charset="0"/>
                <a:ea typeface="Raleway" pitchFamily="34" charset="-122"/>
                <a:cs typeface="Raleway" pitchFamily="34" charset="-120"/>
              </a:rPr>
              <a:t>on their needs and characteristics.</a:t>
            </a:r>
            <a:r>
              <a:rPr lang="ar-DZ" sz="1750" dirty="0">
                <a:solidFill>
                  <a:srgbClr val="CFCBBF"/>
                </a:solidFill>
                <a:latin typeface="Raleway" pitchFamily="34" charset="0"/>
                <a:ea typeface="Raleway" pitchFamily="34" charset="-122"/>
                <a:cs typeface="Raleway" pitchFamily="34" charset="-120"/>
              </a:rPr>
              <a:t> </a:t>
            </a:r>
            <a:endParaRPr lang="en-US" sz="1750" dirty="0"/>
          </a:p>
        </p:txBody>
      </p:sp>
      <p:pic>
        <p:nvPicPr>
          <p:cNvPr id="13" name="Image 4" descr="preencoded.png"/>
          <p:cNvPicPr>
            <a:picLocks noChangeAspect="1"/>
          </p:cNvPicPr>
          <p:nvPr/>
        </p:nvPicPr>
        <p:blipFill>
          <a:blip r:embed="rId6"/>
          <a:stretch>
            <a:fillRect/>
          </a:stretch>
        </p:blipFill>
        <p:spPr>
          <a:xfrm>
            <a:off x="6280190" y="6000155"/>
            <a:ext cx="1134070" cy="1360884"/>
          </a:xfrm>
          <a:prstGeom prst="rect">
            <a:avLst/>
          </a:prstGeom>
        </p:spPr>
      </p:pic>
      <p:sp>
        <p:nvSpPr>
          <p:cNvPr id="14" name="Text 7"/>
          <p:cNvSpPr/>
          <p:nvPr/>
        </p:nvSpPr>
        <p:spPr>
          <a:xfrm>
            <a:off x="7754422" y="6226969"/>
            <a:ext cx="2835235" cy="354330"/>
          </a:xfrm>
          <a:prstGeom prst="rect">
            <a:avLst/>
          </a:prstGeom>
          <a:noFill/>
          <a:ln/>
        </p:spPr>
        <p:txBody>
          <a:bodyPr wrap="none" lIns="0" tIns="0" rIns="0" bIns="0" rtlCol="0" anchor="t"/>
          <a:lstStyle/>
          <a:p>
            <a:pPr marL="0" indent="0" algn="l">
              <a:lnSpc>
                <a:spcPts val="2750"/>
              </a:lnSpc>
              <a:buNone/>
            </a:pPr>
            <a:endParaRPr lang="en-US" sz="2200" dirty="0"/>
          </a:p>
        </p:txBody>
      </p:sp>
      <p:sp>
        <p:nvSpPr>
          <p:cNvPr id="15" name="Text 8"/>
          <p:cNvSpPr/>
          <p:nvPr/>
        </p:nvSpPr>
        <p:spPr>
          <a:xfrm>
            <a:off x="7754422" y="6717387"/>
            <a:ext cx="6082189"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7" name="Image 2" descr="preencoded.png"/>
          <p:cNvPicPr>
            <a:picLocks noChangeAspect="1"/>
          </p:cNvPicPr>
          <p:nvPr/>
        </p:nvPicPr>
        <p:blipFill>
          <a:blip r:embed="rId7"/>
          <a:stretch>
            <a:fillRect/>
          </a:stretch>
        </p:blipFill>
        <p:spPr>
          <a:xfrm>
            <a:off x="1" y="1"/>
            <a:ext cx="5486400" cy="8229600"/>
          </a:xfrm>
          <a:prstGeom prst="rect">
            <a:avLst/>
          </a:prstGeom>
        </p:spPr>
      </p:pic>
      <p:sp>
        <p:nvSpPr>
          <p:cNvPr id="18" name="Rectangle 17"/>
          <p:cNvSpPr/>
          <p:nvPr/>
        </p:nvSpPr>
        <p:spPr>
          <a:xfrm>
            <a:off x="7754422" y="4814292"/>
            <a:ext cx="2351926" cy="451406"/>
          </a:xfrm>
          <a:prstGeom prst="rect">
            <a:avLst/>
          </a:prstGeom>
        </p:spPr>
        <p:txBody>
          <a:bodyPr wrap="none">
            <a:spAutoFit/>
          </a:bodyPr>
          <a:lstStyle/>
          <a:p>
            <a:pPr lvl="0">
              <a:lnSpc>
                <a:spcPts val="2750"/>
              </a:lnSpc>
            </a:pPr>
            <a:r>
              <a:rPr lang="en-US" sz="2200" dirty="0" smtClean="0">
                <a:solidFill>
                  <a:srgbClr val="CFCBBF"/>
                </a:solidFill>
                <a:latin typeface="Prata" pitchFamily="34" charset="0"/>
                <a:ea typeface="Prata" pitchFamily="34" charset="-122"/>
                <a:cs typeface="Prata" pitchFamily="34" charset="-120"/>
              </a:rPr>
              <a:t>Horse Selection</a:t>
            </a:r>
            <a:endParaRPr lang="en-US" sz="2200" dirty="0">
              <a:solidFill>
                <a:srgbClr val="CFCBBF"/>
              </a:solidFill>
              <a:latin typeface="Prata" pitchFamily="34" charset="0"/>
              <a:ea typeface="Prata" pitchFamily="34" charset="-122"/>
              <a:cs typeface="Prata" pitchFamily="34" charset="-120"/>
            </a:endParaRPr>
          </a:p>
        </p:txBody>
      </p:sp>
      <p:sp>
        <p:nvSpPr>
          <p:cNvPr id="2" name="Rectangle 1"/>
          <p:cNvSpPr/>
          <p:nvPr/>
        </p:nvSpPr>
        <p:spPr>
          <a:xfrm>
            <a:off x="7738229" y="6124907"/>
            <a:ext cx="2372765" cy="453970"/>
          </a:xfrm>
          <a:prstGeom prst="rect">
            <a:avLst/>
          </a:prstGeom>
        </p:spPr>
        <p:txBody>
          <a:bodyPr wrap="none">
            <a:spAutoFit/>
          </a:bodyPr>
          <a:lstStyle/>
          <a:p>
            <a:pPr>
              <a:lnSpc>
                <a:spcPts val="2750"/>
              </a:lnSpc>
            </a:pPr>
            <a:r>
              <a:rPr lang="en-US" sz="2400" dirty="0">
                <a:solidFill>
                  <a:srgbClr val="CFCBBF"/>
                </a:solidFill>
                <a:latin typeface="Prata" pitchFamily="34" charset="0"/>
                <a:ea typeface="Prata" pitchFamily="34" charset="-122"/>
                <a:cs typeface="Prata" pitchFamily="34" charset="-120"/>
              </a:rPr>
              <a:t>Regular Riding</a:t>
            </a:r>
          </a:p>
        </p:txBody>
      </p:sp>
      <p:sp>
        <p:nvSpPr>
          <p:cNvPr id="21" name="Rectangle 20"/>
          <p:cNvSpPr/>
          <p:nvPr/>
        </p:nvSpPr>
        <p:spPr>
          <a:xfrm>
            <a:off x="7722464" y="6650828"/>
            <a:ext cx="6452407" cy="426463"/>
          </a:xfrm>
          <a:prstGeom prst="rect">
            <a:avLst/>
          </a:prstGeom>
        </p:spPr>
        <p:txBody>
          <a:bodyPr wrap="none">
            <a:spAutoFit/>
          </a:bodyPr>
          <a:lstStyle/>
          <a:p>
            <a:pPr>
              <a:lnSpc>
                <a:spcPts val="2850"/>
              </a:lnSpc>
            </a:pPr>
            <a:r>
              <a:rPr lang="en-US" dirty="0">
                <a:solidFill>
                  <a:srgbClr val="CFCBBF"/>
                </a:solidFill>
                <a:latin typeface="Raleway" pitchFamily="34" charset="0"/>
                <a:ea typeface="Raleway" pitchFamily="34" charset="-122"/>
                <a:cs typeface="Raleway" pitchFamily="34" charset="-120"/>
              </a:rPr>
              <a:t>Conduct riding sessions regularly to achieve the set </a:t>
            </a:r>
            <a:r>
              <a:rPr lang="en-US" dirty="0" smtClean="0">
                <a:solidFill>
                  <a:srgbClr val="CFCBBF"/>
                </a:solidFill>
                <a:latin typeface="Raleway" pitchFamily="34" charset="0"/>
                <a:ea typeface="Raleway" pitchFamily="34" charset="-122"/>
                <a:cs typeface="Raleway" pitchFamily="34" charset="-120"/>
              </a:rPr>
              <a:t>goals</a:t>
            </a:r>
            <a:r>
              <a:rPr lang="ar-DZ" dirty="0" smtClean="0">
                <a:solidFill>
                  <a:srgbClr val="CFCBBF"/>
                </a:solidFill>
                <a:latin typeface="Raleway" pitchFamily="34" charset="0"/>
                <a:ea typeface="Raleway" pitchFamily="34" charset="-122"/>
                <a:cs typeface="Raleway" pitchFamily="34" charset="-120"/>
              </a:rPr>
              <a:t>,</a:t>
            </a:r>
            <a:r>
              <a:rPr lang="en-US" dirty="0" smtClean="0">
                <a:solidFill>
                  <a:srgbClr val="CFCBBF"/>
                </a:solidFill>
                <a:latin typeface="Raleway" pitchFamily="34" charset="0"/>
                <a:ea typeface="Raleway" pitchFamily="34" charset="-122"/>
                <a:cs typeface="Raleway" pitchFamily="34" charset="-120"/>
              </a:rPr>
              <a:t>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873948" y="2294632"/>
            <a:ext cx="8236190" cy="708779"/>
          </a:xfrm>
          <a:prstGeom prst="rect">
            <a:avLst/>
          </a:prstGeom>
          <a:noFill/>
          <a:ln/>
        </p:spPr>
        <p:txBody>
          <a:bodyPr wrap="none" lIns="0" tIns="0" rIns="0" bIns="0" rtlCol="0" anchor="t"/>
          <a:lstStyle/>
          <a:p>
            <a:pPr lvl="0">
              <a:lnSpc>
                <a:spcPts val="5550"/>
              </a:lnSpc>
            </a:pPr>
            <a:r>
              <a:rPr lang="en-US" sz="3600" dirty="0">
                <a:solidFill>
                  <a:srgbClr val="F2E782"/>
                </a:solidFill>
                <a:latin typeface="Prata" pitchFamily="34" charset="0"/>
                <a:ea typeface="Prata" pitchFamily="34" charset="-122"/>
                <a:cs typeface="Prata" pitchFamily="34" charset="-120"/>
              </a:rPr>
              <a:t>Target Audience for Equine Therapy</a:t>
            </a:r>
          </a:p>
        </p:txBody>
      </p:sp>
      <p:pic>
        <p:nvPicPr>
          <p:cNvPr id="4" name="Image 1" descr="preencoded.png"/>
          <p:cNvPicPr>
            <a:picLocks noChangeAspect="1"/>
          </p:cNvPicPr>
          <p:nvPr/>
        </p:nvPicPr>
        <p:blipFill>
          <a:blip r:embed="rId4"/>
          <a:stretch>
            <a:fillRect/>
          </a:stretch>
        </p:blipFill>
        <p:spPr>
          <a:xfrm>
            <a:off x="6280190" y="3697962"/>
            <a:ext cx="566976" cy="566976"/>
          </a:xfrm>
          <a:prstGeom prst="rect">
            <a:avLst/>
          </a:prstGeom>
        </p:spPr>
      </p:pic>
      <p:sp>
        <p:nvSpPr>
          <p:cNvPr id="5" name="Text 1"/>
          <p:cNvSpPr/>
          <p:nvPr/>
        </p:nvSpPr>
        <p:spPr>
          <a:xfrm>
            <a:off x="6280190" y="4491752"/>
            <a:ext cx="2291953" cy="1088708"/>
          </a:xfrm>
          <a:prstGeom prst="rect">
            <a:avLst/>
          </a:prstGeom>
          <a:noFill/>
          <a:ln/>
        </p:spPr>
        <p:txBody>
          <a:bodyPr wrap="square" lIns="0" tIns="0" rIns="0" bIns="0" rtlCol="0" anchor="t"/>
          <a:lstStyle/>
          <a:p>
            <a:pPr marL="0" indent="0" algn="l">
              <a:lnSpc>
                <a:spcPts val="2850"/>
              </a:lnSpc>
              <a:buNone/>
            </a:pPr>
            <a:r>
              <a:rPr lang="en-US" sz="1750" dirty="0">
                <a:solidFill>
                  <a:srgbClr val="CFCBBF"/>
                </a:solidFill>
                <a:latin typeface="Raleway" pitchFamily="34" charset="0"/>
                <a:ea typeface="Raleway" pitchFamily="34" charset="-122"/>
                <a:cs typeface="Raleway" pitchFamily="34" charset="-120"/>
              </a:rPr>
              <a:t>Individuals with mental health challenges.</a:t>
            </a:r>
            <a:endParaRPr lang="en-US" sz="1750" dirty="0"/>
          </a:p>
        </p:txBody>
      </p:sp>
      <p:pic>
        <p:nvPicPr>
          <p:cNvPr id="6" name="Image 2" descr="preencoded.png"/>
          <p:cNvPicPr>
            <a:picLocks noChangeAspect="1"/>
          </p:cNvPicPr>
          <p:nvPr/>
        </p:nvPicPr>
        <p:blipFill>
          <a:blip r:embed="rId5"/>
          <a:stretch>
            <a:fillRect/>
          </a:stretch>
        </p:blipFill>
        <p:spPr>
          <a:xfrm>
            <a:off x="8912304" y="3697962"/>
            <a:ext cx="566976" cy="566976"/>
          </a:xfrm>
          <a:prstGeom prst="rect">
            <a:avLst/>
          </a:prstGeom>
        </p:spPr>
      </p:pic>
      <p:sp>
        <p:nvSpPr>
          <p:cNvPr id="7" name="Text 2"/>
          <p:cNvSpPr/>
          <p:nvPr/>
        </p:nvSpPr>
        <p:spPr>
          <a:xfrm>
            <a:off x="8912304" y="4491752"/>
            <a:ext cx="2292072" cy="725805"/>
          </a:xfrm>
          <a:prstGeom prst="rect">
            <a:avLst/>
          </a:prstGeom>
          <a:noFill/>
          <a:ln/>
        </p:spPr>
        <p:txBody>
          <a:bodyPr wrap="square" lIns="0" tIns="0" rIns="0" bIns="0" rtlCol="0" anchor="t"/>
          <a:lstStyle/>
          <a:p>
            <a:pPr marL="0" indent="0" algn="l">
              <a:lnSpc>
                <a:spcPts val="2850"/>
              </a:lnSpc>
              <a:buNone/>
            </a:pPr>
            <a:r>
              <a:rPr lang="en-US" sz="1750" dirty="0">
                <a:solidFill>
                  <a:srgbClr val="CFCBBF"/>
                </a:solidFill>
                <a:latin typeface="Raleway" pitchFamily="34" charset="0"/>
                <a:ea typeface="Raleway" pitchFamily="34" charset="-122"/>
                <a:cs typeface="Raleway" pitchFamily="34" charset="-120"/>
              </a:rPr>
              <a:t>Individuals with physical disabilities.</a:t>
            </a:r>
            <a:endParaRPr lang="en-US" sz="1750" dirty="0"/>
          </a:p>
        </p:txBody>
      </p:sp>
      <p:pic>
        <p:nvPicPr>
          <p:cNvPr id="8" name="Image 3" descr="preencoded.png"/>
          <p:cNvPicPr>
            <a:picLocks noChangeAspect="1"/>
          </p:cNvPicPr>
          <p:nvPr/>
        </p:nvPicPr>
        <p:blipFill>
          <a:blip r:embed="rId6"/>
          <a:stretch>
            <a:fillRect/>
          </a:stretch>
        </p:blipFill>
        <p:spPr>
          <a:xfrm>
            <a:off x="11544538" y="3697962"/>
            <a:ext cx="566976" cy="566976"/>
          </a:xfrm>
          <a:prstGeom prst="rect">
            <a:avLst/>
          </a:prstGeom>
        </p:spPr>
      </p:pic>
      <p:sp>
        <p:nvSpPr>
          <p:cNvPr id="9" name="Text 3"/>
          <p:cNvSpPr/>
          <p:nvPr/>
        </p:nvSpPr>
        <p:spPr>
          <a:xfrm>
            <a:off x="11544538" y="4491752"/>
            <a:ext cx="2291953" cy="1088708"/>
          </a:xfrm>
          <a:prstGeom prst="rect">
            <a:avLst/>
          </a:prstGeom>
          <a:noFill/>
          <a:ln/>
        </p:spPr>
        <p:txBody>
          <a:bodyPr wrap="square" lIns="0" tIns="0" rIns="0" bIns="0" rtlCol="0" anchor="t"/>
          <a:lstStyle/>
          <a:p>
            <a:pPr marL="0" indent="0" algn="l">
              <a:lnSpc>
                <a:spcPts val="2850"/>
              </a:lnSpc>
              <a:buNone/>
            </a:pPr>
            <a:r>
              <a:rPr lang="en-US" sz="1750" dirty="0">
                <a:solidFill>
                  <a:srgbClr val="CFCBBF"/>
                </a:solidFill>
                <a:latin typeface="Raleway" pitchFamily="34" charset="0"/>
                <a:ea typeface="Raleway" pitchFamily="34" charset="-122"/>
                <a:cs typeface="Raleway" pitchFamily="34" charset="-120"/>
              </a:rPr>
              <a:t>Individuals with developmental disabilities.</a:t>
            </a:r>
            <a:endParaRPr lang="en-US" sz="175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6219111" y="904042"/>
            <a:ext cx="7264360" cy="654248"/>
          </a:xfrm>
          <a:prstGeom prst="rect">
            <a:avLst/>
          </a:prstGeom>
          <a:noFill/>
          <a:ln/>
        </p:spPr>
        <p:txBody>
          <a:bodyPr wrap="none" lIns="0" tIns="0" rIns="0" bIns="0" rtlCol="0" anchor="t"/>
          <a:lstStyle/>
          <a:p>
            <a:pPr marL="0" indent="0" algn="l">
              <a:lnSpc>
                <a:spcPts val="5150"/>
              </a:lnSpc>
              <a:buNone/>
            </a:pPr>
            <a:r>
              <a:rPr lang="en-US" sz="4100" dirty="0">
                <a:solidFill>
                  <a:srgbClr val="F2E782"/>
                </a:solidFill>
                <a:latin typeface="Prata" pitchFamily="34" charset="0"/>
                <a:ea typeface="Prata" pitchFamily="34" charset="-122"/>
                <a:cs typeface="Prata" pitchFamily="34" charset="-120"/>
              </a:rPr>
              <a:t>Mental &amp; Emotional Benefits</a:t>
            </a:r>
            <a:endParaRPr lang="en-US" sz="4100" dirty="0"/>
          </a:p>
        </p:txBody>
      </p:sp>
      <p:sp>
        <p:nvSpPr>
          <p:cNvPr id="4" name="Shape 1"/>
          <p:cNvSpPr/>
          <p:nvPr/>
        </p:nvSpPr>
        <p:spPr>
          <a:xfrm>
            <a:off x="6219111" y="1872258"/>
            <a:ext cx="7678579" cy="1206341"/>
          </a:xfrm>
          <a:prstGeom prst="roundRect">
            <a:avLst>
              <a:gd name="adj" fmla="val 2603"/>
            </a:avLst>
          </a:prstGeom>
          <a:solidFill>
            <a:srgbClr val="3A3B3C"/>
          </a:solidFill>
          <a:ln/>
        </p:spPr>
      </p:sp>
      <p:sp>
        <p:nvSpPr>
          <p:cNvPr id="5" name="Text 2"/>
          <p:cNvSpPr/>
          <p:nvPr/>
        </p:nvSpPr>
        <p:spPr>
          <a:xfrm>
            <a:off x="6428423" y="2081570"/>
            <a:ext cx="2726055" cy="327065"/>
          </a:xfrm>
          <a:prstGeom prst="rect">
            <a:avLst/>
          </a:prstGeom>
          <a:noFill/>
          <a:ln/>
        </p:spPr>
        <p:txBody>
          <a:bodyPr wrap="none" lIns="0" tIns="0" rIns="0" bIns="0" rtlCol="0" anchor="t"/>
          <a:lstStyle/>
          <a:p>
            <a:pPr marL="0" indent="0" algn="l">
              <a:lnSpc>
                <a:spcPts val="2550"/>
              </a:lnSpc>
              <a:buNone/>
            </a:pPr>
            <a:r>
              <a:rPr lang="en-US" sz="2050" dirty="0">
                <a:solidFill>
                  <a:srgbClr val="CFCBBF"/>
                </a:solidFill>
                <a:latin typeface="Prata" pitchFamily="34" charset="0"/>
                <a:ea typeface="Prata" pitchFamily="34" charset="-122"/>
                <a:cs typeface="Prata" pitchFamily="34" charset="-120"/>
              </a:rPr>
              <a:t>Emotional Regulation</a:t>
            </a:r>
            <a:endParaRPr lang="en-US" sz="2050" dirty="0"/>
          </a:p>
        </p:txBody>
      </p:sp>
      <p:sp>
        <p:nvSpPr>
          <p:cNvPr id="6" name="Text 3"/>
          <p:cNvSpPr/>
          <p:nvPr/>
        </p:nvSpPr>
        <p:spPr>
          <a:xfrm>
            <a:off x="6428423" y="2534245"/>
            <a:ext cx="7259955" cy="335042"/>
          </a:xfrm>
          <a:prstGeom prst="rect">
            <a:avLst/>
          </a:prstGeom>
          <a:noFill/>
          <a:ln/>
        </p:spPr>
        <p:txBody>
          <a:bodyPr wrap="none" lIns="0" tIns="0" rIns="0" bIns="0" rtlCol="0" anchor="t"/>
          <a:lstStyle/>
          <a:p>
            <a:pPr marL="0" indent="0" algn="l">
              <a:lnSpc>
                <a:spcPts val="2600"/>
              </a:lnSpc>
              <a:buNone/>
            </a:pPr>
            <a:r>
              <a:rPr lang="en-US" sz="1600" dirty="0">
                <a:solidFill>
                  <a:srgbClr val="CFCBBF"/>
                </a:solidFill>
                <a:latin typeface="Raleway" pitchFamily="34" charset="0"/>
                <a:ea typeface="Raleway" pitchFamily="34" charset="-122"/>
                <a:cs typeface="Raleway" pitchFamily="34" charset="-120"/>
              </a:rPr>
              <a:t>Horses mirror emotions, promoting self-awareness.</a:t>
            </a:r>
            <a:endParaRPr lang="en-US" sz="1600" dirty="0"/>
          </a:p>
        </p:txBody>
      </p:sp>
      <p:sp>
        <p:nvSpPr>
          <p:cNvPr id="7" name="Shape 4"/>
          <p:cNvSpPr/>
          <p:nvPr/>
        </p:nvSpPr>
        <p:spPr>
          <a:xfrm>
            <a:off x="6219111" y="3287911"/>
            <a:ext cx="7678579" cy="1206341"/>
          </a:xfrm>
          <a:prstGeom prst="roundRect">
            <a:avLst>
              <a:gd name="adj" fmla="val 2603"/>
            </a:avLst>
          </a:prstGeom>
          <a:solidFill>
            <a:srgbClr val="3A3B3C"/>
          </a:solidFill>
          <a:ln/>
        </p:spPr>
      </p:sp>
      <p:sp>
        <p:nvSpPr>
          <p:cNvPr id="8" name="Text 5"/>
          <p:cNvSpPr/>
          <p:nvPr/>
        </p:nvSpPr>
        <p:spPr>
          <a:xfrm>
            <a:off x="6428423" y="3497223"/>
            <a:ext cx="3571994" cy="327065"/>
          </a:xfrm>
          <a:prstGeom prst="rect">
            <a:avLst/>
          </a:prstGeom>
          <a:noFill/>
          <a:ln/>
        </p:spPr>
        <p:txBody>
          <a:bodyPr wrap="none" lIns="0" tIns="0" rIns="0" bIns="0" rtlCol="0" anchor="t"/>
          <a:lstStyle/>
          <a:p>
            <a:pPr marL="0" indent="0" algn="l">
              <a:lnSpc>
                <a:spcPts val="2550"/>
              </a:lnSpc>
              <a:buNone/>
            </a:pPr>
            <a:r>
              <a:rPr lang="en-US" sz="2050" dirty="0">
                <a:solidFill>
                  <a:srgbClr val="CFCBBF"/>
                </a:solidFill>
                <a:latin typeface="Prata" pitchFamily="34" charset="0"/>
                <a:ea typeface="Prata" pitchFamily="34" charset="-122"/>
                <a:cs typeface="Prata" pitchFamily="34" charset="-120"/>
              </a:rPr>
              <a:t>Self-Esteem and Confidence</a:t>
            </a:r>
            <a:endParaRPr lang="en-US" sz="2050" dirty="0"/>
          </a:p>
        </p:txBody>
      </p:sp>
      <p:sp>
        <p:nvSpPr>
          <p:cNvPr id="9" name="Text 6"/>
          <p:cNvSpPr/>
          <p:nvPr/>
        </p:nvSpPr>
        <p:spPr>
          <a:xfrm>
            <a:off x="6428423" y="3949898"/>
            <a:ext cx="7259955" cy="335042"/>
          </a:xfrm>
          <a:prstGeom prst="rect">
            <a:avLst/>
          </a:prstGeom>
          <a:noFill/>
          <a:ln/>
        </p:spPr>
        <p:txBody>
          <a:bodyPr wrap="none" lIns="0" tIns="0" rIns="0" bIns="0" rtlCol="0" anchor="t"/>
          <a:lstStyle/>
          <a:p>
            <a:pPr marL="0" indent="0" algn="l">
              <a:lnSpc>
                <a:spcPts val="2600"/>
              </a:lnSpc>
              <a:buNone/>
            </a:pPr>
            <a:r>
              <a:rPr lang="en-US" sz="1600" dirty="0">
                <a:solidFill>
                  <a:srgbClr val="CFCBBF"/>
                </a:solidFill>
                <a:latin typeface="Raleway" pitchFamily="34" charset="0"/>
                <a:ea typeface="Raleway" pitchFamily="34" charset="-122"/>
                <a:cs typeface="Raleway" pitchFamily="34" charset="-120"/>
              </a:rPr>
              <a:t>Mastering new skills with horses increases self-worth.</a:t>
            </a:r>
            <a:endParaRPr lang="en-US" sz="1600" dirty="0"/>
          </a:p>
        </p:txBody>
      </p:sp>
      <p:sp>
        <p:nvSpPr>
          <p:cNvPr id="10" name="Shape 7"/>
          <p:cNvSpPr/>
          <p:nvPr/>
        </p:nvSpPr>
        <p:spPr>
          <a:xfrm>
            <a:off x="6219111" y="4703564"/>
            <a:ext cx="7678579" cy="1206341"/>
          </a:xfrm>
          <a:prstGeom prst="roundRect">
            <a:avLst>
              <a:gd name="adj" fmla="val 2603"/>
            </a:avLst>
          </a:prstGeom>
          <a:solidFill>
            <a:srgbClr val="3A3B3C"/>
          </a:solidFill>
          <a:ln/>
        </p:spPr>
      </p:sp>
      <p:sp>
        <p:nvSpPr>
          <p:cNvPr id="11" name="Text 8"/>
          <p:cNvSpPr/>
          <p:nvPr/>
        </p:nvSpPr>
        <p:spPr>
          <a:xfrm>
            <a:off x="6428423" y="4912876"/>
            <a:ext cx="2764393" cy="327065"/>
          </a:xfrm>
          <a:prstGeom prst="rect">
            <a:avLst/>
          </a:prstGeom>
          <a:noFill/>
          <a:ln/>
        </p:spPr>
        <p:txBody>
          <a:bodyPr wrap="none" lIns="0" tIns="0" rIns="0" bIns="0" rtlCol="0" anchor="t"/>
          <a:lstStyle/>
          <a:p>
            <a:pPr marL="0" indent="0" algn="l">
              <a:lnSpc>
                <a:spcPts val="2550"/>
              </a:lnSpc>
              <a:buNone/>
            </a:pPr>
            <a:r>
              <a:rPr lang="en-US" sz="2050" dirty="0">
                <a:solidFill>
                  <a:srgbClr val="CFCBBF"/>
                </a:solidFill>
                <a:latin typeface="Prata" pitchFamily="34" charset="0"/>
                <a:ea typeface="Prata" pitchFamily="34" charset="-122"/>
                <a:cs typeface="Prata" pitchFamily="34" charset="-120"/>
              </a:rPr>
              <a:t>Communication Skills</a:t>
            </a:r>
            <a:endParaRPr lang="en-US" sz="2050" dirty="0"/>
          </a:p>
        </p:txBody>
      </p:sp>
      <p:sp>
        <p:nvSpPr>
          <p:cNvPr id="12" name="Text 9"/>
          <p:cNvSpPr/>
          <p:nvPr/>
        </p:nvSpPr>
        <p:spPr>
          <a:xfrm>
            <a:off x="6428423" y="5365552"/>
            <a:ext cx="7259955" cy="335042"/>
          </a:xfrm>
          <a:prstGeom prst="rect">
            <a:avLst/>
          </a:prstGeom>
          <a:noFill/>
          <a:ln/>
        </p:spPr>
        <p:txBody>
          <a:bodyPr wrap="none" lIns="0" tIns="0" rIns="0" bIns="0" rtlCol="0" anchor="t"/>
          <a:lstStyle/>
          <a:p>
            <a:pPr marL="0" indent="0" algn="l">
              <a:lnSpc>
                <a:spcPts val="2600"/>
              </a:lnSpc>
              <a:buNone/>
            </a:pPr>
            <a:r>
              <a:rPr lang="en-US" sz="1600" dirty="0">
                <a:solidFill>
                  <a:srgbClr val="CFCBBF"/>
                </a:solidFill>
                <a:latin typeface="Raleway" pitchFamily="34" charset="0"/>
                <a:ea typeface="Raleway" pitchFamily="34" charset="-122"/>
                <a:cs typeface="Raleway" pitchFamily="34" charset="-120"/>
              </a:rPr>
              <a:t>Interacting with horses and therapy team helps.</a:t>
            </a:r>
            <a:endParaRPr lang="en-US" sz="1600" dirty="0"/>
          </a:p>
        </p:txBody>
      </p:sp>
      <p:sp>
        <p:nvSpPr>
          <p:cNvPr id="13" name="Shape 10"/>
          <p:cNvSpPr/>
          <p:nvPr/>
        </p:nvSpPr>
        <p:spPr>
          <a:xfrm>
            <a:off x="6219111" y="6119217"/>
            <a:ext cx="7678579" cy="1206341"/>
          </a:xfrm>
          <a:prstGeom prst="roundRect">
            <a:avLst>
              <a:gd name="adj" fmla="val 2603"/>
            </a:avLst>
          </a:prstGeom>
          <a:solidFill>
            <a:srgbClr val="3A3B3C"/>
          </a:solidFill>
          <a:ln/>
        </p:spPr>
      </p:sp>
      <p:sp>
        <p:nvSpPr>
          <p:cNvPr id="14" name="Text 11"/>
          <p:cNvSpPr/>
          <p:nvPr/>
        </p:nvSpPr>
        <p:spPr>
          <a:xfrm>
            <a:off x="6428423" y="6328529"/>
            <a:ext cx="3529846" cy="327065"/>
          </a:xfrm>
          <a:prstGeom prst="rect">
            <a:avLst/>
          </a:prstGeom>
          <a:noFill/>
          <a:ln/>
        </p:spPr>
        <p:txBody>
          <a:bodyPr wrap="none" lIns="0" tIns="0" rIns="0" bIns="0" rtlCol="0" anchor="t"/>
          <a:lstStyle/>
          <a:p>
            <a:pPr marL="0" indent="0" algn="l">
              <a:lnSpc>
                <a:spcPts val="2550"/>
              </a:lnSpc>
              <a:buNone/>
            </a:pPr>
            <a:r>
              <a:rPr lang="en-US" sz="2050" dirty="0">
                <a:solidFill>
                  <a:srgbClr val="CFCBBF"/>
                </a:solidFill>
                <a:latin typeface="Prata" pitchFamily="34" charset="0"/>
                <a:ea typeface="Prata" pitchFamily="34" charset="-122"/>
                <a:cs typeface="Prata" pitchFamily="34" charset="-120"/>
              </a:rPr>
              <a:t>Reduced Anxiety and Stress</a:t>
            </a:r>
            <a:endParaRPr lang="en-US" sz="2050" dirty="0"/>
          </a:p>
        </p:txBody>
      </p:sp>
      <p:sp>
        <p:nvSpPr>
          <p:cNvPr id="15" name="Text 12"/>
          <p:cNvSpPr/>
          <p:nvPr/>
        </p:nvSpPr>
        <p:spPr>
          <a:xfrm>
            <a:off x="6428423" y="6781205"/>
            <a:ext cx="7259955" cy="335042"/>
          </a:xfrm>
          <a:prstGeom prst="rect">
            <a:avLst/>
          </a:prstGeom>
          <a:noFill/>
          <a:ln/>
        </p:spPr>
        <p:txBody>
          <a:bodyPr wrap="none" lIns="0" tIns="0" rIns="0" bIns="0" rtlCol="0" anchor="t"/>
          <a:lstStyle/>
          <a:p>
            <a:pPr marL="0" indent="0" algn="l">
              <a:lnSpc>
                <a:spcPts val="2600"/>
              </a:lnSpc>
              <a:buNone/>
            </a:pPr>
            <a:r>
              <a:rPr lang="en-US" sz="1600" dirty="0">
                <a:solidFill>
                  <a:srgbClr val="CFCBBF"/>
                </a:solidFill>
                <a:latin typeface="Raleway" pitchFamily="34" charset="0"/>
                <a:ea typeface="Raleway" pitchFamily="34" charset="-122"/>
                <a:cs typeface="Raleway" pitchFamily="34" charset="-120"/>
              </a:rPr>
              <a:t>The presence of horses has a calming effect.</a:t>
            </a:r>
            <a:endParaRPr lang="en-US" sz="1600" dirty="0"/>
          </a:p>
        </p:txBody>
      </p:sp>
      <p:pic>
        <p:nvPicPr>
          <p:cNvPr id="20" name="Image 19"/>
          <p:cNvPicPr>
            <a:picLocks noChangeAspect="1"/>
          </p:cNvPicPr>
          <p:nvPr/>
        </p:nvPicPr>
        <p:blipFill>
          <a:blip r:embed="rId3"/>
          <a:stretch>
            <a:fillRect/>
          </a:stretch>
        </p:blipFill>
        <p:spPr>
          <a:xfrm>
            <a:off x="-14246" y="0"/>
            <a:ext cx="6233357" cy="8229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251109"/>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E782"/>
                </a:solidFill>
                <a:latin typeface="Prata" pitchFamily="34" charset="0"/>
                <a:ea typeface="Prata" pitchFamily="34" charset="-122"/>
                <a:cs typeface="Prata" pitchFamily="34" charset="-120"/>
              </a:rPr>
              <a:t>Physical Benefits</a:t>
            </a:r>
            <a:endParaRPr lang="en-US" sz="4450" dirty="0"/>
          </a:p>
        </p:txBody>
      </p:sp>
      <p:sp>
        <p:nvSpPr>
          <p:cNvPr id="3" name="Text 1"/>
          <p:cNvSpPr/>
          <p:nvPr/>
        </p:nvSpPr>
        <p:spPr>
          <a:xfrm>
            <a:off x="1004887" y="4518779"/>
            <a:ext cx="3574137" cy="354330"/>
          </a:xfrm>
          <a:prstGeom prst="rect">
            <a:avLst/>
          </a:prstGeom>
          <a:noFill/>
          <a:ln/>
        </p:spPr>
        <p:txBody>
          <a:bodyPr wrap="none" lIns="0" tIns="0" rIns="0" bIns="0" rtlCol="0" anchor="t"/>
          <a:lstStyle/>
          <a:p>
            <a:pPr marL="0" indent="0" algn="r">
              <a:lnSpc>
                <a:spcPts val="2750"/>
              </a:lnSpc>
              <a:buNone/>
            </a:pPr>
            <a:r>
              <a:rPr lang="en-US" sz="2200" dirty="0">
                <a:solidFill>
                  <a:srgbClr val="CFCBBF"/>
                </a:solidFill>
                <a:latin typeface="Prata" pitchFamily="34" charset="0"/>
                <a:ea typeface="Prata" pitchFamily="34" charset="-122"/>
                <a:cs typeface="Prata" pitchFamily="34" charset="-120"/>
              </a:rPr>
              <a:t>Balance and Coordination</a:t>
            </a:r>
            <a:endParaRPr lang="en-US" sz="2200" dirty="0"/>
          </a:p>
        </p:txBody>
      </p:sp>
      <p:pic>
        <p:nvPicPr>
          <p:cNvPr id="4"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5" name="Text 2"/>
          <p:cNvSpPr/>
          <p:nvPr/>
        </p:nvSpPr>
        <p:spPr>
          <a:xfrm>
            <a:off x="5571411" y="4209098"/>
            <a:ext cx="339328" cy="424220"/>
          </a:xfrm>
          <a:prstGeom prst="rect">
            <a:avLst/>
          </a:prstGeom>
          <a:noFill/>
          <a:ln/>
        </p:spPr>
        <p:txBody>
          <a:bodyPr wrap="none" lIns="0" tIns="0" rIns="0" bIns="0" rtlCol="0" anchor="t"/>
          <a:lstStyle/>
          <a:p>
            <a:pPr marL="0" indent="0" algn="l">
              <a:lnSpc>
                <a:spcPts val="4250"/>
              </a:lnSpc>
              <a:buNone/>
            </a:pPr>
            <a:r>
              <a:rPr lang="en-US" sz="2650" dirty="0">
                <a:solidFill>
                  <a:srgbClr val="CFCBBF"/>
                </a:solidFill>
                <a:latin typeface="Prata" pitchFamily="34" charset="0"/>
                <a:ea typeface="Prata" pitchFamily="34" charset="-122"/>
                <a:cs typeface="Prata" pitchFamily="34" charset="-120"/>
              </a:rPr>
              <a:t>1</a:t>
            </a:r>
            <a:endParaRPr lang="en-US" sz="2650" dirty="0"/>
          </a:p>
        </p:txBody>
      </p:sp>
      <p:sp>
        <p:nvSpPr>
          <p:cNvPr id="6" name="Text 3"/>
          <p:cNvSpPr/>
          <p:nvPr/>
        </p:nvSpPr>
        <p:spPr>
          <a:xfrm>
            <a:off x="9937790" y="329255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FCBBF"/>
                </a:solidFill>
                <a:latin typeface="Prata" pitchFamily="34" charset="0"/>
                <a:ea typeface="Prata" pitchFamily="34" charset="-122"/>
                <a:cs typeface="Prata" pitchFamily="34" charset="-120"/>
              </a:rPr>
              <a:t>Muscle Strength</a:t>
            </a:r>
            <a:endParaRPr lang="en-US" sz="2200" dirty="0"/>
          </a:p>
        </p:txBody>
      </p:sp>
      <p:pic>
        <p:nvPicPr>
          <p:cNvPr id="7"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8" name="Text 4"/>
          <p:cNvSpPr/>
          <p:nvPr/>
        </p:nvSpPr>
        <p:spPr>
          <a:xfrm>
            <a:off x="8170307" y="3258026"/>
            <a:ext cx="339328" cy="424220"/>
          </a:xfrm>
          <a:prstGeom prst="rect">
            <a:avLst/>
          </a:prstGeom>
          <a:noFill/>
          <a:ln/>
        </p:spPr>
        <p:txBody>
          <a:bodyPr wrap="none" lIns="0" tIns="0" rIns="0" bIns="0" rtlCol="0" anchor="t"/>
          <a:lstStyle/>
          <a:p>
            <a:pPr marL="0" indent="0" algn="l">
              <a:lnSpc>
                <a:spcPts val="4250"/>
              </a:lnSpc>
              <a:buNone/>
            </a:pPr>
            <a:r>
              <a:rPr lang="en-US" sz="2650" dirty="0">
                <a:solidFill>
                  <a:srgbClr val="CFCBBF"/>
                </a:solidFill>
                <a:latin typeface="Prata" pitchFamily="34" charset="0"/>
                <a:ea typeface="Prata" pitchFamily="34" charset="-122"/>
                <a:cs typeface="Prata" pitchFamily="34" charset="-120"/>
              </a:rPr>
              <a:t>2</a:t>
            </a:r>
            <a:endParaRPr lang="en-US" sz="2650" dirty="0"/>
          </a:p>
        </p:txBody>
      </p:sp>
      <p:sp>
        <p:nvSpPr>
          <p:cNvPr id="9" name="Text 5"/>
          <p:cNvSpPr/>
          <p:nvPr/>
        </p:nvSpPr>
        <p:spPr>
          <a:xfrm>
            <a:off x="9937790" y="574512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FCBBF"/>
                </a:solidFill>
                <a:latin typeface="Prata" pitchFamily="34" charset="0"/>
                <a:ea typeface="Prata" pitchFamily="34" charset="-122"/>
                <a:cs typeface="Prata" pitchFamily="34" charset="-120"/>
              </a:rPr>
              <a:t>Motor Skills</a:t>
            </a:r>
            <a:endParaRPr lang="en-US" sz="2200" dirty="0"/>
          </a:p>
        </p:txBody>
      </p:sp>
      <p:pic>
        <p:nvPicPr>
          <p:cNvPr id="10"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1" name="Text 6"/>
          <p:cNvSpPr/>
          <p:nvPr/>
        </p:nvSpPr>
        <p:spPr>
          <a:xfrm>
            <a:off x="7694533" y="5984200"/>
            <a:ext cx="339328" cy="424220"/>
          </a:xfrm>
          <a:prstGeom prst="rect">
            <a:avLst/>
          </a:prstGeom>
          <a:noFill/>
          <a:ln/>
        </p:spPr>
        <p:txBody>
          <a:bodyPr wrap="none" lIns="0" tIns="0" rIns="0" bIns="0" rtlCol="0" anchor="t"/>
          <a:lstStyle/>
          <a:p>
            <a:pPr marL="0" indent="0" algn="l">
              <a:lnSpc>
                <a:spcPts val="4250"/>
              </a:lnSpc>
              <a:buNone/>
            </a:pPr>
            <a:r>
              <a:rPr lang="en-US" sz="2650" dirty="0">
                <a:solidFill>
                  <a:srgbClr val="CFCBBF"/>
                </a:solidFill>
                <a:latin typeface="Prata" pitchFamily="34" charset="0"/>
                <a:ea typeface="Prata" pitchFamily="34" charset="-122"/>
                <a:cs typeface="Prata" pitchFamily="34" charset="-120"/>
              </a:rPr>
              <a:t>3</a:t>
            </a:r>
            <a:endParaRPr lang="en-US" sz="265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oise">
  <a:themeElements>
    <a:clrScheme name="Ardois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Ardois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ois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FF747C5C-A8E8-4833-9E55-3D08FE4E487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Ardoise</Template>
  <TotalTime>260</TotalTime>
  <Words>397</Words>
  <Application>Microsoft Office PowerPoint</Application>
  <PresentationFormat>Personnalisé</PresentationFormat>
  <Paragraphs>58</Paragraphs>
  <Slides>10</Slides>
  <Notes>7</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10</vt:i4>
      </vt:variant>
    </vt:vector>
  </HeadingPairs>
  <TitlesOfParts>
    <vt:vector size="20" baseType="lpstr">
      <vt:lpstr>Arial</vt:lpstr>
      <vt:lpstr>Calisto MT</vt:lpstr>
      <vt:lpstr>Prata</vt:lpstr>
      <vt:lpstr>Algerian</vt:lpstr>
      <vt:lpstr>Wingdings</vt:lpstr>
      <vt:lpstr>Raleway</vt:lpstr>
      <vt:lpstr>Calibri</vt:lpstr>
      <vt:lpstr>Wingdings 2</vt:lpstr>
      <vt:lpstr>Trebuchet MS</vt:lpstr>
      <vt:lpstr>Ardoise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vector>
  </TitlesOfParts>
  <Company>PptxGenJS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eldjalisse</cp:lastModifiedBy>
  <cp:revision>58</cp:revision>
  <dcterms:created xsi:type="dcterms:W3CDTF">2025-03-16T10:17:53Z</dcterms:created>
  <dcterms:modified xsi:type="dcterms:W3CDTF">2025-04-25T16:37:16Z</dcterms:modified>
</cp:coreProperties>
</file>