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4" r:id="rId6"/>
    <p:sldId id="265" r:id="rId7"/>
    <p:sldId id="266" r:id="rId8"/>
    <p:sldId id="267" r:id="rId9"/>
    <p:sldId id="268" r:id="rId10"/>
    <p:sldId id="259" r:id="rId11"/>
    <p:sldId id="269" r:id="rId12"/>
    <p:sldId id="270" r:id="rId13"/>
    <p:sldId id="271" r:id="rId14"/>
    <p:sldId id="272" r:id="rId15"/>
    <p:sldId id="273" r:id="rId16"/>
    <p:sldId id="260" r:id="rId17"/>
    <p:sldId id="274" r:id="rId18"/>
    <p:sldId id="275" r:id="rId19"/>
    <p:sldId id="276" r:id="rId20"/>
    <p:sldId id="277" r:id="rId21"/>
    <p:sldId id="278" r:id="rId22"/>
    <p:sldId id="261" r:id="rId23"/>
    <p:sldId id="279" r:id="rId24"/>
    <p:sldId id="280" r:id="rId25"/>
    <p:sldId id="281" r:id="rId26"/>
    <p:sldId id="282" r:id="rId27"/>
    <p:sldId id="283" r:id="rId28"/>
    <p:sldId id="262" r:id="rId29"/>
    <p:sldId id="284" r:id="rId30"/>
    <p:sldId id="285" r:id="rId31"/>
    <p:sldId id="286" r:id="rId32"/>
    <p:sldId id="287" r:id="rId33"/>
    <p:sldId id="288" r:id="rId34"/>
    <p:sldId id="263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 hasCustomPrompt="1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135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 hasCustomPrompt="1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 hasCustomPrompt="1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889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 hasCustomPrompt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D3ADDFF-90BC-4DD6-B9EB-E5EAC31C609E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6F5891C-D11E-4AE0-AB5B-4C5E06BA23DF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47015" algn="l" rtl="0" eaLnBrk="1" latinLnBrk="0" hangingPunct="1">
        <a:spcBef>
          <a:spcPts val="300"/>
        </a:spcBef>
        <a:buClr>
          <a:schemeClr val="accent2"/>
        </a:buClr>
        <a:buFont typeface="Georgia" panose="02040502050405020303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290" indent="-21971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830" indent="-201295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9001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09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 panose="02040502050405020303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Bipolar Disorder</a:t>
            </a:r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4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Schizophrenia</a:t>
            </a:r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4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Paranoia</a:t>
            </a:r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4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Positive Psychology</a:t>
            </a:r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</a:t>
            </a:r>
            <a:r>
              <a:rPr lang="en-US" sz="4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Food Disorders terminology</a:t>
            </a:r>
            <a:endParaRPr lang="fr-FR" sz="1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0166" y="4429132"/>
            <a:ext cx="6400800" cy="1752600"/>
          </a:xfrm>
        </p:spPr>
        <p:txBody>
          <a:bodyPr/>
          <a:lstStyle/>
          <a:p>
            <a:r>
              <a:rPr lang="fr-FR" dirty="0" smtClean="0"/>
              <a:t>Mrs. </a:t>
            </a:r>
            <a:r>
              <a:rPr lang="fr-FR" dirty="0" err="1" smtClean="0"/>
              <a:t>Benloucif</a:t>
            </a:r>
            <a:r>
              <a:rPr lang="fr-FR" dirty="0" smtClean="0"/>
              <a:t> </a:t>
            </a:r>
            <a:r>
              <a:rPr lang="fr-FR" dirty="0" err="1" smtClean="0"/>
              <a:t>Nousseiba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Delusions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False beliefs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held with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conviction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despite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contrary evidence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(e.g.,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paranoid or grandiose delusions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).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Hallucinations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Sensory perceptions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without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external stimuli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most commonly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auditory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(hearing voices).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Negative Symptoms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Features such as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reduced emotional expression, apathy, and social withdrawal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that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diminish normal functioning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Cognitive Impairment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Deficits in attention, memory, and executive function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often associated with schizophrenia.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Antipsychotic Medications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Drugs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like </a:t>
            </a:r>
            <a:r>
              <a:rPr lang="en-US" sz="4400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risperidone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or </a:t>
            </a:r>
            <a:r>
              <a:rPr lang="en-US" sz="4400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clozapine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used to manage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psychotic symptoms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Paranoia</a:t>
            </a:r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Persecutory Delusions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Hypervigilance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Paranoid Personality Disorder (PPD)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Cognitive-Behavioral Therapy (CBT)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Reality Testing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Persecutory Delusions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Irrational and persistent beliefs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that one is being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targeted, harmed, or conspired against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Hypervigilance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Excessive alertness and attention to potential threats,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often seen in paranoia.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Paranoid Personality Disorder (PPD)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mental health condition characterized by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chronic distrust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suspicion of others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without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delusional intensity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Cognitive-Behavioral Therapy (CBT)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treatment approach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that challenges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distorted thoughts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beliefs contributing to paranoia.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1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Key terms for </a:t>
            </a:r>
            <a:r>
              <a:rPr lang="en-US" sz="16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Bipolar Disorder</a:t>
            </a:r>
            <a:r>
              <a:rPr lang="en-US" sz="16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16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Schizophrenia</a:t>
            </a:r>
            <a:r>
              <a:rPr lang="en-US" sz="16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16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Paranoia</a:t>
            </a:r>
            <a:r>
              <a:rPr lang="en-US" sz="16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16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Positive Psychology</a:t>
            </a:r>
            <a:r>
              <a:rPr lang="en-US" sz="1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</a:t>
            </a:r>
            <a:r>
              <a:rPr lang="en-US" sz="16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Food Disorders</a:t>
            </a:r>
            <a:r>
              <a:rPr lang="en-US" sz="1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with brief scientific definitions: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Reality Testing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sz="4400" dirty="0" smtClean="0">
                <a:solidFill>
                  <a:srgbClr val="92D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therapeutic technique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that helps individuals evaluate the</a:t>
            </a:r>
            <a:r>
              <a:rPr lang="en-US" sz="4400" dirty="0" smtClean="0">
                <a:solidFill>
                  <a:srgbClr val="92D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plausibility of their paranoid thoughts.</a:t>
            </a:r>
            <a:endParaRPr lang="en-US" sz="4400" dirty="0" smtClean="0">
              <a:solidFill>
                <a:srgbClr val="92D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4400" dirty="0" smtClean="0">
              <a:solidFill>
                <a:srgbClr val="92D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Positive Psychology</a:t>
            </a:r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Subjective Well-Being (SWB)</a:t>
            </a: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Resilience</a:t>
            </a: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Flow</a:t>
            </a: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Strength-Based Approach</a:t>
            </a: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PERMA Model</a:t>
            </a: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Subjective Well-Being (SWB)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 self-perceived quality of life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and happiness, 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encompassing emotional experiences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and life satisfaction. It is a core measure of 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mental health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in positive psychology.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Resilience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	The capacity to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recover from adversity, stress, or trauma 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while maintaining mental health and 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adaptive functioning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Positive psychology emphasizes building resilience through interventions.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Flow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mental state of complete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immersion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f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ocus, and enjoyment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in an activity, often associated with peak performance and well-being.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Strength-Based 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therapeutic model emphasizing clients' strengths, abilities, and potential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rather than focusing solely on deficits or psychopathology.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PERMA Model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framework for 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flourishing, developed by Martin Seligman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which includes five pillars: </a:t>
            </a:r>
            <a:r>
              <a:rPr lang="en-US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Positive emotion, Engagement, Relationships, Meaning, and Accomplishment</a:t>
            </a:r>
            <a:endParaRPr lang="en-US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Food Disorders (Eating Disorders)</a:t>
            </a:r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Anorexia Nervosa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Bulimia Nervosa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Binge Eating Disorder (BED)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Body </a:t>
            </a:r>
            <a:r>
              <a:rPr lang="en-US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Dysmorphia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Nutritional Rehabilitation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None/>
            </a:pP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Anorexia Nervosa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disorder marked by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extreme food restriction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fear of weight gain, and distorted body image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Bulimia Nervosa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Recurrent episodes of binge eating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followed by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compensatory behavior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s, such as vomiting or excessive exercise.</a:t>
            </a:r>
            <a:endParaRPr lang="fr-FR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7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7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Bipolar Disorder</a:t>
            </a:r>
            <a:br>
              <a:rPr lang="en-US" sz="73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sz="9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9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Manic Episode</a:t>
            </a:r>
            <a:endParaRPr lang="en-US" sz="9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9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Depressive Episode</a:t>
            </a:r>
            <a:endParaRPr lang="en-US" sz="9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9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Mood Stabilizers</a:t>
            </a:r>
            <a:endParaRPr lang="en-US" sz="9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9600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Cyclothymic</a:t>
            </a:r>
            <a:r>
              <a:rPr lang="en-US" sz="9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Disorder</a:t>
            </a:r>
            <a:endParaRPr lang="en-US" sz="9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9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Rapid Cycling</a:t>
            </a:r>
            <a:endParaRPr lang="en-US" sz="96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Binge Eating Disorder (BED)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Consuming large quantities of food in a short time, accompanied by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feelings of loss of control and guilt.</a:t>
            </a:r>
            <a:endParaRPr lang="en-US" sz="4000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Body </a:t>
            </a:r>
            <a:r>
              <a:rPr lang="en-US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Dysmorphia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distorted perception of body appearance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often linked to eating disorders.</a:t>
            </a:r>
            <a:endParaRPr lang="fr-F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Nutritional Rehabilitation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therapeutic approach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that addresses malnutrition and establishes healthy eating patterns in individuals with eating disorders.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These terms provide a foundation for understanding the psychological and therapeutic contexts of these conditions and disciplines</a:t>
            </a:r>
            <a:endParaRPr lang="fr-F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Manic Episode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period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of abnormally elevated mood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increased energy, and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impulsivity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often leading to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impaired functioning.</a:t>
            </a:r>
            <a:endParaRPr lang="en-US" sz="6400" dirty="0" smtClean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Depressive Episode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phase characterized by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low mood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en-US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loss of interest, fatigue</a:t>
            </a:r>
            <a:r>
              <a:rPr lang="en-US" sz="4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, and other symptoms of clinical depression.</a:t>
            </a:r>
            <a:endParaRPr lang="en-US" sz="40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Mood Stabilizers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Medications like lithium used to </a:t>
            </a:r>
            <a:r>
              <a:rPr lang="en-US" sz="5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regulate mood swings </a:t>
            </a:r>
            <a:r>
              <a:rPr lang="en-US" sz="5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in bipolar disorder.</a:t>
            </a:r>
            <a:endParaRPr lang="en-US" sz="5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Cyclothymic</a:t>
            </a:r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Disorder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milder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form of bipolar disorder involving </a:t>
            </a:r>
            <a:r>
              <a:rPr lang="en-US" sz="44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chronic mood fluctuations </a:t>
            </a:r>
            <a:r>
              <a:rPr lang="en-US" sz="44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over at least two years.</a:t>
            </a:r>
            <a:endParaRPr lang="en-US" sz="44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Rapid Cycling</a:t>
            </a:r>
            <a:r>
              <a:rPr lang="en-US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 </a:t>
            </a:r>
            <a:r>
              <a:rPr lang="en-US" sz="48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subtype of bipolar disorder </a:t>
            </a:r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with four or more mood episodes (</a:t>
            </a:r>
            <a:r>
              <a:rPr lang="en-US" sz="48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manic, </a:t>
            </a:r>
            <a:r>
              <a:rPr lang="en-US" sz="4800" dirty="0" err="1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hypomanic</a:t>
            </a:r>
            <a:r>
              <a:rPr lang="en-US" sz="48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, or depressive</a:t>
            </a:r>
            <a:r>
              <a:rPr lang="en-US" sz="4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) within a year.</a:t>
            </a:r>
            <a:endParaRPr lang="en-US" sz="4800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Schizophrenia</a:t>
            </a:r>
            <a:br>
              <a:rPr lang="en-US" sz="67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Delusions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Hallucinations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Negative Symptoms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Cognitive Impairment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en-US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Antipsychotic Medications</a:t>
            </a:r>
            <a:endParaRPr lang="en-US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4165</Words>
  <Application>WPS Presentation</Application>
  <PresentationFormat>Affichage à l'écran (4:3)</PresentationFormat>
  <Paragraphs>177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5" baseType="lpstr">
      <vt:lpstr>Arial</vt:lpstr>
      <vt:lpstr>SimSun</vt:lpstr>
      <vt:lpstr>Wingdings</vt:lpstr>
      <vt:lpstr>Georgia</vt:lpstr>
      <vt:lpstr>Wingdings 2</vt:lpstr>
      <vt:lpstr>Sakkal Majalla</vt:lpstr>
      <vt:lpstr>Trebuchet MS</vt:lpstr>
      <vt:lpstr>Microsoft YaHei</vt:lpstr>
      <vt:lpstr>Arial Unicode MS</vt:lpstr>
      <vt:lpstr>Calibri</vt:lpstr>
      <vt:lpstr>Georgia</vt:lpstr>
      <vt:lpstr>Urbain</vt:lpstr>
      <vt:lpstr>Bipolar Disorder, Schizophrenia, Paranoia, Positive Psychology, and Food Disorders terminology</vt:lpstr>
      <vt:lpstr>PowerPoint 演示文稿</vt:lpstr>
      <vt:lpstr> Bipolar Disorder </vt:lpstr>
      <vt:lpstr>Manic Episode</vt:lpstr>
      <vt:lpstr>Depressive Episode: </vt:lpstr>
      <vt:lpstr>Mood Stabilizers: </vt:lpstr>
      <vt:lpstr>Cyclothymic Disorder: </vt:lpstr>
      <vt:lpstr>Rapid Cycling: </vt:lpstr>
      <vt:lpstr> Schizophrenia </vt:lpstr>
      <vt:lpstr>Delusions: </vt:lpstr>
      <vt:lpstr>Hallucinations: </vt:lpstr>
      <vt:lpstr>Negative Symptoms: </vt:lpstr>
      <vt:lpstr>Cognitive Impairment: </vt:lpstr>
      <vt:lpstr>Antipsychotic Medications: </vt:lpstr>
      <vt:lpstr> Paranoia </vt:lpstr>
      <vt:lpstr>Persecutory Delusions: </vt:lpstr>
      <vt:lpstr>Hypervigilance: </vt:lpstr>
      <vt:lpstr>Paranoid Personality Disorder (PPD): </vt:lpstr>
      <vt:lpstr>Cognitive-Behavioral Therapy (CBT): </vt:lpstr>
      <vt:lpstr>Reality Testing: </vt:lpstr>
      <vt:lpstr> Positive Psychology </vt:lpstr>
      <vt:lpstr>Subjective Well-Being (SWB)</vt:lpstr>
      <vt:lpstr>Resilience</vt:lpstr>
      <vt:lpstr>Flow</vt:lpstr>
      <vt:lpstr>Strength-Based Approach</vt:lpstr>
      <vt:lpstr>PERMA Model</vt:lpstr>
      <vt:lpstr> Food Disorders (Eating Disorders) </vt:lpstr>
      <vt:lpstr>Anorexia Nervosa: </vt:lpstr>
      <vt:lpstr>Bulimia Nervosa: </vt:lpstr>
      <vt:lpstr>Binge Eating Disorder (BED): </vt:lpstr>
      <vt:lpstr>Body Dysmorphia: </vt:lpstr>
      <vt:lpstr>Nutritional Rehabilitation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Bipolar Disorder, Schizophrenia, Paranoia, Positive Psychology, and Food Disorders terminology</dc:title>
  <dc:creator>pc</dc:creator>
  <cp:lastModifiedBy>nassiba benloucif</cp:lastModifiedBy>
  <cp:revision>2</cp:revision>
  <dcterms:created xsi:type="dcterms:W3CDTF">2024-11-24T14:30:00Z</dcterms:created>
  <dcterms:modified xsi:type="dcterms:W3CDTF">2024-11-26T20:43:32Z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823B7EA9F7EA4A23BB02F6DD2E88F073_12</vt:lpwstr>
  </property>
  <property fmtid="{D5CDD505-2E9C-101B-9397-08002B2CF9AE}" pid="3" name="KSOProductBuildVer">
    <vt:lpwstr>1033-12.2.0.18911</vt:lpwstr>
  </property>
</Properties>
</file>