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4"/>
  </p:notesMasterIdLst>
  <p:sldIdLst>
    <p:sldId id="256" r:id="rId2"/>
    <p:sldId id="278" r:id="rId3"/>
    <p:sldId id="279" r:id="rId4"/>
    <p:sldId id="259" r:id="rId5"/>
    <p:sldId id="261" r:id="rId6"/>
    <p:sldId id="262" r:id="rId7"/>
    <p:sldId id="260" r:id="rId8"/>
    <p:sldId id="264" r:id="rId9"/>
    <p:sldId id="263" r:id="rId10"/>
    <p:sldId id="265" r:id="rId11"/>
    <p:sldId id="266" r:id="rId12"/>
    <p:sldId id="277" r:id="rId13"/>
  </p:sldIdLst>
  <p:sldSz cx="9144000" cy="5143500" type="screen16x9"/>
  <p:notesSz cx="6858000" cy="9144000"/>
  <p:embeddedFontLst>
    <p:embeddedFont>
      <p:font typeface="Syne" charset="0"/>
      <p:regular r:id="rId15"/>
      <p:bold r:id="rId16"/>
    </p:embeddedFont>
    <p:embeddedFont>
      <p:font typeface="Aldhabi" charset="-78"/>
      <p:regular r:id="rId17"/>
    </p:embeddedFont>
    <p:embeddedFont>
      <p:font typeface="Arial Black" pitchFamily="34" charset="0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FD7ED"/>
    <a:srgbClr val="000000"/>
    <a:srgbClr val="009E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0326273-B0AA-450F-B96E-8D088CC18B50}">
  <a:tblStyle styleId="{00326273-B0AA-450F-B96E-8D088CC18B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CE4372A-E581-4BB2-86EE-7DA9A78E355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14" autoAdjust="0"/>
    <p:restoredTop sz="88889" autoAdjust="0"/>
  </p:normalViewPr>
  <p:slideViewPr>
    <p:cSldViewPr snapToGrid="0">
      <p:cViewPr varScale="1">
        <p:scale>
          <a:sx n="78" d="100"/>
          <a:sy n="78" d="100"/>
        </p:scale>
        <p:origin x="-108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1722c30371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1722c30371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105afc42a3_1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105afc42a3_1_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6810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0a3ae21fe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0a3ae21fe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1258269c9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1258269c9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1258269c9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1e7c571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11e7c571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1258269c9b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1258269c9b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140bdeee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140bdeee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1e375b9f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1e375b9f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42575" y="2910325"/>
            <a:ext cx="7388100" cy="159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700"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447350" y="642900"/>
            <a:ext cx="39834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03000" y="3302850"/>
            <a:ext cx="2990623" cy="299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7775" y="2245975"/>
            <a:ext cx="2638224" cy="263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1161325" y="2204525"/>
            <a:ext cx="6821100" cy="123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subTitle" idx="1"/>
          </p:nvPr>
        </p:nvSpPr>
        <p:spPr>
          <a:xfrm>
            <a:off x="1161353" y="3437225"/>
            <a:ext cx="6821100" cy="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30750" y="-87812"/>
            <a:ext cx="2981750" cy="29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 hasCustomPrompt="1"/>
          </p:nvPr>
        </p:nvSpPr>
        <p:spPr>
          <a:xfrm>
            <a:off x="798375" y="2850675"/>
            <a:ext cx="34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1"/>
          </p:nvPr>
        </p:nvSpPr>
        <p:spPr>
          <a:xfrm>
            <a:off x="798388" y="3609599"/>
            <a:ext cx="3492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2" hasCustomPrompt="1"/>
          </p:nvPr>
        </p:nvSpPr>
        <p:spPr>
          <a:xfrm>
            <a:off x="2825688" y="1139689"/>
            <a:ext cx="34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3"/>
          </p:nvPr>
        </p:nvSpPr>
        <p:spPr>
          <a:xfrm>
            <a:off x="2825688" y="1898600"/>
            <a:ext cx="3492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title" idx="4" hasCustomPrompt="1"/>
          </p:nvPr>
        </p:nvSpPr>
        <p:spPr>
          <a:xfrm>
            <a:off x="4853000" y="2850675"/>
            <a:ext cx="34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5"/>
          </p:nvPr>
        </p:nvSpPr>
        <p:spPr>
          <a:xfrm>
            <a:off x="4853013" y="3609599"/>
            <a:ext cx="3492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6687" y="4561650"/>
            <a:ext cx="2990623" cy="29906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16"/>
          <p:cNvGrpSpPr/>
          <p:nvPr/>
        </p:nvGrpSpPr>
        <p:grpSpPr>
          <a:xfrm>
            <a:off x="-1319112" y="-1319112"/>
            <a:ext cx="11782224" cy="3117237"/>
            <a:chOff x="-1319112" y="-1319112"/>
            <a:chExt cx="11782224" cy="3117237"/>
          </a:xfrm>
        </p:grpSpPr>
        <p:pic>
          <p:nvPicPr>
            <p:cNvPr id="108" name="Google Shape;108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24888" y="-1319112"/>
              <a:ext cx="2638224" cy="2638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319112" y="-840100"/>
              <a:ext cx="2638224" cy="26382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"/>
          </p:nvPr>
        </p:nvSpPr>
        <p:spPr>
          <a:xfrm>
            <a:off x="764625" y="2421750"/>
            <a:ext cx="2370000" cy="19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2"/>
          </p:nvPr>
        </p:nvSpPr>
        <p:spPr>
          <a:xfrm>
            <a:off x="3386970" y="2421750"/>
            <a:ext cx="2370000" cy="19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3"/>
          </p:nvPr>
        </p:nvSpPr>
        <p:spPr>
          <a:xfrm>
            <a:off x="6009314" y="2421750"/>
            <a:ext cx="2370000" cy="19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4"/>
          </p:nvPr>
        </p:nvSpPr>
        <p:spPr>
          <a:xfrm>
            <a:off x="764625" y="1984248"/>
            <a:ext cx="2370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5"/>
          </p:nvPr>
        </p:nvSpPr>
        <p:spPr>
          <a:xfrm>
            <a:off x="3386970" y="1984248"/>
            <a:ext cx="2370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6"/>
          </p:nvPr>
        </p:nvSpPr>
        <p:spPr>
          <a:xfrm>
            <a:off x="6009314" y="1984248"/>
            <a:ext cx="2370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988598" y="2982675"/>
            <a:ext cx="2638224" cy="263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6687" y="4603950"/>
            <a:ext cx="2990623" cy="299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2610450" y="4293788"/>
            <a:ext cx="5156651" cy="86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ubTitle" idx="1"/>
          </p:nvPr>
        </p:nvSpPr>
        <p:spPr>
          <a:xfrm>
            <a:off x="1163725" y="1357462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2"/>
          </p:nvPr>
        </p:nvSpPr>
        <p:spPr>
          <a:xfrm>
            <a:off x="1163725" y="1792972"/>
            <a:ext cx="2967000" cy="84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ubTitle" idx="3"/>
          </p:nvPr>
        </p:nvSpPr>
        <p:spPr>
          <a:xfrm>
            <a:off x="5013250" y="1792972"/>
            <a:ext cx="2967000" cy="84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4"/>
          </p:nvPr>
        </p:nvSpPr>
        <p:spPr>
          <a:xfrm>
            <a:off x="1163725" y="3541297"/>
            <a:ext cx="2967000" cy="84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5"/>
          </p:nvPr>
        </p:nvSpPr>
        <p:spPr>
          <a:xfrm>
            <a:off x="5013250" y="3541297"/>
            <a:ext cx="2967000" cy="84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ubTitle" idx="6"/>
          </p:nvPr>
        </p:nvSpPr>
        <p:spPr>
          <a:xfrm>
            <a:off x="1163725" y="3105787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ubTitle" idx="7"/>
          </p:nvPr>
        </p:nvSpPr>
        <p:spPr>
          <a:xfrm>
            <a:off x="5013250" y="1357462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ubTitle" idx="8"/>
          </p:nvPr>
        </p:nvSpPr>
        <p:spPr>
          <a:xfrm>
            <a:off x="5013250" y="3105787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yne"/>
              <a:buNone/>
              <a:defRPr sz="2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74213" y="-2193200"/>
            <a:ext cx="2638224" cy="263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81140">
            <a:off x="8244403" y="-290850"/>
            <a:ext cx="1090800" cy="12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453675" y="2273313"/>
            <a:ext cx="2981750" cy="29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1"/>
          </p:nvPr>
        </p:nvSpPr>
        <p:spPr>
          <a:xfrm>
            <a:off x="1242900" y="1792224"/>
            <a:ext cx="2393700" cy="9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2"/>
          </p:nvPr>
        </p:nvSpPr>
        <p:spPr>
          <a:xfrm>
            <a:off x="3631894" y="1792224"/>
            <a:ext cx="2393700" cy="9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3"/>
          </p:nvPr>
        </p:nvSpPr>
        <p:spPr>
          <a:xfrm>
            <a:off x="1242900" y="3550994"/>
            <a:ext cx="2393700" cy="9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4"/>
          </p:nvPr>
        </p:nvSpPr>
        <p:spPr>
          <a:xfrm>
            <a:off x="3634255" y="3550994"/>
            <a:ext cx="2393700" cy="9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5"/>
          </p:nvPr>
        </p:nvSpPr>
        <p:spPr>
          <a:xfrm>
            <a:off x="6025610" y="1792224"/>
            <a:ext cx="2393700" cy="9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6"/>
          </p:nvPr>
        </p:nvSpPr>
        <p:spPr>
          <a:xfrm>
            <a:off x="6025610" y="3550994"/>
            <a:ext cx="2393700" cy="9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ubTitle" idx="7"/>
          </p:nvPr>
        </p:nvSpPr>
        <p:spPr>
          <a:xfrm>
            <a:off x="1242900" y="1353312"/>
            <a:ext cx="23937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ubTitle" idx="8"/>
          </p:nvPr>
        </p:nvSpPr>
        <p:spPr>
          <a:xfrm>
            <a:off x="3636610" y="1353312"/>
            <a:ext cx="23937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ubTitle" idx="9"/>
          </p:nvPr>
        </p:nvSpPr>
        <p:spPr>
          <a:xfrm>
            <a:off x="6030312" y="1353312"/>
            <a:ext cx="23937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13"/>
          </p:nvPr>
        </p:nvSpPr>
        <p:spPr>
          <a:xfrm>
            <a:off x="1242900" y="3108960"/>
            <a:ext cx="23937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ubTitle" idx="14"/>
          </p:nvPr>
        </p:nvSpPr>
        <p:spPr>
          <a:xfrm>
            <a:off x="3636610" y="3108960"/>
            <a:ext cx="23937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ubTitle" idx="15"/>
          </p:nvPr>
        </p:nvSpPr>
        <p:spPr>
          <a:xfrm>
            <a:off x="6030312" y="3108960"/>
            <a:ext cx="23937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yne"/>
              <a:buNone/>
              <a:defRPr sz="2000"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93600" y="4096613"/>
            <a:ext cx="2981750" cy="29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18225" y="1017725"/>
            <a:ext cx="2638224" cy="263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334" y="2885225"/>
            <a:ext cx="789584" cy="111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41900" y="3309500"/>
            <a:ext cx="2990623" cy="299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0750" y="1252638"/>
            <a:ext cx="2638224" cy="263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4"/>
          <p:cNvGrpSpPr/>
          <p:nvPr/>
        </p:nvGrpSpPr>
        <p:grpSpPr>
          <a:xfrm>
            <a:off x="-1319112" y="-1319112"/>
            <a:ext cx="7210224" cy="8561287"/>
            <a:chOff x="-1319112" y="-1319112"/>
            <a:chExt cx="7210224" cy="8561287"/>
          </a:xfrm>
        </p:grpSpPr>
        <p:pic>
          <p:nvPicPr>
            <p:cNvPr id="171" name="Google Shape;171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252888" y="4603950"/>
              <a:ext cx="2638224" cy="2638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319112" y="-1319112"/>
              <a:ext cx="2638224" cy="26382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3" name="Google Shape;17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0750" y="-280412"/>
            <a:ext cx="2981750" cy="29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0850" y="1663250"/>
            <a:ext cx="1023400" cy="144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13163" y="4608400"/>
            <a:ext cx="2638224" cy="263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3225" y="-2305537"/>
            <a:ext cx="2981750" cy="29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53" y="225925"/>
            <a:ext cx="1090800" cy="12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5100" y="3186700"/>
            <a:ext cx="4293600" cy="14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2097100"/>
            <a:ext cx="1216500" cy="10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92013" y="-825400"/>
            <a:ext cx="2638224" cy="263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>
            <a:off x="3252888" y="-2193200"/>
            <a:ext cx="2638224" cy="9489099"/>
            <a:chOff x="3252888" y="-2193200"/>
            <a:chExt cx="2638224" cy="9489099"/>
          </a:xfrm>
        </p:grpSpPr>
        <p:pic>
          <p:nvPicPr>
            <p:cNvPr id="21" name="Google Shape;2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252888" y="4657675"/>
              <a:ext cx="2638224" cy="2638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252888" y="-2193200"/>
              <a:ext cx="2638224" cy="26382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0753" y="3793950"/>
            <a:ext cx="1090800" cy="12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453675" y="-409987"/>
            <a:ext cx="2981750" cy="29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4896838" y="2421750"/>
            <a:ext cx="2891400" cy="15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355850" y="2421750"/>
            <a:ext cx="2891400" cy="15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1355863" y="1988234"/>
            <a:ext cx="28914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yne"/>
              <a:buNone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yne"/>
              <a:buNone/>
              <a:defRPr sz="2400">
                <a:latin typeface="Syne"/>
                <a:ea typeface="Syne"/>
                <a:cs typeface="Syne"/>
                <a:sym typeface="Sy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yne"/>
              <a:buNone/>
              <a:defRPr sz="2400">
                <a:latin typeface="Syne"/>
                <a:ea typeface="Syne"/>
                <a:cs typeface="Syne"/>
                <a:sym typeface="Sy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yne"/>
              <a:buNone/>
              <a:defRPr sz="2400">
                <a:latin typeface="Syne"/>
                <a:ea typeface="Syne"/>
                <a:cs typeface="Syne"/>
                <a:sym typeface="Sy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yne"/>
              <a:buNone/>
              <a:defRPr sz="2400">
                <a:latin typeface="Syne"/>
                <a:ea typeface="Syne"/>
                <a:cs typeface="Syne"/>
                <a:sym typeface="Sy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yne"/>
              <a:buNone/>
              <a:defRPr sz="2400">
                <a:latin typeface="Syne"/>
                <a:ea typeface="Syne"/>
                <a:cs typeface="Syne"/>
                <a:sym typeface="Sy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yne"/>
              <a:buNone/>
              <a:defRPr sz="2400">
                <a:latin typeface="Syne"/>
                <a:ea typeface="Syne"/>
                <a:cs typeface="Syne"/>
                <a:sym typeface="Sy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yne"/>
              <a:buNone/>
              <a:defRPr sz="2400">
                <a:latin typeface="Syne"/>
                <a:ea typeface="Syne"/>
                <a:cs typeface="Syne"/>
                <a:sym typeface="Sy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yne"/>
              <a:buNone/>
              <a:defRPr sz="2400"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4896852" y="1988234"/>
            <a:ext cx="28914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yne"/>
              <a:buNone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yne"/>
              <a:buNone/>
              <a:defRPr sz="2400">
                <a:latin typeface="Syne"/>
                <a:ea typeface="Syne"/>
                <a:cs typeface="Syne"/>
                <a:sym typeface="Sy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yne"/>
              <a:buNone/>
              <a:defRPr sz="2400">
                <a:latin typeface="Syne"/>
                <a:ea typeface="Syne"/>
                <a:cs typeface="Syne"/>
                <a:sym typeface="Sy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yne"/>
              <a:buNone/>
              <a:defRPr sz="2400">
                <a:latin typeface="Syne"/>
                <a:ea typeface="Syne"/>
                <a:cs typeface="Syne"/>
                <a:sym typeface="Sy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yne"/>
              <a:buNone/>
              <a:defRPr sz="2400">
                <a:latin typeface="Syne"/>
                <a:ea typeface="Syne"/>
                <a:cs typeface="Syne"/>
                <a:sym typeface="Sy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yne"/>
              <a:buNone/>
              <a:defRPr sz="2400">
                <a:latin typeface="Syne"/>
                <a:ea typeface="Syne"/>
                <a:cs typeface="Syne"/>
                <a:sym typeface="Sy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yne"/>
              <a:buNone/>
              <a:defRPr sz="2400">
                <a:latin typeface="Syne"/>
                <a:ea typeface="Syne"/>
                <a:cs typeface="Syne"/>
                <a:sym typeface="Sy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yne"/>
              <a:buNone/>
              <a:defRPr sz="2400">
                <a:latin typeface="Syne"/>
                <a:ea typeface="Syne"/>
                <a:cs typeface="Syne"/>
                <a:sym typeface="Sy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yne"/>
              <a:buNone/>
              <a:defRPr sz="2400"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pic>
        <p:nvPicPr>
          <p:cNvPr id="31" name="Google Shape;3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7825" y="500700"/>
            <a:ext cx="2638224" cy="263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61750" y="3443213"/>
            <a:ext cx="2981750" cy="29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11421">
            <a:off x="8396750" y="2187813"/>
            <a:ext cx="807050" cy="7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5787" y="-2098675"/>
            <a:ext cx="2638224" cy="263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3650" y="3211313"/>
            <a:ext cx="2981750" cy="29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2400" y="4124475"/>
            <a:ext cx="923725" cy="878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5133138" y="1141750"/>
            <a:ext cx="3173700" cy="11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5133138" y="2168350"/>
            <a:ext cx="3173700" cy="18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2"/>
          </p:nvPr>
        </p:nvSpPr>
        <p:spPr>
          <a:xfrm>
            <a:off x="1171500" y="869745"/>
            <a:ext cx="3400500" cy="34041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43" name="Google Shape;4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7853" y="3808300"/>
            <a:ext cx="1090800" cy="12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163" y="4608400"/>
            <a:ext cx="2638224" cy="263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4250" y="-2531462"/>
            <a:ext cx="2981750" cy="29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2724150" y="1307100"/>
            <a:ext cx="369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8" name="Google Shape;48;p8"/>
          <p:cNvGrpSpPr/>
          <p:nvPr/>
        </p:nvGrpSpPr>
        <p:grpSpPr>
          <a:xfrm>
            <a:off x="3252888" y="-2193200"/>
            <a:ext cx="2638224" cy="9489099"/>
            <a:chOff x="3252888" y="-2193200"/>
            <a:chExt cx="2638224" cy="9489099"/>
          </a:xfrm>
        </p:grpSpPr>
        <p:pic>
          <p:nvPicPr>
            <p:cNvPr id="49" name="Google Shape;49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252888" y="4657675"/>
              <a:ext cx="2638224" cy="2638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252888" y="-2193200"/>
              <a:ext cx="2638224" cy="26382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" name="Google Shape;5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0753" y="3793925"/>
            <a:ext cx="1090800" cy="12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453675" y="-409987"/>
            <a:ext cx="2981750" cy="29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93600" y="4096613"/>
            <a:ext cx="2981750" cy="29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24975" y="1252638"/>
            <a:ext cx="2638224" cy="263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5366" y="2928150"/>
            <a:ext cx="789584" cy="111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>
            <a:spLocks noGrp="1"/>
          </p:cNvSpPr>
          <p:nvPr>
            <p:ph type="pic" idx="2"/>
          </p:nvPr>
        </p:nvSpPr>
        <p:spPr>
          <a:xfrm>
            <a:off x="-6875" y="0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720000" y="403800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"/>
              <a:buNone/>
              <a:defRPr sz="3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"/>
              <a:buNone/>
              <a:defRPr sz="3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"/>
              <a:buNone/>
              <a:defRPr sz="3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"/>
              <a:buNone/>
              <a:defRPr sz="3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"/>
              <a:buNone/>
              <a:defRPr sz="3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"/>
              <a:buNone/>
              <a:defRPr sz="3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"/>
              <a:buNone/>
              <a:defRPr sz="3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"/>
              <a:buNone/>
              <a:defRPr sz="3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yne"/>
              <a:buNone/>
              <a:defRPr sz="30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"/>
              <a:buChar char="●"/>
              <a:defRPr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"/>
              <a:buChar char="○"/>
              <a:defRPr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"/>
              <a:buChar char="■"/>
              <a:defRPr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"/>
              <a:buChar char="●"/>
              <a:defRPr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"/>
              <a:buChar char="○"/>
              <a:defRPr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"/>
              <a:buChar char="■"/>
              <a:defRPr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"/>
              <a:buChar char="●"/>
              <a:defRPr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"/>
              <a:buChar char="○"/>
              <a:defRPr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yne"/>
              <a:buChar char="■"/>
              <a:defRPr sz="12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2" r:id="rId12"/>
    <p:sldLayoutId id="2147483663" r:id="rId13"/>
    <p:sldLayoutId id="2147483664" r:id="rId14"/>
    <p:sldLayoutId id="2147483665" r:id="rId15"/>
    <p:sldLayoutId id="2147483669" r:id="rId16"/>
    <p:sldLayoutId id="2147483670" r:id="rId17"/>
    <p:sldLayoutId id="2147483671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ctrTitle"/>
          </p:nvPr>
        </p:nvSpPr>
        <p:spPr>
          <a:xfrm>
            <a:off x="1024453" y="2224390"/>
            <a:ext cx="7388225" cy="1103256"/>
          </a:xfrm>
          <a:solidFill>
            <a:srgbClr val="BFD7ED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fr-FR" sz="2800" dirty="0"/>
              <a:t>Les procédés de traitement physique des eaux potables </a:t>
            </a:r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1"/>
          </p:nvPr>
        </p:nvSpPr>
        <p:spPr>
          <a:xfrm>
            <a:off x="3445224" y="105195"/>
            <a:ext cx="5116149" cy="819382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r-FR" b="1" dirty="0"/>
              <a:t>République Algérienne Démocratique et Populaire Ministère de</a:t>
            </a:r>
          </a:p>
          <a:p>
            <a:pPr lvl="0" algn="ctr"/>
            <a:r>
              <a:rPr lang="fr-FR" b="1" dirty="0"/>
              <a:t>L’Enseignement Supérieur et de la Recherche Scientifique</a:t>
            </a: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713250" y="-989437"/>
            <a:ext cx="2685099" cy="3057975"/>
            <a:chOff x="802050" y="-1078250"/>
            <a:chExt cx="2685099" cy="3057975"/>
          </a:xfrm>
        </p:grpSpPr>
        <p:pic>
          <p:nvPicPr>
            <p:cNvPr id="192" name="Google Shape;192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8925" y="-1078250"/>
              <a:ext cx="2638224" cy="26382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3" name="Google Shape;193;p29"/>
            <p:cNvGrpSpPr/>
            <p:nvPr/>
          </p:nvGrpSpPr>
          <p:grpSpPr>
            <a:xfrm>
              <a:off x="802050" y="348775"/>
              <a:ext cx="2028776" cy="1630950"/>
              <a:chOff x="802050" y="348775"/>
              <a:chExt cx="2028776" cy="1630950"/>
            </a:xfrm>
          </p:grpSpPr>
          <p:pic>
            <p:nvPicPr>
              <p:cNvPr id="194" name="Google Shape;194;p2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802050" y="348775"/>
                <a:ext cx="1154150" cy="1630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5" name="Google Shape;195;p2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907100" y="408213"/>
                <a:ext cx="923725" cy="8788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F413B200-2667-0543-C647-73F96FC01A2C}"/>
              </a:ext>
            </a:extLst>
          </p:cNvPr>
          <p:cNvSpPr txBox="1"/>
          <p:nvPr/>
        </p:nvSpPr>
        <p:spPr>
          <a:xfrm>
            <a:off x="4264502" y="2392578"/>
            <a:ext cx="37021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65B63C5C-88FD-714C-2665-9E5BC3C15101}"/>
              </a:ext>
            </a:extLst>
          </p:cNvPr>
          <p:cNvSpPr txBox="1"/>
          <p:nvPr/>
        </p:nvSpPr>
        <p:spPr>
          <a:xfrm>
            <a:off x="4347444" y="1260555"/>
            <a:ext cx="3536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Département</a:t>
            </a:r>
            <a:r>
              <a:rPr lang="fr-FR" sz="1200" dirty="0"/>
              <a:t>: des sciences de la matière</a:t>
            </a:r>
          </a:p>
          <a:p>
            <a:pPr algn="ctr"/>
            <a:r>
              <a:rPr lang="fr-FR" sz="1200" b="1" dirty="0"/>
              <a:t>Filière</a:t>
            </a:r>
            <a:r>
              <a:rPr lang="fr-FR" sz="1200" dirty="0"/>
              <a:t>: chimie analytique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825680E-5776-27B7-C66A-0360FB8BD33E}"/>
              </a:ext>
            </a:extLst>
          </p:cNvPr>
          <p:cNvSpPr txBox="1"/>
          <p:nvPr/>
        </p:nvSpPr>
        <p:spPr>
          <a:xfrm>
            <a:off x="876396" y="3483498"/>
            <a:ext cx="315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ldhabi" panose="01000000000000000000" pitchFamily="2" charset="-78"/>
                <a:cs typeface="Aldhabi" panose="01000000000000000000" pitchFamily="2" charset="-78"/>
              </a:rPr>
              <a:t>Pr</a:t>
            </a:r>
            <a:r>
              <a:rPr lang="fr-FR" sz="3200" b="1" dirty="0" err="1">
                <a:latin typeface="Aldhabi" panose="01000000000000000000" pitchFamily="2" charset="-78"/>
                <a:cs typeface="Aldhabi" panose="01000000000000000000" pitchFamily="2" charset="-78"/>
              </a:rPr>
              <a:t>ésenté</a:t>
            </a:r>
            <a:r>
              <a:rPr lang="fr-FR" sz="3200" b="1" dirty="0">
                <a:latin typeface="Aldhabi" panose="01000000000000000000" pitchFamily="2" charset="-78"/>
                <a:cs typeface="Aldhabi" panose="01000000000000000000" pitchFamily="2" charset="-78"/>
              </a:rPr>
              <a:t> p</a:t>
            </a:r>
            <a:r>
              <a:rPr lang="en-US" sz="3200" b="1" dirty="0" err="1">
                <a:latin typeface="Aldhabi" panose="01000000000000000000" pitchFamily="2" charset="-78"/>
                <a:cs typeface="Aldhabi" panose="01000000000000000000" pitchFamily="2" charset="-78"/>
              </a:rPr>
              <a:t>ar</a:t>
            </a:r>
            <a:r>
              <a:rPr lang="en-US" sz="3200" b="1" dirty="0">
                <a:latin typeface="Aldhabi" panose="01000000000000000000" pitchFamily="2" charset="-78"/>
                <a:cs typeface="Aldhabi" panose="01000000000000000000" pitchFamily="2" charset="-78"/>
              </a:rPr>
              <a:t> :</a:t>
            </a:r>
          </a:p>
          <a:p>
            <a:r>
              <a:rPr lang="en-US" sz="1600" dirty="0" err="1" smtClean="0"/>
              <a:t>Hiba</a:t>
            </a:r>
            <a:r>
              <a:rPr lang="en-US" sz="1600" smtClean="0"/>
              <a:t>   ABDALLAH</a:t>
            </a:r>
            <a:endParaRPr lang="fr-FR" sz="1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7CBA7EA-6DAF-1678-F63F-B8AD50B4E38E}"/>
              </a:ext>
            </a:extLst>
          </p:cNvPr>
          <p:cNvSpPr txBox="1"/>
          <p:nvPr/>
        </p:nvSpPr>
        <p:spPr>
          <a:xfrm>
            <a:off x="5990502" y="3560442"/>
            <a:ext cx="2422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latin typeface="Aldhabi" panose="01000000000000000000" pitchFamily="2" charset="-78"/>
                <a:cs typeface="Aldhabi" panose="01000000000000000000" pitchFamily="2" charset="-78"/>
              </a:rPr>
              <a:t>SOUS LA SUPERVISION :</a:t>
            </a:r>
          </a:p>
          <a:p>
            <a:r>
              <a:rPr lang="fr-FR" sz="1600" dirty="0" err="1">
                <a:latin typeface="+mn-lt"/>
                <a:cs typeface="Aldhabi" panose="01000000000000000000" pitchFamily="2" charset="-78"/>
              </a:rPr>
              <a:t>Meklid</a:t>
            </a:r>
            <a:r>
              <a:rPr lang="fr-FR" sz="1600" dirty="0">
                <a:latin typeface="+mn-lt"/>
                <a:cs typeface="Aldhabi" panose="01000000000000000000" pitchFamily="2" charset="-78"/>
              </a:rPr>
              <a:t> 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2325" y="767225"/>
            <a:ext cx="1145195" cy="10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2139">
            <a:off x="713250" y="572825"/>
            <a:ext cx="884925" cy="8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1338FC09-BCF4-B5B6-99C5-CC9276A06463}"/>
              </a:ext>
            </a:extLst>
          </p:cNvPr>
          <p:cNvSpPr txBox="1"/>
          <p:nvPr/>
        </p:nvSpPr>
        <p:spPr>
          <a:xfrm>
            <a:off x="1436914" y="255148"/>
            <a:ext cx="58946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4- Désinfection :</a:t>
            </a:r>
          </a:p>
          <a:p>
            <a:endParaRPr lang="fr-FR" b="1" dirty="0"/>
          </a:p>
          <a:p>
            <a:r>
              <a:rPr lang="fr-FR" dirty="0"/>
              <a:t>Utilisation du chlore, de l’ozone ou des rayons UV pour éliminer les germes résiduels.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74D1B582-1930-B66E-4D31-24536E079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33"/>
          <a:stretch/>
        </p:blipFill>
        <p:spPr bwMode="auto">
          <a:xfrm>
            <a:off x="1598256" y="1321888"/>
            <a:ext cx="5571930" cy="356646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39"/>
          <p:cNvGrpSpPr/>
          <p:nvPr/>
        </p:nvGrpSpPr>
        <p:grpSpPr>
          <a:xfrm>
            <a:off x="-1490881" y="-1943488"/>
            <a:ext cx="2981762" cy="3297025"/>
            <a:chOff x="-136537" y="-1296875"/>
            <a:chExt cx="2981762" cy="3297025"/>
          </a:xfrm>
        </p:grpSpPr>
        <p:pic>
          <p:nvPicPr>
            <p:cNvPr id="308" name="Google Shape;308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36537" y="-1296875"/>
              <a:ext cx="2638224" cy="2638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40053" y="768150"/>
              <a:ext cx="1090800" cy="123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822625" y="219975"/>
              <a:ext cx="1022600" cy="1445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DE980BF-2ADB-B36D-591B-6DB4A17243C1}"/>
              </a:ext>
            </a:extLst>
          </p:cNvPr>
          <p:cNvSpPr txBox="1"/>
          <p:nvPr/>
        </p:nvSpPr>
        <p:spPr>
          <a:xfrm>
            <a:off x="2476500" y="31718"/>
            <a:ext cx="3983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ldhabi" panose="01000000000000000000" pitchFamily="2" charset="-78"/>
                <a:cs typeface="Aldhabi" panose="01000000000000000000" pitchFamily="2" charset="-78"/>
              </a:rPr>
              <a:t>Les techniques de filtration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C88231A9-2EA7-33F0-3BFB-7589ACC44FDE}"/>
              </a:ext>
            </a:extLst>
          </p:cNvPr>
          <p:cNvSpPr txBox="1"/>
          <p:nvPr/>
        </p:nvSpPr>
        <p:spPr>
          <a:xfrm>
            <a:off x="476508" y="1089022"/>
            <a:ext cx="74346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1- Filtration mécanique :</a:t>
            </a:r>
          </a:p>
          <a:p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dirty="0"/>
              <a:t>Utilise des filtres physiques (sable, membranes) pour retenir les impuretés.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C75A146-41C8-E42B-BF59-B4BF5ACBA097}"/>
              </a:ext>
            </a:extLst>
          </p:cNvPr>
          <p:cNvSpPr txBox="1"/>
          <p:nvPr/>
        </p:nvSpPr>
        <p:spPr>
          <a:xfrm>
            <a:off x="476508" y="1876653"/>
            <a:ext cx="8389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2- Filtration chimique :</a:t>
            </a:r>
          </a:p>
          <a:p>
            <a:r>
              <a:rPr lang="fr-FR" sz="1600" dirty="0"/>
              <a:t>Utilisation de charbon actif ou d’autres matériaux absorbants pour capturer les polluants.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CE5EF5F-AAE1-B36B-F45F-1CBC24E4425E}"/>
              </a:ext>
            </a:extLst>
          </p:cNvPr>
          <p:cNvSpPr txBox="1"/>
          <p:nvPr/>
        </p:nvSpPr>
        <p:spPr>
          <a:xfrm>
            <a:off x="468281" y="2681669"/>
            <a:ext cx="767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3- Filtration biologique :</a:t>
            </a:r>
          </a:p>
          <a:p>
            <a:r>
              <a:rPr lang="fr-FR" sz="1600" dirty="0"/>
              <a:t>Exploite des bactéries bénéfiques pour décomposer les contaminants organiques.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7AC600D2-7DE7-8263-3836-58E49B99292B}"/>
              </a:ext>
            </a:extLst>
          </p:cNvPr>
          <p:cNvSpPr txBox="1"/>
          <p:nvPr/>
        </p:nvSpPr>
        <p:spPr>
          <a:xfrm>
            <a:off x="468281" y="3469300"/>
            <a:ext cx="6453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4- Filtration membranaire </a:t>
            </a:r>
            <a:r>
              <a:rPr lang="fr-FR" b="1" dirty="0"/>
              <a:t>:</a:t>
            </a:r>
          </a:p>
          <a:p>
            <a:r>
              <a:rPr lang="fr-FR" dirty="0"/>
              <a:t>Très efficace pour éliminer les molécules, ions et particules microscopiques.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0"/>
          <p:cNvSpPr txBox="1">
            <a:spLocks noGrp="1"/>
          </p:cNvSpPr>
          <p:nvPr>
            <p:ph type="title"/>
          </p:nvPr>
        </p:nvSpPr>
        <p:spPr>
          <a:xfrm>
            <a:off x="720000" y="42869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Aldhabi" panose="01000000000000000000" pitchFamily="2" charset="-78"/>
                <a:cs typeface="Aldhabi" panose="01000000000000000000" pitchFamily="2" charset="-78"/>
              </a:rPr>
              <a:t>Conclusion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458" name="Google Shape;458;p50"/>
          <p:cNvSpPr txBox="1">
            <a:spLocks noGrp="1"/>
          </p:cNvSpPr>
          <p:nvPr>
            <p:ph type="body" idx="1"/>
          </p:nvPr>
        </p:nvSpPr>
        <p:spPr>
          <a:xfrm>
            <a:off x="720000" y="1298403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/>
              <a:t>La filtration de l’eau joue un rôle essentiel dans la production d’une eau potable propre et sûre. En éliminant les impuretés, les contaminants et les micro-organismes, elle protège notre santé, améliore notre qualité de vie et préserve l’environnement. Aujourd’hui, avec les défis liés à la pollution et à la raréfaction des ressources en eau, il est indispensable de sensibiliser et d’adopter des solutions durables pour garantir un accès universel à une eau potable de qualité. La filtration reste donc une étape incontournable pour répondre aux besoins de l’humanité et assurer un avenir sain pour les générations futures.</a:t>
            </a:r>
            <a:endParaRPr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B4D387E6-8CE0-3BDA-4B6D-BC62A3BC0A37}"/>
              </a:ext>
            </a:extLst>
          </p:cNvPr>
          <p:cNvGrpSpPr/>
          <p:nvPr/>
        </p:nvGrpSpPr>
        <p:grpSpPr>
          <a:xfrm>
            <a:off x="649686" y="3482433"/>
            <a:ext cx="3503436" cy="448844"/>
            <a:chOff x="2781241" y="347265"/>
            <a:chExt cx="3593224" cy="444468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xmlns="" id="{2253CB0E-748C-A6C5-6524-C2CDE84E0AA7}"/>
                </a:ext>
              </a:extLst>
            </p:cNvPr>
            <p:cNvGrpSpPr/>
            <p:nvPr/>
          </p:nvGrpSpPr>
          <p:grpSpPr>
            <a:xfrm>
              <a:off x="2781241" y="347265"/>
              <a:ext cx="3407345" cy="444468"/>
              <a:chOff x="3989305" y="865637"/>
              <a:chExt cx="3407345" cy="444468"/>
            </a:xfrm>
          </p:grpSpPr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xmlns="" id="{32C19253-74BB-1F0B-B31C-277F95C9F1BC}"/>
                  </a:ext>
                </a:extLst>
              </p:cNvPr>
              <p:cNvSpPr txBox="1"/>
              <p:nvPr/>
            </p:nvSpPr>
            <p:spPr>
              <a:xfrm>
                <a:off x="3989305" y="908312"/>
                <a:ext cx="3177152" cy="3047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ED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+mj-lt"/>
                  </a:rPr>
                  <a:t>Conclusion</a:t>
                </a:r>
                <a:endParaRPr lang="fr-FR" b="1" dirty="0">
                  <a:solidFill>
                    <a:srgbClr val="009EDC"/>
                  </a:solidFill>
                  <a:latin typeface="+mj-lt"/>
                </a:endParaRPr>
              </a:p>
            </p:txBody>
          </p:sp>
          <p:sp>
            <p:nvSpPr>
              <p:cNvPr id="46" name="Rectangle : coins arrondis 45">
                <a:extLst>
                  <a:ext uri="{FF2B5EF4-FFF2-40B4-BE49-F238E27FC236}">
                    <a16:creationId xmlns:a16="http://schemas.microsoft.com/office/drawing/2014/main" xmlns="" id="{748446BA-34EE-1AAF-0104-248F2C07CAB9}"/>
                  </a:ext>
                </a:extLst>
              </p:cNvPr>
              <p:cNvSpPr/>
              <p:nvPr/>
            </p:nvSpPr>
            <p:spPr>
              <a:xfrm rot="2646501">
                <a:off x="6962489" y="865637"/>
                <a:ext cx="434161" cy="444468"/>
              </a:xfrm>
              <a:prstGeom prst="roundRect">
                <a:avLst/>
              </a:prstGeom>
              <a:solidFill>
                <a:srgbClr val="009ED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xmlns="" id="{38A6469B-36B8-4CB8-524E-0B90656FEAAD}"/>
                </a:ext>
              </a:extLst>
            </p:cNvPr>
            <p:cNvSpPr txBox="1"/>
            <p:nvPr/>
          </p:nvSpPr>
          <p:spPr>
            <a:xfrm>
              <a:off x="5733856" y="415610"/>
              <a:ext cx="6406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05</a:t>
              </a:r>
              <a:endParaRPr lang="fr-FR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F945C0FA-8A04-1068-0495-EF15A5591D71}"/>
              </a:ext>
            </a:extLst>
          </p:cNvPr>
          <p:cNvGrpSpPr/>
          <p:nvPr/>
        </p:nvGrpSpPr>
        <p:grpSpPr>
          <a:xfrm>
            <a:off x="1250113" y="3006630"/>
            <a:ext cx="3393496" cy="444468"/>
            <a:chOff x="2893999" y="347265"/>
            <a:chExt cx="3480466" cy="444468"/>
          </a:xfrm>
        </p:grpSpPr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xmlns="" id="{2311A72D-7ECC-2C67-75D3-534CC676DD3B}"/>
                </a:ext>
              </a:extLst>
            </p:cNvPr>
            <p:cNvGrpSpPr/>
            <p:nvPr/>
          </p:nvGrpSpPr>
          <p:grpSpPr>
            <a:xfrm>
              <a:off x="2893999" y="347265"/>
              <a:ext cx="3294587" cy="444468"/>
              <a:chOff x="4102063" y="865637"/>
              <a:chExt cx="3294587" cy="444468"/>
            </a:xfrm>
          </p:grpSpPr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xmlns="" id="{926F5FE2-B986-669A-EC08-8DFCC3E1AAC3}"/>
                  </a:ext>
                </a:extLst>
              </p:cNvPr>
              <p:cNvSpPr txBox="1"/>
              <p:nvPr/>
            </p:nvSpPr>
            <p:spPr>
              <a:xfrm>
                <a:off x="4102063" y="901732"/>
                <a:ext cx="317715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ED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+mn-lt"/>
                  </a:rPr>
                  <a:t>     Techniques de filtration </a:t>
                </a:r>
                <a:r>
                  <a:rPr lang="en-US" dirty="0">
                    <a:solidFill>
                      <a:srgbClr val="009EDC"/>
                    </a:solidFill>
                    <a:latin typeface="+mn-lt"/>
                  </a:rPr>
                  <a:t> </a:t>
                </a:r>
                <a:endParaRPr lang="fr-FR" dirty="0">
                  <a:solidFill>
                    <a:srgbClr val="009EDC"/>
                  </a:solidFill>
                  <a:latin typeface="+mn-lt"/>
                </a:endParaRPr>
              </a:p>
            </p:txBody>
          </p:sp>
          <p:sp>
            <p:nvSpPr>
              <p:cNvPr id="36" name="Rectangle : coins arrondis 35">
                <a:extLst>
                  <a:ext uri="{FF2B5EF4-FFF2-40B4-BE49-F238E27FC236}">
                    <a16:creationId xmlns:a16="http://schemas.microsoft.com/office/drawing/2014/main" xmlns="" id="{DFFB6D5A-7C09-12DF-D105-E7ED66C28F4B}"/>
                  </a:ext>
                </a:extLst>
              </p:cNvPr>
              <p:cNvSpPr/>
              <p:nvPr/>
            </p:nvSpPr>
            <p:spPr>
              <a:xfrm rot="2646501">
                <a:off x="6962489" y="865637"/>
                <a:ext cx="434161" cy="444468"/>
              </a:xfrm>
              <a:prstGeom prst="roundRect">
                <a:avLst/>
              </a:prstGeom>
              <a:solidFill>
                <a:srgbClr val="009ED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xmlns="" id="{7188FF14-D6BD-64EF-C34E-C5F8F491292A}"/>
                </a:ext>
              </a:extLst>
            </p:cNvPr>
            <p:cNvSpPr txBox="1"/>
            <p:nvPr/>
          </p:nvSpPr>
          <p:spPr>
            <a:xfrm>
              <a:off x="5733856" y="415610"/>
              <a:ext cx="6406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04</a:t>
              </a:r>
              <a:endParaRPr lang="fr-FR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2B6D6BBC-E004-E993-0550-8D4C4E4642A1}"/>
              </a:ext>
            </a:extLst>
          </p:cNvPr>
          <p:cNvGrpSpPr/>
          <p:nvPr/>
        </p:nvGrpSpPr>
        <p:grpSpPr>
          <a:xfrm>
            <a:off x="1665078" y="2349382"/>
            <a:ext cx="3450356" cy="444468"/>
            <a:chOff x="2924109" y="347265"/>
            <a:chExt cx="3450356" cy="444468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xmlns="" id="{102F01CE-CD5B-6E49-3F0F-CF27E9ED2A92}"/>
                </a:ext>
              </a:extLst>
            </p:cNvPr>
            <p:cNvGrpSpPr/>
            <p:nvPr/>
          </p:nvGrpSpPr>
          <p:grpSpPr>
            <a:xfrm>
              <a:off x="2924109" y="347265"/>
              <a:ext cx="3264477" cy="444468"/>
              <a:chOff x="4132173" y="865637"/>
              <a:chExt cx="3264477" cy="444468"/>
            </a:xfrm>
          </p:grpSpPr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xmlns="" id="{FBDE84C8-4A6A-3DE1-CA27-A5B9562A8527}"/>
                  </a:ext>
                </a:extLst>
              </p:cNvPr>
              <p:cNvSpPr txBox="1"/>
              <p:nvPr/>
            </p:nvSpPr>
            <p:spPr>
              <a:xfrm>
                <a:off x="4132173" y="941377"/>
                <a:ext cx="317715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ED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latin typeface="+mj-lt"/>
                  </a:rPr>
                  <a:t>  Les étapes de la filtration</a:t>
                </a:r>
                <a:r>
                  <a:rPr lang="en-US" b="1" dirty="0">
                    <a:latin typeface="+mj-lt"/>
                  </a:rPr>
                  <a:t> </a:t>
                </a:r>
                <a:r>
                  <a:rPr lang="en-US" dirty="0">
                    <a:solidFill>
                      <a:srgbClr val="009EDC"/>
                    </a:solidFill>
                    <a:latin typeface="+mj-lt"/>
                  </a:rPr>
                  <a:t> </a:t>
                </a:r>
                <a:endParaRPr lang="fr-FR" dirty="0">
                  <a:solidFill>
                    <a:srgbClr val="009EDC"/>
                  </a:solidFill>
                  <a:latin typeface="+mj-lt"/>
                </a:endParaRPr>
              </a:p>
            </p:txBody>
          </p:sp>
          <p:sp>
            <p:nvSpPr>
              <p:cNvPr id="31" name="Rectangle : coins arrondis 30">
                <a:extLst>
                  <a:ext uri="{FF2B5EF4-FFF2-40B4-BE49-F238E27FC236}">
                    <a16:creationId xmlns:a16="http://schemas.microsoft.com/office/drawing/2014/main" xmlns="" id="{8D368545-0D07-5DE7-DCA2-3ABE6F9954BC}"/>
                  </a:ext>
                </a:extLst>
              </p:cNvPr>
              <p:cNvSpPr/>
              <p:nvPr/>
            </p:nvSpPr>
            <p:spPr>
              <a:xfrm rot="2646501">
                <a:off x="6962489" y="865637"/>
                <a:ext cx="434161" cy="444468"/>
              </a:xfrm>
              <a:prstGeom prst="roundRect">
                <a:avLst/>
              </a:prstGeom>
              <a:solidFill>
                <a:srgbClr val="009ED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xmlns="" id="{67034591-05FD-8E4A-DE7F-7AE9049BE97D}"/>
                </a:ext>
              </a:extLst>
            </p:cNvPr>
            <p:cNvSpPr txBox="1"/>
            <p:nvPr/>
          </p:nvSpPr>
          <p:spPr>
            <a:xfrm>
              <a:off x="5733856" y="415610"/>
              <a:ext cx="6406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03</a:t>
              </a:r>
              <a:endParaRPr lang="fr-FR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13CB5FD-CA9B-D600-7115-1E9ABA8969EC}"/>
              </a:ext>
            </a:extLst>
          </p:cNvPr>
          <p:cNvGrpSpPr/>
          <p:nvPr/>
        </p:nvGrpSpPr>
        <p:grpSpPr>
          <a:xfrm>
            <a:off x="1073434" y="1668048"/>
            <a:ext cx="3662809" cy="444468"/>
            <a:chOff x="2728898" y="347265"/>
            <a:chExt cx="3664699" cy="444468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xmlns="" id="{E20186A1-3E24-0A2B-BC83-4C95C20C5D6D}"/>
                </a:ext>
              </a:extLst>
            </p:cNvPr>
            <p:cNvGrpSpPr/>
            <p:nvPr/>
          </p:nvGrpSpPr>
          <p:grpSpPr>
            <a:xfrm>
              <a:off x="2728898" y="347265"/>
              <a:ext cx="3459688" cy="444468"/>
              <a:chOff x="3936962" y="865637"/>
              <a:chExt cx="3459688" cy="444468"/>
            </a:xfrm>
          </p:grpSpPr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xmlns="" id="{2D4D18FB-96CE-B2D1-A92E-86B953560523}"/>
                  </a:ext>
                </a:extLst>
              </p:cNvPr>
              <p:cNvSpPr txBox="1"/>
              <p:nvPr/>
            </p:nvSpPr>
            <p:spPr>
              <a:xfrm>
                <a:off x="3936962" y="934795"/>
                <a:ext cx="3306141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ED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    </a:t>
                </a:r>
                <a:r>
                  <a:rPr lang="en-US" sz="1600" b="1" dirty="0" err="1"/>
                  <a:t>Pourquoi</a:t>
                </a:r>
                <a:r>
                  <a:rPr lang="en-US" sz="1600" b="1" dirty="0"/>
                  <a:t> </a:t>
                </a:r>
                <a:r>
                  <a:rPr lang="en-US" sz="1600" b="1" dirty="0" err="1"/>
                  <a:t>filtrer</a:t>
                </a:r>
                <a:r>
                  <a:rPr lang="en-US" sz="1600" b="1" dirty="0"/>
                  <a:t> </a:t>
                </a:r>
                <a:r>
                  <a:rPr lang="en-US" sz="1600" b="1" dirty="0" err="1"/>
                  <a:t>l'eau</a:t>
                </a:r>
                <a:r>
                  <a:rPr lang="en-US" sz="1600" b="1" dirty="0"/>
                  <a:t> ?    </a:t>
                </a:r>
                <a:r>
                  <a:rPr lang="en-US" sz="1600" dirty="0">
                    <a:solidFill>
                      <a:srgbClr val="009EDC"/>
                    </a:solidFill>
                  </a:rPr>
                  <a:t> </a:t>
                </a:r>
                <a:endParaRPr lang="fr-FR" sz="1600" dirty="0">
                  <a:solidFill>
                    <a:srgbClr val="009EDC"/>
                  </a:solidFill>
                </a:endParaRPr>
              </a:p>
            </p:txBody>
          </p:sp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xmlns="" id="{005DB965-7906-2909-857F-5D3632AC908C}"/>
                  </a:ext>
                </a:extLst>
              </p:cNvPr>
              <p:cNvSpPr/>
              <p:nvPr/>
            </p:nvSpPr>
            <p:spPr>
              <a:xfrm rot="2646501">
                <a:off x="6962489" y="865637"/>
                <a:ext cx="434161" cy="444468"/>
              </a:xfrm>
              <a:prstGeom prst="roundRect">
                <a:avLst/>
              </a:prstGeom>
              <a:solidFill>
                <a:srgbClr val="009ED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xmlns="" id="{44B4D5AE-4A24-3F81-A02E-03A87AF9D1AD}"/>
                </a:ext>
              </a:extLst>
            </p:cNvPr>
            <p:cNvSpPr txBox="1"/>
            <p:nvPr/>
          </p:nvSpPr>
          <p:spPr>
            <a:xfrm>
              <a:off x="5752988" y="416423"/>
              <a:ext cx="6406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02</a:t>
              </a:r>
              <a:endParaRPr lang="fr-FR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56DD00BC-B0A5-DD6A-8EAB-EFE20A7F3BD1}"/>
              </a:ext>
            </a:extLst>
          </p:cNvPr>
          <p:cNvGrpSpPr/>
          <p:nvPr/>
        </p:nvGrpSpPr>
        <p:grpSpPr>
          <a:xfrm>
            <a:off x="880047" y="1167632"/>
            <a:ext cx="3370672" cy="444468"/>
            <a:chOff x="2917408" y="347265"/>
            <a:chExt cx="3457057" cy="44446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xmlns="" id="{1FE1338B-C980-637E-E398-F7D47A3CDF75}"/>
                </a:ext>
              </a:extLst>
            </p:cNvPr>
            <p:cNvGrpSpPr/>
            <p:nvPr/>
          </p:nvGrpSpPr>
          <p:grpSpPr>
            <a:xfrm>
              <a:off x="2917408" y="347265"/>
              <a:ext cx="3271178" cy="444468"/>
              <a:chOff x="4125472" y="865637"/>
              <a:chExt cx="3271178" cy="444468"/>
            </a:xfrm>
          </p:grpSpPr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DF84FD70-53E7-F429-5B22-F91A9AE740A3}"/>
                  </a:ext>
                </a:extLst>
              </p:cNvPr>
              <p:cNvSpPr txBox="1"/>
              <p:nvPr/>
            </p:nvSpPr>
            <p:spPr>
              <a:xfrm>
                <a:off x="4125472" y="909278"/>
                <a:ext cx="317715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ED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 Black" panose="020B0A04020102020204" pitchFamily="34" charset="0"/>
                  </a:rPr>
                  <a:t>        INTRODUCTION</a:t>
                </a:r>
                <a:r>
                  <a:rPr lang="en-US" b="1" dirty="0"/>
                  <a:t> </a:t>
                </a:r>
                <a:r>
                  <a:rPr lang="en-US" dirty="0">
                    <a:solidFill>
                      <a:srgbClr val="009EDC"/>
                    </a:solidFill>
                  </a:rPr>
                  <a:t> </a:t>
                </a:r>
                <a:endParaRPr lang="fr-FR" dirty="0">
                  <a:solidFill>
                    <a:srgbClr val="009EDC"/>
                  </a:solidFill>
                </a:endParaRPr>
              </a:p>
            </p:txBody>
          </p:sp>
          <p:sp>
            <p:nvSpPr>
              <p:cNvPr id="13" name="Rectangle : coins arrondis 12">
                <a:extLst>
                  <a:ext uri="{FF2B5EF4-FFF2-40B4-BE49-F238E27FC236}">
                    <a16:creationId xmlns:a16="http://schemas.microsoft.com/office/drawing/2014/main" xmlns="" id="{74F7169E-6AE0-2540-7240-D10E850F1141}"/>
                  </a:ext>
                </a:extLst>
              </p:cNvPr>
              <p:cNvSpPr/>
              <p:nvPr/>
            </p:nvSpPr>
            <p:spPr>
              <a:xfrm rot="2646501">
                <a:off x="6962489" y="865637"/>
                <a:ext cx="434161" cy="444468"/>
              </a:xfrm>
              <a:prstGeom prst="roundRect">
                <a:avLst/>
              </a:prstGeom>
              <a:solidFill>
                <a:srgbClr val="009ED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EADEDEDE-B154-1F56-B4E9-84E0E9A6F9EA}"/>
                </a:ext>
              </a:extLst>
            </p:cNvPr>
            <p:cNvSpPr txBox="1"/>
            <p:nvPr/>
          </p:nvSpPr>
          <p:spPr>
            <a:xfrm>
              <a:off x="5733856" y="415610"/>
              <a:ext cx="6406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01</a:t>
              </a:r>
              <a:endParaRPr lang="fr-FR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376B58-6478-F685-8F0C-F1B32F4A61A6}"/>
              </a:ext>
            </a:extLst>
          </p:cNvPr>
          <p:cNvSpPr/>
          <p:nvPr/>
        </p:nvSpPr>
        <p:spPr>
          <a:xfrm>
            <a:off x="-1" y="1185098"/>
            <a:ext cx="3014421" cy="2763030"/>
          </a:xfrm>
          <a:prstGeom prst="rect">
            <a:avLst/>
          </a:prstGeom>
          <a:solidFill>
            <a:srgbClr val="009EDC"/>
          </a:solidFill>
          <a:ln>
            <a:solidFill>
              <a:srgbClr val="009E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7218418D-D3D8-F256-184B-9BC33674B17E}"/>
              </a:ext>
            </a:extLst>
          </p:cNvPr>
          <p:cNvSpPr/>
          <p:nvPr/>
        </p:nvSpPr>
        <p:spPr>
          <a:xfrm rot="2692745">
            <a:off x="1507163" y="1264543"/>
            <a:ext cx="2504367" cy="2471980"/>
          </a:xfrm>
          <a:prstGeom prst="roundRect">
            <a:avLst/>
          </a:prstGeom>
          <a:solidFill>
            <a:srgbClr val="009E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697EAA99-9992-5681-B36F-A275CCC7DCA8}"/>
              </a:ext>
            </a:extLst>
          </p:cNvPr>
          <p:cNvSpPr/>
          <p:nvPr/>
        </p:nvSpPr>
        <p:spPr>
          <a:xfrm rot="2692745">
            <a:off x="1680367" y="1466457"/>
            <a:ext cx="2169915" cy="21259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6D1A0452-CEDA-05C0-7566-B705E1761FC4}"/>
              </a:ext>
            </a:extLst>
          </p:cNvPr>
          <p:cNvSpPr txBox="1"/>
          <p:nvPr/>
        </p:nvSpPr>
        <p:spPr>
          <a:xfrm>
            <a:off x="2076050" y="2237027"/>
            <a:ext cx="1488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PLAN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381330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7284E-6 L 0.25 -1.7284E-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25 -2.59259E-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0.0037 L 0.28403 0.0037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2.22222E-6 L 0.25799 2.22222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87654E-7 L 0.25 9.87654E-7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rgbClr val="009EDC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2B74775-37BA-B238-A2FD-F67E4030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5175"/>
            <a:ext cx="7704000" cy="572700"/>
          </a:xfrm>
        </p:spPr>
        <p:txBody>
          <a:bodyPr/>
          <a:lstStyle/>
          <a:p>
            <a:pPr algn="ctr"/>
            <a:r>
              <a:rPr lang="en-US" sz="4000" dirty="0">
                <a:latin typeface="Aldhabi" panose="01000000000000000000" pitchFamily="2" charset="-78"/>
                <a:cs typeface="Aldhabi" panose="01000000000000000000" pitchFamily="2" charset="-78"/>
              </a:rPr>
              <a:t>Introduction </a:t>
            </a:r>
            <a:endParaRPr lang="fr-FR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7908B63-9C1D-2B3E-1AAA-0CC03669B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93297"/>
            <a:ext cx="6180364" cy="3166432"/>
          </a:xfrm>
        </p:spPr>
        <p:txBody>
          <a:bodyPr/>
          <a:lstStyle/>
          <a:p>
            <a:r>
              <a:rPr lang="fr-FR" sz="1800" dirty="0"/>
              <a:t>L'eau potable est essentielle à la vie humaine et à la santé.                                    </a:t>
            </a:r>
          </a:p>
          <a:p>
            <a:r>
              <a:rPr lang="fr-FR" sz="1800" dirty="0"/>
              <a:t>  Cependant, l'eau disponible dans la nature n'est pas toujours propre à la consommation.                                                                                                                              Elle peut contenir des impuretés, des agents pathogènes et des substances chimiques. C'est pourquoi la filtration de l'eau est une étape cruciale pour garantir son potabilité . Dans cet exposé, nous allons expliquer le processus de filtration de l'eau potable, ses différentes étapes et les techniques utilisées pour purifier l'eau.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D4A1054-05D7-02E5-F45D-D5FED088B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065" y="1356582"/>
            <a:ext cx="2724148" cy="286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55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title" idx="2"/>
          </p:nvPr>
        </p:nvSpPr>
        <p:spPr>
          <a:xfrm>
            <a:off x="2208418" y="283603"/>
            <a:ext cx="3587479" cy="394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</a:rPr>
              <a:t>Pourquoi </a:t>
            </a:r>
            <a:r>
              <a:rPr lang="en-US" sz="2000" b="1" dirty="0" err="1">
                <a:solidFill>
                  <a:schemeClr val="tx1"/>
                </a:solidFill>
              </a:rPr>
              <a:t>filtrer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l'eau</a:t>
            </a:r>
            <a:r>
              <a:rPr lang="en-US" sz="2000" b="1" dirty="0">
                <a:solidFill>
                  <a:schemeClr val="tx1"/>
                </a:solidFill>
              </a:rPr>
              <a:t> ?</a:t>
            </a:r>
            <a:endParaRPr sz="2000" b="1" dirty="0">
              <a:solidFill>
                <a:schemeClr val="tx1"/>
              </a:solidFill>
            </a:endParaRPr>
          </a:p>
        </p:txBody>
      </p:sp>
      <p:pic>
        <p:nvPicPr>
          <p:cNvPr id="228" name="Google Shape;22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2250" y="4151488"/>
            <a:ext cx="2981750" cy="298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32"/>
          <p:cNvGrpSpPr/>
          <p:nvPr/>
        </p:nvGrpSpPr>
        <p:grpSpPr>
          <a:xfrm>
            <a:off x="5795897" y="128213"/>
            <a:ext cx="5156651" cy="1874638"/>
            <a:chOff x="5812225" y="471113"/>
            <a:chExt cx="5156651" cy="1874638"/>
          </a:xfrm>
        </p:grpSpPr>
        <p:pic>
          <p:nvPicPr>
            <p:cNvPr id="230" name="Google Shape;230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44350" y="1256150"/>
              <a:ext cx="1145195" cy="108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 flipH="1">
              <a:off x="5812225" y="471113"/>
              <a:ext cx="5156651" cy="861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E1D52E8-6B92-5056-9091-2EFA727219F8}"/>
              </a:ext>
            </a:extLst>
          </p:cNvPr>
          <p:cNvSpPr txBox="1"/>
          <p:nvPr/>
        </p:nvSpPr>
        <p:spPr>
          <a:xfrm>
            <a:off x="228600" y="967655"/>
            <a:ext cx="642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Filtrer l'eau est une étape essentielle pour garantir sa qualité et sa sécurité pour la consommation ou d'autres usages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88723FC-0F6B-3EF8-D69D-643F37AC9FBD}"/>
              </a:ext>
            </a:extLst>
          </p:cNvPr>
          <p:cNvSpPr txBox="1"/>
          <p:nvPr/>
        </p:nvSpPr>
        <p:spPr>
          <a:xfrm>
            <a:off x="249009" y="1818626"/>
            <a:ext cx="3355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Éliminer les impuretés physiques</a:t>
            </a:r>
          </a:p>
          <a:p>
            <a:pPr marL="342900" indent="-342900">
              <a:buAutoNum type="arabicPeriod"/>
            </a:pPr>
            <a:endParaRPr lang="ar-DZ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ar-D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/>
              <a:t>les particules solides comme le sable  la boue ou d'autres matières 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9CA9FA9-C094-9918-1CF0-2A76D18DA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647" y="2913884"/>
            <a:ext cx="2962275" cy="1769020"/>
          </a:xfrm>
          <a:prstGeom prst="rect">
            <a:avLst/>
          </a:prstGeom>
        </p:spPr>
      </p:pic>
      <p:pic>
        <p:nvPicPr>
          <p:cNvPr id="1026" name="Picture 2" descr="Eau jaunâtre qui sort du robinet : pourquoi et que faire ?| MesDépanneurs.fr">
            <a:extLst>
              <a:ext uri="{FF2B5EF4-FFF2-40B4-BE49-F238E27FC236}">
                <a16:creationId xmlns:a16="http://schemas.microsoft.com/office/drawing/2014/main" xmlns="" id="{4EDF69C3-3B08-25C8-F984-923E309F6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348" y="2913884"/>
            <a:ext cx="2828924" cy="176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6BA5A9B-98CC-A50D-DC52-BF3E0EE9DA1E}"/>
              </a:ext>
            </a:extLst>
          </p:cNvPr>
          <p:cNvSpPr txBox="1"/>
          <p:nvPr/>
        </p:nvSpPr>
        <p:spPr>
          <a:xfrm>
            <a:off x="4388905" y="1871253"/>
            <a:ext cx="54782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2. Supprimer les agents pathogènes</a:t>
            </a:r>
          </a:p>
          <a:p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dirty="0"/>
              <a:t>micro-organismes (bactéries, virus, parasites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/>
      <p:bldP spid="2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127332" y="183176"/>
            <a:ext cx="4241468" cy="401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3. Améliorer les qualités organoleptiques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7FEE4E9-0E89-E76D-56B0-F4008A19A75A}"/>
              </a:ext>
            </a:extLst>
          </p:cNvPr>
          <p:cNvSpPr txBox="1"/>
          <p:nvPr/>
        </p:nvSpPr>
        <p:spPr>
          <a:xfrm>
            <a:off x="135799" y="753533"/>
            <a:ext cx="4436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1500" dirty="0"/>
              <a:t> </a:t>
            </a:r>
            <a:r>
              <a:rPr lang="en-US" sz="1500" b="1" dirty="0"/>
              <a:t>- </a:t>
            </a:r>
            <a:r>
              <a:rPr lang="fr-FR" sz="1500" b="1" dirty="0"/>
              <a:t>Goût : </a:t>
            </a:r>
            <a:r>
              <a:rPr lang="fr-FR" sz="1500" dirty="0"/>
              <a:t>Suppression des saveurs désagréables.</a:t>
            </a:r>
          </a:p>
          <a:p>
            <a:endParaRPr lang="fr-FR" sz="1500" dirty="0"/>
          </a:p>
          <a:p>
            <a:r>
              <a:rPr lang="fr-FR" sz="1500" dirty="0"/>
              <a:t> </a:t>
            </a:r>
            <a:r>
              <a:rPr lang="fr-FR" sz="1500" b="1" dirty="0"/>
              <a:t>- Odeur : </a:t>
            </a:r>
            <a:r>
              <a:rPr lang="fr-FR" sz="1500" dirty="0"/>
              <a:t>Élimination des odeurs désagréables,   souvent causées par des algues ou des composés organiques.</a:t>
            </a:r>
          </a:p>
          <a:p>
            <a:endParaRPr lang="fr-FR" sz="1500" dirty="0"/>
          </a:p>
          <a:p>
            <a:r>
              <a:rPr lang="fr-FR" sz="1500" b="1" dirty="0"/>
              <a:t> - Aspect : </a:t>
            </a:r>
            <a:r>
              <a:rPr lang="fr-FR" sz="1500" dirty="0"/>
              <a:t>Rendre l’eau claire et visuellement propre.</a:t>
            </a:r>
          </a:p>
        </p:txBody>
      </p:sp>
      <p:pic>
        <p:nvPicPr>
          <p:cNvPr id="2050" name="Picture 2" descr="L'eau trouble | Kinetico Centre de ressources">
            <a:extLst>
              <a:ext uri="{FF2B5EF4-FFF2-40B4-BE49-F238E27FC236}">
                <a16:creationId xmlns:a16="http://schemas.microsoft.com/office/drawing/2014/main" xmlns="" id="{6A7CE914-C1EE-89C3-4BBF-9F53A833D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71" y="2861240"/>
            <a:ext cx="29813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DDFF985-4E2F-67BD-6B6F-C692AF6BC5FF}"/>
              </a:ext>
            </a:extLst>
          </p:cNvPr>
          <p:cNvSpPr txBox="1"/>
          <p:nvPr/>
        </p:nvSpPr>
        <p:spPr>
          <a:xfrm>
            <a:off x="4775202" y="220764"/>
            <a:ext cx="40640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4. Protéger la santé publique</a:t>
            </a:r>
          </a:p>
          <a:p>
            <a:endParaRPr lang="fr-FR" sz="1600" b="1" dirty="0">
              <a:latin typeface="+mj-lt"/>
            </a:endParaRPr>
          </a:p>
          <a:p>
            <a:endParaRPr lang="fr-FR" sz="1600" b="1" dirty="0">
              <a:latin typeface="+mj-lt"/>
            </a:endParaRPr>
          </a:p>
          <a:p>
            <a:r>
              <a:rPr lang="fr-FR" sz="1500" dirty="0">
                <a:latin typeface="+mn-lt"/>
              </a:rPr>
              <a:t>La filtration réduit les risques de maladies hydriques graves comme le choléra, la typhoïde ou l’hépatite A.</a:t>
            </a:r>
          </a:p>
        </p:txBody>
      </p:sp>
      <p:sp>
        <p:nvSpPr>
          <p:cNvPr id="12" name="AutoShape 4" descr="Eau, assainissement et hygiène (EAH) | UNICEF">
            <a:extLst>
              <a:ext uri="{FF2B5EF4-FFF2-40B4-BE49-F238E27FC236}">
                <a16:creationId xmlns:a16="http://schemas.microsoft.com/office/drawing/2014/main" xmlns="" id="{563F3AC0-E02A-B594-6229-152D0C61EC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6" descr="Eau, assainissement et hygiène (EAH) | UNICEF">
            <a:extLst>
              <a:ext uri="{FF2B5EF4-FFF2-40B4-BE49-F238E27FC236}">
                <a16:creationId xmlns:a16="http://schemas.microsoft.com/office/drawing/2014/main" xmlns="" id="{B574041F-2FA9-12E8-B207-DAEA0AA98C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0533" y="2861240"/>
            <a:ext cx="1820334" cy="182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C78F2136-0D93-24C3-91A3-17B6723EE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717835"/>
            <a:ext cx="3581588" cy="1987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D07EAB-87FF-4E4E-76E7-D2FD8B9DB8CF}"/>
              </a:ext>
            </a:extLst>
          </p:cNvPr>
          <p:cNvSpPr txBox="1"/>
          <p:nvPr/>
        </p:nvSpPr>
        <p:spPr>
          <a:xfrm>
            <a:off x="415395" y="278368"/>
            <a:ext cx="63754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5. Préserver les installations</a:t>
            </a:r>
          </a:p>
          <a:p>
            <a:endParaRPr lang="fr-FR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b="1" dirty="0"/>
              <a:t>Canalisations et appareils : </a:t>
            </a:r>
            <a:r>
              <a:rPr lang="fr-FR" dirty="0"/>
              <a:t>Éviter l’entartrage et les dépôts dans les équipements ménagers comme les machines à laver ou </a:t>
            </a:r>
          </a:p>
          <a:p>
            <a:r>
              <a:rPr lang="fr-FR" dirty="0"/>
              <a:t>les chauffe-eau.</a:t>
            </a:r>
          </a:p>
        </p:txBody>
      </p:sp>
      <p:pic>
        <p:nvPicPr>
          <p:cNvPr id="3074" name="Picture 2" descr="Dépôts de tartre: comment vous en débarasser - eSpares Blog">
            <a:extLst>
              <a:ext uri="{FF2B5EF4-FFF2-40B4-BE49-F238E27FC236}">
                <a16:creationId xmlns:a16="http://schemas.microsoft.com/office/drawing/2014/main" xmlns="" id="{1F252DD2-544C-FD9F-AE8F-0DFEE2CA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12" y="2206626"/>
            <a:ext cx="2855383" cy="212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épôts de tartre: comment vous en débarasser - eSpares Blog">
            <a:extLst>
              <a:ext uri="{FF2B5EF4-FFF2-40B4-BE49-F238E27FC236}">
                <a16:creationId xmlns:a16="http://schemas.microsoft.com/office/drawing/2014/main" xmlns="" id="{FD5B9ECB-23A2-382B-CD9F-3BC76A53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1523" y="2206626"/>
            <a:ext cx="3680099" cy="212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B0AE20B6-298B-3117-86A4-B65C92655531}"/>
              </a:ext>
            </a:extLst>
          </p:cNvPr>
          <p:cNvSpPr txBox="1"/>
          <p:nvPr/>
        </p:nvSpPr>
        <p:spPr>
          <a:xfrm>
            <a:off x="1502229" y="252758"/>
            <a:ext cx="578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ldhabi" panose="01000000000000000000" pitchFamily="2" charset="-78"/>
                <a:cs typeface="Aldhabi" panose="01000000000000000000" pitchFamily="2" charset="-78"/>
              </a:rPr>
              <a:t>Les étapes de la filtration de l’eau potable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389AEA6-9D09-00A6-48D9-E61D44E57BE5}"/>
              </a:ext>
            </a:extLst>
          </p:cNvPr>
          <p:cNvSpPr txBox="1"/>
          <p:nvPr/>
        </p:nvSpPr>
        <p:spPr>
          <a:xfrm>
            <a:off x="295957" y="1053404"/>
            <a:ext cx="3214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1.Prélèvement de l’eau brute :</a:t>
            </a:r>
          </a:p>
          <a:p>
            <a:endParaRPr lang="fr-FR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dirty="0"/>
              <a:t>L’eau est collectée à partir de rivières, lacs ou nappes phréatiques.</a:t>
            </a:r>
          </a:p>
        </p:txBody>
      </p:sp>
      <p:pic>
        <p:nvPicPr>
          <p:cNvPr id="4098" name="Picture 2" descr="Programme de gestion de la quantité d'eau prélevée de l'Ontario | ontario.ca">
            <a:extLst>
              <a:ext uri="{FF2B5EF4-FFF2-40B4-BE49-F238E27FC236}">
                <a16:creationId xmlns:a16="http://schemas.microsoft.com/office/drawing/2014/main" xmlns="" id="{01515B39-FC2E-0B37-5ACE-908C7475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822" y="220231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5FF2292-9AC2-CF59-2F27-119FA5CD309A}"/>
              </a:ext>
            </a:extLst>
          </p:cNvPr>
          <p:cNvSpPr txBox="1"/>
          <p:nvPr/>
        </p:nvSpPr>
        <p:spPr>
          <a:xfrm>
            <a:off x="4392386" y="1053404"/>
            <a:ext cx="18185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00" b="1" dirty="0">
                <a:solidFill>
                  <a:schemeClr val="tx2">
                    <a:lumMod val="75000"/>
                  </a:schemeClr>
                </a:solidFill>
              </a:rPr>
              <a:t>2. Prétraitement :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FD78A6F3-5900-C7C3-7CD2-AA7E638F3CD6}"/>
              </a:ext>
            </a:extLst>
          </p:cNvPr>
          <p:cNvSpPr txBox="1"/>
          <p:nvPr/>
        </p:nvSpPr>
        <p:spPr>
          <a:xfrm>
            <a:off x="4293061" y="1545847"/>
            <a:ext cx="35650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Dégrillage</a:t>
            </a:r>
            <a:r>
              <a:rPr lang="fr-FR" dirty="0"/>
              <a:t> </a:t>
            </a:r>
            <a:r>
              <a:rPr lang="fr-FR" b="1" dirty="0"/>
              <a:t>et</a:t>
            </a:r>
            <a:r>
              <a:rPr lang="fr-FR" dirty="0"/>
              <a:t> </a:t>
            </a:r>
            <a:r>
              <a:rPr lang="fr-FR" b="1" dirty="0"/>
              <a:t>tamisage: </a:t>
            </a:r>
            <a:r>
              <a:rPr lang="fr-FR" dirty="0"/>
              <a:t>Retrait des gros débris (feuilles, branches).</a:t>
            </a:r>
          </a:p>
        </p:txBody>
      </p:sp>
      <p:pic>
        <p:nvPicPr>
          <p:cNvPr id="4100" name="Picture 4" descr="SERTIS - Serinol - Solutions et équipements de traitements des eaux">
            <a:extLst>
              <a:ext uri="{FF2B5EF4-FFF2-40B4-BE49-F238E27FC236}">
                <a16:creationId xmlns:a16="http://schemas.microsoft.com/office/drawing/2014/main" xmlns="" id="{E8C2FA11-0B5F-48C6-C20E-0E75F9675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3061" y="2142459"/>
            <a:ext cx="3230328" cy="23884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6CA3E83A-5B66-B5A5-9F72-37E16A002CCF}"/>
              </a:ext>
            </a:extLst>
          </p:cNvPr>
          <p:cNvSpPr txBox="1"/>
          <p:nvPr/>
        </p:nvSpPr>
        <p:spPr>
          <a:xfrm>
            <a:off x="828675" y="767090"/>
            <a:ext cx="7531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/>
              <a:t>Coagulation et floculation :</a:t>
            </a:r>
            <a:r>
              <a:rPr lang="fr-FR" dirty="0"/>
              <a:t>Regroupement des petites particules en flocons plus lourds. 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Décantation : </a:t>
            </a:r>
            <a:r>
              <a:rPr lang="fr-FR" dirty="0"/>
              <a:t>Séparation des particules solides qui se déposent au fond des bassins.</a:t>
            </a:r>
          </a:p>
        </p:txBody>
      </p:sp>
      <p:pic>
        <p:nvPicPr>
          <p:cNvPr id="5122" name="Picture 2" descr="Coagulation - Floculation - Trevi nv">
            <a:extLst>
              <a:ext uri="{FF2B5EF4-FFF2-40B4-BE49-F238E27FC236}">
                <a16:creationId xmlns:a16="http://schemas.microsoft.com/office/drawing/2014/main" xmlns="" id="{E6BE8A2F-CC3F-9F45-6725-C61CD26DE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9549" y="1762124"/>
            <a:ext cx="5865844" cy="2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4FF82CA9-1B5D-3D44-FE3D-45A15F007017}"/>
              </a:ext>
            </a:extLst>
          </p:cNvPr>
          <p:cNvSpPr txBox="1"/>
          <p:nvPr/>
        </p:nvSpPr>
        <p:spPr>
          <a:xfrm>
            <a:off x="228600" y="253093"/>
            <a:ext cx="3935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3- Filtration :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Filtre à sable piscine vue en coupe">
            <a:extLst>
              <a:ext uri="{FF2B5EF4-FFF2-40B4-BE49-F238E27FC236}">
                <a16:creationId xmlns:a16="http://schemas.microsoft.com/office/drawing/2014/main" xmlns="" id="{FF5FB21F-6732-D7D5-868C-C94AFDAF5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450"/>
          <a:stretch/>
        </p:blipFill>
        <p:spPr bwMode="auto">
          <a:xfrm>
            <a:off x="592616" y="1434449"/>
            <a:ext cx="2305706" cy="298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484E7D09-76F1-66D1-D952-45C6060CB5D6}"/>
              </a:ext>
            </a:extLst>
          </p:cNvPr>
          <p:cNvSpPr txBox="1"/>
          <p:nvPr/>
        </p:nvSpPr>
        <p:spPr>
          <a:xfrm>
            <a:off x="963386" y="842509"/>
            <a:ext cx="1538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>
                <a:latin typeface="Aldhabi" panose="01000000000000000000" pitchFamily="2" charset="-78"/>
                <a:cs typeface="Aldhabi" panose="01000000000000000000" pitchFamily="2" charset="-78"/>
              </a:rPr>
              <a:t>Filtres à sable </a:t>
            </a:r>
          </a:p>
        </p:txBody>
      </p:sp>
      <p:pic>
        <p:nvPicPr>
          <p:cNvPr id="6148" name="Picture 4" descr="Cartouche charbon actif">
            <a:extLst>
              <a:ext uri="{FF2B5EF4-FFF2-40B4-BE49-F238E27FC236}">
                <a16:creationId xmlns:a16="http://schemas.microsoft.com/office/drawing/2014/main" xmlns="" id="{2E7CC64C-8147-E745-333E-424F92BD4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50" r="12413"/>
          <a:stretch/>
        </p:blipFill>
        <p:spPr bwMode="auto">
          <a:xfrm>
            <a:off x="3633108" y="1434449"/>
            <a:ext cx="2008414" cy="279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0B1028A8-41B7-9567-DF2A-051820277066}"/>
              </a:ext>
            </a:extLst>
          </p:cNvPr>
          <p:cNvSpPr txBox="1"/>
          <p:nvPr/>
        </p:nvSpPr>
        <p:spPr>
          <a:xfrm>
            <a:off x="3867831" y="826180"/>
            <a:ext cx="1538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u="sng" dirty="0">
                <a:latin typeface="Aldhabi" panose="01000000000000000000" pitchFamily="2" charset="-78"/>
                <a:cs typeface="Aldhabi" panose="01000000000000000000" pitchFamily="2" charset="-78"/>
              </a:rPr>
              <a:t>Charbon actif</a:t>
            </a:r>
          </a:p>
        </p:txBody>
      </p:sp>
      <p:pic>
        <p:nvPicPr>
          <p:cNvPr id="6150" name="Picture 6" descr="Eau potable en Ile-de-France : sortir ou pas de la polémique sur l'osmose  inverse en 10 questions | Citoyens.com">
            <a:extLst>
              <a:ext uri="{FF2B5EF4-FFF2-40B4-BE49-F238E27FC236}">
                <a16:creationId xmlns:a16="http://schemas.microsoft.com/office/drawing/2014/main" xmlns="" id="{C051BB8C-7D6F-F766-4B7D-492D72FC2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5090" y="1864986"/>
            <a:ext cx="2876550" cy="180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CAC8005A-1E64-C620-84F9-1149655ABB18}"/>
              </a:ext>
            </a:extLst>
          </p:cNvPr>
          <p:cNvSpPr txBox="1"/>
          <p:nvPr/>
        </p:nvSpPr>
        <p:spPr>
          <a:xfrm>
            <a:off x="6666139" y="873286"/>
            <a:ext cx="151447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u="sng" dirty="0">
                <a:latin typeface="Aldhabi" panose="01000000000000000000" pitchFamily="2" charset="-78"/>
                <a:cs typeface="Aldhabi" panose="01000000000000000000" pitchFamily="2" charset="-78"/>
              </a:rPr>
              <a:t>Membranes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theme/theme1.xml><?xml version="1.0" encoding="utf-8"?>
<a:theme xmlns:a="http://schemas.openxmlformats.org/drawingml/2006/main" name="Water Contamination Diseases: Diarrhea by Slidesgo">
  <a:themeElements>
    <a:clrScheme name="Simple Light">
      <a:dk1>
        <a:srgbClr val="0C2E3A"/>
      </a:dk1>
      <a:lt1>
        <a:srgbClr val="F0FFFC"/>
      </a:lt1>
      <a:dk2>
        <a:srgbClr val="007DB2"/>
      </a:dk2>
      <a:lt2>
        <a:srgbClr val="03A4EB"/>
      </a:lt2>
      <a:accent1>
        <a:srgbClr val="00C59C"/>
      </a:accent1>
      <a:accent2>
        <a:srgbClr val="69D5B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C2E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18647</TotalTime>
  <Words>581</Words>
  <Application>Microsoft Office PowerPoint</Application>
  <PresentationFormat>Affichage à l'écran (16:9)</PresentationFormat>
  <Paragraphs>71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Syne</vt:lpstr>
      <vt:lpstr>Aldhabi</vt:lpstr>
      <vt:lpstr>Arial Black</vt:lpstr>
      <vt:lpstr>Water Contamination Diseases: Diarrhea by Slidesgo</vt:lpstr>
      <vt:lpstr>Les procédés de traitement physique des eaux potables </vt:lpstr>
      <vt:lpstr>Diapositive 2</vt:lpstr>
      <vt:lpstr>Introduction </vt:lpstr>
      <vt:lpstr>Pourquoi filtrer l'eau ?</vt:lpstr>
      <vt:lpstr>3. Améliorer les qualités organoleptiques</vt:lpstr>
      <vt:lpstr>Diapositive 6</vt:lpstr>
      <vt:lpstr>Diapositive 7</vt:lpstr>
      <vt:lpstr>Diapositive 8</vt:lpstr>
      <vt:lpstr>Diapositive 9</vt:lpstr>
      <vt:lpstr>Diapositive 10</vt:lpstr>
      <vt:lpstr>Diapositive 11</vt:lpstr>
      <vt:lpstr>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procédés de traitement physique des eaux potables </dc:title>
  <dc:creator>HP</dc:creator>
  <cp:lastModifiedBy>HP</cp:lastModifiedBy>
  <cp:revision>4</cp:revision>
  <dcterms:modified xsi:type="dcterms:W3CDTF">2025-06-14T09:17:34Z</dcterms:modified>
</cp:coreProperties>
</file>