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6" r:id="rId1"/>
  </p:sldMasterIdLst>
  <p:sldIdLst>
    <p:sldId id="256" r:id="rId2"/>
    <p:sldId id="275" r:id="rId3"/>
    <p:sldId id="263" r:id="rId4"/>
    <p:sldId id="273" r:id="rId5"/>
    <p:sldId id="269" r:id="rId6"/>
    <p:sldId id="274" r:id="rId7"/>
    <p:sldId id="270" r:id="rId8"/>
    <p:sldId id="271" r:id="rId9"/>
    <p:sldId id="272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1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11/7/2024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95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11/7/2024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33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41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11/7/2024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8105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11/7/2024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3586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11/7/2024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58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11/7/2024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7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11/7/2024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7885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11/7/2024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7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9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4351" y="2274976"/>
            <a:ext cx="7315200" cy="1475535"/>
          </a:xfrm>
        </p:spPr>
        <p:txBody>
          <a:bodyPr>
            <a:normAutofit/>
          </a:bodyPr>
          <a:lstStyle/>
          <a:p>
            <a:pPr algn="ctr"/>
            <a:r>
              <a:rPr lang="en-US" altLang="zh-CN" sz="36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>MARKETING MIX</a:t>
            </a:r>
            <a:r>
              <a:rPr lang="en-US" altLang="zh-CN" sz="60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/>
            </a:r>
            <a:br>
              <a:rPr lang="en-US" altLang="zh-CN" sz="60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endParaRPr lang="en-US" sz="60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3603687"/>
            <a:ext cx="7315200" cy="1647582"/>
          </a:xfrm>
        </p:spPr>
        <p:txBody>
          <a:bodyPr/>
          <a:lstStyle/>
          <a:p>
            <a:r>
              <a:rPr lang="fr-FR" dirty="0">
                <a:latin typeface="Lucida Bright" panose="02040602050505020304" pitchFamily="18" charset="0"/>
              </a:rPr>
              <a:t>Dr.DJOUDI Hanane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Faculty of ECMS/ University of </a:t>
            </a:r>
            <a:r>
              <a:rPr lang="fr-FR" dirty="0">
                <a:latin typeface="Lucida Bright" panose="02040602050505020304" pitchFamily="18" charset="0"/>
              </a:rPr>
              <a:t>Biskra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                                                                     November, 2024</a:t>
            </a:r>
            <a:endParaRPr lang="fr-FR" dirty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 txBox="1">
            <a:spLocks/>
          </p:cNvSpPr>
          <p:nvPr/>
        </p:nvSpPr>
        <p:spPr>
          <a:xfrm>
            <a:off x="3905794" y="5564777"/>
            <a:ext cx="5300681" cy="5092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200" dirty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REF: </a:t>
            </a:r>
            <a:r>
              <a:rPr lang="fr-FR" sz="2400" dirty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Professional English in Use Marketing</a:t>
            </a: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246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6840" y="2054087"/>
            <a:ext cx="7315200" cy="2862469"/>
          </a:xfrm>
        </p:spPr>
        <p:txBody>
          <a:bodyPr>
            <a:normAutofit/>
          </a:bodyPr>
          <a:lstStyle/>
          <a:p>
            <a:pPr algn="ctr"/>
            <a:r>
              <a:rPr lang="fr-FR" altLang="zh-CN" sz="6700" dirty="0" smtClean="0">
                <a:latin typeface="Lucida Fax" panose="02060602050505020204" pitchFamily="18" charset="0"/>
                <a:sym typeface="Impact" panose="020B0806030902050204" pitchFamily="34" charset="0"/>
              </a:rPr>
              <a:t>Thanks</a:t>
            </a:r>
            <a: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/>
            </a:r>
            <a:b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endParaRPr lang="en-US" sz="6000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062353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>
                <a:latin typeface="Lucida Bright" panose="02040602050505020304" pitchFamily="18" charset="0"/>
              </a:rPr>
              <a:t>Business</a:t>
            </a:r>
            <a:br>
              <a:rPr lang="fr-FR" dirty="0">
                <a:latin typeface="Lucida Bright" panose="02040602050505020304" pitchFamily="18" charset="0"/>
              </a:rPr>
            </a:br>
            <a:r>
              <a:rPr lang="fr-FR" dirty="0">
                <a:latin typeface="Lucida Bright" panose="02040602050505020304" pitchFamily="18" charset="0"/>
              </a:rPr>
              <a:t>opportunity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9223" y="864108"/>
            <a:ext cx="8138160" cy="5120640"/>
          </a:xfrm>
        </p:spPr>
        <p:txBody>
          <a:bodyPr>
            <a:noAutofit/>
          </a:bodyPr>
          <a:lstStyle/>
          <a:p>
            <a:pPr algn="just"/>
            <a:r>
              <a:rPr lang="fr-FR" sz="2800" spc="-60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ea typeface="+mj-ea"/>
                <a:cs typeface="+mj-cs"/>
              </a:rPr>
              <a:t>A </a:t>
            </a:r>
            <a:r>
              <a:rPr lang="fr-FR" sz="2800" u="sng" spc="-60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ea typeface="+mj-ea"/>
                <a:cs typeface="+mj-cs"/>
              </a:rPr>
              <a:t>business opportunity</a:t>
            </a:r>
            <a:r>
              <a:rPr lang="fr-FR" sz="2800" spc="-60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ea typeface="+mj-ea"/>
                <a:cs typeface="+mj-cs"/>
              </a:rPr>
              <a:t>, also called </a:t>
            </a:r>
            <a:r>
              <a:rPr lang="fr-FR" sz="2800" u="sng" spc="-60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ea typeface="+mj-ea"/>
                <a:cs typeface="+mj-cs"/>
              </a:rPr>
              <a:t>bizopp</a:t>
            </a:r>
            <a:r>
              <a:rPr lang="fr-FR" sz="2800" spc="-60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ea typeface="+mj-ea"/>
                <a:cs typeface="+mj-cs"/>
              </a:rPr>
              <a:t>,</a:t>
            </a:r>
          </a:p>
          <a:p>
            <a:pPr algn="just"/>
            <a:r>
              <a:rPr lang="fr-FR" sz="2800" spc="-60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ea typeface="+mj-ea"/>
                <a:cs typeface="+mj-cs"/>
              </a:rPr>
              <a:t>A business opportunity can be defined as an </a:t>
            </a:r>
            <a:r>
              <a:rPr lang="fr-FR" sz="2800" u="sng" spc="-60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ea typeface="+mj-ea"/>
                <a:cs typeface="+mj-cs"/>
              </a:rPr>
              <a:t>identified</a:t>
            </a:r>
            <a:r>
              <a:rPr lang="fr-FR" sz="2800" spc="-60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ea typeface="+mj-ea"/>
                <a:cs typeface="+mj-cs"/>
              </a:rPr>
              <a:t> situation or chance that </a:t>
            </a:r>
            <a:r>
              <a:rPr lang="fr-FR" sz="2800" u="sng" spc="-60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ea typeface="+mj-ea"/>
                <a:cs typeface="+mj-cs"/>
              </a:rPr>
              <a:t>can be turned into a real and </a:t>
            </a:r>
            <a:r>
              <a:rPr lang="fr-FR" sz="2800" spc="-60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ea typeface="+mj-ea"/>
                <a:cs typeface="+mj-cs"/>
              </a:rPr>
              <a:t>profitable business.</a:t>
            </a:r>
            <a:br>
              <a:rPr lang="fr-FR" sz="2800" spc="-60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ea typeface="+mj-ea"/>
                <a:cs typeface="+mj-cs"/>
              </a:rPr>
            </a:br>
            <a:r>
              <a:rPr lang="fr-FR" sz="2800" spc="-60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ea typeface="+mj-ea"/>
                <a:cs typeface="+mj-cs"/>
              </a:rPr>
              <a:t>An opportunity is a </a:t>
            </a:r>
            <a:r>
              <a:rPr lang="fr-FR" sz="2800" u="sng" spc="-60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ea typeface="+mj-ea"/>
                <a:cs typeface="+mj-cs"/>
              </a:rPr>
              <a:t>favorable</a:t>
            </a:r>
            <a:r>
              <a:rPr lang="fr-FR" sz="2800" spc="-60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ea typeface="+mj-ea"/>
                <a:cs typeface="+mj-cs"/>
              </a:rPr>
              <a:t> set of circumstances that creates a </a:t>
            </a:r>
            <a:r>
              <a:rPr lang="fr-FR" sz="2800" u="sng" spc="-60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ea typeface="+mj-ea"/>
                <a:cs typeface="+mj-cs"/>
              </a:rPr>
              <a:t>need</a:t>
            </a:r>
            <a:r>
              <a:rPr lang="fr-FR" sz="2800" spc="-60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ea typeface="+mj-ea"/>
                <a:cs typeface="+mj-cs"/>
              </a:rPr>
              <a:t> for a new product, service, or business. Such opportunities are determined by </a:t>
            </a:r>
            <a:r>
              <a:rPr lang="fr-FR" sz="2800" u="sng" spc="-60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ea typeface="+mj-ea"/>
                <a:cs typeface="+mj-cs"/>
              </a:rPr>
              <a:t>customer requirements </a:t>
            </a:r>
            <a:r>
              <a:rPr lang="fr-FR" sz="2800" spc="-60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ea typeface="+mj-ea"/>
                <a:cs typeface="+mj-cs"/>
              </a:rPr>
              <a:t>and lead to the provision of a product or service which creates or adds </a:t>
            </a:r>
            <a:r>
              <a:rPr lang="fr-FR" sz="2800" u="sng" spc="-60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ea typeface="+mj-ea"/>
                <a:cs typeface="+mj-cs"/>
              </a:rPr>
              <a:t>value</a:t>
            </a:r>
            <a:r>
              <a:rPr lang="fr-FR" sz="2800" spc="-60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ea typeface="+mj-ea"/>
                <a:cs typeface="+mj-cs"/>
              </a:rPr>
              <a:t> for its buyers or end-users.</a:t>
            </a:r>
            <a:br>
              <a:rPr lang="fr-FR" sz="2800" spc="-60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ea typeface="+mj-ea"/>
                <a:cs typeface="+mj-cs"/>
              </a:rPr>
            </a:br>
            <a:r>
              <a:rPr lang="fr-FR" sz="2800" spc="-60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ea typeface="+mj-ea"/>
                <a:cs typeface="+mj-cs"/>
              </a:rPr>
              <a:t>A business opportunity is said to be </a:t>
            </a:r>
            <a:r>
              <a:rPr lang="fr-FR" sz="2800" u="sng" spc="-60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ea typeface="+mj-ea"/>
                <a:cs typeface="+mj-cs"/>
              </a:rPr>
              <a:t>viable</a:t>
            </a:r>
            <a:r>
              <a:rPr lang="fr-FR" sz="2800" spc="-60" dirty="0">
                <a:solidFill>
                  <a:schemeClr val="tx2">
                    <a:lumMod val="50000"/>
                  </a:schemeClr>
                </a:solidFill>
                <a:latin typeface="Lucida Bright" panose="02040602050505020304" pitchFamily="18" charset="0"/>
                <a:ea typeface="+mj-ea"/>
                <a:cs typeface="+mj-cs"/>
              </a:rPr>
              <a:t>, when it has the ability to grow and expand.</a:t>
            </a:r>
          </a:p>
        </p:txBody>
      </p:sp>
    </p:spTree>
    <p:extLst>
      <p:ext uri="{BB962C8B-B14F-4D97-AF65-F5344CB8AC3E}">
        <p14:creationId xmlns:p14="http://schemas.microsoft.com/office/powerpoint/2010/main" val="3422530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DC8FE9-36C3-F170-1F6C-9C5725EA1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Lucida Bright" panose="02040602050505020304" pitchFamily="18" charset="0"/>
              </a:rPr>
              <a:t>A</a:t>
            </a:r>
            <a:endParaRPr lang="en-US" dirty="0">
              <a:latin typeface="Lucida Bright" panose="02040602050505020304" pitchFamily="18" charset="0"/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66160" y="391886"/>
            <a:ext cx="8530046" cy="6283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679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DC8FE9-36C3-F170-1F6C-9C5725EA1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Lucida Bright" panose="02040602050505020304" pitchFamily="18" charset="0"/>
              </a:rPr>
              <a:t>A</a:t>
            </a:r>
            <a:endParaRPr lang="en-US" dirty="0">
              <a:latin typeface="Lucida Bright" panose="02040602050505020304" pitchFamily="18" charset="0"/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70663" y="470262"/>
            <a:ext cx="8177348" cy="6139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290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88160-AD83-21D2-E2B7-94541A0C2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latin typeface="Lucida Bright" panose="02040602050505020304" pitchFamily="18" charset="0"/>
              </a:rPr>
              <a:t>B</a:t>
            </a: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44538" y="1332411"/>
            <a:ext cx="8242662" cy="384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403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88160-AD83-21D2-E2B7-94541A0C2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latin typeface="Lucida Bright" panose="02040602050505020304" pitchFamily="18" charset="0"/>
              </a:rPr>
              <a:t>B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35531" y="339635"/>
            <a:ext cx="8621486" cy="6361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580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EX 1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61657" y="0"/>
            <a:ext cx="87303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453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2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22469" y="0"/>
            <a:ext cx="876953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450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EX </a:t>
            </a:r>
            <a:r>
              <a:rPr lang="fr-FR" dirty="0" smtClean="0"/>
              <a:t>3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74720" y="143690"/>
            <a:ext cx="8717280" cy="6714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756027"/>
      </p:ext>
    </p:extLst>
  </p:cSld>
  <p:clrMapOvr>
    <a:masterClrMapping/>
  </p:clrMapOvr>
</p:sld>
</file>

<file path=ppt/theme/theme1.xml><?xml version="1.0" encoding="utf-8"?>
<a:theme xmlns:a="http://schemas.openxmlformats.org/drawingml/2006/main" name="Cadre">
  <a:themeElements>
    <a:clrScheme name="Ble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dr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d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TM03457475[[fn=Cadre]]</Template>
  <TotalTime>530</TotalTime>
  <Words>65</Words>
  <Application>Microsoft Office PowerPoint</Application>
  <PresentationFormat>Grand écran</PresentationFormat>
  <Paragraphs>19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Corbel</vt:lpstr>
      <vt:lpstr>Impact</vt:lpstr>
      <vt:lpstr>Lucida Bright</vt:lpstr>
      <vt:lpstr>Lucida Fax</vt:lpstr>
      <vt:lpstr>Wingdings 2</vt:lpstr>
      <vt:lpstr>幼圆</vt:lpstr>
      <vt:lpstr>Cadre</vt:lpstr>
      <vt:lpstr>MARKETING MIX </vt:lpstr>
      <vt:lpstr>Business opportunity</vt:lpstr>
      <vt:lpstr>A</vt:lpstr>
      <vt:lpstr>A</vt:lpstr>
      <vt:lpstr>B</vt:lpstr>
      <vt:lpstr>B</vt:lpstr>
      <vt:lpstr>EX 1</vt:lpstr>
      <vt:lpstr>EX 2</vt:lpstr>
      <vt:lpstr>EX 3</vt:lpstr>
      <vt:lpstr>Thanks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PME Vs STARTUP Quelles différences? </dc:title>
  <dc:creator>UNIV</dc:creator>
  <cp:lastModifiedBy>XPRISTO</cp:lastModifiedBy>
  <cp:revision>24</cp:revision>
  <dcterms:created xsi:type="dcterms:W3CDTF">2023-03-05T16:18:00Z</dcterms:created>
  <dcterms:modified xsi:type="dcterms:W3CDTF">2024-11-07T14:52:52Z</dcterms:modified>
</cp:coreProperties>
</file>