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9" r:id="rId1"/>
    <p:sldMasterId id="2147483785" r:id="rId2"/>
  </p:sldMasterIdLst>
  <p:notesMasterIdLst>
    <p:notesMasterId r:id="rId38"/>
  </p:notesMasterIdLst>
  <p:sldIdLst>
    <p:sldId id="256" r:id="rId3"/>
    <p:sldId id="266" r:id="rId4"/>
    <p:sldId id="267" r:id="rId5"/>
    <p:sldId id="272" r:id="rId6"/>
    <p:sldId id="259" r:id="rId7"/>
    <p:sldId id="260" r:id="rId8"/>
    <p:sldId id="264" r:id="rId9"/>
    <p:sldId id="270" r:id="rId10"/>
    <p:sldId id="273" r:id="rId11"/>
    <p:sldId id="274" r:id="rId12"/>
    <p:sldId id="275" r:id="rId13"/>
    <p:sldId id="283" r:id="rId14"/>
    <p:sldId id="276" r:id="rId15"/>
    <p:sldId id="277" r:id="rId16"/>
    <p:sldId id="278" r:id="rId17"/>
    <p:sldId id="279" r:id="rId18"/>
    <p:sldId id="280" r:id="rId19"/>
    <p:sldId id="258" r:id="rId20"/>
    <p:sldId id="281" r:id="rId21"/>
    <p:sldId id="282" r:id="rId22"/>
    <p:sldId id="285" r:id="rId23"/>
    <p:sldId id="284"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DFF06-FF30-4FD6-8583-8A76508CBAFD}" type="datetimeFigureOut">
              <a:rPr lang="fr-FR" smtClean="0"/>
              <a:t>04/10/2017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A36DC2-C8F2-411F-B92E-4262596CFE09}" type="slidenum">
              <a:rPr lang="fr-FR" smtClean="0"/>
              <a:t>‹N°›</a:t>
            </a:fld>
            <a:endParaRPr lang="fr-FR"/>
          </a:p>
        </p:txBody>
      </p:sp>
    </p:spTree>
    <p:extLst>
      <p:ext uri="{BB962C8B-B14F-4D97-AF65-F5344CB8AC3E}">
        <p14:creationId xmlns:p14="http://schemas.microsoft.com/office/powerpoint/2010/main" val="3658906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C783E225-88ED-41DB-BC01-4177CBA876BB}"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5684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E658CBA-2D75-42A5-BF01-8654F457427B}"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15838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9C4CBC0-1EE9-4C15-9239-5661EDC53179}"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42325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91A0D2E7-5661-4881-AC47-F02D79D46A35}"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59840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6BFAE00-8563-4C04-9520-5FADE656886A}"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22079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E6380A5-2123-429E-BCC1-4E7CAFB66C61}"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64692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BD2587C-407B-413A-AB40-319F930CAFF5}"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4744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91D93D1-A72B-4019-93D8-AE89E323452B}" type="datetime1">
              <a:rPr lang="fr-FR" smtClean="0"/>
              <a:t>04/10/2017</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7572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F0E2137-31A2-4047-9BEB-B8EB37B67F34}" type="datetime1">
              <a:rPr lang="fr-FR" smtClean="0"/>
              <a:t>04/10/2017</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74084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4D2C1-2617-4760-9525-FEBADF29703A}" type="datetime1">
              <a:rPr lang="fr-FR" smtClean="0"/>
              <a:t>04/10/2017</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79561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637D0C80-191B-4DF4-9440-7817FD29F632}"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91374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4A92C76-BE25-4B7B-AB30-EA52B4A7AC08}"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822995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DEFE3A3-4777-43F7-B9CA-B1AE8110D50C}"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59502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5A9D080-350D-418A-9F3A-1C1B2773C7B6}"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8006969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6DB5535D-4627-48C3-8B04-8191A24CC074}"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799767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04BD38A5-252B-4231-97EF-087B70CE8A42}"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0655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6FF59B65-84CA-41F1-AA82-2F87AB841C14}"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03977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F41E3B-62CF-4B9A-A336-CFC786A79E58}"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339609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15D9C0E-22D9-447E-8170-6A1E9FF0091F}"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311146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0B3D651-06A5-45C6-9A9E-B92B56915EA6}"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6672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7799B2B-515F-424B-BFF1-13C6DA67087D}" type="datetime1">
              <a:rPr lang="fr-FR" smtClean="0"/>
              <a:t>04/10/2017</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0802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AF8A5FD-21A9-4312-8B9F-86A94136975D}"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75810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45127" y="2507550"/>
            <a:ext cx="515620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7550"/>
            <a:ext cx="51816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1591D0DD-1C44-4FBC-9ACE-FEB52AA7A885}" type="datetime1">
              <a:rPr lang="fr-FR" smtClean="0"/>
              <a:t>04/10/2017</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9" name="Slide Number Placeholder 8"/>
          <p:cNvSpPr>
            <a:spLocks noGrp="1"/>
          </p:cNvSpPr>
          <p:nvPr>
            <p:ph type="sldNum" sz="quarter" idx="12"/>
          </p:nvPr>
        </p:nvSpPr>
        <p:spPr/>
        <p:txBody>
          <a:bodyPr/>
          <a:lstStyle/>
          <a:p>
            <a:fld id="{1CBFE7BF-BE13-481A-9484-8F364B72A28E}"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51705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3D3ED96-0361-44EF-B52C-3D29BA5DE8F6}" type="datetime1">
              <a:rPr lang="fr-FR" smtClean="0"/>
              <a:t>04/10/2017</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313509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DBB32C-F609-4F3E-9F56-122D481E10E7}" type="datetime1">
              <a:rPr lang="fr-FR" smtClean="0"/>
              <a:t>04/10/2017</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54734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4B1F424-253E-410E-931B-0A71C1A9EB16}"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14769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D964E83-07C0-48A2-9886-3D50B5864B1D}" type="datetime1">
              <a:rPr lang="fr-FR" smtClean="0"/>
              <a:t>04/10/2017</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04197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BAC8E29-BDC0-4C01-89B2-C660402B180A}" type="datetime1">
              <a:rPr lang="fr-FR" smtClean="0"/>
              <a:t>04/10/2017</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77581625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231876A-FB8A-4F7E-9078-429E853D82B5}" type="datetime1">
              <a:rPr lang="fr-FR" smtClean="0"/>
              <a:t>04/10/2017</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1712006141"/>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www.dmoz.org" TargetMode="External"/><Relationship Id="rId2" Type="http://schemas.openxmlformats.org/officeDocument/2006/relationships/hyperlink" Target="http://dir.yahoo.com"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B29AB1-8CE1-4F98-8B14-D312599D0BDD}"/>
              </a:ext>
            </a:extLst>
          </p:cNvPr>
          <p:cNvSpPr>
            <a:spLocks noGrp="1"/>
          </p:cNvSpPr>
          <p:nvPr>
            <p:ph type="ctrTitle"/>
          </p:nvPr>
        </p:nvSpPr>
        <p:spPr>
          <a:xfrm>
            <a:off x="2602465" y="1176130"/>
            <a:ext cx="8915399" cy="2262781"/>
          </a:xfrm>
        </p:spPr>
        <p:txBody>
          <a:bodyPr/>
          <a:lstStyle/>
          <a:p>
            <a:r>
              <a:rPr lang="fr-FR" dirty="0"/>
              <a:t>Recherche d’information</a:t>
            </a:r>
          </a:p>
        </p:txBody>
      </p:sp>
      <p:sp>
        <p:nvSpPr>
          <p:cNvPr id="3" name="Sous-titre 2">
            <a:extLst>
              <a:ext uri="{FF2B5EF4-FFF2-40B4-BE49-F238E27FC236}">
                <a16:creationId xmlns:a16="http://schemas.microsoft.com/office/drawing/2014/main" id="{DD787A61-D018-46BC-A35C-2468C409A0A8}"/>
              </a:ext>
            </a:extLst>
          </p:cNvPr>
          <p:cNvSpPr>
            <a:spLocks noGrp="1"/>
          </p:cNvSpPr>
          <p:nvPr>
            <p:ph type="subTitle" idx="1"/>
          </p:nvPr>
        </p:nvSpPr>
        <p:spPr>
          <a:xfrm>
            <a:off x="2589213" y="3505170"/>
            <a:ext cx="8915399" cy="1126283"/>
          </a:xfrm>
        </p:spPr>
        <p:txBody>
          <a:bodyPr>
            <a:normAutofit/>
          </a:bodyPr>
          <a:lstStyle/>
          <a:p>
            <a:pPr algn="ctr"/>
            <a:r>
              <a:rPr lang="fr-FR" sz="2800" dirty="0"/>
              <a:t>Introduction</a:t>
            </a:r>
          </a:p>
        </p:txBody>
      </p:sp>
      <p:sp>
        <p:nvSpPr>
          <p:cNvPr id="4" name="Sous-titre 2">
            <a:extLst>
              <a:ext uri="{FF2B5EF4-FFF2-40B4-BE49-F238E27FC236}">
                <a16:creationId xmlns:a16="http://schemas.microsoft.com/office/drawing/2014/main" id="{16A5FDFB-4E6C-419F-B0A4-23A03EEA50A5}"/>
              </a:ext>
            </a:extLst>
          </p:cNvPr>
          <p:cNvSpPr txBox="1">
            <a:spLocks/>
          </p:cNvSpPr>
          <p:nvPr/>
        </p:nvSpPr>
        <p:spPr>
          <a:xfrm>
            <a:off x="2635595" y="4757499"/>
            <a:ext cx="8915399" cy="1126283"/>
          </a:xfrm>
          <a:prstGeom prst="rect">
            <a:avLst/>
          </a:prstGeom>
        </p:spPr>
        <p:txBody>
          <a:bodyPr vert="horz" lIns="91440" tIns="45720" rIns="91440" bIns="45720" rtlCol="0" anchor="t">
            <a:normAutofit fontScale="92500" lnSpcReduction="2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fr-FR" sz="2000" dirty="0"/>
              <a:t>Université de Biskra- Département d’informatique</a:t>
            </a:r>
          </a:p>
          <a:p>
            <a:pPr algn="ctr"/>
            <a:r>
              <a:rPr lang="fr-FR" sz="2000" dirty="0"/>
              <a:t>2</a:t>
            </a:r>
            <a:r>
              <a:rPr lang="fr-FR" sz="2000" baseline="30000" dirty="0"/>
              <a:t>ème</a:t>
            </a:r>
            <a:r>
              <a:rPr lang="fr-FR" sz="2000" dirty="0"/>
              <a:t> Master SIOD</a:t>
            </a:r>
          </a:p>
          <a:p>
            <a:pPr algn="ctr"/>
            <a:r>
              <a:rPr lang="fr-FR" sz="2000" dirty="0"/>
              <a:t>2017-2018</a:t>
            </a:r>
          </a:p>
        </p:txBody>
      </p:sp>
    </p:spTree>
    <p:extLst>
      <p:ext uri="{BB962C8B-B14F-4D97-AF65-F5344CB8AC3E}">
        <p14:creationId xmlns:p14="http://schemas.microsoft.com/office/powerpoint/2010/main" val="1959373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FDC21D-0D96-4463-BDB1-2D82596EB740}"/>
              </a:ext>
            </a:extLst>
          </p:cNvPr>
          <p:cNvSpPr>
            <a:spLocks noGrp="1"/>
          </p:cNvSpPr>
          <p:nvPr>
            <p:ph type="title"/>
          </p:nvPr>
        </p:nvSpPr>
        <p:spPr/>
        <p:txBody>
          <a:bodyPr/>
          <a:lstStyle/>
          <a:p>
            <a:r>
              <a:rPr lang="fr-FR" dirty="0"/>
              <a:t>Approche classique de la RI</a:t>
            </a:r>
          </a:p>
        </p:txBody>
      </p:sp>
      <p:pic>
        <p:nvPicPr>
          <p:cNvPr id="6" name="Espace réservé du contenu 5">
            <a:extLst>
              <a:ext uri="{FF2B5EF4-FFF2-40B4-BE49-F238E27FC236}">
                <a16:creationId xmlns:a16="http://schemas.microsoft.com/office/drawing/2014/main" id="{B078E7F6-BC6B-42B5-B190-4396B9074BCB}"/>
              </a:ext>
            </a:extLst>
          </p:cNvPr>
          <p:cNvPicPr>
            <a:picLocks noGrp="1" noChangeAspect="1"/>
          </p:cNvPicPr>
          <p:nvPr>
            <p:ph idx="1"/>
          </p:nvPr>
        </p:nvPicPr>
        <p:blipFill>
          <a:blip r:embed="rId2"/>
          <a:stretch>
            <a:fillRect/>
          </a:stretch>
        </p:blipFill>
        <p:spPr>
          <a:xfrm>
            <a:off x="2589213" y="2181090"/>
            <a:ext cx="8915400" cy="3683269"/>
          </a:xfrm>
          <a:prstGeom prst="rect">
            <a:avLst/>
          </a:prstGeom>
        </p:spPr>
      </p:pic>
      <p:sp>
        <p:nvSpPr>
          <p:cNvPr id="4" name="Espace réservé du pied de page 3">
            <a:extLst>
              <a:ext uri="{FF2B5EF4-FFF2-40B4-BE49-F238E27FC236}">
                <a16:creationId xmlns:a16="http://schemas.microsoft.com/office/drawing/2014/main" id="{2E64B832-56BC-4B30-AC9F-BBC888F0AFF3}"/>
              </a:ext>
            </a:extLst>
          </p:cNvPr>
          <p:cNvSpPr>
            <a:spLocks noGrp="1"/>
          </p:cNvSpPr>
          <p:nvPr>
            <p:ph type="ftr" sz="quarter" idx="11"/>
          </p:nvPr>
        </p:nvSpPr>
        <p:spPr/>
        <p:txBody>
          <a:bodyPr/>
          <a:lstStyle/>
          <a:p>
            <a:r>
              <a:rPr lang="fr-FR"/>
              <a:t>Recherche d’information: Introduction       2017-2018                  2ème Master SIOD</a:t>
            </a:r>
          </a:p>
        </p:txBody>
      </p:sp>
      <p:sp>
        <p:nvSpPr>
          <p:cNvPr id="3" name="Espace réservé du numéro de diapositive 2">
            <a:extLst>
              <a:ext uri="{FF2B5EF4-FFF2-40B4-BE49-F238E27FC236}">
                <a16:creationId xmlns:a16="http://schemas.microsoft.com/office/drawing/2014/main" id="{A7C892AC-7787-4B0A-B69A-70F88A6B8F5F}"/>
              </a:ext>
            </a:extLst>
          </p:cNvPr>
          <p:cNvSpPr>
            <a:spLocks noGrp="1"/>
          </p:cNvSpPr>
          <p:nvPr>
            <p:ph type="sldNum" sz="quarter" idx="12"/>
          </p:nvPr>
        </p:nvSpPr>
        <p:spPr/>
        <p:txBody>
          <a:bodyPr/>
          <a:lstStyle/>
          <a:p>
            <a:fld id="{1CBFE7BF-BE13-481A-9484-8F364B72A28E}" type="slidenum">
              <a:rPr lang="fr-FR" smtClean="0"/>
              <a:t>10</a:t>
            </a:fld>
            <a:endParaRPr lang="fr-FR"/>
          </a:p>
        </p:txBody>
      </p:sp>
    </p:spTree>
    <p:extLst>
      <p:ext uri="{BB962C8B-B14F-4D97-AF65-F5344CB8AC3E}">
        <p14:creationId xmlns:p14="http://schemas.microsoft.com/office/powerpoint/2010/main" val="1697585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35C3B0-DD36-4198-ABD8-11CED99FF9BF}"/>
              </a:ext>
            </a:extLst>
          </p:cNvPr>
          <p:cNvSpPr>
            <a:spLocks noGrp="1"/>
          </p:cNvSpPr>
          <p:nvPr>
            <p:ph type="title"/>
          </p:nvPr>
        </p:nvSpPr>
        <p:spPr/>
        <p:txBody>
          <a:bodyPr/>
          <a:lstStyle/>
          <a:p>
            <a:r>
              <a:rPr lang="fr-FR" dirty="0"/>
              <a:t>Approche classique de la RI</a:t>
            </a:r>
          </a:p>
        </p:txBody>
      </p:sp>
      <p:pic>
        <p:nvPicPr>
          <p:cNvPr id="6" name="Espace réservé du contenu 5">
            <a:extLst>
              <a:ext uri="{FF2B5EF4-FFF2-40B4-BE49-F238E27FC236}">
                <a16:creationId xmlns:a16="http://schemas.microsoft.com/office/drawing/2014/main" id="{E63C4440-D91A-4E7B-9AF7-0D494935B1F1}"/>
              </a:ext>
            </a:extLst>
          </p:cNvPr>
          <p:cNvPicPr>
            <a:picLocks noGrp="1" noChangeAspect="1"/>
          </p:cNvPicPr>
          <p:nvPr>
            <p:ph idx="1"/>
          </p:nvPr>
        </p:nvPicPr>
        <p:blipFill>
          <a:blip r:embed="rId2"/>
          <a:stretch>
            <a:fillRect/>
          </a:stretch>
        </p:blipFill>
        <p:spPr>
          <a:xfrm>
            <a:off x="2608263" y="2251075"/>
            <a:ext cx="8877300" cy="3543300"/>
          </a:xfrm>
          <a:prstGeom prst="rect">
            <a:avLst/>
          </a:prstGeom>
        </p:spPr>
      </p:pic>
      <p:sp>
        <p:nvSpPr>
          <p:cNvPr id="4" name="Espace réservé du pied de page 3">
            <a:extLst>
              <a:ext uri="{FF2B5EF4-FFF2-40B4-BE49-F238E27FC236}">
                <a16:creationId xmlns:a16="http://schemas.microsoft.com/office/drawing/2014/main" id="{1102A46E-6BA7-4E42-8A6C-DD46E2B80194}"/>
              </a:ext>
            </a:extLst>
          </p:cNvPr>
          <p:cNvSpPr>
            <a:spLocks noGrp="1"/>
          </p:cNvSpPr>
          <p:nvPr>
            <p:ph type="ftr" sz="quarter" idx="11"/>
          </p:nvPr>
        </p:nvSpPr>
        <p:spPr/>
        <p:txBody>
          <a:bodyPr/>
          <a:lstStyle/>
          <a:p>
            <a:r>
              <a:rPr lang="fr-FR"/>
              <a:t>Recherche d’information: Introduction       2017-2018                  2ème Master SIOD</a:t>
            </a:r>
          </a:p>
        </p:txBody>
      </p:sp>
      <p:sp>
        <p:nvSpPr>
          <p:cNvPr id="3" name="Espace réservé du numéro de diapositive 2">
            <a:extLst>
              <a:ext uri="{FF2B5EF4-FFF2-40B4-BE49-F238E27FC236}">
                <a16:creationId xmlns:a16="http://schemas.microsoft.com/office/drawing/2014/main" id="{9457503C-BD34-4205-8B9B-56584E65692A}"/>
              </a:ext>
            </a:extLst>
          </p:cNvPr>
          <p:cNvSpPr>
            <a:spLocks noGrp="1"/>
          </p:cNvSpPr>
          <p:nvPr>
            <p:ph type="sldNum" sz="quarter" idx="12"/>
          </p:nvPr>
        </p:nvSpPr>
        <p:spPr/>
        <p:txBody>
          <a:bodyPr/>
          <a:lstStyle/>
          <a:p>
            <a:fld id="{1CBFE7BF-BE13-481A-9484-8F364B72A28E}" type="slidenum">
              <a:rPr lang="fr-FR" smtClean="0"/>
              <a:t>11</a:t>
            </a:fld>
            <a:endParaRPr lang="fr-FR"/>
          </a:p>
        </p:txBody>
      </p:sp>
    </p:spTree>
    <p:extLst>
      <p:ext uri="{BB962C8B-B14F-4D97-AF65-F5344CB8AC3E}">
        <p14:creationId xmlns:p14="http://schemas.microsoft.com/office/powerpoint/2010/main" val="702947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208345-156D-424C-B6D0-B498CF51EA8B}"/>
              </a:ext>
            </a:extLst>
          </p:cNvPr>
          <p:cNvSpPr>
            <a:spLocks noGrp="1"/>
          </p:cNvSpPr>
          <p:nvPr>
            <p:ph type="title"/>
          </p:nvPr>
        </p:nvSpPr>
        <p:spPr/>
        <p:txBody>
          <a:bodyPr/>
          <a:lstStyle/>
          <a:p>
            <a:r>
              <a:rPr lang="fr-FR" dirty="0"/>
              <a:t>Problématiques de RI</a:t>
            </a:r>
          </a:p>
        </p:txBody>
      </p:sp>
      <p:sp>
        <p:nvSpPr>
          <p:cNvPr id="3" name="Espace réservé du contenu 2">
            <a:extLst>
              <a:ext uri="{FF2B5EF4-FFF2-40B4-BE49-F238E27FC236}">
                <a16:creationId xmlns:a16="http://schemas.microsoft.com/office/drawing/2014/main" id="{620F71A7-93A4-47AD-A93C-00A48DA0DEE7}"/>
              </a:ext>
            </a:extLst>
          </p:cNvPr>
          <p:cNvSpPr>
            <a:spLocks noGrp="1"/>
          </p:cNvSpPr>
          <p:nvPr>
            <p:ph idx="1"/>
          </p:nvPr>
        </p:nvSpPr>
        <p:spPr/>
        <p:txBody>
          <a:bodyPr/>
          <a:lstStyle/>
          <a:p>
            <a:r>
              <a:rPr lang="fr-FR" dirty="0"/>
              <a:t>Représentation de l’information</a:t>
            </a:r>
            <a:br>
              <a:rPr lang="fr-FR" dirty="0"/>
            </a:br>
            <a:r>
              <a:rPr lang="fr-FR" dirty="0"/>
              <a:t>–Comment construire une représentation à partir de documents ?</a:t>
            </a:r>
            <a:br>
              <a:rPr lang="fr-FR" dirty="0"/>
            </a:br>
            <a:r>
              <a:rPr lang="fr-FR" dirty="0"/>
              <a:t>–Qu’est ce qu’une «bonne» représentation ?</a:t>
            </a:r>
            <a:br>
              <a:rPr lang="fr-FR" dirty="0"/>
            </a:br>
            <a:r>
              <a:rPr lang="fr-FR" dirty="0"/>
              <a:t>–Quelle organisation physique pour les index ?</a:t>
            </a:r>
          </a:p>
          <a:p>
            <a:pPr marL="0" indent="0">
              <a:buNone/>
            </a:pPr>
            <a:endParaRPr lang="fr-FR" dirty="0"/>
          </a:p>
          <a:p>
            <a:r>
              <a:rPr lang="fr-FR" dirty="0"/>
              <a:t>Représentation des besoins</a:t>
            </a:r>
            <a:br>
              <a:rPr lang="fr-FR" dirty="0"/>
            </a:br>
            <a:r>
              <a:rPr lang="fr-FR" dirty="0"/>
              <a:t>–Comment exprimer le besoin (langage de requêtes) ?</a:t>
            </a:r>
            <a:br>
              <a:rPr lang="fr-FR" dirty="0"/>
            </a:br>
            <a:r>
              <a:rPr lang="fr-FR" dirty="0"/>
              <a:t>–Comment représenter le besoin ?</a:t>
            </a:r>
          </a:p>
          <a:p>
            <a:endParaRPr lang="fr-FR" dirty="0"/>
          </a:p>
          <a:p>
            <a:r>
              <a:rPr lang="fr-FR" dirty="0"/>
              <a:t>Mise en correspondance des Représentation  </a:t>
            </a:r>
            <a:br>
              <a:rPr lang="fr-FR" dirty="0"/>
            </a:br>
            <a:endParaRPr lang="fr-FR" dirty="0"/>
          </a:p>
        </p:txBody>
      </p:sp>
      <p:sp>
        <p:nvSpPr>
          <p:cNvPr id="4" name="Espace réservé du pied de page 3">
            <a:extLst>
              <a:ext uri="{FF2B5EF4-FFF2-40B4-BE49-F238E27FC236}">
                <a16:creationId xmlns:a16="http://schemas.microsoft.com/office/drawing/2014/main" id="{CC5A4646-B48E-420F-B3DA-23C3D79CFD2E}"/>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DB37555D-1E74-4AAC-B813-5F90288E4876}"/>
              </a:ext>
            </a:extLst>
          </p:cNvPr>
          <p:cNvSpPr>
            <a:spLocks noGrp="1"/>
          </p:cNvSpPr>
          <p:nvPr>
            <p:ph type="sldNum" sz="quarter" idx="12"/>
          </p:nvPr>
        </p:nvSpPr>
        <p:spPr/>
        <p:txBody>
          <a:bodyPr/>
          <a:lstStyle/>
          <a:p>
            <a:fld id="{1CBFE7BF-BE13-481A-9484-8F364B72A28E}" type="slidenum">
              <a:rPr lang="fr-FR" smtClean="0"/>
              <a:t>12</a:t>
            </a:fld>
            <a:endParaRPr lang="fr-FR"/>
          </a:p>
        </p:txBody>
      </p:sp>
    </p:spTree>
    <p:extLst>
      <p:ext uri="{BB962C8B-B14F-4D97-AF65-F5344CB8AC3E}">
        <p14:creationId xmlns:p14="http://schemas.microsoft.com/office/powerpoint/2010/main" val="3356107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B5DB-8993-4AD9-B8A8-F5E94A9586AD}"/>
              </a:ext>
            </a:extLst>
          </p:cNvPr>
          <p:cNvSpPr>
            <a:spLocks noGrp="1"/>
          </p:cNvSpPr>
          <p:nvPr>
            <p:ph type="title"/>
          </p:nvPr>
        </p:nvSpPr>
        <p:spPr/>
        <p:txBody>
          <a:bodyPr/>
          <a:lstStyle/>
          <a:p>
            <a:r>
              <a:rPr lang="fr-FR" dirty="0"/>
              <a:t>Historique</a:t>
            </a:r>
          </a:p>
        </p:txBody>
      </p:sp>
      <p:sp>
        <p:nvSpPr>
          <p:cNvPr id="3" name="Espace réservé du contenu 2">
            <a:extLst>
              <a:ext uri="{FF2B5EF4-FFF2-40B4-BE49-F238E27FC236}">
                <a16:creationId xmlns:a16="http://schemas.microsoft.com/office/drawing/2014/main" id="{9FB5C540-BC32-4766-A43C-256BFBC883B9}"/>
              </a:ext>
            </a:extLst>
          </p:cNvPr>
          <p:cNvSpPr>
            <a:spLocks noGrp="1"/>
          </p:cNvSpPr>
          <p:nvPr>
            <p:ph idx="1"/>
          </p:nvPr>
        </p:nvSpPr>
        <p:spPr/>
        <p:txBody>
          <a:bodyPr/>
          <a:lstStyle/>
          <a:p>
            <a:r>
              <a:rPr lang="fr-FR" dirty="0"/>
              <a:t>années 1940-50s</a:t>
            </a:r>
            <a:br>
              <a:rPr lang="fr-FR" dirty="0"/>
            </a:br>
            <a:r>
              <a:rPr lang="fr-FR" dirty="0"/>
              <a:t> automatisation des bibliothèques</a:t>
            </a:r>
            <a:br>
              <a:rPr lang="fr-FR" dirty="0"/>
            </a:br>
            <a:r>
              <a:rPr lang="fr-FR" dirty="0"/>
              <a:t> notion de </a:t>
            </a:r>
            <a:r>
              <a:rPr lang="fr-FR" b="1" dirty="0"/>
              <a:t>pertinence</a:t>
            </a:r>
            <a:br>
              <a:rPr lang="fr-FR" dirty="0"/>
            </a:br>
            <a:r>
              <a:rPr lang="fr-FR" dirty="0"/>
              <a:t> </a:t>
            </a:r>
            <a:r>
              <a:rPr lang="fr-FR" i="1" dirty="0"/>
              <a:t>Calvin N. </a:t>
            </a:r>
            <a:r>
              <a:rPr lang="fr-FR" i="1" dirty="0" err="1"/>
              <a:t>Mooers</a:t>
            </a:r>
            <a:r>
              <a:rPr lang="fr-FR" i="1" dirty="0"/>
              <a:t> </a:t>
            </a:r>
            <a:r>
              <a:rPr lang="fr-FR" dirty="0"/>
              <a:t>introduit en 1948 le terme « recherche d'information » (</a:t>
            </a:r>
            <a:r>
              <a:rPr lang="fr-FR" i="1" dirty="0"/>
              <a:t>information </a:t>
            </a:r>
            <a:r>
              <a:rPr lang="fr-FR" i="1" dirty="0" err="1"/>
              <a:t>retrieval</a:t>
            </a:r>
            <a:r>
              <a:rPr lang="fr-FR" dirty="0"/>
              <a:t>)</a:t>
            </a:r>
            <a:br>
              <a:rPr lang="fr-FR" dirty="0"/>
            </a:br>
            <a:r>
              <a:rPr lang="fr-FR" dirty="0"/>
              <a:t> La première conférence sur le thème a lieu en 1958 (</a:t>
            </a:r>
            <a:r>
              <a:rPr lang="fr-FR" i="1" dirty="0"/>
              <a:t>International </a:t>
            </a:r>
            <a:r>
              <a:rPr lang="fr-FR" i="1" dirty="0" err="1"/>
              <a:t>Conference</a:t>
            </a:r>
            <a:r>
              <a:rPr lang="fr-FR" i="1" dirty="0"/>
              <a:t> on Scientific Information</a:t>
            </a:r>
            <a:r>
              <a:rPr lang="fr-FR" dirty="0"/>
              <a:t>)</a:t>
            </a:r>
            <a:br>
              <a:rPr lang="fr-FR" dirty="0"/>
            </a:br>
            <a:r>
              <a:rPr lang="fr-FR" dirty="0"/>
              <a:t> </a:t>
            </a:r>
            <a:r>
              <a:rPr lang="fr-FR" i="1" dirty="0" err="1"/>
              <a:t>Luhn</a:t>
            </a:r>
            <a:r>
              <a:rPr lang="fr-FR" i="1" dirty="0"/>
              <a:t> </a:t>
            </a:r>
            <a:r>
              <a:rPr lang="fr-FR" dirty="0"/>
              <a:t>décrit un modèle statistique pour la recherche d'information (KWIC) </a:t>
            </a:r>
            <a:br>
              <a:rPr lang="fr-FR" dirty="0"/>
            </a:br>
            <a:endParaRPr lang="fr-FR" dirty="0"/>
          </a:p>
        </p:txBody>
      </p:sp>
      <p:sp>
        <p:nvSpPr>
          <p:cNvPr id="4" name="Espace réservé du pied de page 3">
            <a:extLst>
              <a:ext uri="{FF2B5EF4-FFF2-40B4-BE49-F238E27FC236}">
                <a16:creationId xmlns:a16="http://schemas.microsoft.com/office/drawing/2014/main" id="{817BBF61-D527-4BC8-B426-9FC3522B2A13}"/>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37C86519-79AE-4ADA-8F40-C0292A7D2E5D}"/>
              </a:ext>
            </a:extLst>
          </p:cNvPr>
          <p:cNvSpPr>
            <a:spLocks noGrp="1"/>
          </p:cNvSpPr>
          <p:nvPr>
            <p:ph type="sldNum" sz="quarter" idx="12"/>
          </p:nvPr>
        </p:nvSpPr>
        <p:spPr/>
        <p:txBody>
          <a:bodyPr/>
          <a:lstStyle/>
          <a:p>
            <a:fld id="{1CBFE7BF-BE13-481A-9484-8F364B72A28E}" type="slidenum">
              <a:rPr lang="fr-FR" smtClean="0"/>
              <a:t>13</a:t>
            </a:fld>
            <a:endParaRPr lang="fr-FR"/>
          </a:p>
        </p:txBody>
      </p:sp>
    </p:spTree>
    <p:extLst>
      <p:ext uri="{BB962C8B-B14F-4D97-AF65-F5344CB8AC3E}">
        <p14:creationId xmlns:p14="http://schemas.microsoft.com/office/powerpoint/2010/main" val="1323010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B5DB-8993-4AD9-B8A8-F5E94A9586AD}"/>
              </a:ext>
            </a:extLst>
          </p:cNvPr>
          <p:cNvSpPr>
            <a:spLocks noGrp="1"/>
          </p:cNvSpPr>
          <p:nvPr>
            <p:ph type="title"/>
          </p:nvPr>
        </p:nvSpPr>
        <p:spPr/>
        <p:txBody>
          <a:bodyPr/>
          <a:lstStyle/>
          <a:p>
            <a:r>
              <a:rPr lang="fr-FR" dirty="0"/>
              <a:t>Historique</a:t>
            </a:r>
          </a:p>
        </p:txBody>
      </p:sp>
      <p:sp>
        <p:nvSpPr>
          <p:cNvPr id="3" name="Espace réservé du contenu 2">
            <a:extLst>
              <a:ext uri="{FF2B5EF4-FFF2-40B4-BE49-F238E27FC236}">
                <a16:creationId xmlns:a16="http://schemas.microsoft.com/office/drawing/2014/main" id="{9FB5C540-BC32-4766-A43C-256BFBC883B9}"/>
              </a:ext>
            </a:extLst>
          </p:cNvPr>
          <p:cNvSpPr>
            <a:spLocks noGrp="1"/>
          </p:cNvSpPr>
          <p:nvPr>
            <p:ph idx="1"/>
          </p:nvPr>
        </p:nvSpPr>
        <p:spPr/>
        <p:txBody>
          <a:bodyPr/>
          <a:lstStyle/>
          <a:p>
            <a:r>
              <a:rPr lang="fr-FR" dirty="0"/>
              <a:t>années 1960-70s</a:t>
            </a:r>
            <a:br>
              <a:rPr lang="fr-FR" dirty="0"/>
            </a:br>
            <a:r>
              <a:rPr lang="fr-FR" dirty="0"/>
              <a:t> </a:t>
            </a:r>
            <a:r>
              <a:rPr lang="fr-FR" i="1" dirty="0"/>
              <a:t>Maron </a:t>
            </a:r>
            <a:r>
              <a:rPr lang="fr-FR" dirty="0"/>
              <a:t>et </a:t>
            </a:r>
            <a:r>
              <a:rPr lang="fr-FR" i="1" dirty="0" err="1"/>
              <a:t>Kuhns</a:t>
            </a:r>
            <a:r>
              <a:rPr lang="fr-FR" i="1" dirty="0"/>
              <a:t> </a:t>
            </a:r>
            <a:r>
              <a:rPr lang="fr-FR" dirty="0"/>
              <a:t>définissent un modèle de recherche d'information probabiliste</a:t>
            </a:r>
            <a:br>
              <a:rPr lang="fr-FR" dirty="0"/>
            </a:br>
            <a:r>
              <a:rPr lang="fr-FR" dirty="0"/>
              <a:t> le projet d'évaluation CRANFIELD définit les mesures d'évaluation</a:t>
            </a:r>
            <a:br>
              <a:rPr lang="fr-FR" dirty="0"/>
            </a:br>
            <a:r>
              <a:rPr lang="fr-FR" dirty="0"/>
              <a:t> premier livre de </a:t>
            </a:r>
            <a:r>
              <a:rPr lang="fr-FR" i="1" dirty="0"/>
              <a:t>Gerard </a:t>
            </a:r>
            <a:r>
              <a:rPr lang="fr-FR" i="1" dirty="0" err="1"/>
              <a:t>Salton</a:t>
            </a:r>
            <a:r>
              <a:rPr lang="fr-FR" i="1" dirty="0"/>
              <a:t> </a:t>
            </a:r>
            <a:r>
              <a:rPr lang="fr-FR" dirty="0"/>
              <a:t>sur le système SMART</a:t>
            </a:r>
            <a:br>
              <a:rPr lang="fr-FR" dirty="0"/>
            </a:br>
            <a:r>
              <a:rPr lang="fr-FR" dirty="0"/>
              <a:t> développement des modèles booléens et vectoriels pour la recherche d'information </a:t>
            </a:r>
            <a:br>
              <a:rPr lang="fr-FR" dirty="0"/>
            </a:br>
            <a:endParaRPr lang="fr-FR" dirty="0"/>
          </a:p>
        </p:txBody>
      </p:sp>
      <p:sp>
        <p:nvSpPr>
          <p:cNvPr id="4" name="Espace réservé du pied de page 3">
            <a:extLst>
              <a:ext uri="{FF2B5EF4-FFF2-40B4-BE49-F238E27FC236}">
                <a16:creationId xmlns:a16="http://schemas.microsoft.com/office/drawing/2014/main" id="{817BBF61-D527-4BC8-B426-9FC3522B2A13}"/>
              </a:ext>
            </a:extLst>
          </p:cNvPr>
          <p:cNvSpPr>
            <a:spLocks noGrp="1"/>
          </p:cNvSpPr>
          <p:nvPr>
            <p:ph type="ftr" sz="quarter" idx="11"/>
          </p:nvPr>
        </p:nvSpPr>
        <p:spPr/>
        <p:txBody>
          <a:bodyPr/>
          <a:lstStyle/>
          <a:p>
            <a:r>
              <a:rPr lang="fr-FR"/>
              <a:t>Recherche d’information: Introduction       2017-2018                  2ème Master SIOD</a:t>
            </a:r>
            <a:endParaRPr lang="fr-FR" dirty="0"/>
          </a:p>
        </p:txBody>
      </p:sp>
      <p:sp>
        <p:nvSpPr>
          <p:cNvPr id="5" name="Espace réservé du numéro de diapositive 4">
            <a:extLst>
              <a:ext uri="{FF2B5EF4-FFF2-40B4-BE49-F238E27FC236}">
                <a16:creationId xmlns:a16="http://schemas.microsoft.com/office/drawing/2014/main" id="{E57EC67F-2AD2-4C8D-98B1-7F50EC281861}"/>
              </a:ext>
            </a:extLst>
          </p:cNvPr>
          <p:cNvSpPr>
            <a:spLocks noGrp="1"/>
          </p:cNvSpPr>
          <p:nvPr>
            <p:ph type="sldNum" sz="quarter" idx="12"/>
          </p:nvPr>
        </p:nvSpPr>
        <p:spPr/>
        <p:txBody>
          <a:bodyPr/>
          <a:lstStyle/>
          <a:p>
            <a:fld id="{1CBFE7BF-BE13-481A-9484-8F364B72A28E}" type="slidenum">
              <a:rPr lang="fr-FR" smtClean="0"/>
              <a:t>14</a:t>
            </a:fld>
            <a:endParaRPr lang="fr-FR"/>
          </a:p>
        </p:txBody>
      </p:sp>
    </p:spTree>
    <p:extLst>
      <p:ext uri="{BB962C8B-B14F-4D97-AF65-F5344CB8AC3E}">
        <p14:creationId xmlns:p14="http://schemas.microsoft.com/office/powerpoint/2010/main" val="30312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B5DB-8993-4AD9-B8A8-F5E94A9586AD}"/>
              </a:ext>
            </a:extLst>
          </p:cNvPr>
          <p:cNvSpPr>
            <a:spLocks noGrp="1"/>
          </p:cNvSpPr>
          <p:nvPr>
            <p:ph type="title"/>
          </p:nvPr>
        </p:nvSpPr>
        <p:spPr/>
        <p:txBody>
          <a:bodyPr/>
          <a:lstStyle/>
          <a:p>
            <a:r>
              <a:rPr lang="fr-FR" dirty="0"/>
              <a:t>Historique</a:t>
            </a:r>
          </a:p>
        </p:txBody>
      </p:sp>
      <p:sp>
        <p:nvSpPr>
          <p:cNvPr id="3" name="Espace réservé du contenu 2">
            <a:extLst>
              <a:ext uri="{FF2B5EF4-FFF2-40B4-BE49-F238E27FC236}">
                <a16:creationId xmlns:a16="http://schemas.microsoft.com/office/drawing/2014/main" id="{9FB5C540-BC32-4766-A43C-256BFBC883B9}"/>
              </a:ext>
            </a:extLst>
          </p:cNvPr>
          <p:cNvSpPr>
            <a:spLocks noGrp="1"/>
          </p:cNvSpPr>
          <p:nvPr>
            <p:ph idx="1"/>
          </p:nvPr>
        </p:nvSpPr>
        <p:spPr/>
        <p:txBody>
          <a:bodyPr/>
          <a:lstStyle/>
          <a:p>
            <a:r>
              <a:rPr lang="fr-FR" dirty="0"/>
              <a:t>années 1980s</a:t>
            </a:r>
            <a:br>
              <a:rPr lang="fr-FR" dirty="0"/>
            </a:br>
            <a:r>
              <a:rPr lang="fr-FR" dirty="0"/>
              <a:t> grandes bases de données de documents</a:t>
            </a:r>
            <a:br>
              <a:rPr lang="fr-FR" dirty="0"/>
            </a:br>
            <a:r>
              <a:rPr lang="fr-FR" dirty="0"/>
              <a:t> les premiers </a:t>
            </a:r>
            <a:r>
              <a:rPr lang="fr-FR" dirty="0" err="1"/>
              <a:t>PCs</a:t>
            </a:r>
            <a:r>
              <a:rPr lang="fr-FR" dirty="0"/>
              <a:t> intègrent la recherche d'information</a:t>
            </a:r>
            <a:br>
              <a:rPr lang="fr-FR" dirty="0"/>
            </a:br>
            <a:r>
              <a:rPr lang="fr-FR" dirty="0"/>
              <a:t> introduction du TALN en recherche d'information</a:t>
            </a:r>
            <a:br>
              <a:rPr lang="fr-FR" dirty="0"/>
            </a:br>
            <a:r>
              <a:rPr lang="fr-FR" dirty="0"/>
              <a:t> développement du domaine en France </a:t>
            </a:r>
            <a:br>
              <a:rPr lang="fr-FR" dirty="0"/>
            </a:br>
            <a:endParaRPr lang="fr-FR" dirty="0"/>
          </a:p>
        </p:txBody>
      </p:sp>
      <p:sp>
        <p:nvSpPr>
          <p:cNvPr id="4" name="Espace réservé du pied de page 3">
            <a:extLst>
              <a:ext uri="{FF2B5EF4-FFF2-40B4-BE49-F238E27FC236}">
                <a16:creationId xmlns:a16="http://schemas.microsoft.com/office/drawing/2014/main" id="{817BBF61-D527-4BC8-B426-9FC3522B2A13}"/>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934C535E-6085-4A34-BD36-70091EEFBECD}"/>
              </a:ext>
            </a:extLst>
          </p:cNvPr>
          <p:cNvSpPr>
            <a:spLocks noGrp="1"/>
          </p:cNvSpPr>
          <p:nvPr>
            <p:ph type="sldNum" sz="quarter" idx="12"/>
          </p:nvPr>
        </p:nvSpPr>
        <p:spPr/>
        <p:txBody>
          <a:bodyPr/>
          <a:lstStyle/>
          <a:p>
            <a:fld id="{1CBFE7BF-BE13-481A-9484-8F364B72A28E}" type="slidenum">
              <a:rPr lang="fr-FR" smtClean="0"/>
              <a:t>15</a:t>
            </a:fld>
            <a:endParaRPr lang="fr-FR"/>
          </a:p>
        </p:txBody>
      </p:sp>
    </p:spTree>
    <p:extLst>
      <p:ext uri="{BB962C8B-B14F-4D97-AF65-F5344CB8AC3E}">
        <p14:creationId xmlns:p14="http://schemas.microsoft.com/office/powerpoint/2010/main" val="309389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B5DB-8993-4AD9-B8A8-F5E94A9586AD}"/>
              </a:ext>
            </a:extLst>
          </p:cNvPr>
          <p:cNvSpPr>
            <a:spLocks noGrp="1"/>
          </p:cNvSpPr>
          <p:nvPr>
            <p:ph type="title"/>
          </p:nvPr>
        </p:nvSpPr>
        <p:spPr/>
        <p:txBody>
          <a:bodyPr/>
          <a:lstStyle/>
          <a:p>
            <a:r>
              <a:rPr lang="fr-FR" dirty="0"/>
              <a:t>Historique</a:t>
            </a:r>
          </a:p>
        </p:txBody>
      </p:sp>
      <p:sp>
        <p:nvSpPr>
          <p:cNvPr id="3" name="Espace réservé du contenu 2">
            <a:extLst>
              <a:ext uri="{FF2B5EF4-FFF2-40B4-BE49-F238E27FC236}">
                <a16:creationId xmlns:a16="http://schemas.microsoft.com/office/drawing/2014/main" id="{9FB5C540-BC32-4766-A43C-256BFBC883B9}"/>
              </a:ext>
            </a:extLst>
          </p:cNvPr>
          <p:cNvSpPr>
            <a:spLocks noGrp="1"/>
          </p:cNvSpPr>
          <p:nvPr>
            <p:ph idx="1"/>
          </p:nvPr>
        </p:nvSpPr>
        <p:spPr/>
        <p:txBody>
          <a:bodyPr/>
          <a:lstStyle/>
          <a:p>
            <a:r>
              <a:rPr lang="fr-FR" dirty="0"/>
              <a:t>années 1990s</a:t>
            </a:r>
            <a:br>
              <a:rPr lang="fr-FR" dirty="0"/>
            </a:br>
            <a:r>
              <a:rPr lang="fr-FR" dirty="0"/>
              <a:t> baisse du coût des disques =&gt; stockage d'information</a:t>
            </a:r>
            <a:br>
              <a:rPr lang="fr-FR" dirty="0"/>
            </a:br>
            <a:r>
              <a:rPr lang="fr-FR" dirty="0"/>
              <a:t> WESTLAW premier système de recherche d'information à grande échelle qui utilise un modèle de recherche probabiliste</a:t>
            </a:r>
            <a:br>
              <a:rPr lang="fr-FR" dirty="0"/>
            </a:br>
            <a:r>
              <a:rPr lang="fr-FR" dirty="0"/>
              <a:t> recherche sur des fichiers sur Internet</a:t>
            </a:r>
            <a:br>
              <a:rPr lang="fr-FR" dirty="0"/>
            </a:br>
            <a:r>
              <a:rPr lang="fr-FR" dirty="0"/>
              <a:t> évaluations TREC</a:t>
            </a:r>
            <a:br>
              <a:rPr lang="fr-FR" dirty="0"/>
            </a:br>
            <a:r>
              <a:rPr lang="fr-FR" dirty="0"/>
              <a:t> systèmes de recommandations</a:t>
            </a:r>
            <a:br>
              <a:rPr lang="fr-FR" dirty="0"/>
            </a:br>
            <a:r>
              <a:rPr lang="fr-FR" dirty="0"/>
              <a:t> catégorisation et classification de textes</a:t>
            </a:r>
            <a:br>
              <a:rPr lang="fr-FR" dirty="0"/>
            </a:br>
            <a:r>
              <a:rPr lang="fr-FR" dirty="0"/>
              <a:t> essor des modèles probabilistes (Okapi)</a:t>
            </a:r>
            <a:br>
              <a:rPr lang="fr-FR" dirty="0"/>
            </a:br>
            <a:r>
              <a:rPr lang="fr-FR" dirty="0"/>
              <a:t> introduction des modèles de langues à la fin des années 90s </a:t>
            </a:r>
            <a:br>
              <a:rPr lang="fr-FR" dirty="0"/>
            </a:br>
            <a:r>
              <a:rPr lang="fr-FR" dirty="0"/>
              <a:t> </a:t>
            </a:r>
          </a:p>
        </p:txBody>
      </p:sp>
      <p:sp>
        <p:nvSpPr>
          <p:cNvPr id="4" name="Espace réservé du pied de page 3">
            <a:extLst>
              <a:ext uri="{FF2B5EF4-FFF2-40B4-BE49-F238E27FC236}">
                <a16:creationId xmlns:a16="http://schemas.microsoft.com/office/drawing/2014/main" id="{817BBF61-D527-4BC8-B426-9FC3522B2A13}"/>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D965559C-CD8A-47AC-8F2F-EC5410B18B17}"/>
              </a:ext>
            </a:extLst>
          </p:cNvPr>
          <p:cNvSpPr>
            <a:spLocks noGrp="1"/>
          </p:cNvSpPr>
          <p:nvPr>
            <p:ph type="sldNum" sz="quarter" idx="12"/>
          </p:nvPr>
        </p:nvSpPr>
        <p:spPr/>
        <p:txBody>
          <a:bodyPr/>
          <a:lstStyle/>
          <a:p>
            <a:fld id="{1CBFE7BF-BE13-481A-9484-8F364B72A28E}" type="slidenum">
              <a:rPr lang="fr-FR" smtClean="0"/>
              <a:t>16</a:t>
            </a:fld>
            <a:endParaRPr lang="fr-FR"/>
          </a:p>
        </p:txBody>
      </p:sp>
    </p:spTree>
    <p:extLst>
      <p:ext uri="{BB962C8B-B14F-4D97-AF65-F5344CB8AC3E}">
        <p14:creationId xmlns:p14="http://schemas.microsoft.com/office/powerpoint/2010/main" val="1413433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B5DB-8993-4AD9-B8A8-F5E94A9586AD}"/>
              </a:ext>
            </a:extLst>
          </p:cNvPr>
          <p:cNvSpPr>
            <a:spLocks noGrp="1"/>
          </p:cNvSpPr>
          <p:nvPr>
            <p:ph type="title"/>
          </p:nvPr>
        </p:nvSpPr>
        <p:spPr/>
        <p:txBody>
          <a:bodyPr/>
          <a:lstStyle/>
          <a:p>
            <a:r>
              <a:rPr lang="fr-FR" dirty="0"/>
              <a:t>Historique</a:t>
            </a:r>
          </a:p>
        </p:txBody>
      </p:sp>
      <p:sp>
        <p:nvSpPr>
          <p:cNvPr id="3" name="Espace réservé du contenu 2">
            <a:extLst>
              <a:ext uri="{FF2B5EF4-FFF2-40B4-BE49-F238E27FC236}">
                <a16:creationId xmlns:a16="http://schemas.microsoft.com/office/drawing/2014/main" id="{9FB5C540-BC32-4766-A43C-256BFBC883B9}"/>
              </a:ext>
            </a:extLst>
          </p:cNvPr>
          <p:cNvSpPr>
            <a:spLocks noGrp="1"/>
          </p:cNvSpPr>
          <p:nvPr>
            <p:ph idx="1"/>
          </p:nvPr>
        </p:nvSpPr>
        <p:spPr/>
        <p:txBody>
          <a:bodyPr/>
          <a:lstStyle/>
          <a:p>
            <a:r>
              <a:rPr lang="fr-FR" dirty="0"/>
              <a:t>Années 2000s</a:t>
            </a:r>
            <a:br>
              <a:rPr lang="fr-FR" dirty="0"/>
            </a:br>
            <a:r>
              <a:rPr lang="fr-FR" dirty="0"/>
              <a:t> analyse de liens pour la recherche d'informations sur le web (google)</a:t>
            </a:r>
            <a:br>
              <a:rPr lang="fr-FR" dirty="0"/>
            </a:br>
            <a:r>
              <a:rPr lang="fr-FR" dirty="0"/>
              <a:t> extraction d'information</a:t>
            </a:r>
            <a:br>
              <a:rPr lang="fr-FR" dirty="0"/>
            </a:br>
            <a:r>
              <a:rPr lang="fr-FR" dirty="0"/>
              <a:t> réponses à des questions (TREC QA </a:t>
            </a:r>
            <a:r>
              <a:rPr lang="fr-FR" dirty="0" err="1"/>
              <a:t>track</a:t>
            </a:r>
            <a:r>
              <a:rPr lang="fr-FR" dirty="0"/>
              <a:t>)</a:t>
            </a:r>
            <a:br>
              <a:rPr lang="fr-FR" dirty="0"/>
            </a:br>
            <a:r>
              <a:rPr lang="fr-FR" dirty="0"/>
              <a:t> indexation et recherche d'informations multimédia (image, vidéo, audio et musique)</a:t>
            </a:r>
            <a:br>
              <a:rPr lang="fr-FR" dirty="0"/>
            </a:br>
            <a:r>
              <a:rPr lang="fr-FR" dirty="0"/>
              <a:t> recherche d'information multilingue (CLEF, NTCIR, DARPA, </a:t>
            </a:r>
            <a:r>
              <a:rPr lang="fr-FR" dirty="0" err="1"/>
              <a:t>Tides</a:t>
            </a:r>
            <a:r>
              <a:rPr lang="fr-FR" dirty="0"/>
              <a:t>)</a:t>
            </a:r>
            <a:br>
              <a:rPr lang="fr-FR" dirty="0"/>
            </a:br>
            <a:r>
              <a:rPr lang="fr-FR" dirty="0"/>
              <a:t> résumé automatique de documents </a:t>
            </a:r>
            <a:br>
              <a:rPr lang="fr-FR" dirty="0"/>
            </a:br>
            <a:endParaRPr lang="fr-FR" dirty="0"/>
          </a:p>
        </p:txBody>
      </p:sp>
      <p:sp>
        <p:nvSpPr>
          <p:cNvPr id="4" name="Espace réservé du pied de page 3">
            <a:extLst>
              <a:ext uri="{FF2B5EF4-FFF2-40B4-BE49-F238E27FC236}">
                <a16:creationId xmlns:a16="http://schemas.microsoft.com/office/drawing/2014/main" id="{817BBF61-D527-4BC8-B426-9FC3522B2A13}"/>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369987D6-D17C-4293-87E1-7DF422DE486F}"/>
              </a:ext>
            </a:extLst>
          </p:cNvPr>
          <p:cNvSpPr>
            <a:spLocks noGrp="1"/>
          </p:cNvSpPr>
          <p:nvPr>
            <p:ph type="sldNum" sz="quarter" idx="12"/>
          </p:nvPr>
        </p:nvSpPr>
        <p:spPr/>
        <p:txBody>
          <a:bodyPr/>
          <a:lstStyle/>
          <a:p>
            <a:fld id="{1CBFE7BF-BE13-481A-9484-8F364B72A28E}" type="slidenum">
              <a:rPr lang="fr-FR" smtClean="0"/>
              <a:t>17</a:t>
            </a:fld>
            <a:endParaRPr lang="fr-FR"/>
          </a:p>
        </p:txBody>
      </p:sp>
    </p:spTree>
    <p:extLst>
      <p:ext uri="{BB962C8B-B14F-4D97-AF65-F5344CB8AC3E}">
        <p14:creationId xmlns:p14="http://schemas.microsoft.com/office/powerpoint/2010/main" val="1839639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F28F6A-676A-4790-B3EA-61041E6F67B5}"/>
              </a:ext>
            </a:extLst>
          </p:cNvPr>
          <p:cNvSpPr>
            <a:spLocks noGrp="1"/>
          </p:cNvSpPr>
          <p:nvPr>
            <p:ph type="title"/>
          </p:nvPr>
        </p:nvSpPr>
        <p:spPr/>
        <p:txBody>
          <a:bodyPr/>
          <a:lstStyle/>
          <a:p>
            <a:r>
              <a:rPr lang="fr-FR" dirty="0"/>
              <a:t>Recherche d’informations dans le Web</a:t>
            </a:r>
          </a:p>
        </p:txBody>
      </p:sp>
      <p:pic>
        <p:nvPicPr>
          <p:cNvPr id="4" name="Espace réservé du contenu 3">
            <a:extLst>
              <a:ext uri="{FF2B5EF4-FFF2-40B4-BE49-F238E27FC236}">
                <a16:creationId xmlns:a16="http://schemas.microsoft.com/office/drawing/2014/main" id="{6C62BC9A-87DE-4B74-9AF7-BAF77EA5273D}"/>
              </a:ext>
            </a:extLst>
          </p:cNvPr>
          <p:cNvPicPr>
            <a:picLocks noGrp="1" noChangeAspect="1"/>
          </p:cNvPicPr>
          <p:nvPr>
            <p:ph idx="1"/>
          </p:nvPr>
        </p:nvPicPr>
        <p:blipFill>
          <a:blip r:embed="rId2"/>
          <a:stretch>
            <a:fillRect/>
          </a:stretch>
        </p:blipFill>
        <p:spPr>
          <a:xfrm>
            <a:off x="2592925" y="1506071"/>
            <a:ext cx="7694075" cy="4410635"/>
          </a:xfrm>
          <a:prstGeom prst="rect">
            <a:avLst/>
          </a:prstGeom>
        </p:spPr>
      </p:pic>
      <p:sp>
        <p:nvSpPr>
          <p:cNvPr id="3" name="Espace réservé du pied de page 2">
            <a:extLst>
              <a:ext uri="{FF2B5EF4-FFF2-40B4-BE49-F238E27FC236}">
                <a16:creationId xmlns:a16="http://schemas.microsoft.com/office/drawing/2014/main" id="{8B80F27D-60D0-428F-9810-7E3AFE954B48}"/>
              </a:ext>
            </a:extLst>
          </p:cNvPr>
          <p:cNvSpPr>
            <a:spLocks noGrp="1"/>
          </p:cNvSpPr>
          <p:nvPr>
            <p:ph type="ftr" sz="quarter" idx="11"/>
          </p:nvPr>
        </p:nvSpPr>
        <p:spPr/>
        <p:txBody>
          <a:bodyPr/>
          <a:lstStyle/>
          <a:p>
            <a:r>
              <a:rPr lang="fr-FR"/>
              <a:t>Recherche d’information: Introduction       2017-2018                  2ème Master SIOD</a:t>
            </a:r>
            <a:endParaRPr lang="fr-FR" dirty="0"/>
          </a:p>
        </p:txBody>
      </p:sp>
      <p:sp>
        <p:nvSpPr>
          <p:cNvPr id="5" name="Espace réservé du numéro de diapositive 4">
            <a:extLst>
              <a:ext uri="{FF2B5EF4-FFF2-40B4-BE49-F238E27FC236}">
                <a16:creationId xmlns:a16="http://schemas.microsoft.com/office/drawing/2014/main" id="{4B2942C6-D77A-442F-98DB-25E0C17959C7}"/>
              </a:ext>
            </a:extLst>
          </p:cNvPr>
          <p:cNvSpPr>
            <a:spLocks noGrp="1"/>
          </p:cNvSpPr>
          <p:nvPr>
            <p:ph type="sldNum" sz="quarter" idx="12"/>
          </p:nvPr>
        </p:nvSpPr>
        <p:spPr/>
        <p:txBody>
          <a:bodyPr/>
          <a:lstStyle/>
          <a:p>
            <a:fld id="{1CBFE7BF-BE13-481A-9484-8F364B72A28E}" type="slidenum">
              <a:rPr lang="fr-FR" smtClean="0"/>
              <a:t>18</a:t>
            </a:fld>
            <a:endParaRPr lang="fr-FR"/>
          </a:p>
        </p:txBody>
      </p:sp>
    </p:spTree>
    <p:extLst>
      <p:ext uri="{BB962C8B-B14F-4D97-AF65-F5344CB8AC3E}">
        <p14:creationId xmlns:p14="http://schemas.microsoft.com/office/powerpoint/2010/main" val="3694436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8397E8-0272-4692-8CCD-5516D71007B2}"/>
              </a:ext>
            </a:extLst>
          </p:cNvPr>
          <p:cNvSpPr>
            <a:spLocks noGrp="1"/>
          </p:cNvSpPr>
          <p:nvPr>
            <p:ph type="title"/>
          </p:nvPr>
        </p:nvSpPr>
        <p:spPr/>
        <p:txBody>
          <a:bodyPr/>
          <a:lstStyle/>
          <a:p>
            <a:r>
              <a:rPr lang="fr-FR" dirty="0"/>
              <a:t>Recherche d’informations dans le Web</a:t>
            </a:r>
          </a:p>
        </p:txBody>
      </p:sp>
      <p:sp>
        <p:nvSpPr>
          <p:cNvPr id="3" name="Espace réservé du contenu 2">
            <a:extLst>
              <a:ext uri="{FF2B5EF4-FFF2-40B4-BE49-F238E27FC236}">
                <a16:creationId xmlns:a16="http://schemas.microsoft.com/office/drawing/2014/main" id="{6A783F46-49C4-4DD4-B385-A56C3112712D}"/>
              </a:ext>
            </a:extLst>
          </p:cNvPr>
          <p:cNvSpPr>
            <a:spLocks noGrp="1"/>
          </p:cNvSpPr>
          <p:nvPr>
            <p:ph idx="1"/>
          </p:nvPr>
        </p:nvSpPr>
        <p:spPr/>
        <p:txBody>
          <a:bodyPr>
            <a:normAutofit/>
          </a:bodyPr>
          <a:lstStyle/>
          <a:p>
            <a:r>
              <a:rPr lang="fr-FR" dirty="0"/>
              <a:t>La Recherche d’informations dans le Web (RIW) a sa racine dans la recherche d’information (RI) classique. </a:t>
            </a:r>
          </a:p>
          <a:p>
            <a:r>
              <a:rPr lang="fr-FR" dirty="0"/>
              <a:t>La RI classique suppose que l’unité d’information de base est un document, et une grande collection de documents sont disponibles pour former la base de textes. Sur le Web, les documents sont des pages Web. Il est évident de dire que la recherche dans le Web est la application la plus importante de la RI. </a:t>
            </a:r>
          </a:p>
          <a:p>
            <a:r>
              <a:rPr lang="fr-FR" dirty="0"/>
              <a:t>La recherche dans le Web est, cependant, n’est pas une application pure</a:t>
            </a:r>
            <a:br>
              <a:rPr lang="fr-FR" dirty="0"/>
            </a:br>
            <a:r>
              <a:rPr lang="fr-FR" dirty="0"/>
              <a:t>et simple des modèles RI traditionnels. Il utilise des résultats RI, mais elle a aussi ses techniques uniques et présente de nombreux problèmes pour la RI. </a:t>
            </a:r>
            <a:br>
              <a:rPr lang="fr-FR" dirty="0"/>
            </a:br>
            <a:endParaRPr lang="fr-FR" dirty="0"/>
          </a:p>
        </p:txBody>
      </p:sp>
      <p:sp>
        <p:nvSpPr>
          <p:cNvPr id="4" name="Espace réservé du pied de page 3">
            <a:extLst>
              <a:ext uri="{FF2B5EF4-FFF2-40B4-BE49-F238E27FC236}">
                <a16:creationId xmlns:a16="http://schemas.microsoft.com/office/drawing/2014/main" id="{10245D2F-BC7D-4E04-96D4-49CBD3F50BD4}"/>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835E036-0A37-456D-9188-83BDEDED8CB8}"/>
              </a:ext>
            </a:extLst>
          </p:cNvPr>
          <p:cNvSpPr>
            <a:spLocks noGrp="1"/>
          </p:cNvSpPr>
          <p:nvPr>
            <p:ph type="sldNum" sz="quarter" idx="12"/>
          </p:nvPr>
        </p:nvSpPr>
        <p:spPr/>
        <p:txBody>
          <a:bodyPr/>
          <a:lstStyle/>
          <a:p>
            <a:fld id="{1CBFE7BF-BE13-481A-9484-8F364B72A28E}" type="slidenum">
              <a:rPr lang="fr-FR" smtClean="0"/>
              <a:t>19</a:t>
            </a:fld>
            <a:endParaRPr lang="fr-FR"/>
          </a:p>
        </p:txBody>
      </p:sp>
    </p:spTree>
    <p:extLst>
      <p:ext uri="{BB962C8B-B14F-4D97-AF65-F5344CB8AC3E}">
        <p14:creationId xmlns:p14="http://schemas.microsoft.com/office/powerpoint/2010/main" val="276932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1B983B-93DD-4FA6-9962-6C47FA9013BE}"/>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9402EBA6-0EAB-4D3E-8483-DCF3E795C08B}"/>
              </a:ext>
            </a:extLst>
          </p:cNvPr>
          <p:cNvSpPr>
            <a:spLocks noGrp="1"/>
          </p:cNvSpPr>
          <p:nvPr>
            <p:ph idx="1"/>
          </p:nvPr>
        </p:nvSpPr>
        <p:spPr/>
        <p:txBody>
          <a:bodyPr/>
          <a:lstStyle/>
          <a:p>
            <a:pPr algn="just"/>
            <a:r>
              <a:rPr lang="fr-FR" dirty="0"/>
              <a:t>Les techniques de la recherche d'information (abrégée en RI ou IR en anglais pour « Information </a:t>
            </a:r>
            <a:r>
              <a:rPr lang="fr-FR" dirty="0" err="1"/>
              <a:t>retrieval</a:t>
            </a:r>
            <a:r>
              <a:rPr lang="fr-FR" dirty="0"/>
              <a:t> ») sont directement issues des sciences de l'information et plus précisément de la bibliothéconomie.</a:t>
            </a:r>
          </a:p>
          <a:p>
            <a:pPr algn="just"/>
            <a:r>
              <a:rPr lang="fr-FR" dirty="0"/>
              <a:t> La problématique majeure de cette discipline qui est ancienne et antérieure à l'apparition des ordinateurs a toujours été de permettre un accès rapide aux documents. Ces accès nécessitent plusieurs intermédiaires et de gros moyens. </a:t>
            </a:r>
          </a:p>
          <a:p>
            <a:pPr algn="just"/>
            <a:r>
              <a:rPr lang="fr-FR" dirty="0"/>
              <a:t>Il faut en effet établir un classement des documents existants et sélectionner pour chaque document un jeu de mots clés représentatif. Cette description synthétique par mots clés appelés, « index « , suppose du documentaliste une connaissance suffisante de chaque ouvrage pour pouvoir en traduire le contenu</a:t>
            </a:r>
          </a:p>
          <a:p>
            <a:pPr marL="0" indent="0" algn="just">
              <a:buNone/>
            </a:pPr>
            <a:endParaRPr lang="fr-FR" dirty="0"/>
          </a:p>
        </p:txBody>
      </p:sp>
      <p:sp>
        <p:nvSpPr>
          <p:cNvPr id="4" name="Espace réservé du pied de page 3">
            <a:extLst>
              <a:ext uri="{FF2B5EF4-FFF2-40B4-BE49-F238E27FC236}">
                <a16:creationId xmlns:a16="http://schemas.microsoft.com/office/drawing/2014/main" id="{3376FE3C-3CBF-4413-B9E7-DD02DB71D8E7}"/>
              </a:ext>
            </a:extLst>
          </p:cNvPr>
          <p:cNvSpPr>
            <a:spLocks noGrp="1"/>
          </p:cNvSpPr>
          <p:nvPr>
            <p:ph type="ftr" sz="quarter" idx="11"/>
          </p:nvPr>
        </p:nvSpPr>
        <p:spPr>
          <a:xfrm>
            <a:off x="2602463" y="6135808"/>
            <a:ext cx="7619999" cy="365125"/>
          </a:xfrm>
        </p:spPr>
        <p:txBody>
          <a:bodyPr/>
          <a:lstStyle/>
          <a:p>
            <a:r>
              <a:rPr lang="fr-FR" dirty="0"/>
              <a:t>Recherche d’information: Introduction       2017-2018                  2ème Master SIOD</a:t>
            </a:r>
          </a:p>
        </p:txBody>
      </p:sp>
      <p:sp>
        <p:nvSpPr>
          <p:cNvPr id="5" name="Espace réservé du numéro de diapositive 4">
            <a:extLst>
              <a:ext uri="{FF2B5EF4-FFF2-40B4-BE49-F238E27FC236}">
                <a16:creationId xmlns:a16="http://schemas.microsoft.com/office/drawing/2014/main" id="{EE9CC3B9-64D3-4D53-8680-A5FF5A00291B}"/>
              </a:ext>
            </a:extLst>
          </p:cNvPr>
          <p:cNvSpPr>
            <a:spLocks noGrp="1"/>
          </p:cNvSpPr>
          <p:nvPr>
            <p:ph type="sldNum" sz="quarter" idx="12"/>
          </p:nvPr>
        </p:nvSpPr>
        <p:spPr/>
        <p:txBody>
          <a:bodyPr/>
          <a:lstStyle/>
          <a:p>
            <a:fld id="{1CBFE7BF-BE13-481A-9484-8F364B72A28E}" type="slidenum">
              <a:rPr lang="fr-FR" smtClean="0"/>
              <a:t>2</a:t>
            </a:fld>
            <a:endParaRPr lang="fr-FR"/>
          </a:p>
        </p:txBody>
      </p:sp>
    </p:spTree>
    <p:extLst>
      <p:ext uri="{BB962C8B-B14F-4D97-AF65-F5344CB8AC3E}">
        <p14:creationId xmlns:p14="http://schemas.microsoft.com/office/powerpoint/2010/main" val="2350584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C8FFF4-6115-4395-BB1C-A3527BF49FF5}"/>
              </a:ext>
            </a:extLst>
          </p:cNvPr>
          <p:cNvSpPr>
            <a:spLocks noGrp="1"/>
          </p:cNvSpPr>
          <p:nvPr>
            <p:ph type="title"/>
          </p:nvPr>
        </p:nvSpPr>
        <p:spPr/>
        <p:txBody>
          <a:bodyPr/>
          <a:lstStyle/>
          <a:p>
            <a:r>
              <a:rPr lang="fr-FR" altLang="fr-FR" dirty="0">
                <a:ea typeface="ＭＳ Ｐゴシック" panose="020B0600070205080204" pitchFamily="34" charset="-128"/>
              </a:rPr>
              <a:t>Approches de recherche sur le Web</a:t>
            </a:r>
            <a:endParaRPr lang="fr-FR" dirty="0"/>
          </a:p>
        </p:txBody>
      </p:sp>
      <p:sp>
        <p:nvSpPr>
          <p:cNvPr id="3" name="Espace réservé du contenu 2">
            <a:extLst>
              <a:ext uri="{FF2B5EF4-FFF2-40B4-BE49-F238E27FC236}">
                <a16:creationId xmlns:a16="http://schemas.microsoft.com/office/drawing/2014/main" id="{4E283845-6E7F-44FD-BD20-F3E06A785F25}"/>
              </a:ext>
            </a:extLst>
          </p:cNvPr>
          <p:cNvSpPr>
            <a:spLocks noGrp="1"/>
          </p:cNvSpPr>
          <p:nvPr>
            <p:ph idx="1"/>
          </p:nvPr>
        </p:nvSpPr>
        <p:spPr/>
        <p:txBody>
          <a:bodyPr>
            <a:normAutofit fontScale="92500" lnSpcReduction="20000"/>
          </a:bodyPr>
          <a:lstStyle/>
          <a:p>
            <a:pPr marL="514350" indent="-457200">
              <a:buFont typeface="Trebuchet MS" panose="020B0603020202020204" pitchFamily="34" charset="0"/>
              <a:buAutoNum type="arabicPeriod"/>
            </a:pPr>
            <a:r>
              <a:rPr lang="fr-FR" altLang="fr-FR" dirty="0">
                <a:ea typeface="ＭＳ Ｐゴシック" panose="020B0600070205080204" pitchFamily="34" charset="-128"/>
              </a:rPr>
              <a:t>Basée sur la </a:t>
            </a:r>
            <a:r>
              <a:rPr lang="fr-FR" altLang="fr-FR" b="1" dirty="0">
                <a:ea typeface="ＭＳ Ｐゴシック" panose="020B0600070205080204" pitchFamily="34" charset="-128"/>
              </a:rPr>
              <a:t>navigation</a:t>
            </a:r>
            <a:endParaRPr lang="fr-FR" altLang="fr-FR" dirty="0">
              <a:ea typeface="ＭＳ Ｐゴシック" panose="020B0600070205080204" pitchFamily="34" charset="-128"/>
            </a:endParaRPr>
          </a:p>
          <a:p>
            <a:pPr lvl="1"/>
            <a:r>
              <a:rPr lang="fr-FR" altLang="fr-FR" sz="2000" dirty="0">
                <a:ea typeface="ＭＳ Ｐゴシック" panose="020B0600070205080204" pitchFamily="34" charset="-128"/>
              </a:rPr>
              <a:t>Les outils dont le contenu est construit </a:t>
            </a:r>
            <a:r>
              <a:rPr lang="fr-FR" altLang="fr-FR" sz="2000" b="1" dirty="0">
                <a:ea typeface="ＭＳ Ｐゴシック" panose="020B0600070205080204" pitchFamily="34" charset="-128"/>
              </a:rPr>
              <a:t>manuellement</a:t>
            </a:r>
          </a:p>
          <a:p>
            <a:pPr lvl="2"/>
            <a:r>
              <a:rPr lang="fr-FR" altLang="fr-FR" sz="1600" dirty="0"/>
              <a:t>annuaires, catalogues ou répertoires organisés par thème</a:t>
            </a:r>
          </a:p>
          <a:p>
            <a:pPr lvl="2"/>
            <a:r>
              <a:rPr lang="en-US" altLang="fr-FR" sz="1600" dirty="0"/>
              <a:t>e</a:t>
            </a:r>
            <a:r>
              <a:rPr lang="fr-FR" altLang="fr-FR" sz="1600" dirty="0"/>
              <a:t>x. Yahoo! Directory (</a:t>
            </a:r>
            <a:r>
              <a:rPr lang="en-US" altLang="fr-FR" sz="1600" dirty="0">
                <a:hlinkClick r:id="rId2"/>
              </a:rPr>
              <a:t>http://dir.yahoo.com</a:t>
            </a:r>
            <a:r>
              <a:rPr lang="en-US" altLang="fr-FR" sz="1600" dirty="0"/>
              <a:t>)</a:t>
            </a:r>
            <a:r>
              <a:rPr lang="fr-FR" altLang="fr-FR" sz="1600" dirty="0"/>
              <a:t>, </a:t>
            </a:r>
            <a:r>
              <a:rPr lang="en-US" altLang="fr-FR" sz="1600" dirty="0" err="1"/>
              <a:t>dmoz</a:t>
            </a:r>
            <a:r>
              <a:rPr lang="en-US" altLang="fr-FR" sz="1600" dirty="0"/>
              <a:t> (</a:t>
            </a:r>
            <a:r>
              <a:rPr lang="en-US" altLang="fr-FR" sz="1600" dirty="0">
                <a:hlinkClick r:id="rId3"/>
              </a:rPr>
              <a:t>http://www.dmoz.org</a:t>
            </a:r>
            <a:r>
              <a:rPr lang="en-US" altLang="fr-FR" sz="1600" dirty="0"/>
              <a:t>), etc.</a:t>
            </a:r>
          </a:p>
          <a:p>
            <a:pPr lvl="1"/>
            <a:endParaRPr lang="fr-FR" altLang="fr-FR" dirty="0">
              <a:ea typeface="ＭＳ Ｐゴシック" panose="020B0600070205080204" pitchFamily="34" charset="-128"/>
            </a:endParaRPr>
          </a:p>
          <a:p>
            <a:pPr lvl="1"/>
            <a:endParaRPr lang="fr-FR" altLang="fr-FR" dirty="0">
              <a:ea typeface="ＭＳ Ｐゴシック" panose="020B0600070205080204" pitchFamily="34" charset="-128"/>
            </a:endParaRPr>
          </a:p>
          <a:p>
            <a:pPr marL="514350" indent="-457200">
              <a:buFont typeface="Trebuchet MS" panose="020B0603020202020204" pitchFamily="34" charset="0"/>
              <a:buAutoNum type="arabicPeriod"/>
            </a:pPr>
            <a:r>
              <a:rPr lang="fr-FR" altLang="fr-FR" dirty="0">
                <a:ea typeface="ＭＳ Ｐゴシック" panose="020B0600070205080204" pitchFamily="34" charset="-128"/>
              </a:rPr>
              <a:t>Basée sur </a:t>
            </a:r>
            <a:r>
              <a:rPr lang="fr-FR" altLang="fr-FR" b="1" dirty="0">
                <a:ea typeface="ＭＳ Ｐゴシック" panose="020B0600070205080204" pitchFamily="34" charset="-128"/>
              </a:rPr>
              <a:t>l’interrogation</a:t>
            </a:r>
            <a:endParaRPr lang="fr-FR" altLang="fr-FR" dirty="0">
              <a:ea typeface="ＭＳ Ｐゴシック" panose="020B0600070205080204" pitchFamily="34" charset="-128"/>
            </a:endParaRPr>
          </a:p>
          <a:p>
            <a:pPr lvl="1"/>
            <a:r>
              <a:rPr lang="fr-FR" altLang="fr-FR" sz="2000" dirty="0">
                <a:ea typeface="ＭＳ Ｐゴシック" panose="020B0600070205080204" pitchFamily="34" charset="-128"/>
              </a:rPr>
              <a:t>Les outils dont le contenu est construit </a:t>
            </a:r>
            <a:r>
              <a:rPr lang="fr-FR" altLang="fr-FR" sz="2000" b="1" dirty="0">
                <a:ea typeface="ＭＳ Ｐゴシック" panose="020B0600070205080204" pitchFamily="34" charset="-128"/>
              </a:rPr>
              <a:t>automatiquement</a:t>
            </a:r>
            <a:endParaRPr lang="fr-FR" altLang="fr-FR" b="1" dirty="0">
              <a:ea typeface="ＭＳ Ｐゴシック" panose="020B0600070205080204" pitchFamily="34" charset="-128"/>
            </a:endParaRPr>
          </a:p>
          <a:p>
            <a:pPr lvl="2"/>
            <a:r>
              <a:rPr lang="fr-FR" altLang="fr-FR" sz="1600" dirty="0"/>
              <a:t>moteurs de recherche</a:t>
            </a:r>
          </a:p>
          <a:p>
            <a:pPr lvl="2"/>
            <a:r>
              <a:rPr lang="fr-FR" altLang="fr-FR" sz="1600" dirty="0"/>
              <a:t>processus de recherche basé sur des requ</a:t>
            </a:r>
            <a:r>
              <a:rPr lang="fr-FR" altLang="ja-JP" sz="1600" dirty="0">
                <a:ea typeface="ＭＳ Ｐゴシック" panose="020B0600070205080204" pitchFamily="34" charset="-128"/>
              </a:rPr>
              <a:t>êtes (ex. </a:t>
            </a:r>
            <a:r>
              <a:rPr lang="fr-FR" altLang="fr-FR" sz="1600" dirty="0"/>
              <a:t>mots-clés)</a:t>
            </a:r>
          </a:p>
          <a:p>
            <a:pPr lvl="2"/>
            <a:r>
              <a:rPr lang="en-US" altLang="fr-FR" sz="1600" dirty="0"/>
              <a:t>e</a:t>
            </a:r>
            <a:r>
              <a:rPr lang="fr-FR" altLang="fr-FR" sz="1600" dirty="0"/>
              <a:t>x. </a:t>
            </a:r>
            <a:r>
              <a:rPr lang="fr-FR" altLang="fr-FR" sz="1600"/>
              <a:t>Google, Yahoo!, Bing, etc.</a:t>
            </a:r>
            <a:endParaRPr lang="fr-FR" altLang="fr-FR"/>
          </a:p>
          <a:p>
            <a:endParaRPr lang="fr-FR"/>
          </a:p>
        </p:txBody>
      </p:sp>
      <p:sp>
        <p:nvSpPr>
          <p:cNvPr id="4" name="Espace réservé du pied de page 3">
            <a:extLst>
              <a:ext uri="{FF2B5EF4-FFF2-40B4-BE49-F238E27FC236}">
                <a16:creationId xmlns:a16="http://schemas.microsoft.com/office/drawing/2014/main" id="{6C8A836F-66ED-4688-8E2E-28C96B45E456}"/>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AC836811-43AF-425B-A2C2-66773C51723E}"/>
              </a:ext>
            </a:extLst>
          </p:cNvPr>
          <p:cNvSpPr>
            <a:spLocks noGrp="1"/>
          </p:cNvSpPr>
          <p:nvPr>
            <p:ph type="sldNum" sz="quarter" idx="12"/>
          </p:nvPr>
        </p:nvSpPr>
        <p:spPr/>
        <p:txBody>
          <a:bodyPr/>
          <a:lstStyle/>
          <a:p>
            <a:fld id="{1CBFE7BF-BE13-481A-9484-8F364B72A28E}" type="slidenum">
              <a:rPr lang="fr-FR" smtClean="0"/>
              <a:t>20</a:t>
            </a:fld>
            <a:endParaRPr lang="fr-FR"/>
          </a:p>
        </p:txBody>
      </p:sp>
    </p:spTree>
    <p:extLst>
      <p:ext uri="{BB962C8B-B14F-4D97-AF65-F5344CB8AC3E}">
        <p14:creationId xmlns:p14="http://schemas.microsoft.com/office/powerpoint/2010/main" val="1978865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F889B9DE-2AB9-441C-AB14-3B446E38A6A4}"/>
              </a:ext>
            </a:extLst>
          </p:cNvPr>
          <p:cNvSpPr>
            <a:spLocks noGrp="1"/>
          </p:cNvSpPr>
          <p:nvPr>
            <p:ph type="ctrTitle"/>
          </p:nvPr>
        </p:nvSpPr>
        <p:spPr/>
        <p:txBody>
          <a:bodyPr/>
          <a:lstStyle/>
          <a:p>
            <a:r>
              <a:rPr lang="fr-FR" dirty="0"/>
              <a:t>Formulation des requêtes</a:t>
            </a:r>
          </a:p>
        </p:txBody>
      </p:sp>
      <p:sp>
        <p:nvSpPr>
          <p:cNvPr id="7" name="Sous-titre 6">
            <a:extLst>
              <a:ext uri="{FF2B5EF4-FFF2-40B4-BE49-F238E27FC236}">
                <a16:creationId xmlns:a16="http://schemas.microsoft.com/office/drawing/2014/main" id="{55EDCE45-7CB5-4601-8F36-B0CF316DED38}"/>
              </a:ext>
            </a:extLst>
          </p:cNvPr>
          <p:cNvSpPr>
            <a:spLocks noGrp="1"/>
          </p:cNvSpPr>
          <p:nvPr>
            <p:ph type="subTitle" idx="1"/>
          </p:nvPr>
        </p:nvSpPr>
        <p:spPr/>
        <p:txBody>
          <a:bodyPr/>
          <a:lstStyle/>
          <a:p>
            <a:endParaRPr lang="fr-FR"/>
          </a:p>
        </p:txBody>
      </p:sp>
      <p:sp>
        <p:nvSpPr>
          <p:cNvPr id="4" name="Espace réservé du pied de page 3">
            <a:extLst>
              <a:ext uri="{FF2B5EF4-FFF2-40B4-BE49-F238E27FC236}">
                <a16:creationId xmlns:a16="http://schemas.microsoft.com/office/drawing/2014/main" id="{5EC3C693-D3C7-45E0-8CE3-531DD04E43BA}"/>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F79A90BB-AAD6-4C8D-B3AD-2DBE2DBC3CD9}"/>
              </a:ext>
            </a:extLst>
          </p:cNvPr>
          <p:cNvSpPr>
            <a:spLocks noGrp="1"/>
          </p:cNvSpPr>
          <p:nvPr>
            <p:ph type="sldNum" sz="quarter" idx="12"/>
          </p:nvPr>
        </p:nvSpPr>
        <p:spPr/>
        <p:txBody>
          <a:bodyPr/>
          <a:lstStyle/>
          <a:p>
            <a:fld id="{1CBFE7BF-BE13-481A-9484-8F364B72A28E}" type="slidenum">
              <a:rPr lang="fr-FR" smtClean="0"/>
              <a:t>21</a:t>
            </a:fld>
            <a:endParaRPr lang="fr-FR"/>
          </a:p>
        </p:txBody>
      </p:sp>
    </p:spTree>
    <p:extLst>
      <p:ext uri="{BB962C8B-B14F-4D97-AF65-F5344CB8AC3E}">
        <p14:creationId xmlns:p14="http://schemas.microsoft.com/office/powerpoint/2010/main" val="4084418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1B03BF-B3B1-41C3-85AC-388DD5318D51}"/>
              </a:ext>
            </a:extLst>
          </p:cNvPr>
          <p:cNvSpPr>
            <a:spLocks noGrp="1"/>
          </p:cNvSpPr>
          <p:nvPr>
            <p:ph type="title"/>
          </p:nvPr>
        </p:nvSpPr>
        <p:spPr/>
        <p:txBody>
          <a:bodyPr/>
          <a:lstStyle/>
          <a:p>
            <a:r>
              <a:rPr lang="fr-FR" dirty="0"/>
              <a:t>Requêtes par mots clés</a:t>
            </a:r>
          </a:p>
        </p:txBody>
      </p:sp>
      <p:sp>
        <p:nvSpPr>
          <p:cNvPr id="3" name="Espace réservé du contenu 2">
            <a:extLst>
              <a:ext uri="{FF2B5EF4-FFF2-40B4-BE49-F238E27FC236}">
                <a16:creationId xmlns:a16="http://schemas.microsoft.com/office/drawing/2014/main" id="{0A636F09-7A30-4667-8B34-8DD344A06790}"/>
              </a:ext>
            </a:extLst>
          </p:cNvPr>
          <p:cNvSpPr>
            <a:spLocks noGrp="1"/>
          </p:cNvSpPr>
          <p:nvPr>
            <p:ph idx="1"/>
          </p:nvPr>
        </p:nvSpPr>
        <p:spPr/>
        <p:txBody>
          <a:bodyPr>
            <a:normAutofit fontScale="92500" lnSpcReduction="20000"/>
          </a:bodyPr>
          <a:lstStyle/>
          <a:p>
            <a:r>
              <a:rPr lang="fr-FR" dirty="0"/>
              <a:t>L'utilisateur exprime ses besoins d'information avec une liste de (au moins un) mots-clés (ou termes) visant à trouver des documents contenant certains (au moins un) ou tous les termes de la requête. </a:t>
            </a:r>
          </a:p>
          <a:p>
            <a:r>
              <a:rPr lang="fr-FR" dirty="0"/>
              <a:t>Les termes dans la liste sont supposés être connectés avec une version "douce" de l’ ET logique.</a:t>
            </a:r>
          </a:p>
          <a:p>
            <a:pPr marL="0" indent="0">
              <a:buNone/>
            </a:pPr>
            <a:br>
              <a:rPr lang="fr-FR" dirty="0"/>
            </a:br>
            <a:r>
              <a:rPr lang="fr-FR" dirty="0"/>
              <a:t>Par exemple, si l'on s'intéresse à la recherche d'informations sur 'Web </a:t>
            </a:r>
            <a:r>
              <a:rPr lang="fr-FR" dirty="0" err="1"/>
              <a:t>mining</a:t>
            </a:r>
            <a:r>
              <a:rPr lang="fr-FR" dirty="0"/>
              <a:t>, on peut émettre la requête « Web </a:t>
            </a:r>
            <a:r>
              <a:rPr lang="fr-FR" dirty="0" err="1"/>
              <a:t>mining</a:t>
            </a:r>
            <a:r>
              <a:rPr lang="fr-FR" dirty="0"/>
              <a:t> » sur un SRI. «Web </a:t>
            </a:r>
            <a:r>
              <a:rPr lang="fr-FR" dirty="0" err="1"/>
              <a:t>mining</a:t>
            </a:r>
            <a:r>
              <a:rPr lang="fr-FR" dirty="0"/>
              <a:t>» se retire en tant que «Web » et « </a:t>
            </a:r>
            <a:r>
              <a:rPr lang="fr-FR" dirty="0" err="1"/>
              <a:t>mining</a:t>
            </a:r>
            <a:r>
              <a:rPr lang="fr-FR" dirty="0"/>
              <a:t>». Le SRI trouve alors les documents susceptibles d'être pertinents  pour les présenter à l'utilisateur. </a:t>
            </a:r>
          </a:p>
          <a:p>
            <a:r>
              <a:rPr lang="fr-FR" dirty="0"/>
              <a:t>Notez qu'un document récupéré ne doit pas contenir tous les termes dans la requête.</a:t>
            </a:r>
          </a:p>
          <a:p>
            <a:r>
              <a:rPr lang="fr-FR" dirty="0"/>
              <a:t> Dans certains SRI, l’ordre des mots dans la requête est également significative et affectera les résultats de recherche.</a:t>
            </a:r>
          </a:p>
        </p:txBody>
      </p:sp>
      <p:sp>
        <p:nvSpPr>
          <p:cNvPr id="4" name="Espace réservé du pied de page 3">
            <a:extLst>
              <a:ext uri="{FF2B5EF4-FFF2-40B4-BE49-F238E27FC236}">
                <a16:creationId xmlns:a16="http://schemas.microsoft.com/office/drawing/2014/main" id="{3CC12909-1CDA-4EB1-BE1C-5C7F5DB26098}"/>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5B32FBA4-0FB3-45C5-AB3D-56F6B977AFC9}"/>
              </a:ext>
            </a:extLst>
          </p:cNvPr>
          <p:cNvSpPr>
            <a:spLocks noGrp="1"/>
          </p:cNvSpPr>
          <p:nvPr>
            <p:ph type="sldNum" sz="quarter" idx="12"/>
          </p:nvPr>
        </p:nvSpPr>
        <p:spPr/>
        <p:txBody>
          <a:bodyPr/>
          <a:lstStyle/>
          <a:p>
            <a:fld id="{1CBFE7BF-BE13-481A-9484-8F364B72A28E}" type="slidenum">
              <a:rPr lang="fr-FR" smtClean="0"/>
              <a:t>22</a:t>
            </a:fld>
            <a:endParaRPr lang="fr-FR"/>
          </a:p>
        </p:txBody>
      </p:sp>
    </p:spTree>
    <p:extLst>
      <p:ext uri="{BB962C8B-B14F-4D97-AF65-F5344CB8AC3E}">
        <p14:creationId xmlns:p14="http://schemas.microsoft.com/office/powerpoint/2010/main" val="1036673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367867-40D2-428F-9777-CAD3DAC20D99}"/>
              </a:ext>
            </a:extLst>
          </p:cNvPr>
          <p:cNvSpPr>
            <a:spLocks noGrp="1"/>
          </p:cNvSpPr>
          <p:nvPr>
            <p:ph type="title"/>
          </p:nvPr>
        </p:nvSpPr>
        <p:spPr/>
        <p:txBody>
          <a:bodyPr/>
          <a:lstStyle/>
          <a:p>
            <a:r>
              <a:rPr lang="fr-FR" dirty="0"/>
              <a:t>Requêtes booléennes</a:t>
            </a:r>
          </a:p>
        </p:txBody>
      </p:sp>
      <p:sp>
        <p:nvSpPr>
          <p:cNvPr id="3" name="Espace réservé du contenu 2">
            <a:extLst>
              <a:ext uri="{FF2B5EF4-FFF2-40B4-BE49-F238E27FC236}">
                <a16:creationId xmlns:a16="http://schemas.microsoft.com/office/drawing/2014/main" id="{77E41234-A646-4B17-A020-9974EF2755A2}"/>
              </a:ext>
            </a:extLst>
          </p:cNvPr>
          <p:cNvSpPr>
            <a:spLocks noGrp="1"/>
          </p:cNvSpPr>
          <p:nvPr>
            <p:ph idx="1"/>
          </p:nvPr>
        </p:nvSpPr>
        <p:spPr/>
        <p:txBody>
          <a:bodyPr/>
          <a:lstStyle/>
          <a:p>
            <a:r>
              <a:rPr lang="fr-FR" dirty="0"/>
              <a:t>L'utilisateur peut utiliser les opérateurs booléens, AND, OR et NOT pour construire des requêtes complexes. Ainsi, ces requêtes se composent de termes et d'opérateurs booléens. Par exemple, 'data OR Web' est une requête booléenne, qui demande des documents contenant le mot 'data' ou 'Web.</a:t>
            </a:r>
          </a:p>
          <a:p>
            <a:r>
              <a:rPr lang="fr-FR" dirty="0"/>
              <a:t>Une page est renvoyée pour une requête booléenne si la requête est logiquement vraie dans la page (c.-à-d. Correspondance exacte). Bien que l'on puisse écrire des requêtes booléennes complexes à l'aide des trois opérateurs, les utilisateurs écrivent rarement de telles requêtes.</a:t>
            </a:r>
          </a:p>
          <a:p>
            <a:r>
              <a:rPr lang="fr-FR" dirty="0"/>
              <a:t>Les moteurs de recherche acceptent généralement une version restreinte des requêtes booléennes.</a:t>
            </a:r>
          </a:p>
        </p:txBody>
      </p:sp>
      <p:sp>
        <p:nvSpPr>
          <p:cNvPr id="4" name="Espace réservé du pied de page 3">
            <a:extLst>
              <a:ext uri="{FF2B5EF4-FFF2-40B4-BE49-F238E27FC236}">
                <a16:creationId xmlns:a16="http://schemas.microsoft.com/office/drawing/2014/main" id="{D01AF3EB-C65B-4957-8B85-CF3AD6EE9967}"/>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ADCFE931-D166-4197-B1AA-1A4A87EF36D7}"/>
              </a:ext>
            </a:extLst>
          </p:cNvPr>
          <p:cNvSpPr>
            <a:spLocks noGrp="1"/>
          </p:cNvSpPr>
          <p:nvPr>
            <p:ph type="sldNum" sz="quarter" idx="12"/>
          </p:nvPr>
        </p:nvSpPr>
        <p:spPr/>
        <p:txBody>
          <a:bodyPr/>
          <a:lstStyle/>
          <a:p>
            <a:fld id="{1CBFE7BF-BE13-481A-9484-8F364B72A28E}" type="slidenum">
              <a:rPr lang="fr-FR" smtClean="0"/>
              <a:t>23</a:t>
            </a:fld>
            <a:endParaRPr lang="fr-FR"/>
          </a:p>
        </p:txBody>
      </p:sp>
    </p:spTree>
    <p:extLst>
      <p:ext uri="{BB962C8B-B14F-4D97-AF65-F5344CB8AC3E}">
        <p14:creationId xmlns:p14="http://schemas.microsoft.com/office/powerpoint/2010/main" val="3767647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5A9279-29B7-473A-840F-3E2AF17BC3E7}"/>
              </a:ext>
            </a:extLst>
          </p:cNvPr>
          <p:cNvSpPr>
            <a:spLocks noGrp="1"/>
          </p:cNvSpPr>
          <p:nvPr>
            <p:ph type="title"/>
          </p:nvPr>
        </p:nvSpPr>
        <p:spPr/>
        <p:txBody>
          <a:bodyPr/>
          <a:lstStyle/>
          <a:p>
            <a:r>
              <a:rPr lang="fr-FR" dirty="0"/>
              <a:t>Requêtes par phrases</a:t>
            </a:r>
          </a:p>
        </p:txBody>
      </p:sp>
      <p:sp>
        <p:nvSpPr>
          <p:cNvPr id="3" name="Espace réservé du contenu 2">
            <a:extLst>
              <a:ext uri="{FF2B5EF4-FFF2-40B4-BE49-F238E27FC236}">
                <a16:creationId xmlns:a16="http://schemas.microsoft.com/office/drawing/2014/main" id="{3731C46E-63BD-4B27-9796-E38C2B73293D}"/>
              </a:ext>
            </a:extLst>
          </p:cNvPr>
          <p:cNvSpPr>
            <a:spLocks noGrp="1"/>
          </p:cNvSpPr>
          <p:nvPr>
            <p:ph idx="1"/>
          </p:nvPr>
        </p:nvSpPr>
        <p:spPr/>
        <p:txBody>
          <a:bodyPr/>
          <a:lstStyle/>
          <a:p>
            <a:r>
              <a:rPr lang="fr-FR" dirty="0"/>
              <a:t>Consiste en une séquence de mots qui constitue une phrase. </a:t>
            </a:r>
          </a:p>
          <a:p>
            <a:r>
              <a:rPr lang="fr-FR" dirty="0"/>
              <a:t>Chaque document retourné doit contenir au moins une instance de la phrase. </a:t>
            </a:r>
          </a:p>
          <a:p>
            <a:r>
              <a:rPr lang="fr-FR" dirty="0"/>
              <a:t>Dans un moteur de recherche, une requête de phrase est normalement incluse avec des guillemets. Par exemple, on peut émettre la requête de phrase suivante, "Web </a:t>
            </a:r>
            <a:r>
              <a:rPr lang="fr-FR" dirty="0" err="1"/>
              <a:t>mining</a:t>
            </a:r>
            <a:r>
              <a:rPr lang="fr-FR" dirty="0"/>
              <a:t> techniques and applications" pour trouver des documents contenant la phrase exacte.</a:t>
            </a:r>
          </a:p>
          <a:p>
            <a:endParaRPr lang="fr-FR" dirty="0"/>
          </a:p>
        </p:txBody>
      </p:sp>
      <p:sp>
        <p:nvSpPr>
          <p:cNvPr id="4" name="Espace réservé du pied de page 3">
            <a:extLst>
              <a:ext uri="{FF2B5EF4-FFF2-40B4-BE49-F238E27FC236}">
                <a16:creationId xmlns:a16="http://schemas.microsoft.com/office/drawing/2014/main" id="{BFCA6A23-D3E6-45EC-9096-CA94E3E2629D}"/>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06187AB-B87F-4143-8DB5-AA3CFC66073C}"/>
              </a:ext>
            </a:extLst>
          </p:cNvPr>
          <p:cNvSpPr>
            <a:spLocks noGrp="1"/>
          </p:cNvSpPr>
          <p:nvPr>
            <p:ph type="sldNum" sz="quarter" idx="12"/>
          </p:nvPr>
        </p:nvSpPr>
        <p:spPr/>
        <p:txBody>
          <a:bodyPr/>
          <a:lstStyle/>
          <a:p>
            <a:fld id="{1CBFE7BF-BE13-481A-9484-8F364B72A28E}" type="slidenum">
              <a:rPr lang="fr-FR" smtClean="0"/>
              <a:t>24</a:t>
            </a:fld>
            <a:endParaRPr lang="fr-FR"/>
          </a:p>
        </p:txBody>
      </p:sp>
    </p:spTree>
    <p:extLst>
      <p:ext uri="{BB962C8B-B14F-4D97-AF65-F5344CB8AC3E}">
        <p14:creationId xmlns:p14="http://schemas.microsoft.com/office/powerpoint/2010/main" val="4265978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4487ED-3D97-4EDC-B535-E623639FBB92}"/>
              </a:ext>
            </a:extLst>
          </p:cNvPr>
          <p:cNvSpPr>
            <a:spLocks noGrp="1"/>
          </p:cNvSpPr>
          <p:nvPr>
            <p:ph type="title"/>
          </p:nvPr>
        </p:nvSpPr>
        <p:spPr/>
        <p:txBody>
          <a:bodyPr/>
          <a:lstStyle/>
          <a:p>
            <a:r>
              <a:rPr lang="fr-FR" dirty="0"/>
              <a:t>Requêtes de proximité</a:t>
            </a:r>
          </a:p>
        </p:txBody>
      </p:sp>
      <p:sp>
        <p:nvSpPr>
          <p:cNvPr id="3" name="Espace réservé du contenu 2">
            <a:extLst>
              <a:ext uri="{FF2B5EF4-FFF2-40B4-BE49-F238E27FC236}">
                <a16:creationId xmlns:a16="http://schemas.microsoft.com/office/drawing/2014/main" id="{7652ACFF-9A54-4E84-9EDE-DD28ACD91650}"/>
              </a:ext>
            </a:extLst>
          </p:cNvPr>
          <p:cNvSpPr>
            <a:spLocks noGrp="1"/>
          </p:cNvSpPr>
          <p:nvPr>
            <p:ph idx="1"/>
          </p:nvPr>
        </p:nvSpPr>
        <p:spPr/>
        <p:txBody>
          <a:bodyPr>
            <a:normAutofit fontScale="85000" lnSpcReduction="20000"/>
          </a:bodyPr>
          <a:lstStyle/>
          <a:p>
            <a:pPr marL="0" indent="0">
              <a:buNone/>
            </a:pPr>
            <a:endParaRPr lang="fr-FR" dirty="0"/>
          </a:p>
          <a:p>
            <a:r>
              <a:rPr lang="fr-FR" dirty="0"/>
              <a:t>la requête de proximité est une version détendue de la requête par phrase et peut être considérée comme une combinaison de termes et de phrases. </a:t>
            </a:r>
          </a:p>
          <a:p>
            <a:r>
              <a:rPr lang="fr-FR" dirty="0"/>
              <a:t>Les requêtes de proximité recherchent les termes de la requête à proximité les uns des autres. La proximité est utilisée comme facteur de classement des documents ou des pages retournés.</a:t>
            </a:r>
            <a:br>
              <a:rPr lang="fr-FR" dirty="0"/>
            </a:br>
            <a:br>
              <a:rPr lang="fr-FR" dirty="0"/>
            </a:br>
            <a:r>
              <a:rPr lang="fr-FR" dirty="0"/>
              <a:t>Par exemple, un document contenant tous les termes de requête proches d'eux-mêmes est considéré comme plus pertinent qu'une page dans laquelle les termes de requête sont éloignés. </a:t>
            </a:r>
          </a:p>
          <a:p>
            <a:r>
              <a:rPr lang="fr-FR" dirty="0"/>
              <a:t>Certains systèmes permettent à l'utilisateur de spécifier la distance maximale autorisée entre les termes de la requête. </a:t>
            </a:r>
          </a:p>
          <a:p>
            <a:r>
              <a:rPr lang="fr-FR" dirty="0"/>
              <a:t>La plupart des moteurs de recherche considèrent à la fois la proximité à long terme et l’ordre des termes dans la recherche.</a:t>
            </a:r>
            <a:br>
              <a:rPr lang="fr-FR" dirty="0"/>
            </a:br>
            <a:br>
              <a:rPr lang="fr-FR" dirty="0"/>
            </a:br>
            <a:endParaRPr lang="fr-FR" dirty="0"/>
          </a:p>
          <a:p>
            <a:endParaRPr lang="fr-FR" dirty="0"/>
          </a:p>
        </p:txBody>
      </p:sp>
      <p:sp>
        <p:nvSpPr>
          <p:cNvPr id="4" name="Espace réservé du pied de page 3">
            <a:extLst>
              <a:ext uri="{FF2B5EF4-FFF2-40B4-BE49-F238E27FC236}">
                <a16:creationId xmlns:a16="http://schemas.microsoft.com/office/drawing/2014/main" id="{8F22CC94-5386-49BE-B185-C4E31CE6E23B}"/>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B03A6B54-DF83-4BCC-9E4B-6D94B05FA2C6}"/>
              </a:ext>
            </a:extLst>
          </p:cNvPr>
          <p:cNvSpPr>
            <a:spLocks noGrp="1"/>
          </p:cNvSpPr>
          <p:nvPr>
            <p:ph type="sldNum" sz="quarter" idx="12"/>
          </p:nvPr>
        </p:nvSpPr>
        <p:spPr/>
        <p:txBody>
          <a:bodyPr/>
          <a:lstStyle/>
          <a:p>
            <a:fld id="{1CBFE7BF-BE13-481A-9484-8F364B72A28E}" type="slidenum">
              <a:rPr lang="fr-FR" smtClean="0"/>
              <a:t>25</a:t>
            </a:fld>
            <a:endParaRPr lang="fr-FR"/>
          </a:p>
        </p:txBody>
      </p:sp>
    </p:spTree>
    <p:extLst>
      <p:ext uri="{BB962C8B-B14F-4D97-AF65-F5344CB8AC3E}">
        <p14:creationId xmlns:p14="http://schemas.microsoft.com/office/powerpoint/2010/main" val="11272586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5BFDC-1E52-4910-936A-775BC463A30B}"/>
              </a:ext>
            </a:extLst>
          </p:cNvPr>
          <p:cNvSpPr>
            <a:spLocks noGrp="1"/>
          </p:cNvSpPr>
          <p:nvPr>
            <p:ph type="title"/>
          </p:nvPr>
        </p:nvSpPr>
        <p:spPr/>
        <p:txBody>
          <a:bodyPr/>
          <a:lstStyle/>
          <a:p>
            <a:r>
              <a:rPr lang="fr-FR" dirty="0"/>
              <a:t>Requêtes de documents complets</a:t>
            </a:r>
          </a:p>
        </p:txBody>
      </p:sp>
      <p:sp>
        <p:nvSpPr>
          <p:cNvPr id="3" name="Espace réservé du contenu 2">
            <a:extLst>
              <a:ext uri="{FF2B5EF4-FFF2-40B4-BE49-F238E27FC236}">
                <a16:creationId xmlns:a16="http://schemas.microsoft.com/office/drawing/2014/main" id="{F5921243-1227-4037-B909-92B80348181D}"/>
              </a:ext>
            </a:extLst>
          </p:cNvPr>
          <p:cNvSpPr>
            <a:spLocks noGrp="1"/>
          </p:cNvSpPr>
          <p:nvPr>
            <p:ph idx="1"/>
          </p:nvPr>
        </p:nvSpPr>
        <p:spPr/>
        <p:txBody>
          <a:bodyPr/>
          <a:lstStyle/>
          <a:p>
            <a:r>
              <a:rPr lang="fr-FR" dirty="0"/>
              <a:t> L'utilisateur souhaite trouver d'autres documents similaires à ceux du document de requête.</a:t>
            </a:r>
          </a:p>
          <a:p>
            <a:r>
              <a:rPr lang="fr-FR" dirty="0"/>
              <a:t>Certains moteurs de recherche (par exemple, Google) permettent à l'utilisateur d'émettre une telle requête en fournissant l'URL d'une page de requête. </a:t>
            </a:r>
          </a:p>
          <a:p>
            <a:r>
              <a:rPr lang="fr-FR" dirty="0"/>
              <a:t>En outre, dans les résultats renvoyés d'un moteur de recherche, chaque extrait peut avoir un lien appelé «plus comme ceci» ou «pages similaires». Lorsque l'utilisateur clique sur le lien, un ensemble de pages similaires à la page de l'extrait est renvoyé .</a:t>
            </a:r>
          </a:p>
          <a:p>
            <a:endParaRPr lang="fr-FR" dirty="0"/>
          </a:p>
        </p:txBody>
      </p:sp>
      <p:sp>
        <p:nvSpPr>
          <p:cNvPr id="4" name="Espace réservé du pied de page 3">
            <a:extLst>
              <a:ext uri="{FF2B5EF4-FFF2-40B4-BE49-F238E27FC236}">
                <a16:creationId xmlns:a16="http://schemas.microsoft.com/office/drawing/2014/main" id="{AC881463-7649-474F-B273-459C48A9F6E2}"/>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2082340-6146-49F9-9D6E-7F7177B4AEFE}"/>
              </a:ext>
            </a:extLst>
          </p:cNvPr>
          <p:cNvSpPr>
            <a:spLocks noGrp="1"/>
          </p:cNvSpPr>
          <p:nvPr>
            <p:ph type="sldNum" sz="quarter" idx="12"/>
          </p:nvPr>
        </p:nvSpPr>
        <p:spPr/>
        <p:txBody>
          <a:bodyPr/>
          <a:lstStyle/>
          <a:p>
            <a:fld id="{1CBFE7BF-BE13-481A-9484-8F364B72A28E}" type="slidenum">
              <a:rPr lang="fr-FR" smtClean="0"/>
              <a:t>26</a:t>
            </a:fld>
            <a:endParaRPr lang="fr-FR"/>
          </a:p>
        </p:txBody>
      </p:sp>
    </p:spTree>
    <p:extLst>
      <p:ext uri="{BB962C8B-B14F-4D97-AF65-F5344CB8AC3E}">
        <p14:creationId xmlns:p14="http://schemas.microsoft.com/office/powerpoint/2010/main" val="1248477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76440F-936E-48B6-B3A6-71600CF9D108}"/>
              </a:ext>
            </a:extLst>
          </p:cNvPr>
          <p:cNvSpPr>
            <a:spLocks noGrp="1"/>
          </p:cNvSpPr>
          <p:nvPr>
            <p:ph type="title"/>
          </p:nvPr>
        </p:nvSpPr>
        <p:spPr/>
        <p:txBody>
          <a:bodyPr/>
          <a:lstStyle/>
          <a:p>
            <a:r>
              <a:rPr lang="fr-FR" dirty="0"/>
              <a:t>Questions en langage naturel</a:t>
            </a:r>
          </a:p>
        </p:txBody>
      </p:sp>
      <p:sp>
        <p:nvSpPr>
          <p:cNvPr id="3" name="Espace réservé du contenu 2">
            <a:extLst>
              <a:ext uri="{FF2B5EF4-FFF2-40B4-BE49-F238E27FC236}">
                <a16:creationId xmlns:a16="http://schemas.microsoft.com/office/drawing/2014/main" id="{779F5E44-9D34-4BFF-8A72-A03BD2EE698A}"/>
              </a:ext>
            </a:extLst>
          </p:cNvPr>
          <p:cNvSpPr>
            <a:spLocks noGrp="1"/>
          </p:cNvSpPr>
          <p:nvPr>
            <p:ph idx="1"/>
          </p:nvPr>
        </p:nvSpPr>
        <p:spPr>
          <a:xfrm>
            <a:off x="2589212" y="1696278"/>
            <a:ext cx="8915400" cy="4214944"/>
          </a:xfrm>
        </p:spPr>
        <p:txBody>
          <a:bodyPr>
            <a:noAutofit/>
          </a:bodyPr>
          <a:lstStyle/>
          <a:p>
            <a:r>
              <a:rPr lang="fr-FR" sz="1600" dirty="0"/>
              <a:t>Le cas le plus complexe et l’idéal.</a:t>
            </a:r>
          </a:p>
          <a:p>
            <a:r>
              <a:rPr lang="fr-FR" sz="1600" dirty="0"/>
              <a:t>L'utilisateur exprime son besoin d'information en tant que question en langage naturel.  Le système trouve alors la réponse. </a:t>
            </a:r>
          </a:p>
          <a:p>
            <a:r>
              <a:rPr lang="fr-FR" sz="1600" dirty="0"/>
              <a:t>Cependant, ces questions sont encore difficiles à gérer en raison de la difficulté de la compréhension du langage naturel. </a:t>
            </a:r>
          </a:p>
          <a:p>
            <a:r>
              <a:rPr lang="fr-FR" sz="1600" dirty="0"/>
              <a:t>Néanmoins, il s'agit d'un domaine de recherche actif, appelé question de réponse.</a:t>
            </a:r>
          </a:p>
          <a:p>
            <a:r>
              <a:rPr lang="fr-FR" sz="1600" dirty="0"/>
              <a:t>Certains systèmes de recherche commencent à fournir des services de réponse aux questions sur certains types de questions spécifiques,</a:t>
            </a:r>
          </a:p>
          <a:p>
            <a:pPr marL="0" indent="0">
              <a:buNone/>
            </a:pPr>
            <a:r>
              <a:rPr lang="fr-FR" sz="1600" dirty="0"/>
              <a:t>Par exemple, questions de définition, qui demandent des définitions de termes techniques. Les questions de définition sont généralement plus faciles à répondre parce qu'il existe des modèles linguistiques forts indiquant des phrases de définition, par exemple, "défini comme", "se réfère à", etc. Les définitions peuvent généralement être extraites hors ligne,</a:t>
            </a:r>
          </a:p>
        </p:txBody>
      </p:sp>
      <p:sp>
        <p:nvSpPr>
          <p:cNvPr id="4" name="Espace réservé du pied de page 3">
            <a:extLst>
              <a:ext uri="{FF2B5EF4-FFF2-40B4-BE49-F238E27FC236}">
                <a16:creationId xmlns:a16="http://schemas.microsoft.com/office/drawing/2014/main" id="{028F8E16-8BAF-4B3C-A8E8-73B0671C5593}"/>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1A3BBFE2-7692-4169-A247-2B12EB793D40}"/>
              </a:ext>
            </a:extLst>
          </p:cNvPr>
          <p:cNvSpPr>
            <a:spLocks noGrp="1"/>
          </p:cNvSpPr>
          <p:nvPr>
            <p:ph type="sldNum" sz="quarter" idx="12"/>
          </p:nvPr>
        </p:nvSpPr>
        <p:spPr/>
        <p:txBody>
          <a:bodyPr/>
          <a:lstStyle/>
          <a:p>
            <a:fld id="{1CBFE7BF-BE13-481A-9484-8F364B72A28E}" type="slidenum">
              <a:rPr lang="fr-FR" smtClean="0"/>
              <a:t>27</a:t>
            </a:fld>
            <a:endParaRPr lang="fr-FR" dirty="0"/>
          </a:p>
        </p:txBody>
      </p:sp>
    </p:spTree>
    <p:extLst>
      <p:ext uri="{BB962C8B-B14F-4D97-AF65-F5344CB8AC3E}">
        <p14:creationId xmlns:p14="http://schemas.microsoft.com/office/powerpoint/2010/main" val="361891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1EE87B-25D0-4130-B60E-B838769A52F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8A05A24-2021-4D25-A820-884CBA61EDAA}"/>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843A0A16-8479-4944-9FCC-8881C2B71F2B}"/>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EEF70C13-8167-471B-BD65-CADADD95DCD2}"/>
              </a:ext>
            </a:extLst>
          </p:cNvPr>
          <p:cNvSpPr>
            <a:spLocks noGrp="1"/>
          </p:cNvSpPr>
          <p:nvPr>
            <p:ph type="sldNum" sz="quarter" idx="12"/>
          </p:nvPr>
        </p:nvSpPr>
        <p:spPr/>
        <p:txBody>
          <a:bodyPr/>
          <a:lstStyle/>
          <a:p>
            <a:fld id="{1CBFE7BF-BE13-481A-9484-8F364B72A28E}" type="slidenum">
              <a:rPr lang="fr-FR" smtClean="0"/>
              <a:t>28</a:t>
            </a:fld>
            <a:endParaRPr lang="fr-FR"/>
          </a:p>
        </p:txBody>
      </p:sp>
    </p:spTree>
    <p:extLst>
      <p:ext uri="{BB962C8B-B14F-4D97-AF65-F5344CB8AC3E}">
        <p14:creationId xmlns:p14="http://schemas.microsoft.com/office/powerpoint/2010/main" val="4227588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3549D9-0E38-473E-9A0B-BED89E661B5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199D061-9D5F-420D-8C31-D2B4597023A0}"/>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DAA7297F-A487-4CEA-B525-1523F2314A2C}"/>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1C480816-284F-44DB-989D-0EDCA37E0412}"/>
              </a:ext>
            </a:extLst>
          </p:cNvPr>
          <p:cNvSpPr>
            <a:spLocks noGrp="1"/>
          </p:cNvSpPr>
          <p:nvPr>
            <p:ph type="sldNum" sz="quarter" idx="12"/>
          </p:nvPr>
        </p:nvSpPr>
        <p:spPr/>
        <p:txBody>
          <a:bodyPr/>
          <a:lstStyle/>
          <a:p>
            <a:fld id="{1CBFE7BF-BE13-481A-9484-8F364B72A28E}" type="slidenum">
              <a:rPr lang="fr-FR" smtClean="0"/>
              <a:t>29</a:t>
            </a:fld>
            <a:endParaRPr lang="fr-FR"/>
          </a:p>
        </p:txBody>
      </p:sp>
    </p:spTree>
    <p:extLst>
      <p:ext uri="{BB962C8B-B14F-4D97-AF65-F5344CB8AC3E}">
        <p14:creationId xmlns:p14="http://schemas.microsoft.com/office/powerpoint/2010/main" val="4072794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16F587-90D0-4E0E-814A-3087128E3941}"/>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86D3E862-FBC8-474F-8CE2-EBB89374AD13}"/>
              </a:ext>
            </a:extLst>
          </p:cNvPr>
          <p:cNvSpPr>
            <a:spLocks noGrp="1"/>
          </p:cNvSpPr>
          <p:nvPr>
            <p:ph idx="1"/>
          </p:nvPr>
        </p:nvSpPr>
        <p:spPr/>
        <p:txBody>
          <a:bodyPr/>
          <a:lstStyle/>
          <a:p>
            <a:r>
              <a:rPr lang="fr-FR" dirty="0"/>
              <a:t>On  peut  aujourd'hui  dire  que  la  recherche  d'information (RI)  s'est  développée  et  est  devenue  un  champ  transdisciplinaire.  </a:t>
            </a:r>
          </a:p>
          <a:p>
            <a:r>
              <a:rPr lang="fr-FR" dirty="0"/>
              <a:t>La  recherche  d'information  multimédia,  par  exemple,  qui  combine  des  données  de  différents  types  (texte,  image,  audio,  vidéo)  présente  un  panorama  des  différentes  modélisations  et  interrogations  possibles  des  documents  multimédia.  </a:t>
            </a:r>
          </a:p>
          <a:p>
            <a:r>
              <a:rPr lang="fr-FR" dirty="0"/>
              <a:t>La  notion  de  document  dans  le  contexte  de  la  RI  a  connu  également  une  extension  au  domaine  des  bases  de  données  dédiées  à  un  accès  local,  ou  bien  mises  en  réseau  reliées  par  des  liens  hypertextes  comme  sur  la  toile  du  Web.     </a:t>
            </a:r>
          </a:p>
          <a:p>
            <a:endParaRPr lang="fr-FR" dirty="0"/>
          </a:p>
        </p:txBody>
      </p:sp>
      <p:sp>
        <p:nvSpPr>
          <p:cNvPr id="4" name="Espace réservé du pied de page 3">
            <a:extLst>
              <a:ext uri="{FF2B5EF4-FFF2-40B4-BE49-F238E27FC236}">
                <a16:creationId xmlns:a16="http://schemas.microsoft.com/office/drawing/2014/main" id="{BACA24C5-9A9D-4B6A-AF62-9902096D1CB2}"/>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CB1DE271-A957-4106-A5A0-1F7580BA0FD4}"/>
              </a:ext>
            </a:extLst>
          </p:cNvPr>
          <p:cNvSpPr>
            <a:spLocks noGrp="1"/>
          </p:cNvSpPr>
          <p:nvPr>
            <p:ph type="sldNum" sz="quarter" idx="12"/>
          </p:nvPr>
        </p:nvSpPr>
        <p:spPr/>
        <p:txBody>
          <a:bodyPr/>
          <a:lstStyle/>
          <a:p>
            <a:fld id="{1CBFE7BF-BE13-481A-9484-8F364B72A28E}" type="slidenum">
              <a:rPr lang="fr-FR" smtClean="0"/>
              <a:t>3</a:t>
            </a:fld>
            <a:endParaRPr lang="fr-FR"/>
          </a:p>
        </p:txBody>
      </p:sp>
    </p:spTree>
    <p:extLst>
      <p:ext uri="{BB962C8B-B14F-4D97-AF65-F5344CB8AC3E}">
        <p14:creationId xmlns:p14="http://schemas.microsoft.com/office/powerpoint/2010/main" val="9602646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95D416-C65E-420B-B2CE-10B12F9B66F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D9C69E8-2549-45CF-9C1F-BBED853FE256}"/>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1BBBDC58-ED7B-46B1-ACDC-21042B3EBAD2}"/>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FE936135-94ED-4AFD-8A79-AE2D38256404}"/>
              </a:ext>
            </a:extLst>
          </p:cNvPr>
          <p:cNvSpPr>
            <a:spLocks noGrp="1"/>
          </p:cNvSpPr>
          <p:nvPr>
            <p:ph type="sldNum" sz="quarter" idx="12"/>
          </p:nvPr>
        </p:nvSpPr>
        <p:spPr/>
        <p:txBody>
          <a:bodyPr/>
          <a:lstStyle/>
          <a:p>
            <a:fld id="{1CBFE7BF-BE13-481A-9484-8F364B72A28E}" type="slidenum">
              <a:rPr lang="fr-FR" smtClean="0"/>
              <a:t>30</a:t>
            </a:fld>
            <a:endParaRPr lang="fr-FR"/>
          </a:p>
        </p:txBody>
      </p:sp>
    </p:spTree>
    <p:extLst>
      <p:ext uri="{BB962C8B-B14F-4D97-AF65-F5344CB8AC3E}">
        <p14:creationId xmlns:p14="http://schemas.microsoft.com/office/powerpoint/2010/main" val="16077542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C59FD0-CD2B-4AF3-9883-10FF53603E7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C672147-B5D9-43EC-AF8B-029600C2C512}"/>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BA229CF4-55A4-4FF5-9C15-F23BF7ACA12C}"/>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9864AE58-6F7F-4639-9269-B8CAE4A379D7}"/>
              </a:ext>
            </a:extLst>
          </p:cNvPr>
          <p:cNvSpPr>
            <a:spLocks noGrp="1"/>
          </p:cNvSpPr>
          <p:nvPr>
            <p:ph type="sldNum" sz="quarter" idx="12"/>
          </p:nvPr>
        </p:nvSpPr>
        <p:spPr/>
        <p:txBody>
          <a:bodyPr/>
          <a:lstStyle/>
          <a:p>
            <a:fld id="{1CBFE7BF-BE13-481A-9484-8F364B72A28E}" type="slidenum">
              <a:rPr lang="fr-FR" smtClean="0"/>
              <a:t>31</a:t>
            </a:fld>
            <a:endParaRPr lang="fr-FR"/>
          </a:p>
        </p:txBody>
      </p:sp>
    </p:spTree>
    <p:extLst>
      <p:ext uri="{BB962C8B-B14F-4D97-AF65-F5344CB8AC3E}">
        <p14:creationId xmlns:p14="http://schemas.microsoft.com/office/powerpoint/2010/main" val="2029865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2F42B7-480E-4583-9710-4B69FAEF455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5A8DFBF-31F6-42FA-B68F-5F1C94176FD3}"/>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82AB06DE-C1E2-4EA5-B166-875F6F4A6FE5}"/>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9B2AF41-752F-473F-BAC9-75A85F578931}"/>
              </a:ext>
            </a:extLst>
          </p:cNvPr>
          <p:cNvSpPr>
            <a:spLocks noGrp="1"/>
          </p:cNvSpPr>
          <p:nvPr>
            <p:ph type="sldNum" sz="quarter" idx="12"/>
          </p:nvPr>
        </p:nvSpPr>
        <p:spPr/>
        <p:txBody>
          <a:bodyPr/>
          <a:lstStyle/>
          <a:p>
            <a:fld id="{1CBFE7BF-BE13-481A-9484-8F364B72A28E}" type="slidenum">
              <a:rPr lang="fr-FR" smtClean="0"/>
              <a:t>32</a:t>
            </a:fld>
            <a:endParaRPr lang="fr-FR"/>
          </a:p>
        </p:txBody>
      </p:sp>
    </p:spTree>
    <p:extLst>
      <p:ext uri="{BB962C8B-B14F-4D97-AF65-F5344CB8AC3E}">
        <p14:creationId xmlns:p14="http://schemas.microsoft.com/office/powerpoint/2010/main" val="36772342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E9D698-3B96-48F1-A12C-83735C8F99E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5C02A29-C21C-4428-8FA9-D2514310AB00}"/>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00AFD888-8F53-4467-A12C-CB35CCC1D027}"/>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DEA6C296-FF31-474C-8A84-8D64572E3210}"/>
              </a:ext>
            </a:extLst>
          </p:cNvPr>
          <p:cNvSpPr>
            <a:spLocks noGrp="1"/>
          </p:cNvSpPr>
          <p:nvPr>
            <p:ph type="sldNum" sz="quarter" idx="12"/>
          </p:nvPr>
        </p:nvSpPr>
        <p:spPr/>
        <p:txBody>
          <a:bodyPr/>
          <a:lstStyle/>
          <a:p>
            <a:fld id="{1CBFE7BF-BE13-481A-9484-8F364B72A28E}" type="slidenum">
              <a:rPr lang="fr-FR" smtClean="0"/>
              <a:t>33</a:t>
            </a:fld>
            <a:endParaRPr lang="fr-FR"/>
          </a:p>
        </p:txBody>
      </p:sp>
    </p:spTree>
    <p:extLst>
      <p:ext uri="{BB962C8B-B14F-4D97-AF65-F5344CB8AC3E}">
        <p14:creationId xmlns:p14="http://schemas.microsoft.com/office/powerpoint/2010/main" val="24721602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51ACDC-1533-4D88-A99A-4B9ECE34B4A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9E0CE4D-625F-40B0-B369-D5395BF7B3E8}"/>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08BAC239-926E-411D-8A25-83F11D97CA54}"/>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DB917A8-F312-4FBA-B10C-A30C63909F70}"/>
              </a:ext>
            </a:extLst>
          </p:cNvPr>
          <p:cNvSpPr>
            <a:spLocks noGrp="1"/>
          </p:cNvSpPr>
          <p:nvPr>
            <p:ph type="sldNum" sz="quarter" idx="12"/>
          </p:nvPr>
        </p:nvSpPr>
        <p:spPr/>
        <p:txBody>
          <a:bodyPr/>
          <a:lstStyle/>
          <a:p>
            <a:fld id="{1CBFE7BF-BE13-481A-9484-8F364B72A28E}" type="slidenum">
              <a:rPr lang="fr-FR" smtClean="0"/>
              <a:t>34</a:t>
            </a:fld>
            <a:endParaRPr lang="fr-FR"/>
          </a:p>
        </p:txBody>
      </p:sp>
    </p:spTree>
    <p:extLst>
      <p:ext uri="{BB962C8B-B14F-4D97-AF65-F5344CB8AC3E}">
        <p14:creationId xmlns:p14="http://schemas.microsoft.com/office/powerpoint/2010/main" val="21195026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ACF083-6FB9-4810-B2AB-8762A186580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75D9D0B-D811-40D9-9730-F58B5988426F}"/>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6DBC01D2-6ED1-47C4-BE82-72403063B324}"/>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0D3FF3BE-7B33-4536-8694-9BFD34FE8A75}"/>
              </a:ext>
            </a:extLst>
          </p:cNvPr>
          <p:cNvSpPr>
            <a:spLocks noGrp="1"/>
          </p:cNvSpPr>
          <p:nvPr>
            <p:ph type="sldNum" sz="quarter" idx="12"/>
          </p:nvPr>
        </p:nvSpPr>
        <p:spPr/>
        <p:txBody>
          <a:bodyPr/>
          <a:lstStyle/>
          <a:p>
            <a:fld id="{1CBFE7BF-BE13-481A-9484-8F364B72A28E}" type="slidenum">
              <a:rPr lang="fr-FR" smtClean="0"/>
              <a:t>35</a:t>
            </a:fld>
            <a:endParaRPr lang="fr-FR"/>
          </a:p>
        </p:txBody>
      </p:sp>
    </p:spTree>
    <p:extLst>
      <p:ext uri="{BB962C8B-B14F-4D97-AF65-F5344CB8AC3E}">
        <p14:creationId xmlns:p14="http://schemas.microsoft.com/office/powerpoint/2010/main" val="3455140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A59253-C147-4DE7-9F22-BE3599F90DA9}"/>
              </a:ext>
            </a:extLst>
          </p:cNvPr>
          <p:cNvSpPr>
            <a:spLocks noGrp="1"/>
          </p:cNvSpPr>
          <p:nvPr>
            <p:ph type="title"/>
          </p:nvPr>
        </p:nvSpPr>
        <p:spPr/>
        <p:txBody>
          <a:bodyPr/>
          <a:lstStyle/>
          <a:p>
            <a:r>
              <a:rPr lang="fr-FR" altLang="fr-FR" dirty="0">
                <a:ea typeface="ＭＳ Ｐゴシック" panose="020B0600070205080204" pitchFamily="34" charset="-128"/>
              </a:rPr>
              <a:t>Définitions</a:t>
            </a:r>
            <a:endParaRPr lang="fr-FR" dirty="0"/>
          </a:p>
        </p:txBody>
      </p:sp>
      <p:sp>
        <p:nvSpPr>
          <p:cNvPr id="3" name="Espace réservé du contenu 2">
            <a:extLst>
              <a:ext uri="{FF2B5EF4-FFF2-40B4-BE49-F238E27FC236}">
                <a16:creationId xmlns:a16="http://schemas.microsoft.com/office/drawing/2014/main" id="{836A0004-1EC0-4158-B166-03F739B71D4E}"/>
              </a:ext>
            </a:extLst>
          </p:cNvPr>
          <p:cNvSpPr>
            <a:spLocks noGrp="1"/>
          </p:cNvSpPr>
          <p:nvPr>
            <p:ph idx="1"/>
          </p:nvPr>
        </p:nvSpPr>
        <p:spPr/>
        <p:txBody>
          <a:bodyPr/>
          <a:lstStyle/>
          <a:p>
            <a:r>
              <a:rPr lang="fr-FR" dirty="0"/>
              <a:t>La recherche d’information (RI) est une branche de l’informatique qui s’intéresse à l’acquisition,  l’organisation, le stockage, la recherche et la</a:t>
            </a:r>
            <a:br>
              <a:rPr lang="fr-FR" dirty="0"/>
            </a:br>
            <a:r>
              <a:rPr lang="fr-FR" dirty="0"/>
              <a:t>sélection d’information [</a:t>
            </a:r>
            <a:r>
              <a:rPr lang="fr-FR" dirty="0" err="1"/>
              <a:t>salton</a:t>
            </a:r>
            <a:r>
              <a:rPr lang="fr-FR" dirty="0"/>
              <a:t>, 1968]</a:t>
            </a:r>
          </a:p>
          <a:p>
            <a:r>
              <a:rPr lang="fr-FR" dirty="0"/>
              <a:t>Terminologie</a:t>
            </a:r>
            <a:br>
              <a:rPr lang="fr-FR" dirty="0"/>
            </a:br>
            <a:r>
              <a:rPr lang="fr-FR" dirty="0"/>
              <a:t>–  Recherche d’information, Informatique documentaire</a:t>
            </a:r>
            <a:br>
              <a:rPr lang="fr-FR" dirty="0"/>
            </a:br>
            <a:r>
              <a:rPr lang="fr-FR" dirty="0"/>
              <a:t>–  Information </a:t>
            </a:r>
            <a:r>
              <a:rPr lang="fr-FR" dirty="0" err="1"/>
              <a:t>Retrieval</a:t>
            </a:r>
            <a:r>
              <a:rPr lang="fr-FR" dirty="0"/>
              <a:t> / </a:t>
            </a:r>
            <a:r>
              <a:rPr lang="fr-FR" dirty="0" err="1"/>
              <a:t>Textual</a:t>
            </a:r>
            <a:r>
              <a:rPr lang="fr-FR" dirty="0"/>
              <a:t> Information </a:t>
            </a:r>
            <a:r>
              <a:rPr lang="fr-FR" dirty="0" err="1"/>
              <a:t>Retrieval</a:t>
            </a:r>
            <a:r>
              <a:rPr lang="fr-FR" dirty="0"/>
              <a:t> / Document </a:t>
            </a:r>
            <a:r>
              <a:rPr lang="fr-FR" dirty="0" err="1"/>
              <a:t>Retrieval</a:t>
            </a:r>
            <a:br>
              <a:rPr lang="fr-FR" dirty="0"/>
            </a:br>
            <a:endParaRPr lang="fr-FR" dirty="0"/>
          </a:p>
        </p:txBody>
      </p:sp>
      <p:sp>
        <p:nvSpPr>
          <p:cNvPr id="4" name="Espace réservé du pied de page 3">
            <a:extLst>
              <a:ext uri="{FF2B5EF4-FFF2-40B4-BE49-F238E27FC236}">
                <a16:creationId xmlns:a16="http://schemas.microsoft.com/office/drawing/2014/main" id="{2B6B3C00-4FD6-4DD4-AC3E-514C2250C516}"/>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1FE662E4-A339-41E1-950B-67816CF99ECA}"/>
              </a:ext>
            </a:extLst>
          </p:cNvPr>
          <p:cNvSpPr>
            <a:spLocks noGrp="1"/>
          </p:cNvSpPr>
          <p:nvPr>
            <p:ph type="sldNum" sz="quarter" idx="12"/>
          </p:nvPr>
        </p:nvSpPr>
        <p:spPr/>
        <p:txBody>
          <a:bodyPr/>
          <a:lstStyle/>
          <a:p>
            <a:fld id="{1CBFE7BF-BE13-481A-9484-8F364B72A28E}" type="slidenum">
              <a:rPr lang="fr-FR" smtClean="0"/>
              <a:t>4</a:t>
            </a:fld>
            <a:endParaRPr lang="fr-FR"/>
          </a:p>
        </p:txBody>
      </p:sp>
    </p:spTree>
    <p:extLst>
      <p:ext uri="{BB962C8B-B14F-4D97-AF65-F5344CB8AC3E}">
        <p14:creationId xmlns:p14="http://schemas.microsoft.com/office/powerpoint/2010/main" val="2237039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FAD624-2355-41BA-8FA9-270780EA1F37}"/>
              </a:ext>
            </a:extLst>
          </p:cNvPr>
          <p:cNvSpPr>
            <a:spLocks noGrp="1"/>
          </p:cNvSpPr>
          <p:nvPr>
            <p:ph type="title"/>
          </p:nvPr>
        </p:nvSpPr>
        <p:spPr/>
        <p:txBody>
          <a:bodyPr/>
          <a:lstStyle/>
          <a:p>
            <a:r>
              <a:rPr lang="fr-FR" altLang="fr-FR" dirty="0">
                <a:ea typeface="ＭＳ Ｐゴシック" panose="020B0600070205080204" pitchFamily="34" charset="-128"/>
              </a:rPr>
              <a:t>Définitions</a:t>
            </a:r>
            <a:endParaRPr lang="fr-FR" dirty="0"/>
          </a:p>
        </p:txBody>
      </p:sp>
      <p:sp>
        <p:nvSpPr>
          <p:cNvPr id="3" name="Espace réservé du contenu 2">
            <a:extLst>
              <a:ext uri="{FF2B5EF4-FFF2-40B4-BE49-F238E27FC236}">
                <a16:creationId xmlns:a16="http://schemas.microsoft.com/office/drawing/2014/main" id="{3682A33B-F1F1-48AC-B336-152A9B45C4AD}"/>
              </a:ext>
            </a:extLst>
          </p:cNvPr>
          <p:cNvSpPr>
            <a:spLocks noGrp="1"/>
          </p:cNvSpPr>
          <p:nvPr>
            <p:ph idx="1"/>
          </p:nvPr>
        </p:nvSpPr>
        <p:spPr/>
        <p:txBody>
          <a:bodyPr>
            <a:noAutofit/>
          </a:bodyPr>
          <a:lstStyle/>
          <a:p>
            <a:pPr>
              <a:lnSpc>
                <a:spcPct val="90000"/>
              </a:lnSpc>
            </a:pPr>
            <a:r>
              <a:rPr lang="fr-FR" altLang="fr-FR" sz="2000" b="1" dirty="0">
                <a:ea typeface="ＭＳ Ｐゴシック" panose="020B0600070205080204" pitchFamily="34" charset="-128"/>
              </a:rPr>
              <a:t>Recherche d’Information (RI)</a:t>
            </a:r>
          </a:p>
          <a:p>
            <a:pPr>
              <a:lnSpc>
                <a:spcPct val="90000"/>
              </a:lnSpc>
              <a:buNone/>
            </a:pPr>
            <a:r>
              <a:rPr lang="fr-FR" altLang="fr-FR" sz="2000" dirty="0">
                <a:ea typeface="ＭＳ Ｐゴシック" panose="020B0600070205080204" pitchFamily="34" charset="-128"/>
              </a:rPr>
              <a:t>	</a:t>
            </a:r>
            <a:r>
              <a:rPr lang="fr-FR" altLang="fr-FR" dirty="0">
                <a:ea typeface="ＭＳ Ｐゴシック" panose="020B0600070205080204" pitchFamily="34" charset="-128"/>
              </a:rPr>
              <a:t>Ensemble d’outils et techniques qui permettent de retrouver les documents contenant l’information pertinente à un besoin,</a:t>
            </a:r>
          </a:p>
          <a:p>
            <a:pPr marL="0" indent="0">
              <a:lnSpc>
                <a:spcPct val="90000"/>
              </a:lnSpc>
              <a:buNone/>
            </a:pPr>
            <a:endParaRPr lang="fr-FR" altLang="fr-FR" sz="2000" dirty="0">
              <a:ea typeface="ＭＳ Ｐゴシック" panose="020B0600070205080204" pitchFamily="34" charset="-128"/>
            </a:endParaRPr>
          </a:p>
          <a:p>
            <a:pPr>
              <a:lnSpc>
                <a:spcPct val="90000"/>
              </a:lnSpc>
            </a:pPr>
            <a:r>
              <a:rPr lang="fr-FR" altLang="fr-FR" sz="2000" b="1" dirty="0">
                <a:ea typeface="ＭＳ Ｐゴシック" panose="020B0600070205080204" pitchFamily="34" charset="-128"/>
              </a:rPr>
              <a:t>Un Syst</a:t>
            </a:r>
            <a:r>
              <a:rPr lang="fr-FR" altLang="fr-FR" sz="2000" b="1" dirty="0">
                <a:ea typeface="ヒラギノ角ゴ Pro W3" charset="-128"/>
              </a:rPr>
              <a:t>èm</a:t>
            </a:r>
            <a:r>
              <a:rPr lang="fr-FR" altLang="fr-FR" sz="2000" b="1" dirty="0">
                <a:ea typeface="ＭＳ Ｐゴシック" panose="020B0600070205080204" pitchFamily="34" charset="-128"/>
              </a:rPr>
              <a:t>e de Recherche d’Information </a:t>
            </a:r>
            <a:r>
              <a:rPr lang="fr-FR" altLang="fr-FR" sz="2000" dirty="0">
                <a:ea typeface="ＭＳ Ｐゴシック" panose="020B0600070205080204" pitchFamily="34" charset="-128"/>
              </a:rPr>
              <a:t>(</a:t>
            </a:r>
            <a:r>
              <a:rPr lang="fr-FR" altLang="fr-FR" sz="2000" b="1" dirty="0">
                <a:ea typeface="ＭＳ Ｐゴシック" panose="020B0600070205080204" pitchFamily="34" charset="-128"/>
              </a:rPr>
              <a:t>SRI</a:t>
            </a:r>
            <a:r>
              <a:rPr lang="fr-FR" altLang="fr-FR" sz="2000" dirty="0">
                <a:ea typeface="ＭＳ Ｐゴシック" panose="020B0600070205080204" pitchFamily="34" charset="-128"/>
              </a:rPr>
              <a:t>)</a:t>
            </a:r>
          </a:p>
          <a:p>
            <a:pPr>
              <a:lnSpc>
                <a:spcPct val="90000"/>
              </a:lnSpc>
              <a:buNone/>
            </a:pPr>
            <a:r>
              <a:rPr lang="fr-FR" altLang="fr-FR" dirty="0">
                <a:ea typeface="ＭＳ Ｐゴシック" panose="020B0600070205080204" pitchFamily="34" charset="-128"/>
              </a:rPr>
              <a:t>	</a:t>
            </a:r>
            <a:r>
              <a:rPr lang="fr-FR" dirty="0"/>
              <a:t> Un système de recherche d'information (RI) est un système qui permet de retrouver les documents pertinents à une requête d'utilisateur, à partir d'une base de documents volumineuse. </a:t>
            </a:r>
          </a:p>
          <a:p>
            <a:pPr>
              <a:lnSpc>
                <a:spcPct val="90000"/>
              </a:lnSpc>
              <a:buNone/>
            </a:pPr>
            <a:endParaRPr lang="fr-FR" dirty="0"/>
          </a:p>
          <a:p>
            <a:pPr>
              <a:lnSpc>
                <a:spcPct val="90000"/>
              </a:lnSpc>
            </a:pPr>
            <a:r>
              <a:rPr lang="fr-FR" dirty="0"/>
              <a:t>Trois notions clés: </a:t>
            </a:r>
            <a:r>
              <a:rPr lang="fr-FR" b="1" dirty="0"/>
              <a:t>documents</a:t>
            </a:r>
            <a:r>
              <a:rPr lang="fr-FR" dirty="0"/>
              <a:t>, </a:t>
            </a:r>
            <a:r>
              <a:rPr lang="fr-FR" b="1" dirty="0"/>
              <a:t>requête</a:t>
            </a:r>
            <a:r>
              <a:rPr lang="fr-FR" dirty="0"/>
              <a:t>, </a:t>
            </a:r>
            <a:r>
              <a:rPr lang="fr-FR" b="1" dirty="0"/>
              <a:t>pertinence</a:t>
            </a:r>
            <a:r>
              <a:rPr lang="fr-FR" dirty="0"/>
              <a:t>. </a:t>
            </a:r>
            <a:br>
              <a:rPr lang="fr-FR" dirty="0"/>
            </a:br>
            <a:endParaRPr lang="fr-FR" dirty="0"/>
          </a:p>
        </p:txBody>
      </p:sp>
      <p:sp>
        <p:nvSpPr>
          <p:cNvPr id="4" name="Espace réservé du pied de page 3">
            <a:extLst>
              <a:ext uri="{FF2B5EF4-FFF2-40B4-BE49-F238E27FC236}">
                <a16:creationId xmlns:a16="http://schemas.microsoft.com/office/drawing/2014/main" id="{5B3B2BB1-C7BD-4CD1-BD2D-18F899CADF8D}"/>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A1082909-0C76-44AC-8CBF-8F89505C86DA}"/>
              </a:ext>
            </a:extLst>
          </p:cNvPr>
          <p:cNvSpPr>
            <a:spLocks noGrp="1"/>
          </p:cNvSpPr>
          <p:nvPr>
            <p:ph type="sldNum" sz="quarter" idx="12"/>
          </p:nvPr>
        </p:nvSpPr>
        <p:spPr/>
        <p:txBody>
          <a:bodyPr/>
          <a:lstStyle/>
          <a:p>
            <a:fld id="{1CBFE7BF-BE13-481A-9484-8F364B72A28E}" type="slidenum">
              <a:rPr lang="fr-FR" smtClean="0"/>
              <a:t>5</a:t>
            </a:fld>
            <a:endParaRPr lang="fr-FR"/>
          </a:p>
        </p:txBody>
      </p:sp>
    </p:spTree>
    <p:extLst>
      <p:ext uri="{BB962C8B-B14F-4D97-AF65-F5344CB8AC3E}">
        <p14:creationId xmlns:p14="http://schemas.microsoft.com/office/powerpoint/2010/main" val="3608220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F7C1D3-A9BB-4835-897A-393C63FAA95B}"/>
              </a:ext>
            </a:extLst>
          </p:cNvPr>
          <p:cNvSpPr>
            <a:spLocks noGrp="1"/>
          </p:cNvSpPr>
          <p:nvPr>
            <p:ph type="title"/>
          </p:nvPr>
        </p:nvSpPr>
        <p:spPr/>
        <p:txBody>
          <a:bodyPr/>
          <a:lstStyle/>
          <a:p>
            <a:r>
              <a:rPr lang="fr-FR" altLang="fr-FR" dirty="0">
                <a:ea typeface="ＭＳ Ｐゴシック" panose="020B0600070205080204" pitchFamily="34" charset="-128"/>
              </a:rPr>
              <a:t>Définitions</a:t>
            </a:r>
            <a:endParaRPr lang="fr-FR" dirty="0"/>
          </a:p>
        </p:txBody>
      </p:sp>
      <p:sp>
        <p:nvSpPr>
          <p:cNvPr id="3" name="Espace réservé du contenu 2">
            <a:extLst>
              <a:ext uri="{FF2B5EF4-FFF2-40B4-BE49-F238E27FC236}">
                <a16:creationId xmlns:a16="http://schemas.microsoft.com/office/drawing/2014/main" id="{77489C1E-1BE6-4D9B-8646-C52252DBB778}"/>
              </a:ext>
            </a:extLst>
          </p:cNvPr>
          <p:cNvSpPr>
            <a:spLocks noGrp="1"/>
          </p:cNvSpPr>
          <p:nvPr>
            <p:ph idx="1"/>
          </p:nvPr>
        </p:nvSpPr>
        <p:spPr/>
        <p:txBody>
          <a:bodyPr>
            <a:noAutofit/>
          </a:bodyPr>
          <a:lstStyle/>
          <a:p>
            <a:pPr>
              <a:lnSpc>
                <a:spcPct val="90000"/>
              </a:lnSpc>
            </a:pPr>
            <a:r>
              <a:rPr lang="fr-FR" altLang="fr-FR" b="1" dirty="0">
                <a:ea typeface="ＭＳ Ｐゴシック" panose="020B0600070205080204" pitchFamily="34" charset="-128"/>
              </a:rPr>
              <a:t>Requ</a:t>
            </a:r>
            <a:r>
              <a:rPr lang="fr-FR" altLang="ja-JP" b="1" dirty="0">
                <a:ea typeface="ヒラギノ角ゴ Pro W3" charset="-128"/>
              </a:rPr>
              <a:t>êt</a:t>
            </a:r>
            <a:r>
              <a:rPr lang="fr-FR" altLang="fr-FR" b="1" dirty="0">
                <a:ea typeface="ＭＳ Ｐゴシック" panose="020B0600070205080204" pitchFamily="34" charset="-128"/>
              </a:rPr>
              <a:t>e </a:t>
            </a:r>
            <a:r>
              <a:rPr lang="fr-FR" altLang="fr-FR" dirty="0">
                <a:ea typeface="ＭＳ Ｐゴシック" panose="020B0600070205080204" pitchFamily="34" charset="-128"/>
              </a:rPr>
              <a:t>: exprime le besoin d'information d'un utilisateur</a:t>
            </a:r>
          </a:p>
          <a:p>
            <a:pPr>
              <a:lnSpc>
                <a:spcPct val="90000"/>
              </a:lnSpc>
            </a:pPr>
            <a:endParaRPr lang="fr-FR" altLang="fr-FR" b="1" dirty="0">
              <a:ea typeface="ＭＳ Ｐゴシック" panose="020B0600070205080204" pitchFamily="34" charset="-128"/>
            </a:endParaRPr>
          </a:p>
          <a:p>
            <a:pPr>
              <a:lnSpc>
                <a:spcPct val="90000"/>
              </a:lnSpc>
            </a:pPr>
            <a:r>
              <a:rPr lang="fr-FR" altLang="fr-FR" b="1" dirty="0">
                <a:ea typeface="ＭＳ Ｐゴシック" panose="020B0600070205080204" pitchFamily="34" charset="-128"/>
              </a:rPr>
              <a:t>Document </a:t>
            </a:r>
            <a:r>
              <a:rPr lang="fr-FR" altLang="fr-FR" dirty="0">
                <a:ea typeface="ＭＳ Ｐゴシック" panose="020B0600070205080204" pitchFamily="34" charset="-128"/>
              </a:rPr>
              <a:t>: toute unité qui peut constituer une réponse à une requ</a:t>
            </a:r>
            <a:r>
              <a:rPr lang="fr-FR" altLang="ja-JP" dirty="0">
                <a:ea typeface="ヒラギノ角ゴ Pro W3" charset="-128"/>
              </a:rPr>
              <a:t>êt</a:t>
            </a:r>
            <a:r>
              <a:rPr lang="fr-FR" altLang="fr-FR" dirty="0">
                <a:ea typeface="ＭＳ Ｐゴシック" panose="020B0600070205080204" pitchFamily="34" charset="-128"/>
              </a:rPr>
              <a:t>e,</a:t>
            </a:r>
          </a:p>
          <a:p>
            <a:pPr marL="0" indent="0">
              <a:lnSpc>
                <a:spcPct val="90000"/>
              </a:lnSpc>
              <a:buNone/>
            </a:pPr>
            <a:r>
              <a:rPr lang="fr-FR" dirty="0"/>
              <a:t>Un document peut être un texte, un morceau de texte, une page Web, une image, une bande vidéo, </a:t>
            </a:r>
            <a:r>
              <a:rPr lang="fr-FR" dirty="0" err="1"/>
              <a:t>etc</a:t>
            </a:r>
            <a:r>
              <a:rPr lang="fr-FR" dirty="0"/>
              <a:t>,</a:t>
            </a:r>
            <a:br>
              <a:rPr lang="fr-FR" dirty="0"/>
            </a:br>
            <a:endParaRPr lang="fr-FR" altLang="fr-FR" dirty="0">
              <a:ea typeface="ＭＳ Ｐゴシック" panose="020B0600070205080204" pitchFamily="34" charset="-128"/>
            </a:endParaRPr>
          </a:p>
          <a:p>
            <a:pPr>
              <a:lnSpc>
                <a:spcPct val="90000"/>
              </a:lnSpc>
            </a:pPr>
            <a:r>
              <a:rPr lang="en-US" altLang="fr-FR" b="1" dirty="0">
                <a:ea typeface="ＭＳ Ｐゴシック" panose="020B0600070205080204" pitchFamily="34" charset="-128"/>
              </a:rPr>
              <a:t>B</a:t>
            </a:r>
            <a:r>
              <a:rPr lang="fr-FR" altLang="fr-FR" b="1" dirty="0">
                <a:ea typeface="ＭＳ Ｐゴシック" panose="020B0600070205080204" pitchFamily="34" charset="-128"/>
              </a:rPr>
              <a:t>ase de documents </a:t>
            </a:r>
            <a:r>
              <a:rPr lang="fr-FR" altLang="fr-FR" dirty="0">
                <a:ea typeface="ＭＳ Ｐゴシック" panose="020B0600070205080204" pitchFamily="34" charset="-128"/>
              </a:rPr>
              <a:t>: ensemble des documents disponibles</a:t>
            </a:r>
          </a:p>
          <a:p>
            <a:pPr>
              <a:lnSpc>
                <a:spcPct val="90000"/>
              </a:lnSpc>
              <a:buNone/>
            </a:pPr>
            <a:endParaRPr lang="fr-FR" altLang="fr-FR" dirty="0">
              <a:ea typeface="ＭＳ Ｐゴシック" panose="020B0600070205080204" pitchFamily="34" charset="-128"/>
            </a:endParaRPr>
          </a:p>
          <a:p>
            <a:pPr>
              <a:lnSpc>
                <a:spcPct val="90000"/>
              </a:lnSpc>
            </a:pPr>
            <a:r>
              <a:rPr lang="fr-FR" altLang="fr-FR" b="1" dirty="0">
                <a:ea typeface="ＭＳ Ｐゴシック" panose="020B0600070205080204" pitchFamily="34" charset="-128"/>
              </a:rPr>
              <a:t>Pertinence </a:t>
            </a:r>
            <a:r>
              <a:rPr lang="fr-FR" altLang="fr-FR" dirty="0">
                <a:ea typeface="ＭＳ Ｐゴシック" panose="020B0600070205080204" pitchFamily="34" charset="-128"/>
              </a:rPr>
              <a:t>: </a:t>
            </a:r>
            <a:r>
              <a:rPr lang="fr-FR" dirty="0"/>
              <a:t>De façon générale, dans document pertinent, l'utilisateur doit pouvoir trouver les informations dont il a besoin. </a:t>
            </a:r>
          </a:p>
          <a:p>
            <a:pPr marL="0" indent="0">
              <a:lnSpc>
                <a:spcPct val="90000"/>
              </a:lnSpc>
              <a:buNone/>
            </a:pPr>
            <a:r>
              <a:rPr lang="fr-FR" altLang="fr-FR" dirty="0">
                <a:ea typeface="ＭＳ Ｐゴシック" panose="020B0600070205080204" pitchFamily="34" charset="-128"/>
              </a:rPr>
              <a:t>Sur cette notion le système doit juger si un document doit </a:t>
            </a:r>
            <a:r>
              <a:rPr lang="fr-FR" altLang="ja-JP" dirty="0">
                <a:ea typeface="ヒラギノ角ゴ Pro W3" charset="-128"/>
              </a:rPr>
              <a:t>êt</a:t>
            </a:r>
            <a:r>
              <a:rPr lang="fr-FR" altLang="fr-FR" dirty="0">
                <a:ea typeface="ＭＳ Ｐゴシック" panose="020B0600070205080204" pitchFamily="34" charset="-128"/>
              </a:rPr>
              <a:t>re donné à l'utilisateur comme réponse ou non</a:t>
            </a:r>
          </a:p>
          <a:p>
            <a:endParaRPr lang="fr-FR" dirty="0"/>
          </a:p>
        </p:txBody>
      </p:sp>
      <p:sp>
        <p:nvSpPr>
          <p:cNvPr id="4" name="Espace réservé du pied de page 3">
            <a:extLst>
              <a:ext uri="{FF2B5EF4-FFF2-40B4-BE49-F238E27FC236}">
                <a16:creationId xmlns:a16="http://schemas.microsoft.com/office/drawing/2014/main" id="{BB84719E-87FD-4ED7-B763-57A2EEEC3E67}"/>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F78FF620-574F-4EDB-A68E-61E31CB823DB}"/>
              </a:ext>
            </a:extLst>
          </p:cNvPr>
          <p:cNvSpPr>
            <a:spLocks noGrp="1"/>
          </p:cNvSpPr>
          <p:nvPr>
            <p:ph type="sldNum" sz="quarter" idx="12"/>
          </p:nvPr>
        </p:nvSpPr>
        <p:spPr/>
        <p:txBody>
          <a:bodyPr/>
          <a:lstStyle/>
          <a:p>
            <a:fld id="{1CBFE7BF-BE13-481A-9484-8F364B72A28E}" type="slidenum">
              <a:rPr lang="fr-FR" smtClean="0"/>
              <a:t>6</a:t>
            </a:fld>
            <a:endParaRPr lang="fr-FR"/>
          </a:p>
        </p:txBody>
      </p:sp>
    </p:spTree>
    <p:extLst>
      <p:ext uri="{BB962C8B-B14F-4D97-AF65-F5344CB8AC3E}">
        <p14:creationId xmlns:p14="http://schemas.microsoft.com/office/powerpoint/2010/main" val="1629809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6B1DA8-4772-4208-A61C-183A9F22247A}"/>
              </a:ext>
            </a:extLst>
          </p:cNvPr>
          <p:cNvSpPr>
            <a:spLocks noGrp="1"/>
          </p:cNvSpPr>
          <p:nvPr>
            <p:ph type="title"/>
          </p:nvPr>
        </p:nvSpPr>
        <p:spPr/>
        <p:txBody>
          <a:bodyPr/>
          <a:lstStyle/>
          <a:p>
            <a:r>
              <a:rPr lang="fr-FR" dirty="0"/>
              <a:t>Exemples d’applications</a:t>
            </a:r>
          </a:p>
        </p:txBody>
      </p:sp>
      <p:sp>
        <p:nvSpPr>
          <p:cNvPr id="3" name="Espace réservé du contenu 2">
            <a:extLst>
              <a:ext uri="{FF2B5EF4-FFF2-40B4-BE49-F238E27FC236}">
                <a16:creationId xmlns:a16="http://schemas.microsoft.com/office/drawing/2014/main" id="{3D1BE4D9-93FD-4963-BC31-44302BFD4ECE}"/>
              </a:ext>
            </a:extLst>
          </p:cNvPr>
          <p:cNvSpPr>
            <a:spLocks noGrp="1"/>
          </p:cNvSpPr>
          <p:nvPr>
            <p:ph idx="1"/>
          </p:nvPr>
        </p:nvSpPr>
        <p:spPr/>
        <p:txBody>
          <a:bodyPr/>
          <a:lstStyle/>
          <a:p>
            <a:r>
              <a:rPr lang="fr-FR" dirty="0"/>
              <a:t>Outils de recherche dans les mails, dans les fichiers, ...</a:t>
            </a:r>
          </a:p>
          <a:p>
            <a:r>
              <a:rPr lang="fr-FR" dirty="0"/>
              <a:t>Systèmes de RI documentaires,</a:t>
            </a:r>
          </a:p>
          <a:p>
            <a:r>
              <a:rPr lang="fr-FR" dirty="0"/>
              <a:t>Systèmes de RI pour les bases de documents d’une entreprise,</a:t>
            </a:r>
          </a:p>
          <a:p>
            <a:r>
              <a:rPr lang="fr-FR" dirty="0"/>
              <a:t>Systèmes de RI sur le Web tels que google, bing ,,,etc. </a:t>
            </a:r>
            <a:br>
              <a:rPr lang="fr-FR" dirty="0"/>
            </a:br>
            <a:endParaRPr lang="fr-FR" dirty="0"/>
          </a:p>
        </p:txBody>
      </p:sp>
      <p:sp>
        <p:nvSpPr>
          <p:cNvPr id="4" name="Espace réservé du pied de page 3">
            <a:extLst>
              <a:ext uri="{FF2B5EF4-FFF2-40B4-BE49-F238E27FC236}">
                <a16:creationId xmlns:a16="http://schemas.microsoft.com/office/drawing/2014/main" id="{371EDC56-F13D-443D-9C15-2587D67F9700}"/>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A1E9F7FC-6B63-4452-8272-5022C41A6D84}"/>
              </a:ext>
            </a:extLst>
          </p:cNvPr>
          <p:cNvSpPr>
            <a:spLocks noGrp="1"/>
          </p:cNvSpPr>
          <p:nvPr>
            <p:ph type="sldNum" sz="quarter" idx="12"/>
          </p:nvPr>
        </p:nvSpPr>
        <p:spPr/>
        <p:txBody>
          <a:bodyPr/>
          <a:lstStyle/>
          <a:p>
            <a:fld id="{1CBFE7BF-BE13-481A-9484-8F364B72A28E}" type="slidenum">
              <a:rPr lang="fr-FR" smtClean="0"/>
              <a:t>7</a:t>
            </a:fld>
            <a:endParaRPr lang="fr-FR"/>
          </a:p>
        </p:txBody>
      </p:sp>
    </p:spTree>
    <p:extLst>
      <p:ext uri="{BB962C8B-B14F-4D97-AF65-F5344CB8AC3E}">
        <p14:creationId xmlns:p14="http://schemas.microsoft.com/office/powerpoint/2010/main" val="46499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A7E17E-4C07-4578-A9B7-CFF9930014B5}"/>
              </a:ext>
            </a:extLst>
          </p:cNvPr>
          <p:cNvSpPr>
            <a:spLocks noGrp="1"/>
          </p:cNvSpPr>
          <p:nvPr>
            <p:ph type="title"/>
          </p:nvPr>
        </p:nvSpPr>
        <p:spPr/>
        <p:txBody>
          <a:bodyPr/>
          <a:lstStyle/>
          <a:p>
            <a:r>
              <a:rPr lang="fr-FR" dirty="0"/>
              <a:t>Approche classique de la RI</a:t>
            </a:r>
          </a:p>
        </p:txBody>
      </p:sp>
      <p:pic>
        <p:nvPicPr>
          <p:cNvPr id="140" name="Image 139">
            <a:extLst>
              <a:ext uri="{FF2B5EF4-FFF2-40B4-BE49-F238E27FC236}">
                <a16:creationId xmlns:a16="http://schemas.microsoft.com/office/drawing/2014/main" id="{FCF8B33A-FAF7-4153-9A68-FB9ADAB551E4}"/>
              </a:ext>
            </a:extLst>
          </p:cNvPr>
          <p:cNvPicPr>
            <a:picLocks noChangeAspect="1"/>
          </p:cNvPicPr>
          <p:nvPr/>
        </p:nvPicPr>
        <p:blipFill>
          <a:blip r:embed="rId2"/>
          <a:stretch>
            <a:fillRect/>
          </a:stretch>
        </p:blipFill>
        <p:spPr>
          <a:xfrm>
            <a:off x="2040834" y="1815341"/>
            <a:ext cx="9170505" cy="4181475"/>
          </a:xfrm>
          <a:prstGeom prst="rect">
            <a:avLst/>
          </a:prstGeom>
        </p:spPr>
      </p:pic>
      <p:sp>
        <p:nvSpPr>
          <p:cNvPr id="141" name="Espace réservé du pied de page 140">
            <a:extLst>
              <a:ext uri="{FF2B5EF4-FFF2-40B4-BE49-F238E27FC236}">
                <a16:creationId xmlns:a16="http://schemas.microsoft.com/office/drawing/2014/main" id="{958BB40D-45BA-4608-A095-73F124211D7F}"/>
              </a:ext>
            </a:extLst>
          </p:cNvPr>
          <p:cNvSpPr>
            <a:spLocks noGrp="1"/>
          </p:cNvSpPr>
          <p:nvPr>
            <p:ph type="ftr" sz="quarter" idx="11"/>
          </p:nvPr>
        </p:nvSpPr>
        <p:spPr/>
        <p:txBody>
          <a:bodyPr/>
          <a:lstStyle/>
          <a:p>
            <a:r>
              <a:rPr lang="fr-FR"/>
              <a:t>Recherche d’information: Introduction       2017-2018                  2ème Master SIOD</a:t>
            </a:r>
          </a:p>
        </p:txBody>
      </p:sp>
      <p:sp>
        <p:nvSpPr>
          <p:cNvPr id="3" name="Espace réservé du numéro de diapositive 2">
            <a:extLst>
              <a:ext uri="{FF2B5EF4-FFF2-40B4-BE49-F238E27FC236}">
                <a16:creationId xmlns:a16="http://schemas.microsoft.com/office/drawing/2014/main" id="{62BFF2D9-0BAE-4A6F-AFD0-907226C2E677}"/>
              </a:ext>
            </a:extLst>
          </p:cNvPr>
          <p:cNvSpPr>
            <a:spLocks noGrp="1"/>
          </p:cNvSpPr>
          <p:nvPr>
            <p:ph type="sldNum" sz="quarter" idx="12"/>
          </p:nvPr>
        </p:nvSpPr>
        <p:spPr/>
        <p:txBody>
          <a:bodyPr/>
          <a:lstStyle/>
          <a:p>
            <a:fld id="{1CBFE7BF-BE13-481A-9484-8F364B72A28E}" type="slidenum">
              <a:rPr lang="fr-FR" smtClean="0"/>
              <a:t>8</a:t>
            </a:fld>
            <a:endParaRPr lang="fr-FR"/>
          </a:p>
        </p:txBody>
      </p:sp>
    </p:spTree>
    <p:extLst>
      <p:ext uri="{BB962C8B-B14F-4D97-AF65-F5344CB8AC3E}">
        <p14:creationId xmlns:p14="http://schemas.microsoft.com/office/powerpoint/2010/main" val="4084835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877F42-D609-4B0D-B252-0DC7A61783CD}"/>
              </a:ext>
            </a:extLst>
          </p:cNvPr>
          <p:cNvSpPr>
            <a:spLocks noGrp="1"/>
          </p:cNvSpPr>
          <p:nvPr>
            <p:ph type="title"/>
          </p:nvPr>
        </p:nvSpPr>
        <p:spPr/>
        <p:txBody>
          <a:bodyPr/>
          <a:lstStyle/>
          <a:p>
            <a:r>
              <a:rPr lang="fr-FR" dirty="0"/>
              <a:t>Approche classique de la RI</a:t>
            </a:r>
          </a:p>
        </p:txBody>
      </p:sp>
      <p:pic>
        <p:nvPicPr>
          <p:cNvPr id="6" name="Espace réservé du contenu 5">
            <a:extLst>
              <a:ext uri="{FF2B5EF4-FFF2-40B4-BE49-F238E27FC236}">
                <a16:creationId xmlns:a16="http://schemas.microsoft.com/office/drawing/2014/main" id="{2544F960-B613-46F1-80FB-2143E862654C}"/>
              </a:ext>
            </a:extLst>
          </p:cNvPr>
          <p:cNvPicPr>
            <a:picLocks noGrp="1" noChangeAspect="1"/>
          </p:cNvPicPr>
          <p:nvPr>
            <p:ph idx="1"/>
          </p:nvPr>
        </p:nvPicPr>
        <p:blipFill>
          <a:blip r:embed="rId2"/>
          <a:stretch>
            <a:fillRect/>
          </a:stretch>
        </p:blipFill>
        <p:spPr>
          <a:xfrm>
            <a:off x="2589213" y="2214674"/>
            <a:ext cx="8915400" cy="3616101"/>
          </a:xfrm>
          <a:prstGeom prst="rect">
            <a:avLst/>
          </a:prstGeom>
        </p:spPr>
      </p:pic>
      <p:sp>
        <p:nvSpPr>
          <p:cNvPr id="4" name="Espace réservé du pied de page 3">
            <a:extLst>
              <a:ext uri="{FF2B5EF4-FFF2-40B4-BE49-F238E27FC236}">
                <a16:creationId xmlns:a16="http://schemas.microsoft.com/office/drawing/2014/main" id="{336E3011-79BA-4ED1-BD67-70A00A7FD3A3}"/>
              </a:ext>
            </a:extLst>
          </p:cNvPr>
          <p:cNvSpPr>
            <a:spLocks noGrp="1"/>
          </p:cNvSpPr>
          <p:nvPr>
            <p:ph type="ftr" sz="quarter" idx="11"/>
          </p:nvPr>
        </p:nvSpPr>
        <p:spPr/>
        <p:txBody>
          <a:bodyPr/>
          <a:lstStyle/>
          <a:p>
            <a:r>
              <a:rPr lang="fr-FR"/>
              <a:t>Recherche d’information: Introduction       2017-2018                  2ème Master SIOD</a:t>
            </a:r>
          </a:p>
        </p:txBody>
      </p:sp>
      <p:sp>
        <p:nvSpPr>
          <p:cNvPr id="3" name="Espace réservé du numéro de diapositive 2">
            <a:extLst>
              <a:ext uri="{FF2B5EF4-FFF2-40B4-BE49-F238E27FC236}">
                <a16:creationId xmlns:a16="http://schemas.microsoft.com/office/drawing/2014/main" id="{36727216-7E5A-42B9-A93B-5A48C4DDF287}"/>
              </a:ext>
            </a:extLst>
          </p:cNvPr>
          <p:cNvSpPr>
            <a:spLocks noGrp="1"/>
          </p:cNvSpPr>
          <p:nvPr>
            <p:ph type="sldNum" sz="quarter" idx="12"/>
          </p:nvPr>
        </p:nvSpPr>
        <p:spPr/>
        <p:txBody>
          <a:bodyPr/>
          <a:lstStyle/>
          <a:p>
            <a:fld id="{1CBFE7BF-BE13-481A-9484-8F364B72A28E}" type="slidenum">
              <a:rPr lang="fr-FR" smtClean="0"/>
              <a:t>9</a:t>
            </a:fld>
            <a:endParaRPr lang="fr-FR"/>
          </a:p>
        </p:txBody>
      </p:sp>
    </p:spTree>
    <p:extLst>
      <p:ext uri="{BB962C8B-B14F-4D97-AF65-F5344CB8AC3E}">
        <p14:creationId xmlns:p14="http://schemas.microsoft.com/office/powerpoint/2010/main" val="2297797303"/>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Template>
  <TotalTime>1013</TotalTime>
  <Words>1355</Words>
  <Application>Microsoft Office PowerPoint</Application>
  <PresentationFormat>Grand écran</PresentationFormat>
  <Paragraphs>175</Paragraphs>
  <Slides>35</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35</vt:i4>
      </vt:variant>
    </vt:vector>
  </HeadingPairs>
  <TitlesOfParts>
    <vt:vector size="46" baseType="lpstr">
      <vt:lpstr>ＭＳ Ｐゴシック</vt:lpstr>
      <vt:lpstr>Arial</vt:lpstr>
      <vt:lpstr>Calibri</vt:lpstr>
      <vt:lpstr>Calibri Light</vt:lpstr>
      <vt:lpstr>Century Gothic</vt:lpstr>
      <vt:lpstr>Trebuchet MS</vt:lpstr>
      <vt:lpstr>Wingdings 2</vt:lpstr>
      <vt:lpstr>Wingdings 3</vt:lpstr>
      <vt:lpstr>ヒラギノ角ゴ Pro W3</vt:lpstr>
      <vt:lpstr>HDOfficeLightV0</vt:lpstr>
      <vt:lpstr>Brin</vt:lpstr>
      <vt:lpstr>Recherche d’information</vt:lpstr>
      <vt:lpstr>Introduction</vt:lpstr>
      <vt:lpstr>Introduction</vt:lpstr>
      <vt:lpstr>Définitions</vt:lpstr>
      <vt:lpstr>Définitions</vt:lpstr>
      <vt:lpstr>Définitions</vt:lpstr>
      <vt:lpstr>Exemples d’applications</vt:lpstr>
      <vt:lpstr>Approche classique de la RI</vt:lpstr>
      <vt:lpstr>Approche classique de la RI</vt:lpstr>
      <vt:lpstr>Approche classique de la RI</vt:lpstr>
      <vt:lpstr>Approche classique de la RI</vt:lpstr>
      <vt:lpstr>Problématiques de RI</vt:lpstr>
      <vt:lpstr>Historique</vt:lpstr>
      <vt:lpstr>Historique</vt:lpstr>
      <vt:lpstr>Historique</vt:lpstr>
      <vt:lpstr>Historique</vt:lpstr>
      <vt:lpstr>Historique</vt:lpstr>
      <vt:lpstr>Recherche d’informations dans le Web</vt:lpstr>
      <vt:lpstr>Recherche d’informations dans le Web</vt:lpstr>
      <vt:lpstr>Approches de recherche sur le Web</vt:lpstr>
      <vt:lpstr>Formulation des requêtes</vt:lpstr>
      <vt:lpstr>Requêtes par mots clés</vt:lpstr>
      <vt:lpstr>Requêtes booléennes</vt:lpstr>
      <vt:lpstr>Requêtes par phrases</vt:lpstr>
      <vt:lpstr>Requêtes de proximité</vt:lpstr>
      <vt:lpstr>Requêtes de documents complets</vt:lpstr>
      <vt:lpstr>Questions en langage naturel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d’information</dc:title>
  <dc:creator>Nadjib MEADI</dc:creator>
  <cp:lastModifiedBy>Nadjib MEADI</cp:lastModifiedBy>
  <cp:revision>36</cp:revision>
  <dcterms:created xsi:type="dcterms:W3CDTF">2017-09-26T20:54:56Z</dcterms:created>
  <dcterms:modified xsi:type="dcterms:W3CDTF">2017-10-04T22:03:52Z</dcterms:modified>
</cp:coreProperties>
</file>