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2"/>
  </p:notesMasterIdLst>
  <p:sldIdLst>
    <p:sldId id="256" r:id="rId2"/>
    <p:sldId id="257" r:id="rId3"/>
    <p:sldId id="258" r:id="rId4"/>
    <p:sldId id="265" r:id="rId5"/>
    <p:sldId id="259" r:id="rId6"/>
    <p:sldId id="263" r:id="rId7"/>
    <p:sldId id="261" r:id="rId8"/>
    <p:sldId id="262"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358B4-E8CE-482C-A07C-8F394BC94D8D}" type="doc">
      <dgm:prSet loTypeId="urn:microsoft.com/office/officeart/2005/8/layout/pyramid2" loCatId="pyramid" qsTypeId="urn:microsoft.com/office/officeart/2005/8/quickstyle/3d7" qsCatId="3D" csTypeId="urn:microsoft.com/office/officeart/2005/8/colors/colorful5" csCatId="colorful" phldr="1"/>
      <dgm:spPr/>
    </dgm:pt>
    <dgm:pt modelId="{3D30674E-A64F-4D7D-8F60-C67B3AB65AB7}">
      <dgm:prSet phldrT="[Texte]"/>
      <dgm:spPr/>
      <dgm:t>
        <a:bodyPr/>
        <a:lstStyle/>
        <a:p>
          <a:r>
            <a:rPr lang="fr-FR" dirty="0"/>
            <a:t>Top level</a:t>
          </a:r>
          <a:endParaRPr lang="en-US" dirty="0"/>
        </a:p>
      </dgm:t>
    </dgm:pt>
    <dgm:pt modelId="{A0AC638A-AC87-444E-A52B-C8E12FE4E62B}" type="parTrans" cxnId="{EA47EF2A-E86E-4A39-A3C1-CEA17717BC87}">
      <dgm:prSet/>
      <dgm:spPr/>
      <dgm:t>
        <a:bodyPr/>
        <a:lstStyle/>
        <a:p>
          <a:endParaRPr lang="en-US"/>
        </a:p>
      </dgm:t>
    </dgm:pt>
    <dgm:pt modelId="{5762FB4F-4194-4934-A05C-412ABBA6B92F}" type="sibTrans" cxnId="{EA47EF2A-E86E-4A39-A3C1-CEA17717BC87}">
      <dgm:prSet/>
      <dgm:spPr/>
      <dgm:t>
        <a:bodyPr/>
        <a:lstStyle/>
        <a:p>
          <a:endParaRPr lang="en-US"/>
        </a:p>
      </dgm:t>
    </dgm:pt>
    <dgm:pt modelId="{9BF1800D-14FB-41E4-B32E-1775C3C9FA4E}">
      <dgm:prSet phldrT="[Texte]"/>
      <dgm:spPr/>
      <dgm:t>
        <a:bodyPr/>
        <a:lstStyle/>
        <a:p>
          <a:r>
            <a:rPr lang="fr-FR" dirty="0"/>
            <a:t>Middle  level</a:t>
          </a:r>
          <a:endParaRPr lang="en-US" dirty="0"/>
        </a:p>
      </dgm:t>
    </dgm:pt>
    <dgm:pt modelId="{81941627-C0EA-4DBA-B6F3-3C52B292986F}" type="parTrans" cxnId="{FDBD1BD0-D277-42A5-BA6F-E82C878CBA5F}">
      <dgm:prSet/>
      <dgm:spPr/>
      <dgm:t>
        <a:bodyPr/>
        <a:lstStyle/>
        <a:p>
          <a:endParaRPr lang="en-US"/>
        </a:p>
      </dgm:t>
    </dgm:pt>
    <dgm:pt modelId="{084746C5-7914-42F8-81E0-51B39AE0149B}" type="sibTrans" cxnId="{FDBD1BD0-D277-42A5-BA6F-E82C878CBA5F}">
      <dgm:prSet/>
      <dgm:spPr/>
      <dgm:t>
        <a:bodyPr/>
        <a:lstStyle/>
        <a:p>
          <a:endParaRPr lang="en-US"/>
        </a:p>
      </dgm:t>
    </dgm:pt>
    <dgm:pt modelId="{D4F82EB6-02B7-4298-90E6-58762616D5ED}">
      <dgm:prSet phldrT="[Texte]"/>
      <dgm:spPr/>
      <dgm:t>
        <a:bodyPr/>
        <a:lstStyle/>
        <a:p>
          <a:r>
            <a:rPr lang="fr-FR" dirty="0"/>
            <a:t>Lower level</a:t>
          </a:r>
          <a:endParaRPr lang="en-US" dirty="0"/>
        </a:p>
      </dgm:t>
    </dgm:pt>
    <dgm:pt modelId="{812BC2EE-01C2-499D-A462-BE542A1C4DD6}" type="parTrans" cxnId="{BDB6B53E-CCCE-4E58-93EE-C7FBCA363C21}">
      <dgm:prSet/>
      <dgm:spPr/>
      <dgm:t>
        <a:bodyPr/>
        <a:lstStyle/>
        <a:p>
          <a:endParaRPr lang="en-US"/>
        </a:p>
      </dgm:t>
    </dgm:pt>
    <dgm:pt modelId="{BD29A57F-F972-4C3F-9BBA-2E05E031E61D}" type="sibTrans" cxnId="{BDB6B53E-CCCE-4E58-93EE-C7FBCA363C21}">
      <dgm:prSet/>
      <dgm:spPr/>
      <dgm:t>
        <a:bodyPr/>
        <a:lstStyle/>
        <a:p>
          <a:endParaRPr lang="en-US"/>
        </a:p>
      </dgm:t>
    </dgm:pt>
    <dgm:pt modelId="{9D4047D2-B786-4FA3-B8E8-099C7914B1E0}" type="pres">
      <dgm:prSet presAssocID="{2F9358B4-E8CE-482C-A07C-8F394BC94D8D}" presName="compositeShape" presStyleCnt="0">
        <dgm:presLayoutVars>
          <dgm:dir/>
          <dgm:resizeHandles/>
        </dgm:presLayoutVars>
      </dgm:prSet>
      <dgm:spPr/>
    </dgm:pt>
    <dgm:pt modelId="{B12FF88C-D7FF-4144-8DB4-1B81142D4ABE}" type="pres">
      <dgm:prSet presAssocID="{2F9358B4-E8CE-482C-A07C-8F394BC94D8D}" presName="pyramid" presStyleLbl="node1" presStyleIdx="0" presStyleCnt="1"/>
      <dgm:spPr/>
    </dgm:pt>
    <dgm:pt modelId="{6A234E7A-29F4-415A-B6B5-71C8467A9344}" type="pres">
      <dgm:prSet presAssocID="{2F9358B4-E8CE-482C-A07C-8F394BC94D8D}" presName="theList" presStyleCnt="0"/>
      <dgm:spPr/>
    </dgm:pt>
    <dgm:pt modelId="{04FC52A4-A19A-495C-9368-AE4605DC26C7}" type="pres">
      <dgm:prSet presAssocID="{3D30674E-A64F-4D7D-8F60-C67B3AB65AB7}" presName="aNode" presStyleLbl="fgAcc1" presStyleIdx="0" presStyleCnt="3">
        <dgm:presLayoutVars>
          <dgm:bulletEnabled val="1"/>
        </dgm:presLayoutVars>
      </dgm:prSet>
      <dgm:spPr/>
    </dgm:pt>
    <dgm:pt modelId="{5803B5A3-1D36-4869-AA7D-B68BEEE1298B}" type="pres">
      <dgm:prSet presAssocID="{3D30674E-A64F-4D7D-8F60-C67B3AB65AB7}" presName="aSpace" presStyleCnt="0"/>
      <dgm:spPr/>
    </dgm:pt>
    <dgm:pt modelId="{7834EEDD-6A7A-4DF2-977A-BFD42A156022}" type="pres">
      <dgm:prSet presAssocID="{9BF1800D-14FB-41E4-B32E-1775C3C9FA4E}" presName="aNode" presStyleLbl="fgAcc1" presStyleIdx="1" presStyleCnt="3">
        <dgm:presLayoutVars>
          <dgm:bulletEnabled val="1"/>
        </dgm:presLayoutVars>
      </dgm:prSet>
      <dgm:spPr/>
    </dgm:pt>
    <dgm:pt modelId="{6DAF3DD8-D9B5-4A06-A589-34FD37CF42DD}" type="pres">
      <dgm:prSet presAssocID="{9BF1800D-14FB-41E4-B32E-1775C3C9FA4E}" presName="aSpace" presStyleCnt="0"/>
      <dgm:spPr/>
    </dgm:pt>
    <dgm:pt modelId="{ADD4D488-CE07-454E-91AC-CDE6DC6A39BC}" type="pres">
      <dgm:prSet presAssocID="{D4F82EB6-02B7-4298-90E6-58762616D5ED}" presName="aNode" presStyleLbl="fgAcc1" presStyleIdx="2" presStyleCnt="3">
        <dgm:presLayoutVars>
          <dgm:bulletEnabled val="1"/>
        </dgm:presLayoutVars>
      </dgm:prSet>
      <dgm:spPr/>
    </dgm:pt>
    <dgm:pt modelId="{D5FD5D7B-5C1C-4C33-8638-F85C3E5E95A2}" type="pres">
      <dgm:prSet presAssocID="{D4F82EB6-02B7-4298-90E6-58762616D5ED}" presName="aSpace" presStyleCnt="0"/>
      <dgm:spPr/>
    </dgm:pt>
  </dgm:ptLst>
  <dgm:cxnLst>
    <dgm:cxn modelId="{EA47EF2A-E86E-4A39-A3C1-CEA17717BC87}" srcId="{2F9358B4-E8CE-482C-A07C-8F394BC94D8D}" destId="{3D30674E-A64F-4D7D-8F60-C67B3AB65AB7}" srcOrd="0" destOrd="0" parTransId="{A0AC638A-AC87-444E-A52B-C8E12FE4E62B}" sibTransId="{5762FB4F-4194-4934-A05C-412ABBA6B92F}"/>
    <dgm:cxn modelId="{BDB6B53E-CCCE-4E58-93EE-C7FBCA363C21}" srcId="{2F9358B4-E8CE-482C-A07C-8F394BC94D8D}" destId="{D4F82EB6-02B7-4298-90E6-58762616D5ED}" srcOrd="2" destOrd="0" parTransId="{812BC2EE-01C2-499D-A462-BE542A1C4DD6}" sibTransId="{BD29A57F-F972-4C3F-9BBA-2E05E031E61D}"/>
    <dgm:cxn modelId="{537DA961-98B0-41BF-958A-1C97CCAAB7CA}" type="presOf" srcId="{3D30674E-A64F-4D7D-8F60-C67B3AB65AB7}" destId="{04FC52A4-A19A-495C-9368-AE4605DC26C7}" srcOrd="0" destOrd="0" presId="urn:microsoft.com/office/officeart/2005/8/layout/pyramid2"/>
    <dgm:cxn modelId="{E934A969-B2BA-4786-9D2A-3392A0679D43}" type="presOf" srcId="{9BF1800D-14FB-41E4-B32E-1775C3C9FA4E}" destId="{7834EEDD-6A7A-4DF2-977A-BFD42A156022}" srcOrd="0" destOrd="0" presId="urn:microsoft.com/office/officeart/2005/8/layout/pyramid2"/>
    <dgm:cxn modelId="{6D57D8C0-5B7A-45DF-939D-10AE0A524234}" type="presOf" srcId="{D4F82EB6-02B7-4298-90E6-58762616D5ED}" destId="{ADD4D488-CE07-454E-91AC-CDE6DC6A39BC}" srcOrd="0" destOrd="0" presId="urn:microsoft.com/office/officeart/2005/8/layout/pyramid2"/>
    <dgm:cxn modelId="{FDBD1BD0-D277-42A5-BA6F-E82C878CBA5F}" srcId="{2F9358B4-E8CE-482C-A07C-8F394BC94D8D}" destId="{9BF1800D-14FB-41E4-B32E-1775C3C9FA4E}" srcOrd="1" destOrd="0" parTransId="{81941627-C0EA-4DBA-B6F3-3C52B292986F}" sibTransId="{084746C5-7914-42F8-81E0-51B39AE0149B}"/>
    <dgm:cxn modelId="{113AC4D6-0AA3-4533-AFF3-2A91B73E553B}" type="presOf" srcId="{2F9358B4-E8CE-482C-A07C-8F394BC94D8D}" destId="{9D4047D2-B786-4FA3-B8E8-099C7914B1E0}" srcOrd="0" destOrd="0" presId="urn:microsoft.com/office/officeart/2005/8/layout/pyramid2"/>
    <dgm:cxn modelId="{76122E8F-461B-455B-8BD1-65D4A3337C77}" type="presParOf" srcId="{9D4047D2-B786-4FA3-B8E8-099C7914B1E0}" destId="{B12FF88C-D7FF-4144-8DB4-1B81142D4ABE}" srcOrd="0" destOrd="0" presId="urn:microsoft.com/office/officeart/2005/8/layout/pyramid2"/>
    <dgm:cxn modelId="{5D174837-DE47-4ADE-B16E-8066417FD171}" type="presParOf" srcId="{9D4047D2-B786-4FA3-B8E8-099C7914B1E0}" destId="{6A234E7A-29F4-415A-B6B5-71C8467A9344}" srcOrd="1" destOrd="0" presId="urn:microsoft.com/office/officeart/2005/8/layout/pyramid2"/>
    <dgm:cxn modelId="{D7F5DF1E-B35D-48C0-AF91-65A16E8AD03B}" type="presParOf" srcId="{6A234E7A-29F4-415A-B6B5-71C8467A9344}" destId="{04FC52A4-A19A-495C-9368-AE4605DC26C7}" srcOrd="0" destOrd="0" presId="urn:microsoft.com/office/officeart/2005/8/layout/pyramid2"/>
    <dgm:cxn modelId="{EA4D5264-CC47-4F33-8ED2-0D674828EC44}" type="presParOf" srcId="{6A234E7A-29F4-415A-B6B5-71C8467A9344}" destId="{5803B5A3-1D36-4869-AA7D-B68BEEE1298B}" srcOrd="1" destOrd="0" presId="urn:microsoft.com/office/officeart/2005/8/layout/pyramid2"/>
    <dgm:cxn modelId="{370AF4A2-0D60-4BEC-ACB3-CA19980CEB7E}" type="presParOf" srcId="{6A234E7A-29F4-415A-B6B5-71C8467A9344}" destId="{7834EEDD-6A7A-4DF2-977A-BFD42A156022}" srcOrd="2" destOrd="0" presId="urn:microsoft.com/office/officeart/2005/8/layout/pyramid2"/>
    <dgm:cxn modelId="{7CF58CBA-3E82-48E7-A8F8-E5C23FE369A9}" type="presParOf" srcId="{6A234E7A-29F4-415A-B6B5-71C8467A9344}" destId="{6DAF3DD8-D9B5-4A06-A589-34FD37CF42DD}" srcOrd="3" destOrd="0" presId="urn:microsoft.com/office/officeart/2005/8/layout/pyramid2"/>
    <dgm:cxn modelId="{56B0EBF2-9F40-4DAC-84E2-4A2EB973CEE1}" type="presParOf" srcId="{6A234E7A-29F4-415A-B6B5-71C8467A9344}" destId="{ADD4D488-CE07-454E-91AC-CDE6DC6A39BC}" srcOrd="4" destOrd="0" presId="urn:microsoft.com/office/officeart/2005/8/layout/pyramid2"/>
    <dgm:cxn modelId="{F94E5C3A-124C-4617-B0F8-B64E85A63359}" type="presParOf" srcId="{6A234E7A-29F4-415A-B6B5-71C8467A9344}" destId="{D5FD5D7B-5C1C-4C33-8638-F85C3E5E95A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FF88C-D7FF-4144-8DB4-1B81142D4ABE}">
      <dsp:nvSpPr>
        <dsp:cNvPr id="0" name=""/>
        <dsp:cNvSpPr/>
      </dsp:nvSpPr>
      <dsp:spPr>
        <a:xfrm>
          <a:off x="1230671" y="0"/>
          <a:ext cx="5457614" cy="5457614"/>
        </a:xfrm>
        <a:prstGeom prst="triangle">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4FC52A4-A19A-495C-9368-AE4605DC26C7}">
      <dsp:nvSpPr>
        <dsp:cNvPr id="0" name=""/>
        <dsp:cNvSpPr/>
      </dsp:nvSpPr>
      <dsp:spPr>
        <a:xfrm>
          <a:off x="3959478" y="548692"/>
          <a:ext cx="3547449" cy="129191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r-FR" sz="4800" kern="1200" dirty="0"/>
            <a:t>Top level</a:t>
          </a:r>
          <a:endParaRPr lang="en-US" sz="4800" kern="1200" dirty="0"/>
        </a:p>
      </dsp:txBody>
      <dsp:txXfrm>
        <a:off x="4022544" y="611758"/>
        <a:ext cx="3421317" cy="1165787"/>
      </dsp:txXfrm>
    </dsp:sp>
    <dsp:sp modelId="{7834EEDD-6A7A-4DF2-977A-BFD42A156022}">
      <dsp:nvSpPr>
        <dsp:cNvPr id="0" name=""/>
        <dsp:cNvSpPr/>
      </dsp:nvSpPr>
      <dsp:spPr>
        <a:xfrm>
          <a:off x="3959478" y="2002102"/>
          <a:ext cx="3547449" cy="1291919"/>
        </a:xfrm>
        <a:prstGeom prst="roundRect">
          <a:avLst/>
        </a:prstGeom>
        <a:solidFill>
          <a:schemeClr val="lt1">
            <a:alpha val="90000"/>
            <a:hueOff val="0"/>
            <a:satOff val="0"/>
            <a:lumOff val="0"/>
            <a:alphaOff val="0"/>
          </a:schemeClr>
        </a:solidFill>
        <a:ln w="9525" cap="flat" cmpd="sng" algn="ctr">
          <a:solidFill>
            <a:schemeClr val="accent5">
              <a:hueOff val="496582"/>
              <a:satOff val="288"/>
              <a:lumOff val="2843"/>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r-FR" sz="4800" kern="1200" dirty="0"/>
            <a:t>Middle  level</a:t>
          </a:r>
          <a:endParaRPr lang="en-US" sz="4800" kern="1200" dirty="0"/>
        </a:p>
      </dsp:txBody>
      <dsp:txXfrm>
        <a:off x="4022544" y="2065168"/>
        <a:ext cx="3421317" cy="1165787"/>
      </dsp:txXfrm>
    </dsp:sp>
    <dsp:sp modelId="{ADD4D488-CE07-454E-91AC-CDE6DC6A39BC}">
      <dsp:nvSpPr>
        <dsp:cNvPr id="0" name=""/>
        <dsp:cNvSpPr/>
      </dsp:nvSpPr>
      <dsp:spPr>
        <a:xfrm>
          <a:off x="3959478" y="3455511"/>
          <a:ext cx="3547449" cy="1291919"/>
        </a:xfrm>
        <a:prstGeom prst="roundRect">
          <a:avLst/>
        </a:prstGeom>
        <a:solidFill>
          <a:schemeClr val="lt1">
            <a:alpha val="90000"/>
            <a:hueOff val="0"/>
            <a:satOff val="0"/>
            <a:lumOff val="0"/>
            <a:alphaOff val="0"/>
          </a:schemeClr>
        </a:solidFill>
        <a:ln w="9525" cap="flat" cmpd="sng" algn="ctr">
          <a:solidFill>
            <a:schemeClr val="accent5">
              <a:hueOff val="993165"/>
              <a:satOff val="576"/>
              <a:lumOff val="5686"/>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fr-FR" sz="4800" kern="1200" dirty="0"/>
            <a:t>Lower level</a:t>
          </a:r>
          <a:endParaRPr lang="en-US" sz="4800" kern="1200" dirty="0"/>
        </a:p>
      </dsp:txBody>
      <dsp:txXfrm>
        <a:off x="4022544" y="3518577"/>
        <a:ext cx="3421317" cy="11657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19270-8412-427F-BD84-AA03E878ED72}" type="datetimeFigureOut">
              <a:rPr lang="en-US" smtClean="0"/>
              <a:t>1/31/2025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61D5F-6EFC-4563-8562-D65FFC180302}" type="slidenum">
              <a:rPr lang="en-US" smtClean="0"/>
              <a:t>‹N°›</a:t>
            </a:fld>
            <a:endParaRPr lang="en-US"/>
          </a:p>
        </p:txBody>
      </p:sp>
    </p:spTree>
    <p:extLst>
      <p:ext uri="{BB962C8B-B14F-4D97-AF65-F5344CB8AC3E}">
        <p14:creationId xmlns:p14="http://schemas.microsoft.com/office/powerpoint/2010/main" val="22915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94961D5F-6EFC-4563-8562-D65FFC180302}" type="slidenum">
              <a:rPr lang="en-US" smtClean="0"/>
              <a:t>6</a:t>
            </a:fld>
            <a:endParaRPr lang="en-US"/>
          </a:p>
        </p:txBody>
      </p:sp>
    </p:spTree>
    <p:extLst>
      <p:ext uri="{BB962C8B-B14F-4D97-AF65-F5344CB8AC3E}">
        <p14:creationId xmlns:p14="http://schemas.microsoft.com/office/powerpoint/2010/main" val="4105072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AF7D3CA-B2BE-4DBF-B299-890FCC1CB485}" type="datetimeFigureOut">
              <a:rPr lang="en-US" smtClean="0"/>
              <a:t>1/31/2025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F7719C9-C458-4C6C-8398-4169325AAC25}" type="slidenum">
              <a:rPr lang="en-US" smtClean="0"/>
              <a:t>‹N°›</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44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AF7D3CA-B2BE-4DBF-B299-890FCC1CB485}"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211410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67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667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183811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45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48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F7D3CA-B2BE-4DBF-B299-890FCC1CB485}"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6137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F7D3CA-B2BE-4DBF-B299-890FCC1CB485}"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F7D3CA-B2BE-4DBF-B299-890FCC1CB485}"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215275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F7D3CA-B2BE-4DBF-B299-890FCC1CB485}"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719C9-C458-4C6C-8398-4169325AAC25}" type="slidenum">
              <a:rPr lang="en-US" smtClean="0"/>
              <a:t>‹N°›</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076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AF7D3CA-B2BE-4DBF-B299-890FCC1CB485}"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131210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AF7D3CA-B2BE-4DBF-B299-890FCC1CB485}" type="datetimeFigureOut">
              <a:rPr lang="en-US" smtClean="0"/>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719C9-C458-4C6C-8398-4169325AAC25}" type="slidenum">
              <a:rPr lang="en-US" smtClean="0"/>
              <a:t>‹N°›</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13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AF7D3CA-B2BE-4DBF-B299-890FCC1CB485}" type="datetimeFigureOut">
              <a:rPr lang="en-US" smtClean="0"/>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719C9-C458-4C6C-8398-4169325AAC25}" type="slidenum">
              <a:rPr lang="en-US" smtClean="0"/>
              <a:t>‹N°›</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01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7D3CA-B2BE-4DBF-B299-890FCC1CB485}" type="datetimeFigureOut">
              <a:rPr lang="en-US" smtClean="0"/>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238730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AF7D3CA-B2BE-4DBF-B299-890FCC1CB485}"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19C9-C458-4C6C-8398-4169325AAC25}" type="slidenum">
              <a:rPr lang="en-US" smtClean="0"/>
              <a:t>‹N°›</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144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AF7D3CA-B2BE-4DBF-B299-890FCC1CB485}"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719C9-C458-4C6C-8398-4169325AAC25}" type="slidenum">
              <a:rPr lang="en-US" smtClean="0"/>
              <a:t>‹N°›</a:t>
            </a:fld>
            <a:endParaRPr lang="en-US"/>
          </a:p>
        </p:txBody>
      </p:sp>
    </p:spTree>
    <p:extLst>
      <p:ext uri="{BB962C8B-B14F-4D97-AF65-F5344CB8AC3E}">
        <p14:creationId xmlns:p14="http://schemas.microsoft.com/office/powerpoint/2010/main" val="93506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F7D3CA-B2BE-4DBF-B299-890FCC1CB485}" type="datetimeFigureOut">
              <a:rPr lang="en-US" smtClean="0"/>
              <a:t>1/31/2025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7719C9-C458-4C6C-8398-4169325AAC25}" type="slidenum">
              <a:rPr lang="en-US" smtClean="0"/>
              <a:t>‹N°›</a:t>
            </a:fld>
            <a:endParaRPr lang="en-US"/>
          </a:p>
        </p:txBody>
      </p:sp>
    </p:spTree>
    <p:extLst>
      <p:ext uri="{BB962C8B-B14F-4D97-AF65-F5344CB8AC3E}">
        <p14:creationId xmlns:p14="http://schemas.microsoft.com/office/powerpoint/2010/main" val="312879073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2F4E4-B52A-CCA7-1943-A7C5F8EB499F}"/>
              </a:ext>
            </a:extLst>
          </p:cNvPr>
          <p:cNvSpPr>
            <a:spLocks noChangeArrowheads="1"/>
          </p:cNvSpPr>
          <p:nvPr/>
        </p:nvSpPr>
        <p:spPr bwMode="auto">
          <a:xfrm>
            <a:off x="2220392" y="-49986"/>
            <a:ext cx="741682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University  Of  Mohammed Khider -Biskra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Faculty of Economic Sciences, Commercial Sciences and Management Sciences</a:t>
            </a:r>
            <a:endPar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Department of Management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5" name="ZoneTexte 4">
            <a:extLst>
              <a:ext uri="{FF2B5EF4-FFF2-40B4-BE49-F238E27FC236}">
                <a16:creationId xmlns:a16="http://schemas.microsoft.com/office/drawing/2014/main" id="{7AD3D3E8-5580-FA50-7750-9E5314ADDC16}"/>
              </a:ext>
            </a:extLst>
          </p:cNvPr>
          <p:cNvSpPr txBox="1"/>
          <p:nvPr/>
        </p:nvSpPr>
        <p:spPr>
          <a:xfrm>
            <a:off x="4107215" y="3931899"/>
            <a:ext cx="3643178" cy="707886"/>
          </a:xfrm>
          <a:prstGeom prst="rect">
            <a:avLst/>
          </a:prstGeom>
          <a:noFill/>
        </p:spPr>
        <p:txBody>
          <a:bodyPr wrap="none" rtlCol="0">
            <a:spAutoFit/>
          </a:bodyPr>
          <a:lstStyle/>
          <a:p>
            <a:pPr algn="ctr"/>
            <a:r>
              <a:rPr lang="fr-FR" sz="2000" b="1" dirty="0"/>
              <a:t>Dr. ABDAOUI Nawal</a:t>
            </a:r>
            <a:endParaRPr lang="en-US" sz="2000" b="1" dirty="0"/>
          </a:p>
          <a:p>
            <a:pPr algn="ctr"/>
            <a:r>
              <a:rPr lang="en-US" sz="2000" b="1" dirty="0"/>
              <a:t>nawal.abdaoui@univ-biskra.dz</a:t>
            </a:r>
            <a:endParaRPr lang="fr-FR" sz="2000" b="1" dirty="0"/>
          </a:p>
        </p:txBody>
      </p:sp>
      <p:sp>
        <p:nvSpPr>
          <p:cNvPr id="6" name="Ellipse 5">
            <a:extLst>
              <a:ext uri="{FF2B5EF4-FFF2-40B4-BE49-F238E27FC236}">
                <a16:creationId xmlns:a16="http://schemas.microsoft.com/office/drawing/2014/main" id="{07169F63-E88C-FD18-8865-75518D9B00DF}"/>
              </a:ext>
            </a:extLst>
          </p:cNvPr>
          <p:cNvSpPr/>
          <p:nvPr/>
        </p:nvSpPr>
        <p:spPr>
          <a:xfrm>
            <a:off x="2725962" y="2531516"/>
            <a:ext cx="6577516" cy="138499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27820D68-2420-77E0-BD53-4B6924DD3587}"/>
              </a:ext>
            </a:extLst>
          </p:cNvPr>
          <p:cNvSpPr txBox="1"/>
          <p:nvPr/>
        </p:nvSpPr>
        <p:spPr>
          <a:xfrm>
            <a:off x="3017520" y="2900847"/>
            <a:ext cx="5740169" cy="646331"/>
          </a:xfrm>
          <a:prstGeom prst="rect">
            <a:avLst/>
          </a:prstGeom>
          <a:noFill/>
        </p:spPr>
        <p:txBody>
          <a:bodyPr wrap="none" rtlCol="0">
            <a:prstTxWarp prst="textStop">
              <a:avLst/>
            </a:prstTxWarp>
            <a:spAutoFit/>
          </a:bodyPr>
          <a:lstStyle/>
          <a:p>
            <a:r>
              <a:rPr lang="fr-FR" sz="4400" b="1" i="1" dirty="0">
                <a:ln w="0"/>
                <a:effectLst>
                  <a:outerShdw blurRad="38100" dist="19050" dir="2700000" algn="tl" rotWithShape="0">
                    <a:schemeClr val="dk1">
                      <a:alpha val="40000"/>
                    </a:schemeClr>
                  </a:outerShdw>
                </a:effectLst>
              </a:rPr>
              <a:t>Introduction to management</a:t>
            </a:r>
            <a:endParaRPr lang="en-US" sz="4400" b="1" i="1" dirty="0">
              <a:ln w="0"/>
              <a:effectLst>
                <a:outerShdw blurRad="38100" dist="19050" dir="2700000" algn="tl" rotWithShape="0">
                  <a:schemeClr val="dk1">
                    <a:alpha val="40000"/>
                  </a:schemeClr>
                </a:outerShdw>
              </a:effectLst>
            </a:endParaRPr>
          </a:p>
        </p:txBody>
      </p:sp>
      <p:sp>
        <p:nvSpPr>
          <p:cNvPr id="8" name="ZoneTexte 7">
            <a:extLst>
              <a:ext uri="{FF2B5EF4-FFF2-40B4-BE49-F238E27FC236}">
                <a16:creationId xmlns:a16="http://schemas.microsoft.com/office/drawing/2014/main" id="{2642E6C5-F0E8-BAD4-22F8-6737CC5F1CF5}"/>
              </a:ext>
            </a:extLst>
          </p:cNvPr>
          <p:cNvSpPr txBox="1"/>
          <p:nvPr/>
        </p:nvSpPr>
        <p:spPr>
          <a:xfrm>
            <a:off x="4409440" y="5433704"/>
            <a:ext cx="3166381" cy="830997"/>
          </a:xfrm>
          <a:prstGeom prst="rect">
            <a:avLst/>
          </a:prstGeom>
          <a:noFill/>
        </p:spPr>
        <p:txBody>
          <a:bodyPr wrap="square">
            <a:spAutoFit/>
          </a:bodyPr>
          <a:lstStyle/>
          <a:p>
            <a:pPr algn="ctr"/>
            <a:r>
              <a:rPr lang="fr-FR" sz="2400" b="1" dirty="0"/>
              <a:t>Academic Year</a:t>
            </a:r>
          </a:p>
          <a:p>
            <a:pPr algn="ctr"/>
            <a:r>
              <a:rPr lang="fr-FR" sz="2400" b="1" dirty="0"/>
              <a:t>2024-2025</a:t>
            </a:r>
          </a:p>
        </p:txBody>
      </p:sp>
      <p:sp>
        <p:nvSpPr>
          <p:cNvPr id="9" name="ZoneTexte 8">
            <a:extLst>
              <a:ext uri="{FF2B5EF4-FFF2-40B4-BE49-F238E27FC236}">
                <a16:creationId xmlns:a16="http://schemas.microsoft.com/office/drawing/2014/main" id="{3870CBCD-9744-D6BD-C8F3-FCECF2A6C511}"/>
              </a:ext>
            </a:extLst>
          </p:cNvPr>
          <p:cNvSpPr txBox="1"/>
          <p:nvPr/>
        </p:nvSpPr>
        <p:spPr>
          <a:xfrm>
            <a:off x="859124" y="2300683"/>
            <a:ext cx="2029398" cy="461665"/>
          </a:xfrm>
          <a:prstGeom prst="rect">
            <a:avLst/>
          </a:prstGeom>
          <a:noFill/>
        </p:spPr>
        <p:txBody>
          <a:bodyPr wrap="square">
            <a:spAutoFit/>
          </a:bodyPr>
          <a:lstStyle/>
          <a:p>
            <a:r>
              <a:rPr lang="fr-FR" sz="2400" b="1" dirty="0"/>
              <a:t>Lecture n°1:</a:t>
            </a:r>
          </a:p>
        </p:txBody>
      </p:sp>
    </p:spTree>
    <p:extLst>
      <p:ext uri="{BB962C8B-B14F-4D97-AF65-F5344CB8AC3E}">
        <p14:creationId xmlns:p14="http://schemas.microsoft.com/office/powerpoint/2010/main" val="156889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57C869D-A397-562F-0C14-3015C09FD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 y="487680"/>
            <a:ext cx="11247120" cy="5913120"/>
          </a:xfrm>
          <a:prstGeom prst="rect">
            <a:avLst/>
          </a:prstGeom>
        </p:spPr>
      </p:pic>
    </p:spTree>
    <p:extLst>
      <p:ext uri="{BB962C8B-B14F-4D97-AF65-F5344CB8AC3E}">
        <p14:creationId xmlns:p14="http://schemas.microsoft.com/office/powerpoint/2010/main" val="1762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96D3F24-1CF4-2731-E6DF-983D6563FDD8}"/>
              </a:ext>
            </a:extLst>
          </p:cNvPr>
          <p:cNvSpPr txBox="1"/>
          <p:nvPr/>
        </p:nvSpPr>
        <p:spPr>
          <a:xfrm>
            <a:off x="579120" y="553720"/>
            <a:ext cx="11003280" cy="1015663"/>
          </a:xfrm>
          <a:prstGeom prst="rect">
            <a:avLst/>
          </a:prstGeom>
          <a:noFill/>
        </p:spPr>
        <p:txBody>
          <a:bodyPr wrap="square">
            <a:spAutoFit/>
          </a:bodyPr>
          <a:lstStyle/>
          <a:p>
            <a:r>
              <a:rPr lang="en-US" sz="2000" b="1" dirty="0">
                <a:effectLst/>
                <a:latin typeface="Times New Roman" panose="02020603050405020304" pitchFamily="18" charset="0"/>
                <a:ea typeface="Calibri" panose="020F0502020204030204" pitchFamily="34" charset="0"/>
              </a:rPr>
              <a:t>Management is not a hard science.  Unlike chemistry or algebra where a right answer (often) exists, management is fluid, and subjective, and there are divergent perspectives on how to employ its principles</a:t>
            </a:r>
            <a:endParaRPr lang="en-US" sz="2000" b="1" dirty="0"/>
          </a:p>
        </p:txBody>
      </p:sp>
      <p:sp>
        <p:nvSpPr>
          <p:cNvPr id="7" name="Rectangle : coins arrondis 6">
            <a:extLst>
              <a:ext uri="{FF2B5EF4-FFF2-40B4-BE49-F238E27FC236}">
                <a16:creationId xmlns:a16="http://schemas.microsoft.com/office/drawing/2014/main" id="{63188DD5-267B-D707-1E2F-EEFA8EE0F8B0}"/>
              </a:ext>
            </a:extLst>
          </p:cNvPr>
          <p:cNvSpPr/>
          <p:nvPr/>
        </p:nvSpPr>
        <p:spPr>
          <a:xfrm>
            <a:off x="803910" y="2499800"/>
            <a:ext cx="7019290" cy="10156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effectLst/>
                <a:latin typeface="Times New Roman" panose="02020603050405020304" pitchFamily="18" charset="0"/>
                <a:ea typeface="Calibri" panose="020F0502020204030204" pitchFamily="34" charset="0"/>
              </a:rPr>
              <a:t>management is the art of getting things done through people</a:t>
            </a:r>
            <a:endParaRPr lang="en-US" sz="2000" b="1" dirty="0"/>
          </a:p>
        </p:txBody>
      </p:sp>
      <p:sp>
        <p:nvSpPr>
          <p:cNvPr id="8" name="Rectangle : coins arrondis 7">
            <a:extLst>
              <a:ext uri="{FF2B5EF4-FFF2-40B4-BE49-F238E27FC236}">
                <a16:creationId xmlns:a16="http://schemas.microsoft.com/office/drawing/2014/main" id="{9F3D2470-388A-D3FC-0DEE-2302A3A6B01A}"/>
              </a:ext>
            </a:extLst>
          </p:cNvPr>
          <p:cNvSpPr/>
          <p:nvPr/>
        </p:nvSpPr>
        <p:spPr>
          <a:xfrm>
            <a:off x="3017520" y="4716776"/>
            <a:ext cx="8382000" cy="15215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effectLst/>
                <a:latin typeface="Times New Roman" panose="02020603050405020304" pitchFamily="18" charset="0"/>
                <a:ea typeface="Calibri" panose="020F0502020204030204" pitchFamily="34" charset="0"/>
              </a:rPr>
              <a:t>Management is the art of getting things done through and with people in formaly organized groups. It’s the art of creating an environment in which people can perform and individuals could cooperate towards attaining of group goals</a:t>
            </a:r>
            <a:endParaRPr lang="en-US" sz="2000" b="1" dirty="0"/>
          </a:p>
        </p:txBody>
      </p:sp>
      <p:sp>
        <p:nvSpPr>
          <p:cNvPr id="9" name="Rectangle : coins arrondis 8">
            <a:extLst>
              <a:ext uri="{FF2B5EF4-FFF2-40B4-BE49-F238E27FC236}">
                <a16:creationId xmlns:a16="http://schemas.microsoft.com/office/drawing/2014/main" id="{E2E2DB8A-E6A5-8BD8-35B9-EF1073F66839}"/>
              </a:ext>
            </a:extLst>
          </p:cNvPr>
          <p:cNvSpPr/>
          <p:nvPr/>
        </p:nvSpPr>
        <p:spPr>
          <a:xfrm>
            <a:off x="2011680" y="3613434"/>
            <a:ext cx="813816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effectLst/>
                <a:latin typeface="Times New Roman" panose="02020603050405020304" pitchFamily="18" charset="0"/>
                <a:ea typeface="Calibri" panose="020F0502020204030204" pitchFamily="34" charset="0"/>
              </a:rPr>
              <a:t>“ management is a </a:t>
            </a:r>
            <a:r>
              <a:rPr lang="en-US" sz="2000" b="1" dirty="0">
                <a:solidFill>
                  <a:srgbClr val="FF0000"/>
                </a:solidFill>
                <a:effectLst/>
                <a:latin typeface="Times New Roman" panose="02020603050405020304" pitchFamily="18" charset="0"/>
                <a:ea typeface="Calibri" panose="020F0502020204030204" pitchFamily="34" charset="0"/>
              </a:rPr>
              <a:t>distinct process </a:t>
            </a:r>
            <a:r>
              <a:rPr lang="en-US" sz="2000" b="1" dirty="0">
                <a:effectLst/>
                <a:latin typeface="Times New Roman" panose="02020603050405020304" pitchFamily="18" charset="0"/>
                <a:ea typeface="Calibri" panose="020F0502020204030204" pitchFamily="34" charset="0"/>
              </a:rPr>
              <a:t>consisting planning, organizing, actuating and controlling performance to determine and accomplish stated goals by the use of human beings and other resources</a:t>
            </a:r>
            <a:endParaRPr lang="en-US" sz="2000" b="1" dirty="0"/>
          </a:p>
        </p:txBody>
      </p:sp>
      <p:sp>
        <p:nvSpPr>
          <p:cNvPr id="10" name="Ellipse 9">
            <a:extLst>
              <a:ext uri="{FF2B5EF4-FFF2-40B4-BE49-F238E27FC236}">
                <a16:creationId xmlns:a16="http://schemas.microsoft.com/office/drawing/2014/main" id="{565AF595-45EF-B99A-26C4-6E54B5CECE20}"/>
              </a:ext>
            </a:extLst>
          </p:cNvPr>
          <p:cNvSpPr/>
          <p:nvPr/>
        </p:nvSpPr>
        <p:spPr>
          <a:xfrm>
            <a:off x="579120" y="1667355"/>
            <a:ext cx="4165600" cy="73447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3200" b="1" dirty="0">
                <a:latin typeface="Aldhabi" panose="01000000000000000000" pitchFamily="2" charset="-78"/>
                <a:cs typeface="Aldhabi" panose="01000000000000000000" pitchFamily="2" charset="-78"/>
              </a:rPr>
              <a:t>Definition of Mangement</a:t>
            </a:r>
            <a:endParaRPr lang="en-US" sz="3200" b="1" dirty="0">
              <a:latin typeface="Aldhabi" panose="01000000000000000000" pitchFamily="2" charset="-78"/>
              <a:cs typeface="Aldhabi" panose="01000000000000000000" pitchFamily="2" charset="-78"/>
            </a:endParaRPr>
          </a:p>
          <a:p>
            <a:pPr algn="ctr"/>
            <a:endParaRPr lang="en-US" dirty="0"/>
          </a:p>
        </p:txBody>
      </p:sp>
    </p:spTree>
    <p:extLst>
      <p:ext uri="{BB962C8B-B14F-4D97-AF65-F5344CB8AC3E}">
        <p14:creationId xmlns:p14="http://schemas.microsoft.com/office/powerpoint/2010/main" val="114051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2DAC9465-03E0-76F1-D768-0AB29F52ECCE}"/>
              </a:ext>
            </a:extLst>
          </p:cNvPr>
          <p:cNvSpPr/>
          <p:nvPr/>
        </p:nvSpPr>
        <p:spPr>
          <a:xfrm>
            <a:off x="731520" y="529434"/>
            <a:ext cx="4165600" cy="130952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a:latin typeface="Aldhabi" panose="01000000000000000000" pitchFamily="2" charset="-78"/>
                <a:cs typeface="Aldhabi" panose="01000000000000000000" pitchFamily="2" charset="-78"/>
              </a:rPr>
              <a:t>Characteristics</a:t>
            </a:r>
            <a:r>
              <a:rPr lang="fr-FR" sz="3200" b="1" dirty="0">
                <a:latin typeface="Aldhabi" panose="01000000000000000000" pitchFamily="2" charset="-78"/>
                <a:cs typeface="Aldhabi" panose="01000000000000000000" pitchFamily="2" charset="-78"/>
              </a:rPr>
              <a:t> of Mangement</a:t>
            </a:r>
            <a:endParaRPr lang="en-US" sz="3200" b="1" dirty="0">
              <a:latin typeface="Aldhabi" panose="01000000000000000000" pitchFamily="2" charset="-78"/>
              <a:cs typeface="Aldhabi" panose="01000000000000000000" pitchFamily="2" charset="-78"/>
            </a:endParaRPr>
          </a:p>
          <a:p>
            <a:pPr algn="ctr"/>
            <a:endParaRPr lang="en-US" dirty="0"/>
          </a:p>
        </p:txBody>
      </p:sp>
      <p:sp>
        <p:nvSpPr>
          <p:cNvPr id="5" name="Étiquette 4">
            <a:extLst>
              <a:ext uri="{FF2B5EF4-FFF2-40B4-BE49-F238E27FC236}">
                <a16:creationId xmlns:a16="http://schemas.microsoft.com/office/drawing/2014/main" id="{440D6956-E059-BB5F-5498-B86D90F63CAF}"/>
              </a:ext>
            </a:extLst>
          </p:cNvPr>
          <p:cNvSpPr/>
          <p:nvPr/>
        </p:nvSpPr>
        <p:spPr>
          <a:xfrm>
            <a:off x="1330960" y="3061763"/>
            <a:ext cx="2174240" cy="734474"/>
          </a:xfrm>
          <a:prstGeom prst="plaqu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a:t>Management</a:t>
            </a:r>
            <a:endParaRPr lang="en-US" sz="2400" b="1" dirty="0"/>
          </a:p>
        </p:txBody>
      </p:sp>
      <p:sp>
        <p:nvSpPr>
          <p:cNvPr id="6" name="Rectangle : coins arrondis 5">
            <a:extLst>
              <a:ext uri="{FF2B5EF4-FFF2-40B4-BE49-F238E27FC236}">
                <a16:creationId xmlns:a16="http://schemas.microsoft.com/office/drawing/2014/main" id="{7D4986CE-6E20-5970-210F-68B5350FBFC2}"/>
              </a:ext>
            </a:extLst>
          </p:cNvPr>
          <p:cNvSpPr/>
          <p:nvPr/>
        </p:nvSpPr>
        <p:spPr>
          <a:xfrm>
            <a:off x="5415280" y="1584960"/>
            <a:ext cx="5323840" cy="42468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rtl="0">
              <a:lnSpc>
                <a:spcPct val="107000"/>
              </a:lnSpc>
              <a:buFont typeface="Calibri" panose="020F0502020204030204" pitchFamily="34" charset="0"/>
              <a:buChar char="-"/>
            </a:pPr>
            <a:r>
              <a:rPr lang="en-US" sz="2400" kern="100" dirty="0">
                <a:latin typeface="Times New Roman" panose="02020603050405020304" pitchFamily="18" charset="0"/>
                <a:ea typeface="Calibri" panose="020F0502020204030204" pitchFamily="34" charset="0"/>
                <a:cs typeface="Arial" panose="020B0604020202020204" pitchFamily="34" charset="0"/>
              </a:rPr>
              <a:t>I</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s an activity;</a:t>
            </a: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342900" lvl="0" indent="-342900" rtl="0">
              <a:lnSpc>
                <a:spcPct val="107000"/>
              </a:lnSpc>
              <a:buFont typeface="Calibri" panose="020F0502020204030204" pitchFamily="34" charset="0"/>
              <a:buChar char="-"/>
            </a:pPr>
            <a:r>
              <a:rPr lang="en-US" sz="2400" kern="100" dirty="0">
                <a:effectLst/>
                <a:latin typeface="Calibri" panose="020F0502020204030204" pitchFamily="34" charset="0"/>
                <a:ea typeface="Calibri" panose="020F0502020204030204" pitchFamily="34" charset="0"/>
                <a:cs typeface="Arial" panose="020B0604020202020204" pitchFamily="34" charset="0"/>
              </a:rPr>
              <a:t>Is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both science and art;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Is a purposeful activity;</a:t>
            </a: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Is  concerned with the efforts of a group;</a:t>
            </a: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Is getting things done;</a:t>
            </a:r>
          </a:p>
          <a:p>
            <a:pPr marL="342900" indent="-342900">
              <a:lnSpc>
                <a:spcPct val="107000"/>
              </a:lnSpc>
              <a:buFont typeface="Calibri" panose="020F0502020204030204" pitchFamily="34" charset="0"/>
              <a:buChar char="-"/>
            </a:pPr>
            <a:r>
              <a:rPr lang="en-US" sz="2400" kern="100" dirty="0">
                <a:latin typeface="Times New Roman" panose="02020603050405020304" pitchFamily="18" charset="0"/>
                <a:ea typeface="Calibri" panose="020F0502020204030204" pitchFamily="34" charset="0"/>
                <a:cs typeface="Arial" panose="020B0604020202020204" pitchFamily="34" charset="0"/>
              </a:rPr>
              <a:t>is a universal activity;</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applies economic principles;</a:t>
            </a: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 involves decision- making;</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coordinates all activities and resources.</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Flèche : droite rayée 6">
            <a:extLst>
              <a:ext uri="{FF2B5EF4-FFF2-40B4-BE49-F238E27FC236}">
                <a16:creationId xmlns:a16="http://schemas.microsoft.com/office/drawing/2014/main" id="{AB744D38-88D9-885A-18FD-126ABD888806}"/>
              </a:ext>
            </a:extLst>
          </p:cNvPr>
          <p:cNvSpPr/>
          <p:nvPr/>
        </p:nvSpPr>
        <p:spPr>
          <a:xfrm>
            <a:off x="3845560" y="3061763"/>
            <a:ext cx="1229360" cy="734474"/>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70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5E7F5-C18A-CD82-D5D2-5AAC834E265A}"/>
            </a:ext>
          </a:extLst>
        </p:cNvPr>
        <p:cNvGrpSpPr/>
        <p:nvPr/>
      </p:nvGrpSpPr>
      <p:grpSpPr>
        <a:xfrm>
          <a:off x="0" y="0"/>
          <a:ext cx="0" cy="0"/>
          <a:chOff x="0" y="0"/>
          <a:chExt cx="0" cy="0"/>
        </a:xfrm>
      </p:grpSpPr>
      <p:sp>
        <p:nvSpPr>
          <p:cNvPr id="5" name="Étiquette 4">
            <a:extLst>
              <a:ext uri="{FF2B5EF4-FFF2-40B4-BE49-F238E27FC236}">
                <a16:creationId xmlns:a16="http://schemas.microsoft.com/office/drawing/2014/main" id="{F7FBD1FA-57AF-62F8-333D-DA69E9C03DF7}"/>
              </a:ext>
            </a:extLst>
          </p:cNvPr>
          <p:cNvSpPr/>
          <p:nvPr/>
        </p:nvSpPr>
        <p:spPr>
          <a:xfrm>
            <a:off x="1330960" y="3061763"/>
            <a:ext cx="2174240" cy="734474"/>
          </a:xfrm>
          <a:prstGeom prst="plaqu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a:t>Management</a:t>
            </a:r>
            <a:endParaRPr lang="en-US" sz="2400" b="1" dirty="0"/>
          </a:p>
        </p:txBody>
      </p:sp>
      <p:sp>
        <p:nvSpPr>
          <p:cNvPr id="6" name="Rectangle : coins arrondis 5">
            <a:extLst>
              <a:ext uri="{FF2B5EF4-FFF2-40B4-BE49-F238E27FC236}">
                <a16:creationId xmlns:a16="http://schemas.microsoft.com/office/drawing/2014/main" id="{91F0001C-7D40-7411-DFAD-F933849BB5B4}"/>
              </a:ext>
            </a:extLst>
          </p:cNvPr>
          <p:cNvSpPr/>
          <p:nvPr/>
        </p:nvSpPr>
        <p:spPr>
          <a:xfrm>
            <a:off x="5415280" y="1584960"/>
            <a:ext cx="5323840" cy="42468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rtl="0">
              <a:lnSpc>
                <a:spcPct val="107000"/>
              </a:lnSpc>
              <a:buFont typeface="Calibri" panose="020F0502020204030204" pitchFamily="34" charset="0"/>
              <a:buChar char="-"/>
            </a:pPr>
            <a:r>
              <a:rPr lang="en-US" sz="2800" kern="100" dirty="0">
                <a:effectLst/>
                <a:latin typeface="Times New Roman" panose="02020603050405020304" pitchFamily="18" charset="0"/>
                <a:ea typeface="Calibri" panose="020F0502020204030204" pitchFamily="34" charset="0"/>
                <a:cs typeface="Arial" panose="020B0604020202020204" pitchFamily="34" charset="0"/>
              </a:rPr>
              <a:t>Effective utilization of resources</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2800" kern="100" dirty="0">
                <a:effectLst/>
                <a:latin typeface="Times New Roman" panose="02020603050405020304" pitchFamily="18" charset="0"/>
                <a:ea typeface="Calibri" panose="020F0502020204030204" pitchFamily="34" charset="0"/>
                <a:cs typeface="Arial" panose="020B0604020202020204" pitchFamily="34" charset="0"/>
              </a:rPr>
              <a:t>Development of resources</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2800" kern="100" dirty="0">
                <a:effectLst/>
                <a:latin typeface="Times New Roman" panose="02020603050405020304" pitchFamily="18" charset="0"/>
                <a:ea typeface="Calibri" panose="020F0502020204030204" pitchFamily="34" charset="0"/>
                <a:cs typeface="Arial" panose="020B0604020202020204" pitchFamily="34" charset="0"/>
              </a:rPr>
              <a:t>To incorporate innovations</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2800" kern="100" dirty="0">
                <a:effectLst/>
                <a:latin typeface="Times New Roman" panose="02020603050405020304" pitchFamily="18" charset="0"/>
                <a:ea typeface="Calibri" panose="020F0502020204030204" pitchFamily="34" charset="0"/>
                <a:cs typeface="Arial" panose="020B0604020202020204" pitchFamily="34" charset="0"/>
              </a:rPr>
              <a:t>Stability in the society</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Flèche : droite rayée 6">
            <a:extLst>
              <a:ext uri="{FF2B5EF4-FFF2-40B4-BE49-F238E27FC236}">
                <a16:creationId xmlns:a16="http://schemas.microsoft.com/office/drawing/2014/main" id="{010C522C-49E2-0DF9-ADDA-AE6C8E2F3CEF}"/>
              </a:ext>
            </a:extLst>
          </p:cNvPr>
          <p:cNvSpPr/>
          <p:nvPr/>
        </p:nvSpPr>
        <p:spPr>
          <a:xfrm>
            <a:off x="3845560" y="3061763"/>
            <a:ext cx="1229360" cy="734474"/>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Ellipse 2">
            <a:extLst>
              <a:ext uri="{FF2B5EF4-FFF2-40B4-BE49-F238E27FC236}">
                <a16:creationId xmlns:a16="http://schemas.microsoft.com/office/drawing/2014/main" id="{9FC70AB6-6AEC-98DA-8042-F6CECB62C5E0}"/>
              </a:ext>
            </a:extLst>
          </p:cNvPr>
          <p:cNvSpPr/>
          <p:nvPr/>
        </p:nvSpPr>
        <p:spPr>
          <a:xfrm>
            <a:off x="909320" y="654308"/>
            <a:ext cx="4165600" cy="124856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effectLst/>
                <a:latin typeface="Times New Roman" panose="02020603050405020304" pitchFamily="18" charset="0"/>
                <a:ea typeface="Calibri" panose="020F0502020204030204" pitchFamily="34" charset="0"/>
              </a:rPr>
              <a:t>Importance of management</a:t>
            </a:r>
            <a:endParaRPr lang="en-US" sz="2800" dirty="0"/>
          </a:p>
          <a:p>
            <a:pPr algn="ctr"/>
            <a:endParaRPr lang="en-US" dirty="0"/>
          </a:p>
        </p:txBody>
      </p:sp>
    </p:spTree>
    <p:extLst>
      <p:ext uri="{BB962C8B-B14F-4D97-AF65-F5344CB8AC3E}">
        <p14:creationId xmlns:p14="http://schemas.microsoft.com/office/powerpoint/2010/main" val="249315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6A7907A-5219-930B-04C9-EAEDE56B77FA}"/>
              </a:ext>
            </a:extLst>
          </p:cNvPr>
          <p:cNvSpPr/>
          <p:nvPr/>
        </p:nvSpPr>
        <p:spPr>
          <a:xfrm>
            <a:off x="3525520" y="745748"/>
            <a:ext cx="4165600" cy="124856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effectLst/>
                <a:latin typeface="Times New Roman" panose="02020603050405020304" pitchFamily="18" charset="0"/>
                <a:ea typeface="Calibri" panose="020F0502020204030204" pitchFamily="34" charset="0"/>
              </a:rPr>
              <a:t>Functions of management</a:t>
            </a:r>
            <a:endParaRPr lang="en-US" sz="2800" dirty="0"/>
          </a:p>
          <a:p>
            <a:pPr algn="ctr"/>
            <a:endParaRPr lang="en-US" dirty="0"/>
          </a:p>
        </p:txBody>
      </p:sp>
      <p:sp>
        <p:nvSpPr>
          <p:cNvPr id="5" name="Rectangle : coins arrondis 4">
            <a:extLst>
              <a:ext uri="{FF2B5EF4-FFF2-40B4-BE49-F238E27FC236}">
                <a16:creationId xmlns:a16="http://schemas.microsoft.com/office/drawing/2014/main" id="{E89CCD11-9682-D408-54B1-5AC352E7F332}"/>
              </a:ext>
            </a:extLst>
          </p:cNvPr>
          <p:cNvSpPr/>
          <p:nvPr/>
        </p:nvSpPr>
        <p:spPr>
          <a:xfrm>
            <a:off x="751840" y="3429000"/>
            <a:ext cx="4521200" cy="27381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algn="ctr">
              <a:lnSpc>
                <a:spcPct val="107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It’s a process of deciding the business objectives and charting out the methods of attaining them/ and it’s the determination of what is to be done, how and where it is to be done, who is to do it and how results are to be evaluated.</a:t>
            </a: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 coins arrondis 5">
            <a:extLst>
              <a:ext uri="{FF2B5EF4-FFF2-40B4-BE49-F238E27FC236}">
                <a16:creationId xmlns:a16="http://schemas.microsoft.com/office/drawing/2014/main" id="{37927571-23B2-553D-A02F-693F0D2164F3}"/>
              </a:ext>
            </a:extLst>
          </p:cNvPr>
          <p:cNvSpPr/>
          <p:nvPr/>
        </p:nvSpPr>
        <p:spPr>
          <a:xfrm>
            <a:off x="6187440" y="3429000"/>
            <a:ext cx="5064761" cy="27381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effectLst/>
                <a:latin typeface="Times New Roman" panose="02020603050405020304" pitchFamily="18" charset="0"/>
                <a:ea typeface="Calibri" panose="020F0502020204030204" pitchFamily="34" charset="0"/>
              </a:rPr>
              <a:t>once managers have established objectives and developed plans to achieve them, they must design and develop a human organization that will be able to carry out those plans successfully. This organizations refers to the “structure” which results from identifying and grouping work, defining and delegating responsibility and authority and establishing relationships.”</a:t>
            </a:r>
            <a:endParaRPr lang="en-US" b="1" dirty="0"/>
          </a:p>
        </p:txBody>
      </p:sp>
      <p:sp>
        <p:nvSpPr>
          <p:cNvPr id="7" name="Étiquette 6">
            <a:extLst>
              <a:ext uri="{FF2B5EF4-FFF2-40B4-BE49-F238E27FC236}">
                <a16:creationId xmlns:a16="http://schemas.microsoft.com/office/drawing/2014/main" id="{BB1A65F5-ADAF-7AA5-5F47-AF122194D21C}"/>
              </a:ext>
            </a:extLst>
          </p:cNvPr>
          <p:cNvSpPr/>
          <p:nvPr/>
        </p:nvSpPr>
        <p:spPr>
          <a:xfrm>
            <a:off x="1432560" y="2421683"/>
            <a:ext cx="2174240" cy="734474"/>
          </a:xfrm>
          <a:prstGeom prst="plaqu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a:t>Planning</a:t>
            </a:r>
            <a:endParaRPr lang="en-US" sz="2400" b="1" dirty="0"/>
          </a:p>
        </p:txBody>
      </p:sp>
      <p:sp>
        <p:nvSpPr>
          <p:cNvPr id="8" name="Étiquette 7">
            <a:extLst>
              <a:ext uri="{FF2B5EF4-FFF2-40B4-BE49-F238E27FC236}">
                <a16:creationId xmlns:a16="http://schemas.microsoft.com/office/drawing/2014/main" id="{17AD7444-82FA-4662-30B3-3F65FE37A894}"/>
              </a:ext>
            </a:extLst>
          </p:cNvPr>
          <p:cNvSpPr/>
          <p:nvPr/>
        </p:nvSpPr>
        <p:spPr>
          <a:xfrm>
            <a:off x="7498082" y="2421683"/>
            <a:ext cx="2174240" cy="734474"/>
          </a:xfrm>
          <a:prstGeom prst="plaqu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a:t>Organizing</a:t>
            </a:r>
            <a:endParaRPr lang="en-US" sz="2400" b="1" dirty="0"/>
          </a:p>
        </p:txBody>
      </p:sp>
      <p:sp>
        <p:nvSpPr>
          <p:cNvPr id="9" name="Flèche : droite à entaille 8">
            <a:extLst>
              <a:ext uri="{FF2B5EF4-FFF2-40B4-BE49-F238E27FC236}">
                <a16:creationId xmlns:a16="http://schemas.microsoft.com/office/drawing/2014/main" id="{927F3CDA-435C-BBB8-CD29-4053F485490B}"/>
              </a:ext>
            </a:extLst>
          </p:cNvPr>
          <p:cNvSpPr/>
          <p:nvPr/>
        </p:nvSpPr>
        <p:spPr>
          <a:xfrm rot="8357444">
            <a:off x="2598761" y="1603559"/>
            <a:ext cx="934720" cy="589280"/>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èche : droite à entaille 9">
            <a:extLst>
              <a:ext uri="{FF2B5EF4-FFF2-40B4-BE49-F238E27FC236}">
                <a16:creationId xmlns:a16="http://schemas.microsoft.com/office/drawing/2014/main" id="{ECA846B1-DF27-CF18-6409-D88CBF8EAA00}"/>
              </a:ext>
            </a:extLst>
          </p:cNvPr>
          <p:cNvSpPr/>
          <p:nvPr/>
        </p:nvSpPr>
        <p:spPr>
          <a:xfrm rot="2778683" flipV="1">
            <a:off x="7636297" y="1633174"/>
            <a:ext cx="989685" cy="61959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5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39EED-56B0-B8D3-F646-B5C2C9D130FC}"/>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C9C77E36-F3F5-3EB2-8984-26A15B15F8C1}"/>
              </a:ext>
            </a:extLst>
          </p:cNvPr>
          <p:cNvSpPr/>
          <p:nvPr/>
        </p:nvSpPr>
        <p:spPr>
          <a:xfrm>
            <a:off x="3525520" y="745748"/>
            <a:ext cx="4165600" cy="124856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effectLst/>
                <a:latin typeface="Times New Roman" panose="02020603050405020304" pitchFamily="18" charset="0"/>
                <a:ea typeface="Calibri" panose="020F0502020204030204" pitchFamily="34" charset="0"/>
              </a:rPr>
              <a:t>Functions of management</a:t>
            </a:r>
            <a:endParaRPr lang="en-US" sz="2800" dirty="0"/>
          </a:p>
          <a:p>
            <a:pPr algn="ctr"/>
            <a:endParaRPr lang="en-US" dirty="0"/>
          </a:p>
        </p:txBody>
      </p:sp>
      <p:sp>
        <p:nvSpPr>
          <p:cNvPr id="5" name="Rectangle : coins arrondis 4">
            <a:extLst>
              <a:ext uri="{FF2B5EF4-FFF2-40B4-BE49-F238E27FC236}">
                <a16:creationId xmlns:a16="http://schemas.microsoft.com/office/drawing/2014/main" id="{4B2B532D-132D-8C1C-2748-13D1B886CC82}"/>
              </a:ext>
            </a:extLst>
          </p:cNvPr>
          <p:cNvSpPr/>
          <p:nvPr/>
        </p:nvSpPr>
        <p:spPr>
          <a:xfrm>
            <a:off x="447041" y="3198598"/>
            <a:ext cx="5791200" cy="30109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a:lnSpc>
                <a:spcPct val="107000"/>
              </a:lnSpc>
              <a:spcAft>
                <a:spcPts val="800"/>
              </a:spcAft>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The manager must ensure that everything occurs in conformity with the plans adopted. The instructions issued and the principles established.</a:t>
            </a:r>
            <a:r>
              <a:rPr lang="en-US" b="1" kern="100" dirty="0">
                <a:latin typeface="Calibri" panose="020F0502020204030204" pitchFamily="34" charset="0"/>
                <a:ea typeface="Calibri" panose="020F0502020204030204" pitchFamily="34" charset="0"/>
                <a:cs typeface="Arial" panose="020B0604020202020204" pitchFamily="34" charset="0"/>
              </a:rPr>
              <a:t> </a:t>
            </a: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There are three involved in the controlling function.</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Establishing standards of performance;</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Measuring current performance and comparing it against the established standards; </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Taking action to correct any performance that does not meet those standards.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 coins arrondis 5">
            <a:extLst>
              <a:ext uri="{FF2B5EF4-FFF2-40B4-BE49-F238E27FC236}">
                <a16:creationId xmlns:a16="http://schemas.microsoft.com/office/drawing/2014/main" id="{5234FC82-A9A6-527A-F9D3-B9DF44924135}"/>
              </a:ext>
            </a:extLst>
          </p:cNvPr>
          <p:cNvSpPr/>
          <p:nvPr/>
        </p:nvSpPr>
        <p:spPr>
          <a:xfrm>
            <a:off x="6390640" y="3241040"/>
            <a:ext cx="5064761" cy="29260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a:lnSpc>
                <a:spcPct val="107000"/>
              </a:lnSpc>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This function can be called by various names: ‘leading’, ‘directing’, ‘motivating’ and so on. The manager explains to his employees what they have to do and helps them to do it to the best of their ability. Directing thus involves three subfunctions, they are as follows:</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Communication;</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Leadership;</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b="1" kern="100" dirty="0">
                <a:effectLst/>
                <a:latin typeface="Times New Roman" panose="02020603050405020304" pitchFamily="18" charset="0"/>
                <a:ea typeface="Calibri" panose="020F0502020204030204" pitchFamily="34" charset="0"/>
                <a:cs typeface="Arial" panose="020B0604020202020204" pitchFamily="34" charset="0"/>
              </a:rPr>
              <a:t>Motivation.</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Étiquette 6">
            <a:extLst>
              <a:ext uri="{FF2B5EF4-FFF2-40B4-BE49-F238E27FC236}">
                <a16:creationId xmlns:a16="http://schemas.microsoft.com/office/drawing/2014/main" id="{AD28E3F6-2F7F-C5E1-642E-1DAF0BF58F06}"/>
              </a:ext>
            </a:extLst>
          </p:cNvPr>
          <p:cNvSpPr/>
          <p:nvPr/>
        </p:nvSpPr>
        <p:spPr>
          <a:xfrm>
            <a:off x="1432558" y="2316176"/>
            <a:ext cx="2174240" cy="734474"/>
          </a:xfrm>
          <a:prstGeom prst="plaqu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a:t>Controlling</a:t>
            </a:r>
            <a:endParaRPr lang="en-US" sz="2400" b="1" dirty="0"/>
          </a:p>
        </p:txBody>
      </p:sp>
      <p:sp>
        <p:nvSpPr>
          <p:cNvPr id="8" name="Étiquette 7">
            <a:extLst>
              <a:ext uri="{FF2B5EF4-FFF2-40B4-BE49-F238E27FC236}">
                <a16:creationId xmlns:a16="http://schemas.microsoft.com/office/drawing/2014/main" id="{D041140E-AA99-082E-65DF-6D0C3BC3956B}"/>
              </a:ext>
            </a:extLst>
          </p:cNvPr>
          <p:cNvSpPr/>
          <p:nvPr/>
        </p:nvSpPr>
        <p:spPr>
          <a:xfrm>
            <a:off x="7498082" y="2421683"/>
            <a:ext cx="2174240" cy="734474"/>
          </a:xfrm>
          <a:prstGeom prst="plaqu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400" b="1" dirty="0"/>
              <a:t>Directing</a:t>
            </a:r>
            <a:endParaRPr lang="en-US" sz="2400" b="1" dirty="0"/>
          </a:p>
        </p:txBody>
      </p:sp>
      <p:sp>
        <p:nvSpPr>
          <p:cNvPr id="9" name="Flèche : droite à entaille 8">
            <a:extLst>
              <a:ext uri="{FF2B5EF4-FFF2-40B4-BE49-F238E27FC236}">
                <a16:creationId xmlns:a16="http://schemas.microsoft.com/office/drawing/2014/main" id="{2993ABF1-AC25-258F-5A8B-27A6E8DA7D93}"/>
              </a:ext>
            </a:extLst>
          </p:cNvPr>
          <p:cNvSpPr/>
          <p:nvPr/>
        </p:nvSpPr>
        <p:spPr>
          <a:xfrm rot="8357444">
            <a:off x="2598761" y="1603559"/>
            <a:ext cx="934720" cy="589280"/>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èche : droite à entaille 9">
            <a:extLst>
              <a:ext uri="{FF2B5EF4-FFF2-40B4-BE49-F238E27FC236}">
                <a16:creationId xmlns:a16="http://schemas.microsoft.com/office/drawing/2014/main" id="{7A5954A4-5A63-CD59-DE35-37CB480EAB85}"/>
              </a:ext>
            </a:extLst>
          </p:cNvPr>
          <p:cNvSpPr/>
          <p:nvPr/>
        </p:nvSpPr>
        <p:spPr>
          <a:xfrm rot="2778683" flipV="1">
            <a:off x="7636297" y="1633174"/>
            <a:ext cx="989685" cy="61959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4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EFE6564A-6C05-3706-412C-7467743AF866}"/>
              </a:ext>
            </a:extLst>
          </p:cNvPr>
          <p:cNvSpPr/>
          <p:nvPr/>
        </p:nvSpPr>
        <p:spPr>
          <a:xfrm>
            <a:off x="772160" y="755908"/>
            <a:ext cx="3708400" cy="124856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latin typeface="Times New Roman" panose="02020603050405020304" pitchFamily="18" charset="0"/>
                <a:ea typeface="Calibri" panose="020F0502020204030204" pitchFamily="34" charset="0"/>
              </a:rPr>
              <a:t>Levels </a:t>
            </a:r>
            <a:r>
              <a:rPr lang="en-US" sz="2800" dirty="0">
                <a:effectLst/>
                <a:latin typeface="Times New Roman" panose="02020603050405020304" pitchFamily="18" charset="0"/>
                <a:ea typeface="Calibri" panose="020F0502020204030204" pitchFamily="34" charset="0"/>
              </a:rPr>
              <a:t> of management</a:t>
            </a:r>
            <a:endParaRPr lang="en-US" sz="2800" dirty="0"/>
          </a:p>
          <a:p>
            <a:pPr algn="ctr"/>
            <a:endParaRPr lang="en-US" dirty="0"/>
          </a:p>
        </p:txBody>
      </p:sp>
      <p:graphicFrame>
        <p:nvGraphicFramePr>
          <p:cNvPr id="3" name="Diagramme 2">
            <a:extLst>
              <a:ext uri="{FF2B5EF4-FFF2-40B4-BE49-F238E27FC236}">
                <a16:creationId xmlns:a16="http://schemas.microsoft.com/office/drawing/2014/main" id="{B25368A5-117E-1E73-1E1F-957CF6F713F0}"/>
              </a:ext>
            </a:extLst>
          </p:cNvPr>
          <p:cNvGraphicFramePr/>
          <p:nvPr>
            <p:extLst>
              <p:ext uri="{D42A27DB-BD31-4B8C-83A1-F6EECF244321}">
                <p14:modId xmlns:p14="http://schemas.microsoft.com/office/powerpoint/2010/main" val="3825686474"/>
              </p:ext>
            </p:extLst>
          </p:nvPr>
        </p:nvGraphicFramePr>
        <p:xfrm>
          <a:off x="2570480" y="700193"/>
          <a:ext cx="8737600" cy="5457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626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tiquette 1">
            <a:extLst>
              <a:ext uri="{FF2B5EF4-FFF2-40B4-BE49-F238E27FC236}">
                <a16:creationId xmlns:a16="http://schemas.microsoft.com/office/drawing/2014/main" id="{620E7BBA-C517-D437-AC91-51A44CC65815}"/>
              </a:ext>
            </a:extLst>
          </p:cNvPr>
          <p:cNvSpPr/>
          <p:nvPr/>
        </p:nvSpPr>
        <p:spPr>
          <a:xfrm>
            <a:off x="751840" y="792480"/>
            <a:ext cx="3037840" cy="660400"/>
          </a:xfrm>
          <a:prstGeom prst="plaqu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t>Top level</a:t>
            </a:r>
            <a:endParaRPr lang="en-US" sz="2800" b="1" dirty="0"/>
          </a:p>
        </p:txBody>
      </p:sp>
      <p:sp>
        <p:nvSpPr>
          <p:cNvPr id="4" name="ZoneTexte 3">
            <a:extLst>
              <a:ext uri="{FF2B5EF4-FFF2-40B4-BE49-F238E27FC236}">
                <a16:creationId xmlns:a16="http://schemas.microsoft.com/office/drawing/2014/main" id="{0C170552-6349-7DB1-47F5-B83045834E27}"/>
              </a:ext>
            </a:extLst>
          </p:cNvPr>
          <p:cNvSpPr txBox="1"/>
          <p:nvPr/>
        </p:nvSpPr>
        <p:spPr>
          <a:xfrm>
            <a:off x="751840" y="1639177"/>
            <a:ext cx="10749280" cy="1064009"/>
          </a:xfrm>
          <a:prstGeom prst="rect">
            <a:avLst/>
          </a:prstGeom>
          <a:noFill/>
        </p:spPr>
        <p:txBody>
          <a:bodyPr wrap="square">
            <a:spAutoFit/>
          </a:bodyPr>
          <a:lstStyle/>
          <a:p>
            <a:pPr>
              <a:lnSpc>
                <a:spcPct val="107000"/>
              </a:lnSpc>
              <a:spcAft>
                <a:spcPts val="800"/>
              </a:spcAft>
            </a:pP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consist the board of </a:t>
            </a:r>
            <a:r>
              <a:rPr lang="en-US" sz="2000" b="1" u="sng" kern="100" dirty="0">
                <a:effectLst/>
                <a:latin typeface="Times New Roman" panose="02020603050405020304" pitchFamily="18" charset="0"/>
                <a:ea typeface="Calibri" panose="020F0502020204030204" pitchFamily="34" charset="0"/>
                <a:cs typeface="Arial" panose="020B0604020202020204" pitchFamily="34" charset="0"/>
              </a:rPr>
              <a:t>directors</a:t>
            </a: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 and the </a:t>
            </a:r>
            <a:r>
              <a:rPr lang="en-US" sz="2000" b="1" u="sng" kern="100" dirty="0">
                <a:effectLst/>
                <a:latin typeface="Times New Roman" panose="02020603050405020304" pitchFamily="18" charset="0"/>
                <a:ea typeface="Calibri" panose="020F0502020204030204" pitchFamily="34" charset="0"/>
                <a:cs typeface="Arial" panose="020B0604020202020204" pitchFamily="34" charset="0"/>
              </a:rPr>
              <a:t>chief executives</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 The chief executives may be an individual, for example, </a:t>
            </a:r>
            <a:r>
              <a:rPr lang="en-US" sz="2000" b="1" u="sng" kern="100" dirty="0">
                <a:effectLst/>
                <a:latin typeface="Times New Roman" panose="02020603050405020304" pitchFamily="18" charset="0"/>
                <a:ea typeface="Calibri" panose="020F0502020204030204" pitchFamily="34" charset="0"/>
                <a:cs typeface="Arial" panose="020B0604020202020204" pitchFamily="34" charset="0"/>
              </a:rPr>
              <a:t>managing director</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000" b="1" u="sng" kern="100" dirty="0">
                <a:effectLst/>
                <a:latin typeface="Times New Roman" panose="02020603050405020304" pitchFamily="18" charset="0"/>
                <a:ea typeface="Calibri" panose="020F0502020204030204" pitchFamily="34" charset="0"/>
                <a:cs typeface="Arial" panose="020B0604020202020204" pitchFamily="34" charset="0"/>
              </a:rPr>
              <a:t>general manager</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 Or a group of </a:t>
            </a:r>
            <a:r>
              <a:rPr lang="en-US" sz="2000" b="1" kern="100" dirty="0">
                <a:effectLst/>
                <a:latin typeface="Times New Roman" panose="02020603050405020304" pitchFamily="18" charset="0"/>
                <a:ea typeface="Calibri" panose="020F0502020204030204" pitchFamily="34" charset="0"/>
                <a:cs typeface="Arial" panose="020B0604020202020204" pitchFamily="34" charset="0"/>
              </a:rPr>
              <a:t>chairman and functional executive directors.</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Étiquette 4">
            <a:extLst>
              <a:ext uri="{FF2B5EF4-FFF2-40B4-BE49-F238E27FC236}">
                <a16:creationId xmlns:a16="http://schemas.microsoft.com/office/drawing/2014/main" id="{B6F0C072-F0BF-46DE-6B61-DFF7DC9D46A4}"/>
              </a:ext>
            </a:extLst>
          </p:cNvPr>
          <p:cNvSpPr/>
          <p:nvPr/>
        </p:nvSpPr>
        <p:spPr>
          <a:xfrm>
            <a:off x="751840" y="2859003"/>
            <a:ext cx="3037840" cy="660400"/>
          </a:xfrm>
          <a:prstGeom prst="plaqu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t>middle level</a:t>
            </a:r>
            <a:endParaRPr lang="en-US" sz="2800" b="1" dirty="0"/>
          </a:p>
        </p:txBody>
      </p:sp>
      <p:sp>
        <p:nvSpPr>
          <p:cNvPr id="7" name="ZoneTexte 6">
            <a:extLst>
              <a:ext uri="{FF2B5EF4-FFF2-40B4-BE49-F238E27FC236}">
                <a16:creationId xmlns:a16="http://schemas.microsoft.com/office/drawing/2014/main" id="{F83544D0-50A7-5C2E-C630-D0F3230891BC}"/>
              </a:ext>
            </a:extLst>
          </p:cNvPr>
          <p:cNvSpPr txBox="1"/>
          <p:nvPr/>
        </p:nvSpPr>
        <p:spPr>
          <a:xfrm>
            <a:off x="751840" y="3831196"/>
            <a:ext cx="10139680" cy="2133020"/>
          </a:xfrm>
          <a:prstGeom prst="rect">
            <a:avLst/>
          </a:prstGeom>
          <a:noFill/>
        </p:spPr>
        <p:txBody>
          <a:bodyPr wrap="square">
            <a:spAutoFit/>
          </a:bodyPr>
          <a:lstStyle/>
          <a:p>
            <a:pPr>
              <a:lnSpc>
                <a:spcPct val="107000"/>
              </a:lnSpc>
              <a:spcAft>
                <a:spcPts val="80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Includes</a:t>
            </a:r>
            <a:r>
              <a:rPr lang="en-US" sz="2000" kern="100" dirty="0">
                <a:latin typeface="Calibri" panose="020F0502020204030204" pitchFamily="34" charset="0"/>
                <a:ea typeface="Calibri" panose="020F0502020204030204" pitchFamily="34" charset="0"/>
                <a:cs typeface="Arial" panose="020B0604020202020204" pitchFamily="34" charset="0"/>
              </a:rPr>
              <a:t>: </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Superintendent; branch managers</a:t>
            </a:r>
            <a:r>
              <a:rPr lang="en-US" sz="2000" kern="100" dirty="0">
                <a:latin typeface="Calibri" panose="020F0502020204030204" pitchFamily="34" charset="0"/>
                <a:ea typeface="Calibri" panose="020F0502020204030204" pitchFamily="34" charset="0"/>
                <a:cs typeface="Arial" panose="020B0604020202020204" pitchFamily="34" charset="0"/>
              </a:rPr>
              <a:t>, </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General forcemeat</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Functions: </a:t>
            </a:r>
          </a:p>
          <a:p>
            <a:pPr>
              <a:lnSpc>
                <a:spcPct val="107000"/>
              </a:lnSpc>
              <a:spcAft>
                <a:spcPts val="800"/>
              </a:spcAft>
            </a:pPr>
            <a:r>
              <a:rPr lang="en-US" sz="2000" kern="100" dirty="0">
                <a:latin typeface="Times New Roman" panose="02020603050405020304" pitchFamily="18" charset="0"/>
                <a:ea typeface="Calibri" panose="020F0502020204030204" pitchFamily="34" charset="0"/>
                <a:cs typeface="Arial" panose="020B0604020202020204" pitchFamily="34" charset="0"/>
              </a:rPr>
              <a:t>- </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to cooperate to run organization smoothly</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 to understand inter locking of departement in major policies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 to achieve coordination between different parts of the organization</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39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tiquette 1">
            <a:extLst>
              <a:ext uri="{FF2B5EF4-FFF2-40B4-BE49-F238E27FC236}">
                <a16:creationId xmlns:a16="http://schemas.microsoft.com/office/drawing/2014/main" id="{E39919A8-DA0C-BE4D-19D0-F78D4248EF0B}"/>
              </a:ext>
            </a:extLst>
          </p:cNvPr>
          <p:cNvSpPr/>
          <p:nvPr/>
        </p:nvSpPr>
        <p:spPr>
          <a:xfrm>
            <a:off x="680720" y="816843"/>
            <a:ext cx="3037840" cy="660400"/>
          </a:xfrm>
          <a:prstGeom prst="plaqu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t>lower level</a:t>
            </a:r>
            <a:endParaRPr lang="en-US" sz="2800" b="1" dirty="0"/>
          </a:p>
        </p:txBody>
      </p:sp>
      <p:sp>
        <p:nvSpPr>
          <p:cNvPr id="4" name="ZoneTexte 3">
            <a:extLst>
              <a:ext uri="{FF2B5EF4-FFF2-40B4-BE49-F238E27FC236}">
                <a16:creationId xmlns:a16="http://schemas.microsoft.com/office/drawing/2014/main" id="{617F3BCB-D576-D342-CF2A-17C3E1B5B191}"/>
              </a:ext>
            </a:extLst>
          </p:cNvPr>
          <p:cNvSpPr txBox="1"/>
          <p:nvPr/>
        </p:nvSpPr>
        <p:spPr>
          <a:xfrm>
            <a:off x="975360" y="1597545"/>
            <a:ext cx="8046720" cy="2030428"/>
          </a:xfrm>
          <a:prstGeom prst="rect">
            <a:avLst/>
          </a:prstGeom>
          <a:noFill/>
        </p:spPr>
        <p:txBody>
          <a:bodyPr wrap="square">
            <a:spAutoFit/>
          </a:bodyPr>
          <a:lstStyle/>
          <a:p>
            <a:pPr>
              <a:lnSpc>
                <a:spcPct val="107000"/>
              </a:lnSpc>
              <a:spcAft>
                <a:spcPts val="80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includes workers, rank  and file workman, skilled and semi-skilled workers, unskilled workers.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Function: </a:t>
            </a:r>
          </a:p>
          <a:p>
            <a:pPr>
              <a:lnSpc>
                <a:spcPct val="107000"/>
              </a:lnSpc>
              <a:spcAft>
                <a:spcPts val="80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to do work on machines or manually; using tools...</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kern="100" dirty="0">
                <a:effectLst/>
                <a:latin typeface="Times New Roman" panose="02020603050405020304" pitchFamily="18" charset="0"/>
                <a:ea typeface="Calibri" panose="020F0502020204030204" pitchFamily="34" charset="0"/>
                <a:cs typeface="Arial" panose="020B0604020202020204" pitchFamily="34" charset="0"/>
              </a:rPr>
              <a:t>To work independently or under the guidance of supervisor</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57334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150</TotalTime>
  <Words>603</Words>
  <Application>Microsoft Office PowerPoint</Application>
  <PresentationFormat>Grand écran</PresentationFormat>
  <Paragraphs>66</Paragraphs>
  <Slides>10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Aldhabi</vt:lpstr>
      <vt:lpstr>Arial</vt:lpstr>
      <vt:lpstr>Calibri</vt:lpstr>
      <vt:lpstr>Garamond</vt:lpstr>
      <vt:lpstr>Times New Roman</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Nx Tech</dc:creator>
  <cp:lastModifiedBy>Nx Tech</cp:lastModifiedBy>
  <cp:revision>8</cp:revision>
  <dcterms:created xsi:type="dcterms:W3CDTF">2025-01-30T08:41:06Z</dcterms:created>
  <dcterms:modified xsi:type="dcterms:W3CDTF">2025-01-31T20:09:02Z</dcterms:modified>
</cp:coreProperties>
</file>