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7" r:id="rId3"/>
    <p:sldId id="256" r:id="rId4"/>
    <p:sldId id="266" r:id="rId5"/>
    <p:sldId id="259" r:id="rId6"/>
    <p:sldId id="260" r:id="rId7"/>
    <p:sldId id="261" r:id="rId8"/>
    <p:sldId id="268" r:id="rId9"/>
    <p:sldId id="269" r:id="rId10"/>
    <p:sldId id="263" r:id="rId11"/>
    <p:sldId id="264" r:id="rId12"/>
    <p:sldId id="262" r:id="rId13"/>
    <p:sldId id="270" r:id="rId14"/>
    <p:sldId id="265" r:id="rId15"/>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9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D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DZ"/>
          </a:p>
        </p:txBody>
      </p:sp>
      <p:sp>
        <p:nvSpPr>
          <p:cNvPr id="4" name="Date Placeholder 3"/>
          <p:cNvSpPr>
            <a:spLocks noGrp="1"/>
          </p:cNvSpPr>
          <p:nvPr>
            <p:ph type="dt" sz="half" idx="10"/>
          </p:nvPr>
        </p:nvSpPr>
        <p:spPr/>
        <p:txBody>
          <a:bodyPr/>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315213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369230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D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194105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EDC4AB4-E160-4F64-B62B-F5979665D41B}" type="datetimeFigureOut">
              <a:rPr lang="ar-DZ" smtClean="0"/>
              <a:t>24-10-1446</a:t>
            </a:fld>
            <a:endParaRPr lang="ar-D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DZ"/>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F80A94B-B8C8-4653-BB22-8185D0995E88}" type="slidenum">
              <a:rPr lang="ar-DZ" smtClean="0"/>
              <a:t>‹#›</a:t>
            </a:fld>
            <a:endParaRPr lang="ar-D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extLst/>
          </a:lstStyle>
          <a:p>
            <a:endParaRPr lang="ar-DZ"/>
          </a:p>
        </p:txBody>
      </p:sp>
      <p:sp>
        <p:nvSpPr>
          <p:cNvPr id="6" name="Slide Number Placeholder 5"/>
          <p:cNvSpPr>
            <a:spLocks noGrp="1"/>
          </p:cNvSpPr>
          <p:nvPr>
            <p:ph type="sldNum" sz="quarter" idx="12"/>
          </p:nvPr>
        </p:nvSpPr>
        <p:spPr/>
        <p:txBody>
          <a:bodyPr/>
          <a:lstStyle>
            <a:extLst/>
          </a:lstStyle>
          <a:p>
            <a:fld id="{AF80A94B-B8C8-4653-BB22-8185D0995E88}" type="slidenum">
              <a:rPr lang="ar-DZ" smtClean="0"/>
              <a:t>‹#›</a:t>
            </a:fld>
            <a:endParaRPr lang="ar-DZ"/>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extLst/>
          </a:lstStyle>
          <a:p>
            <a:endParaRPr lang="ar-DZ"/>
          </a:p>
        </p:txBody>
      </p:sp>
      <p:sp>
        <p:nvSpPr>
          <p:cNvPr id="6" name="Slide Number Placeholder 5"/>
          <p:cNvSpPr>
            <a:spLocks noGrp="1"/>
          </p:cNvSpPr>
          <p:nvPr>
            <p:ph type="sldNum" sz="quarter" idx="12"/>
          </p:nvPr>
        </p:nvSpPr>
        <p:spPr/>
        <p:txBody>
          <a:bodyPr/>
          <a:lstStyle>
            <a:extLst/>
          </a:lstStyle>
          <a:p>
            <a:fld id="{AF80A94B-B8C8-4653-BB22-8185D0995E88}" type="slidenum">
              <a:rPr lang="ar-DZ" smtClean="0"/>
              <a:t>‹#›</a:t>
            </a:fld>
            <a:endParaRPr lang="ar-DZ"/>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6" name="Footer Placeholder 5"/>
          <p:cNvSpPr>
            <a:spLocks noGrp="1"/>
          </p:cNvSpPr>
          <p:nvPr>
            <p:ph type="ftr" sz="quarter" idx="11"/>
          </p:nvPr>
        </p:nvSpPr>
        <p:spPr/>
        <p:txBody>
          <a:bodyPr/>
          <a:lstStyle>
            <a:extLst/>
          </a:lstStyle>
          <a:p>
            <a:endParaRPr lang="ar-DZ"/>
          </a:p>
        </p:txBody>
      </p:sp>
      <p:sp>
        <p:nvSpPr>
          <p:cNvPr id="7" name="Slide Number Placeholder 6"/>
          <p:cNvSpPr>
            <a:spLocks noGrp="1"/>
          </p:cNvSpPr>
          <p:nvPr>
            <p:ph type="sldNum" sz="quarter" idx="12"/>
          </p:nvPr>
        </p:nvSpPr>
        <p:spPr/>
        <p:txBody>
          <a:bodyPr/>
          <a:lstStyle>
            <a:extLst/>
          </a:lstStyle>
          <a:p>
            <a:fld id="{AF80A94B-B8C8-4653-BB22-8185D0995E88}" type="slidenum">
              <a:rPr lang="ar-DZ" smtClean="0"/>
              <a:t>‹#›</a:t>
            </a:fld>
            <a:endParaRPr lang="ar-DZ"/>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8" name="Footer Placeholder 7"/>
          <p:cNvSpPr>
            <a:spLocks noGrp="1"/>
          </p:cNvSpPr>
          <p:nvPr>
            <p:ph type="ftr" sz="quarter" idx="11"/>
          </p:nvPr>
        </p:nvSpPr>
        <p:spPr/>
        <p:txBody>
          <a:bodyPr/>
          <a:lstStyle>
            <a:extLst/>
          </a:lstStyle>
          <a:p>
            <a:endParaRPr lang="ar-DZ"/>
          </a:p>
        </p:txBody>
      </p:sp>
      <p:sp>
        <p:nvSpPr>
          <p:cNvPr id="9" name="Slide Number Placeholder 8"/>
          <p:cNvSpPr>
            <a:spLocks noGrp="1"/>
          </p:cNvSpPr>
          <p:nvPr>
            <p:ph type="sldNum" sz="quarter" idx="12"/>
          </p:nvPr>
        </p:nvSpPr>
        <p:spPr/>
        <p:txBody>
          <a:bodyPr/>
          <a:lstStyle>
            <a:extLst/>
          </a:lstStyle>
          <a:p>
            <a:fld id="{AF80A94B-B8C8-4653-BB22-8185D0995E88}" type="slidenum">
              <a:rPr lang="ar-DZ" smtClean="0"/>
              <a:t>‹#›</a:t>
            </a:fld>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4" name="Footer Placeholder 3"/>
          <p:cNvSpPr>
            <a:spLocks noGrp="1"/>
          </p:cNvSpPr>
          <p:nvPr>
            <p:ph type="ftr" sz="quarter" idx="11"/>
          </p:nvPr>
        </p:nvSpPr>
        <p:spPr/>
        <p:txBody>
          <a:bodyPr/>
          <a:lstStyle>
            <a:extLst/>
          </a:lstStyle>
          <a:p>
            <a:endParaRPr lang="ar-DZ"/>
          </a:p>
        </p:txBody>
      </p:sp>
      <p:sp>
        <p:nvSpPr>
          <p:cNvPr id="5" name="Slide Number Placeholder 4"/>
          <p:cNvSpPr>
            <a:spLocks noGrp="1"/>
          </p:cNvSpPr>
          <p:nvPr>
            <p:ph type="sldNum" sz="quarter" idx="12"/>
          </p:nvPr>
        </p:nvSpPr>
        <p:spPr/>
        <p:txBody>
          <a:bodyPr/>
          <a:lstStyle>
            <a:extLst/>
          </a:lstStyle>
          <a:p>
            <a:fld id="{AF80A94B-B8C8-4653-BB22-8185D0995E88}" type="slidenum">
              <a:rPr lang="ar-DZ" smtClean="0"/>
              <a:t>‹#›</a:t>
            </a:fld>
            <a:endParaRPr lang="ar-DZ"/>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3" name="Footer Placeholder 2"/>
          <p:cNvSpPr>
            <a:spLocks noGrp="1"/>
          </p:cNvSpPr>
          <p:nvPr>
            <p:ph type="ftr" sz="quarter" idx="11"/>
          </p:nvPr>
        </p:nvSpPr>
        <p:spPr/>
        <p:txBody>
          <a:bodyPr/>
          <a:lstStyle>
            <a:extLst/>
          </a:lstStyle>
          <a:p>
            <a:endParaRPr lang="ar-DZ"/>
          </a:p>
        </p:txBody>
      </p:sp>
      <p:sp>
        <p:nvSpPr>
          <p:cNvPr id="4" name="Slide Number Placeholder 3"/>
          <p:cNvSpPr>
            <a:spLocks noGrp="1"/>
          </p:cNvSpPr>
          <p:nvPr>
            <p:ph type="sldNum" sz="quarter" idx="12"/>
          </p:nvPr>
        </p:nvSpPr>
        <p:spPr/>
        <p:txBody>
          <a:bodyPr/>
          <a:lstStyle>
            <a:extLst/>
          </a:lstStyle>
          <a:p>
            <a:fld id="{AF80A94B-B8C8-4653-BB22-8185D0995E88}" type="slidenum">
              <a:rPr lang="ar-DZ" smtClean="0"/>
              <a:t>‹#›</a:t>
            </a:fld>
            <a:endParaRPr lang="ar-D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EDC4AB4-E160-4F64-B62B-F5979665D41B}" type="datetimeFigureOut">
              <a:rPr lang="ar-DZ" smtClean="0"/>
              <a:t>24-10-1446</a:t>
            </a:fld>
            <a:endParaRPr lang="ar-DZ"/>
          </a:p>
        </p:txBody>
      </p:sp>
      <p:sp>
        <p:nvSpPr>
          <p:cNvPr id="6" name="Footer Placeholder 5"/>
          <p:cNvSpPr>
            <a:spLocks noGrp="1"/>
          </p:cNvSpPr>
          <p:nvPr>
            <p:ph type="ftr" sz="quarter" idx="11"/>
          </p:nvPr>
        </p:nvSpPr>
        <p:spPr/>
        <p:txBody>
          <a:bodyPr/>
          <a:lstStyle>
            <a:extLst/>
          </a:lstStyle>
          <a:p>
            <a:endParaRPr lang="ar-DZ"/>
          </a:p>
        </p:txBody>
      </p:sp>
      <p:sp>
        <p:nvSpPr>
          <p:cNvPr id="7" name="Slide Number Placeholder 6"/>
          <p:cNvSpPr>
            <a:spLocks noGrp="1"/>
          </p:cNvSpPr>
          <p:nvPr>
            <p:ph type="sldNum" sz="quarter" idx="12"/>
          </p:nvPr>
        </p:nvSpPr>
        <p:spPr/>
        <p:txBody>
          <a:bodyPr/>
          <a:lstStyle>
            <a:extLst/>
          </a:lstStyle>
          <a:p>
            <a:fld id="{AF80A94B-B8C8-4653-BB22-8185D0995E88}" type="slidenum">
              <a:rPr lang="ar-DZ" smtClean="0"/>
              <a:t>‹#›</a:t>
            </a:fld>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343486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EDC4AB4-E160-4F64-B62B-F5979665D41B}" type="datetimeFigureOut">
              <a:rPr lang="ar-DZ" smtClean="0"/>
              <a:t>24-10-1446</a:t>
            </a:fld>
            <a:endParaRPr lang="ar-DZ"/>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DZ"/>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F80A94B-B8C8-4653-BB22-8185D0995E88}" type="slidenum">
              <a:rPr lang="ar-DZ" smtClean="0"/>
              <a:t>‹#›</a:t>
            </a:fld>
            <a:endParaRPr lang="ar-DZ"/>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extLst/>
          </a:lstStyle>
          <a:p>
            <a:endParaRPr lang="ar-DZ"/>
          </a:p>
        </p:txBody>
      </p:sp>
      <p:sp>
        <p:nvSpPr>
          <p:cNvPr id="6" name="Slide Number Placeholder 5"/>
          <p:cNvSpPr>
            <a:spLocks noGrp="1"/>
          </p:cNvSpPr>
          <p:nvPr>
            <p:ph type="sldNum" sz="quarter" idx="12"/>
          </p:nvPr>
        </p:nvSpPr>
        <p:spPr/>
        <p:txBody>
          <a:bodyPr/>
          <a:lstStyle>
            <a:extLst/>
          </a:lstStyle>
          <a:p>
            <a:fld id="{AF80A94B-B8C8-4653-BB22-8185D0995E88}" type="slidenum">
              <a:rPr lang="ar-DZ" smtClean="0"/>
              <a:t>‹#›</a:t>
            </a:fld>
            <a:endParaRPr lang="ar-D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extLst/>
          </a:lstStyle>
          <a:p>
            <a:endParaRPr lang="ar-DZ"/>
          </a:p>
        </p:txBody>
      </p:sp>
      <p:sp>
        <p:nvSpPr>
          <p:cNvPr id="6" name="Slide Number Placeholder 5"/>
          <p:cNvSpPr>
            <a:spLocks noGrp="1"/>
          </p:cNvSpPr>
          <p:nvPr>
            <p:ph type="sldNum" sz="quarter" idx="12"/>
          </p:nvPr>
        </p:nvSpPr>
        <p:spPr/>
        <p:txBody>
          <a:bodyPr/>
          <a:lstStyle>
            <a:extLst/>
          </a:lstStyle>
          <a:p>
            <a:fld id="{AF80A94B-B8C8-4653-BB22-8185D0995E88}" type="slidenum">
              <a:rPr lang="ar-DZ" smtClean="0"/>
              <a:t>‹#›</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D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C4AB4-E160-4F64-B62B-F5979665D41B}" type="datetimeFigureOut">
              <a:rPr lang="ar-DZ" smtClean="0"/>
              <a:t>24-10-1446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238512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Date Placeholder 4"/>
          <p:cNvSpPr>
            <a:spLocks noGrp="1"/>
          </p:cNvSpPr>
          <p:nvPr>
            <p:ph type="dt" sz="half" idx="10"/>
          </p:nvPr>
        </p:nvSpPr>
        <p:spPr/>
        <p:txBody>
          <a:bodyPr/>
          <a:lstStyle/>
          <a:p>
            <a:fld id="{2EDC4AB4-E160-4F64-B62B-F5979665D41B}" type="datetimeFigureOut">
              <a:rPr lang="ar-DZ" smtClean="0"/>
              <a:t>24-10-1446</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95077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D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7" name="Date Placeholder 6"/>
          <p:cNvSpPr>
            <a:spLocks noGrp="1"/>
          </p:cNvSpPr>
          <p:nvPr>
            <p:ph type="dt" sz="half" idx="10"/>
          </p:nvPr>
        </p:nvSpPr>
        <p:spPr/>
        <p:txBody>
          <a:bodyPr/>
          <a:lstStyle/>
          <a:p>
            <a:fld id="{2EDC4AB4-E160-4F64-B62B-F5979665D41B}" type="datetimeFigureOut">
              <a:rPr lang="ar-DZ" smtClean="0"/>
              <a:t>24-10-1446</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240217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Date Placeholder 2"/>
          <p:cNvSpPr>
            <a:spLocks noGrp="1"/>
          </p:cNvSpPr>
          <p:nvPr>
            <p:ph type="dt" sz="half" idx="10"/>
          </p:nvPr>
        </p:nvSpPr>
        <p:spPr/>
        <p:txBody>
          <a:bodyPr/>
          <a:lstStyle/>
          <a:p>
            <a:fld id="{2EDC4AB4-E160-4F64-B62B-F5979665D41B}" type="datetimeFigureOut">
              <a:rPr lang="ar-DZ" smtClean="0"/>
              <a:t>24-10-1446</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121401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C4AB4-E160-4F64-B62B-F5979665D41B}" type="datetimeFigureOut">
              <a:rPr lang="ar-DZ" smtClean="0"/>
              <a:t>24-10-1446</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323196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D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C4AB4-E160-4F64-B62B-F5979665D41B}" type="datetimeFigureOut">
              <a:rPr lang="ar-DZ" smtClean="0"/>
              <a:t>24-10-1446</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178264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D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C4AB4-E160-4F64-B62B-F5979665D41B}" type="datetimeFigureOut">
              <a:rPr lang="ar-DZ" smtClean="0"/>
              <a:t>24-10-1446</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F80A94B-B8C8-4653-BB22-8185D0995E88}" type="slidenum">
              <a:rPr lang="ar-DZ" smtClean="0"/>
              <a:t>‹#›</a:t>
            </a:fld>
            <a:endParaRPr lang="ar-DZ"/>
          </a:p>
        </p:txBody>
      </p:sp>
    </p:spTree>
    <p:extLst>
      <p:ext uri="{BB962C8B-B14F-4D97-AF65-F5344CB8AC3E}">
        <p14:creationId xmlns:p14="http://schemas.microsoft.com/office/powerpoint/2010/main" val="323761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D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DC4AB4-E160-4F64-B62B-F5979665D41B}" type="datetimeFigureOut">
              <a:rPr lang="ar-DZ" smtClean="0"/>
              <a:t>24-10-1446</a:t>
            </a:fld>
            <a:endParaRPr lang="ar-D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F80A94B-B8C8-4653-BB22-8185D0995E88}" type="slidenum">
              <a:rPr lang="ar-DZ" smtClean="0"/>
              <a:t>‹#›</a:t>
            </a:fld>
            <a:endParaRPr lang="ar-DZ"/>
          </a:p>
        </p:txBody>
      </p:sp>
    </p:spTree>
    <p:extLst>
      <p:ext uri="{BB962C8B-B14F-4D97-AF65-F5344CB8AC3E}">
        <p14:creationId xmlns:p14="http://schemas.microsoft.com/office/powerpoint/2010/main" val="1951794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EDC4AB4-E160-4F64-B62B-F5979665D41B}" type="datetimeFigureOut">
              <a:rPr lang="ar-DZ" smtClean="0"/>
              <a:t>24-10-1446</a:t>
            </a:fld>
            <a:endParaRPr lang="ar-DZ"/>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DZ"/>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80A94B-B8C8-4653-BB22-8185D0995E88}" type="slidenum">
              <a:rPr lang="ar-DZ" smtClean="0"/>
              <a:t>‹#›</a:t>
            </a:fld>
            <a:endParaRPr lang="ar-D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843"/>
            <a:ext cx="9144000" cy="68728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ar-D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ar-D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من اعداد:  </a:t>
            </a:r>
          </a:p>
          <a:p>
            <a:r>
              <a:rPr lang="ar-DZ" sz="2800" b="1" cap="all" dirty="0" smtClean="0">
                <a:ln w="0"/>
                <a:solidFill>
                  <a:schemeClr val="tx1"/>
                </a:solidFill>
                <a:effectLst>
                  <a:reflection blurRad="12700" stA="50000" endPos="50000" dist="5000" dir="5400000" sy="-100000" rotWithShape="0"/>
                </a:effectLst>
              </a:rPr>
              <a:t>شارف أمة الله</a:t>
            </a:r>
          </a:p>
          <a:p>
            <a:r>
              <a:rPr lang="ar-DZ" sz="2800" b="1" cap="all" dirty="0" smtClean="0">
                <a:ln w="0"/>
                <a:solidFill>
                  <a:schemeClr val="tx1"/>
                </a:solidFill>
                <a:effectLst>
                  <a:reflection blurRad="12700" stA="50000" endPos="50000" dist="5000" dir="5400000" sy="-100000" rotWithShape="0"/>
                </a:effectLst>
              </a:rPr>
              <a:t>منال شقرة</a:t>
            </a:r>
          </a:p>
          <a:p>
            <a:r>
              <a:rPr lang="ar-DZ" sz="2800" b="1" cap="all" dirty="0" smtClean="0">
                <a:ln w="0"/>
                <a:solidFill>
                  <a:schemeClr val="tx1"/>
                </a:solidFill>
                <a:effectLst>
                  <a:reflection blurRad="12700" stA="50000" endPos="50000" dist="5000" dir="5400000" sy="-100000" rotWithShape="0"/>
                </a:effectLst>
              </a:rPr>
              <a:t>شعواو علجية        </a:t>
            </a:r>
            <a:r>
              <a:rPr lang="ar-D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الاستاذ:مناني صبرين</a:t>
            </a:r>
            <a:endParaRPr lang="ar-DZ" sz="2800" b="1" cap="all" dirty="0" smtClean="0">
              <a:ln w="0"/>
              <a:solidFill>
                <a:schemeClr val="tx1"/>
              </a:solidFill>
              <a:effectLst>
                <a:reflection blurRad="12700" stA="50000" endPos="50000" dist="5000" dir="5400000" sy="-100000" rotWithShape="0"/>
              </a:effectLst>
            </a:endParaRPr>
          </a:p>
        </p:txBody>
      </p:sp>
      <p:sp>
        <p:nvSpPr>
          <p:cNvPr id="10" name="Rectangle 9"/>
          <p:cNvSpPr/>
          <p:nvPr/>
        </p:nvSpPr>
        <p:spPr>
          <a:xfrm>
            <a:off x="-1836712" y="1988840"/>
            <a:ext cx="9144000" cy="6858000"/>
          </a:xfrm>
          <a:prstGeom prst="rect">
            <a:avLst/>
          </a:prstGeom>
          <a:noFill/>
          <a:ln w="25400" cap="flat" cmpd="sng" algn="ctr">
            <a:noFill/>
            <a:prstDash val="solid"/>
          </a:ln>
          <a:effectLst/>
        </p:spPr>
        <p:txBody>
          <a:bodyPr rtlCol="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DZ" sz="1800" b="0" i="0" u="none" strike="noStrike" kern="0" cap="none" spc="0" normalizeH="0" baseline="0" noProof="0" dirty="0">
              <a:ln>
                <a:noFill/>
              </a:ln>
              <a:solidFill>
                <a:sysClr val="windowText" lastClr="000000"/>
              </a:solidFill>
              <a:effectLst/>
              <a:uLnTx/>
              <a:uFillTx/>
              <a:latin typeface="Calibri"/>
              <a:ea typeface="+mn-ea"/>
              <a:cs typeface="Arial"/>
            </a:endParaRPr>
          </a:p>
        </p:txBody>
      </p:sp>
      <p:sp>
        <p:nvSpPr>
          <p:cNvPr id="12" name="Rectangle 11"/>
          <p:cNvSpPr/>
          <p:nvPr/>
        </p:nvSpPr>
        <p:spPr>
          <a:xfrm>
            <a:off x="2339752" y="-14843"/>
            <a:ext cx="4572000" cy="2585323"/>
          </a:xfrm>
          <a:prstGeom prst="rect">
            <a:avLst/>
          </a:prstGeom>
        </p:spPr>
        <p:txBody>
          <a:bodyPr>
            <a:spAutoFit/>
          </a:bodyPr>
          <a:lstStyle/>
          <a:p>
            <a:pPr algn="ctr"/>
            <a:r>
              <a:rPr lang="ar-SA" b="1" dirty="0" smtClean="0"/>
              <a:t>الجمهوریة الجزائریة الدیمقراطیة الشعبیة</a:t>
            </a:r>
            <a:r>
              <a:rPr lang="en-US" b="1" dirty="0" smtClean="0"/>
              <a:t/>
            </a:r>
            <a:br>
              <a:rPr lang="en-US" b="1" dirty="0" smtClean="0"/>
            </a:br>
            <a:r>
              <a:rPr lang="ar-SA" b="1" dirty="0" smtClean="0"/>
              <a:t>وزارة التعلیم العالي والبحث العلمي</a:t>
            </a:r>
            <a:r>
              <a:rPr lang="en-US" b="1" dirty="0" smtClean="0"/>
              <a:t/>
            </a:r>
            <a:br>
              <a:rPr lang="en-US" b="1" dirty="0" smtClean="0"/>
            </a:br>
            <a:r>
              <a:rPr lang="ar-SA" b="1" dirty="0" smtClean="0"/>
              <a:t>جامعة محمد خیضر </a:t>
            </a:r>
            <a:r>
              <a:rPr lang="en-US" b="1" dirty="0" smtClean="0"/>
              <a:t>– </a:t>
            </a:r>
            <a:r>
              <a:rPr lang="ar-SA" b="1" dirty="0" smtClean="0"/>
              <a:t>بسكرة</a:t>
            </a:r>
            <a:r>
              <a:rPr lang="en-US" b="1" dirty="0" smtClean="0"/>
              <a:t>–</a:t>
            </a:r>
            <a:br>
              <a:rPr lang="en-US" b="1" dirty="0" smtClean="0"/>
            </a:br>
            <a:r>
              <a:rPr lang="ar-SA" b="1" dirty="0" smtClean="0"/>
              <a:t>كلیة العلوم الاقتصادیة والتجاریة وعلوم التسییر</a:t>
            </a:r>
            <a:r>
              <a:rPr lang="en-US" b="1" dirty="0" smtClean="0"/>
              <a:t/>
            </a:r>
            <a:br>
              <a:rPr lang="en-US" b="1" dirty="0" smtClean="0"/>
            </a:br>
            <a:r>
              <a:rPr lang="ar-SA" b="1" dirty="0" smtClean="0"/>
              <a:t>قسم العلوم التجارية</a:t>
            </a:r>
            <a:endParaRPr lang="ar-DZ" b="1" dirty="0" smtClean="0"/>
          </a:p>
          <a:p>
            <a:pPr algn="ctr"/>
            <a:r>
              <a:rPr lang="ar-SA" b="1" dirty="0" smtClean="0"/>
              <a:t>تخصص التسويق</a:t>
            </a:r>
            <a:endParaRPr lang="ar-DZ" b="1" dirty="0" smtClean="0"/>
          </a:p>
          <a:p>
            <a:pPr algn="ctr"/>
            <a:r>
              <a:rPr lang="ar-DZ" b="1" dirty="0" smtClean="0"/>
              <a:t>مقياس تسويق </a:t>
            </a:r>
            <a:r>
              <a:rPr lang="ar-DZ" b="1" dirty="0" smtClean="0"/>
              <a:t>دولي</a:t>
            </a:r>
          </a:p>
          <a:p>
            <a:pPr algn="ctr"/>
            <a:r>
              <a:rPr lang="ar-DZ" b="1" dirty="0" smtClean="0"/>
              <a:t>الفوج</a:t>
            </a:r>
            <a:r>
              <a:rPr lang="ar-DZ" b="1" dirty="0" smtClean="0"/>
              <a:t>:  02</a:t>
            </a:r>
          </a:p>
          <a:p>
            <a:pPr algn="ctr"/>
            <a:endParaRPr lang="en-US" dirty="0"/>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8266955" y="16607"/>
            <a:ext cx="765175" cy="815340"/>
          </a:xfrm>
          <a:prstGeom prst="rect">
            <a:avLst/>
          </a:prstGeom>
        </p:spPr>
      </p:pic>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3381" y="27132"/>
            <a:ext cx="765175" cy="815340"/>
          </a:xfrm>
          <a:prstGeom prst="rect">
            <a:avLst/>
          </a:prstGeom>
        </p:spPr>
      </p:pic>
      <p:sp>
        <p:nvSpPr>
          <p:cNvPr id="50" name="Rectangle 49"/>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م</a:t>
            </a:r>
          </a:p>
          <a:p>
            <a:pPr algn="ctr"/>
            <a:endParaRPr lang="ar-DZ" dirty="0"/>
          </a:p>
          <a:p>
            <a:pPr algn="ctr"/>
            <a:endParaRPr lang="ar-DZ" dirty="0" smtClean="0"/>
          </a:p>
          <a:p>
            <a:pPr algn="ctr"/>
            <a:endParaRPr lang="ar-DZ" dirty="0"/>
          </a:p>
          <a:p>
            <a:pPr algn="ctr"/>
            <a:endParaRPr lang="ar-DZ" dirty="0" smtClean="0"/>
          </a:p>
        </p:txBody>
      </p:sp>
      <p:sp>
        <p:nvSpPr>
          <p:cNvPr id="51" name="Rounded Rectangle 50"/>
          <p:cNvSpPr/>
          <p:nvPr/>
        </p:nvSpPr>
        <p:spPr>
          <a:xfrm>
            <a:off x="1403648" y="2570480"/>
            <a:ext cx="6336704" cy="15841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دراسة حالة شركة ستاربكس</a:t>
            </a:r>
            <a:endParaRPr lang="ar-DZ"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655579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التزام المؤسسة بالقوانين المتعلقة بالسلامة الغذائية .</a:t>
            </a:r>
          </a:p>
          <a:p>
            <a:pPr algn="ctr"/>
            <a:r>
              <a:rPr lang="ar-DZ" dirty="0" smtClean="0"/>
              <a:t>القوانين المتعلقة بحماية المستهلك والتنافسية .</a:t>
            </a:r>
          </a:p>
          <a:p>
            <a:pPr algn="ctr"/>
            <a:r>
              <a:rPr lang="ar-DZ" dirty="0" smtClean="0"/>
              <a:t>تشريعات العمل والضرائب التي تؤثر على التكاليف التشغيلية.</a:t>
            </a:r>
            <a:endParaRPr lang="ar-DZ" dirty="0"/>
          </a:p>
        </p:txBody>
      </p:sp>
      <p:sp>
        <p:nvSpPr>
          <p:cNvPr id="14" name="Hexagon 13"/>
          <p:cNvSpPr/>
          <p:nvPr/>
        </p:nvSpPr>
        <p:spPr>
          <a:xfrm>
            <a:off x="827584" y="968533"/>
            <a:ext cx="3508544" cy="157511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العوامل السياسية</a:t>
            </a:r>
            <a:endParaRPr lang="ar-DZ" dirty="0"/>
          </a:p>
        </p:txBody>
      </p:sp>
      <p:sp>
        <p:nvSpPr>
          <p:cNvPr id="17" name="Hexagon 16"/>
          <p:cNvSpPr/>
          <p:nvPr/>
        </p:nvSpPr>
        <p:spPr>
          <a:xfrm>
            <a:off x="4793328" y="3564916"/>
            <a:ext cx="3508544" cy="157511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العوامل التكنولوجية</a:t>
            </a:r>
            <a:endParaRPr lang="ar-DZ" dirty="0"/>
          </a:p>
        </p:txBody>
      </p:sp>
      <p:sp>
        <p:nvSpPr>
          <p:cNvPr id="16" name="Hexagon 15"/>
          <p:cNvSpPr/>
          <p:nvPr/>
        </p:nvSpPr>
        <p:spPr>
          <a:xfrm>
            <a:off x="4808271" y="5290574"/>
            <a:ext cx="3508544" cy="157511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العوامل القانونية</a:t>
            </a:r>
            <a:endParaRPr lang="ar-DZ" dirty="0"/>
          </a:p>
        </p:txBody>
      </p:sp>
      <p:sp>
        <p:nvSpPr>
          <p:cNvPr id="15" name="Hexagon 14"/>
          <p:cNvSpPr/>
          <p:nvPr/>
        </p:nvSpPr>
        <p:spPr>
          <a:xfrm>
            <a:off x="827584" y="2675622"/>
            <a:ext cx="3508544" cy="157511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العوامل الاجتماعية</a:t>
            </a:r>
            <a:endParaRPr lang="ar-DZ" dirty="0"/>
          </a:p>
        </p:txBody>
      </p:sp>
      <p:sp>
        <p:nvSpPr>
          <p:cNvPr id="18" name="Hexagon 17"/>
          <p:cNvSpPr/>
          <p:nvPr/>
        </p:nvSpPr>
        <p:spPr>
          <a:xfrm>
            <a:off x="827584" y="4358587"/>
            <a:ext cx="3508544" cy="157511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العوامل البيئية</a:t>
            </a:r>
            <a:endParaRPr lang="ar-DZ" dirty="0"/>
          </a:p>
        </p:txBody>
      </p:sp>
      <p:sp>
        <p:nvSpPr>
          <p:cNvPr id="19" name="Hexagon 18"/>
          <p:cNvSpPr/>
          <p:nvPr/>
        </p:nvSpPr>
        <p:spPr>
          <a:xfrm>
            <a:off x="4793328" y="1849012"/>
            <a:ext cx="3508544" cy="157511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العوامل الاقتصادية</a:t>
            </a:r>
            <a:endParaRPr lang="ar-DZ" dirty="0"/>
          </a:p>
        </p:txBody>
      </p:sp>
      <p:grpSp>
        <p:nvGrpSpPr>
          <p:cNvPr id="5" name="Group 4"/>
          <p:cNvGrpSpPr/>
          <p:nvPr/>
        </p:nvGrpSpPr>
        <p:grpSpPr>
          <a:xfrm>
            <a:off x="3599892" y="968534"/>
            <a:ext cx="1973110" cy="5889466"/>
            <a:chOff x="3431408" y="1558658"/>
            <a:chExt cx="2011568" cy="3419014"/>
          </a:xfrm>
        </p:grpSpPr>
        <p:sp>
          <p:nvSpPr>
            <p:cNvPr id="6" name="Hexagon 5"/>
            <p:cNvSpPr/>
            <p:nvPr/>
          </p:nvSpPr>
          <p:spPr>
            <a:xfrm>
              <a:off x="3464507" y="1558658"/>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
              </a:r>
              <a:endParaRPr lang="ar-DZ"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Hexagon 6"/>
            <p:cNvSpPr/>
            <p:nvPr/>
          </p:nvSpPr>
          <p:spPr>
            <a:xfrm>
              <a:off x="4382272" y="2069803"/>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Hexagon 7"/>
            <p:cNvSpPr/>
            <p:nvPr/>
          </p:nvSpPr>
          <p:spPr>
            <a:xfrm>
              <a:off x="4382272" y="4063272"/>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t>L</a:t>
              </a:r>
              <a:endParaRPr lang="ar-DZ" sz="4000" b="1" dirty="0"/>
            </a:p>
          </p:txBody>
        </p:sp>
        <p:sp>
          <p:nvSpPr>
            <p:cNvPr id="9" name="Hexagon 8"/>
            <p:cNvSpPr/>
            <p:nvPr/>
          </p:nvSpPr>
          <p:spPr>
            <a:xfrm>
              <a:off x="4382272" y="3065937"/>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Hexagon 9"/>
            <p:cNvSpPr/>
            <p:nvPr/>
          </p:nvSpPr>
          <p:spPr>
            <a:xfrm>
              <a:off x="3431408" y="3526687"/>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Hexagon 10"/>
            <p:cNvSpPr/>
            <p:nvPr/>
          </p:nvSpPr>
          <p:spPr>
            <a:xfrm>
              <a:off x="3464507" y="2549756"/>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sp>
        <p:nvSpPr>
          <p:cNvPr id="12" name="Rectangle 11"/>
          <p:cNvSpPr/>
          <p:nvPr/>
        </p:nvSpPr>
        <p:spPr>
          <a:xfrm>
            <a:off x="1705033" y="332656"/>
            <a:ext cx="5616859" cy="707886"/>
          </a:xfrm>
          <a:prstGeom prst="rect">
            <a:avLst/>
          </a:prstGeom>
        </p:spPr>
        <p:txBody>
          <a:bodyPr wrap="none">
            <a:spAutoFit/>
          </a:bodyPr>
          <a:lstStyle/>
          <a:p>
            <a:pPr algn="ctr"/>
            <a:r>
              <a:rPr lang="ar-SA" sz="4000" b="1" dirty="0" smtClean="0">
                <a:solidFill>
                  <a:schemeClr val="accent2"/>
                </a:solidFill>
              </a:rPr>
              <a:t>تحليل </a:t>
            </a:r>
            <a:r>
              <a:rPr lang="en-US" sz="4000" b="1" dirty="0" smtClean="0">
                <a:solidFill>
                  <a:schemeClr val="accent2"/>
                </a:solidFill>
              </a:rPr>
              <a:t>PESTEL</a:t>
            </a:r>
            <a:r>
              <a:rPr lang="ar-DZ" sz="4000" b="1" dirty="0" smtClean="0">
                <a:solidFill>
                  <a:schemeClr val="accent2"/>
                </a:solidFill>
              </a:rPr>
              <a:t> لشركة ستاربكس</a:t>
            </a:r>
            <a:endParaRPr lang="ar-DZ" sz="4000" b="1" dirty="0">
              <a:solidFill>
                <a:schemeClr val="accent2"/>
              </a:solidFill>
            </a:endParaRPr>
          </a:p>
        </p:txBody>
      </p:sp>
    </p:spTree>
    <p:extLst>
      <p:ext uri="{BB962C8B-B14F-4D97-AF65-F5344CB8AC3E}">
        <p14:creationId xmlns:p14="http://schemas.microsoft.com/office/powerpoint/2010/main" val="401152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التزام المؤسسة بالقوانين المتعلقة بالسلامة الغذائية .</a:t>
            </a:r>
          </a:p>
          <a:p>
            <a:pPr algn="ctr"/>
            <a:r>
              <a:rPr lang="ar-DZ" dirty="0" smtClean="0"/>
              <a:t>القوانين المتعلقة بحماية المستهلك والتنافسية .</a:t>
            </a:r>
          </a:p>
          <a:p>
            <a:pPr algn="ctr"/>
            <a:r>
              <a:rPr lang="ar-DZ" dirty="0" smtClean="0"/>
              <a:t>تشريعات العمل والضرائب التي تؤثر على التكاليف التشغيلية.</a:t>
            </a:r>
            <a:endParaRPr lang="ar-DZ" dirty="0"/>
          </a:p>
        </p:txBody>
      </p:sp>
      <p:grpSp>
        <p:nvGrpSpPr>
          <p:cNvPr id="13" name="Group 12"/>
          <p:cNvGrpSpPr/>
          <p:nvPr/>
        </p:nvGrpSpPr>
        <p:grpSpPr>
          <a:xfrm>
            <a:off x="3655189" y="340251"/>
            <a:ext cx="1973110" cy="5889466"/>
            <a:chOff x="3431408" y="1558658"/>
            <a:chExt cx="2011568" cy="3419014"/>
          </a:xfrm>
        </p:grpSpPr>
        <p:sp>
          <p:nvSpPr>
            <p:cNvPr id="7" name="Hexagon 6"/>
            <p:cNvSpPr/>
            <p:nvPr/>
          </p:nvSpPr>
          <p:spPr>
            <a:xfrm>
              <a:off x="3464507" y="1558658"/>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
              </a:r>
              <a:endParaRPr lang="ar-DZ"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Hexagon 7"/>
            <p:cNvSpPr/>
            <p:nvPr/>
          </p:nvSpPr>
          <p:spPr>
            <a:xfrm>
              <a:off x="4382272" y="2069803"/>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Hexagon 8"/>
            <p:cNvSpPr/>
            <p:nvPr/>
          </p:nvSpPr>
          <p:spPr>
            <a:xfrm>
              <a:off x="4382272" y="4063272"/>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t>L</a:t>
              </a:r>
              <a:endParaRPr lang="ar-DZ" sz="4000" b="1" dirty="0"/>
            </a:p>
          </p:txBody>
        </p:sp>
        <p:sp>
          <p:nvSpPr>
            <p:cNvPr id="10" name="Hexagon 9"/>
            <p:cNvSpPr/>
            <p:nvPr/>
          </p:nvSpPr>
          <p:spPr>
            <a:xfrm>
              <a:off x="4382272" y="3065937"/>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Hexagon 10"/>
            <p:cNvSpPr/>
            <p:nvPr/>
          </p:nvSpPr>
          <p:spPr>
            <a:xfrm>
              <a:off x="3431408" y="3526687"/>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Hexagon 11"/>
            <p:cNvSpPr/>
            <p:nvPr/>
          </p:nvSpPr>
          <p:spPr>
            <a:xfrm>
              <a:off x="3464507" y="2549756"/>
              <a:ext cx="1060704" cy="914400"/>
            </a:xfrm>
            <a:prstGeom prst="hexagon">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endParaRPr lang="ar-DZ"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sp>
        <p:nvSpPr>
          <p:cNvPr id="14" name="Rectangle 13"/>
          <p:cNvSpPr/>
          <p:nvPr/>
        </p:nvSpPr>
        <p:spPr>
          <a:xfrm>
            <a:off x="0" y="648500"/>
            <a:ext cx="3599892" cy="923330"/>
          </a:xfrm>
          <a:prstGeom prst="rect">
            <a:avLst/>
          </a:prstGeom>
        </p:spPr>
        <p:txBody>
          <a:bodyPr wrap="square">
            <a:spAutoFit/>
          </a:bodyPr>
          <a:lstStyle/>
          <a:p>
            <a:r>
              <a:rPr lang="ar-DZ" b="1" dirty="0" smtClean="0"/>
              <a:t>الضرائب </a:t>
            </a:r>
            <a:r>
              <a:rPr lang="ar-DZ" b="1" dirty="0"/>
              <a:t>والسياسات </a:t>
            </a:r>
            <a:r>
              <a:rPr lang="ar-DZ" b="1" dirty="0" smtClean="0"/>
              <a:t>الجمركية</a:t>
            </a:r>
          </a:p>
          <a:p>
            <a:r>
              <a:rPr lang="ar-DZ" b="1" dirty="0" smtClean="0"/>
              <a:t>الاستقرار </a:t>
            </a:r>
            <a:r>
              <a:rPr lang="ar-DZ" b="1" dirty="0"/>
              <a:t>السياسي في الدول </a:t>
            </a:r>
            <a:r>
              <a:rPr lang="ar-DZ" b="1" dirty="0" smtClean="0"/>
              <a:t>المنتجة</a:t>
            </a:r>
          </a:p>
          <a:p>
            <a:r>
              <a:rPr lang="ar-DZ" b="1" dirty="0"/>
              <a:t>القوانين الحكومية المحلية</a:t>
            </a:r>
          </a:p>
        </p:txBody>
      </p:sp>
      <p:sp>
        <p:nvSpPr>
          <p:cNvPr id="15" name="Rectangle 14"/>
          <p:cNvSpPr/>
          <p:nvPr/>
        </p:nvSpPr>
        <p:spPr>
          <a:xfrm>
            <a:off x="5598911" y="1539486"/>
            <a:ext cx="3599892" cy="923330"/>
          </a:xfrm>
          <a:prstGeom prst="rect">
            <a:avLst/>
          </a:prstGeom>
        </p:spPr>
        <p:txBody>
          <a:bodyPr wrap="square">
            <a:spAutoFit/>
          </a:bodyPr>
          <a:lstStyle/>
          <a:p>
            <a:r>
              <a:rPr lang="ar-DZ" b="1" dirty="0"/>
              <a:t> </a:t>
            </a:r>
            <a:r>
              <a:rPr lang="ar-DZ" b="1" dirty="0" smtClean="0"/>
              <a:t>التضخم </a:t>
            </a:r>
            <a:r>
              <a:rPr lang="ar-DZ" b="1" dirty="0"/>
              <a:t>وتقلبات أسعار </a:t>
            </a:r>
            <a:r>
              <a:rPr lang="ar-DZ" b="1" dirty="0" smtClean="0"/>
              <a:t>الصرف</a:t>
            </a:r>
          </a:p>
          <a:p>
            <a:r>
              <a:rPr lang="ar-DZ" b="1" dirty="0"/>
              <a:t>أسعار البن </a:t>
            </a:r>
            <a:r>
              <a:rPr lang="ar-DZ" b="1" dirty="0" smtClean="0"/>
              <a:t>الخام</a:t>
            </a:r>
          </a:p>
          <a:p>
            <a:r>
              <a:rPr lang="ar-DZ" b="1" dirty="0" smtClean="0"/>
              <a:t>الدخل </a:t>
            </a:r>
            <a:r>
              <a:rPr lang="ar-DZ" b="1" dirty="0"/>
              <a:t>الفردي والقدرة الشرائية</a:t>
            </a:r>
          </a:p>
        </p:txBody>
      </p:sp>
      <p:sp>
        <p:nvSpPr>
          <p:cNvPr id="16" name="Rectangle 15"/>
          <p:cNvSpPr/>
          <p:nvPr/>
        </p:nvSpPr>
        <p:spPr>
          <a:xfrm>
            <a:off x="-131980" y="2394573"/>
            <a:ext cx="3787169" cy="1107996"/>
          </a:xfrm>
          <a:prstGeom prst="rect">
            <a:avLst/>
          </a:prstGeom>
        </p:spPr>
        <p:txBody>
          <a:bodyPr wrap="square">
            <a:spAutoFit/>
          </a:bodyPr>
          <a:lstStyle/>
          <a:p>
            <a:r>
              <a:rPr lang="ar-DZ" b="1" dirty="0"/>
              <a:t>تغير أذواق </a:t>
            </a:r>
            <a:r>
              <a:rPr lang="ar-DZ" b="1" dirty="0" smtClean="0"/>
              <a:t>المستهلكين</a:t>
            </a:r>
          </a:p>
          <a:p>
            <a:r>
              <a:rPr lang="ar-DZ" sz="1600" b="1" dirty="0" smtClean="0"/>
              <a:t>الطلب </a:t>
            </a:r>
            <a:r>
              <a:rPr lang="ar-DZ" sz="1600" b="1" dirty="0"/>
              <a:t>على التخصيص </a:t>
            </a:r>
            <a:r>
              <a:rPr lang="ar-DZ" sz="1600" b="1" dirty="0" smtClean="0"/>
              <a:t>:الزبائن </a:t>
            </a:r>
            <a:r>
              <a:rPr lang="ar-DZ" sz="1600" b="1" dirty="0"/>
              <a:t>يرغبون في تخصيص مشروباتهم (نوع الحليب، كمية السكر، الحجم...)، وستاربكس تقدم هذا الخيار لجذبهم.</a:t>
            </a:r>
            <a:endParaRPr lang="ar-DZ" sz="1600" b="1" dirty="0" smtClean="0"/>
          </a:p>
        </p:txBody>
      </p:sp>
      <p:sp>
        <p:nvSpPr>
          <p:cNvPr id="17" name="Rectangle 16"/>
          <p:cNvSpPr/>
          <p:nvPr/>
        </p:nvSpPr>
        <p:spPr>
          <a:xfrm>
            <a:off x="5602688" y="3401023"/>
            <a:ext cx="3541312" cy="646331"/>
          </a:xfrm>
          <a:prstGeom prst="rect">
            <a:avLst/>
          </a:prstGeom>
        </p:spPr>
        <p:txBody>
          <a:bodyPr wrap="square">
            <a:spAutoFit/>
          </a:bodyPr>
          <a:lstStyle/>
          <a:p>
            <a:r>
              <a:rPr lang="ar-DZ" b="1" dirty="0" smtClean="0"/>
              <a:t>تطبيق </a:t>
            </a:r>
            <a:r>
              <a:rPr lang="ar-DZ" b="1" dirty="0"/>
              <a:t>الطلب والدفع </a:t>
            </a:r>
            <a:r>
              <a:rPr lang="ar-DZ" b="1" dirty="0" smtClean="0"/>
              <a:t>الإلكتروني</a:t>
            </a:r>
          </a:p>
          <a:p>
            <a:r>
              <a:rPr lang="ar-DZ" b="1" dirty="0"/>
              <a:t>ابتكارات في التحضير والتخزين</a:t>
            </a:r>
          </a:p>
        </p:txBody>
      </p:sp>
      <p:sp>
        <p:nvSpPr>
          <p:cNvPr id="18" name="Rectangle 17"/>
          <p:cNvSpPr/>
          <p:nvPr/>
        </p:nvSpPr>
        <p:spPr>
          <a:xfrm>
            <a:off x="-1" y="3945812"/>
            <a:ext cx="3599891" cy="2031325"/>
          </a:xfrm>
          <a:prstGeom prst="rect">
            <a:avLst/>
          </a:prstGeom>
        </p:spPr>
        <p:txBody>
          <a:bodyPr wrap="square">
            <a:spAutoFit/>
          </a:bodyPr>
          <a:lstStyle/>
          <a:p>
            <a:r>
              <a:rPr lang="ar-DZ" b="1" dirty="0"/>
              <a:t>برامج </a:t>
            </a:r>
            <a:r>
              <a:rPr lang="ar-DZ" b="1" dirty="0" smtClean="0"/>
              <a:t>الاستدامة:أطلقت </a:t>
            </a:r>
            <a:r>
              <a:rPr lang="ar-DZ" b="1" dirty="0"/>
              <a:t>ستاربكس مبادرات مثل "برنامج الزراعة الأخلاقية" لمساعدة المزارعين والحفاظ على البيئة في </a:t>
            </a:r>
            <a:r>
              <a:rPr lang="ar-DZ" b="1" dirty="0" smtClean="0"/>
              <a:t>نفس الوقت</a:t>
            </a:r>
          </a:p>
          <a:p>
            <a:r>
              <a:rPr lang="ar-DZ" b="1" dirty="0" smtClean="0"/>
              <a:t>الاحتباس </a:t>
            </a:r>
            <a:r>
              <a:rPr lang="ar-DZ" b="1" dirty="0"/>
              <a:t>الحراري:</a:t>
            </a:r>
          </a:p>
          <a:p>
            <a:r>
              <a:rPr lang="ar-DZ" b="1" dirty="0"/>
              <a:t>التغيرات المناخية تؤثر على زراعة البن، من حيث الجودة والإنتاج، مما يشكل خطرًا طويل المدى على سلسلة التوريد</a:t>
            </a:r>
          </a:p>
        </p:txBody>
      </p:sp>
      <p:sp>
        <p:nvSpPr>
          <p:cNvPr id="19" name="Rectangle 18"/>
          <p:cNvSpPr/>
          <p:nvPr/>
        </p:nvSpPr>
        <p:spPr>
          <a:xfrm>
            <a:off x="5531108" y="4959062"/>
            <a:ext cx="3587109" cy="1477328"/>
          </a:xfrm>
          <a:prstGeom prst="rect">
            <a:avLst/>
          </a:prstGeom>
        </p:spPr>
        <p:txBody>
          <a:bodyPr wrap="square">
            <a:spAutoFit/>
          </a:bodyPr>
          <a:lstStyle/>
          <a:p>
            <a:r>
              <a:rPr lang="ar-DZ" b="1" dirty="0" smtClean="0"/>
              <a:t>الامتثال </a:t>
            </a:r>
            <a:r>
              <a:rPr lang="ar-DZ" b="1" dirty="0"/>
              <a:t>للمعايير الصحية:القوانين </a:t>
            </a:r>
            <a:r>
              <a:rPr lang="ar-DZ" b="1" dirty="0" smtClean="0"/>
              <a:t>المتعلقة بحماية المستهلك والتنافسية.</a:t>
            </a:r>
          </a:p>
          <a:p>
            <a:r>
              <a:rPr lang="ar-DZ" b="1" dirty="0" smtClean="0"/>
              <a:t>الملكية الفكرية:يجب </a:t>
            </a:r>
            <a:r>
              <a:rPr lang="ar-DZ" b="1" dirty="0"/>
              <a:t>حماية شعارها، وصفات مشروباتها، وأسلوب الخدمة من التقليد أو الاستخدام غير القانوني من قبل المنافسين.</a:t>
            </a:r>
            <a:endParaRPr lang="ar-DZ" b="1" dirty="0" smtClean="0"/>
          </a:p>
        </p:txBody>
      </p:sp>
    </p:spTree>
    <p:extLst>
      <p:ext uri="{BB962C8B-B14F-4D97-AF65-F5344CB8AC3E}">
        <p14:creationId xmlns:p14="http://schemas.microsoft.com/office/powerpoint/2010/main" val="45103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92798"/>
            <a:ext cx="4650632" cy="584775"/>
          </a:xfrm>
          <a:prstGeom prst="rect">
            <a:avLst/>
          </a:prstGeom>
        </p:spPr>
        <p:txBody>
          <a:bodyPr wrap="none">
            <a:spAutoFit/>
          </a:bodyPr>
          <a:lstStyle/>
          <a:p>
            <a:r>
              <a:rPr lang="ar-DZ" sz="3200" b="1" dirty="0" smtClean="0">
                <a:solidFill>
                  <a:srgbClr val="C00000"/>
                </a:solidFill>
              </a:rPr>
              <a:t>اشكال الدخول الى الاسواق الدولية</a:t>
            </a:r>
          </a:p>
        </p:txBody>
      </p:sp>
      <p:sp>
        <p:nvSpPr>
          <p:cNvPr id="5" name="Rectangle 4"/>
          <p:cNvSpPr/>
          <p:nvPr/>
        </p:nvSpPr>
        <p:spPr>
          <a:xfrm>
            <a:off x="0" y="0"/>
            <a:ext cx="9144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6" name="Rectangle 5"/>
          <p:cNvSpPr/>
          <p:nvPr/>
        </p:nvSpPr>
        <p:spPr>
          <a:xfrm>
            <a:off x="5364088" y="777573"/>
            <a:ext cx="3638641" cy="1785104"/>
          </a:xfrm>
          <a:prstGeom prst="rect">
            <a:avLst/>
          </a:prstGeom>
        </p:spPr>
        <p:txBody>
          <a:bodyPr wrap="square">
            <a:spAutoFit/>
          </a:bodyPr>
          <a:lstStyle/>
          <a:p>
            <a:r>
              <a:rPr lang="ar-DZ" dirty="0" smtClean="0">
                <a:solidFill>
                  <a:srgbClr val="C00000"/>
                </a:solidFill>
              </a:rPr>
              <a:t>01</a:t>
            </a:r>
            <a:r>
              <a:rPr lang="ar-DZ" dirty="0" smtClean="0"/>
              <a:t>- ا</a:t>
            </a:r>
            <a:r>
              <a:rPr lang="ar-DZ" sz="2000" b="1" dirty="0" smtClean="0"/>
              <a:t>لتصدير:</a:t>
            </a:r>
          </a:p>
          <a:p>
            <a:pPr marL="285750" indent="-285750">
              <a:buFont typeface="Arial" pitchFamily="34" charset="0"/>
              <a:buChar char="•"/>
            </a:pPr>
            <a:r>
              <a:rPr lang="ar-DZ" b="1" dirty="0" smtClean="0"/>
              <a:t>ستاربكس تستخدم التصدير غير المباشر غالبا</a:t>
            </a:r>
          </a:p>
          <a:p>
            <a:pPr marL="285750" indent="-285750">
              <a:buFont typeface="Arial" pitchFamily="34" charset="0"/>
              <a:buChar char="•"/>
            </a:pPr>
            <a:r>
              <a:rPr lang="ar-DZ" b="1" dirty="0" smtClean="0"/>
              <a:t>تقوم شركات توزيع او تجار جملة بشراء منتجاتها وتصديرها الى دول اخرى</a:t>
            </a:r>
          </a:p>
          <a:p>
            <a:endParaRPr lang="ar-DZ" dirty="0"/>
          </a:p>
        </p:txBody>
      </p:sp>
      <p:sp>
        <p:nvSpPr>
          <p:cNvPr id="7" name="Rectangle 6"/>
          <p:cNvSpPr/>
          <p:nvPr/>
        </p:nvSpPr>
        <p:spPr>
          <a:xfrm>
            <a:off x="5505359" y="2684299"/>
            <a:ext cx="3638641" cy="3170099"/>
          </a:xfrm>
          <a:prstGeom prst="rect">
            <a:avLst/>
          </a:prstGeom>
        </p:spPr>
        <p:txBody>
          <a:bodyPr wrap="square">
            <a:spAutoFit/>
          </a:bodyPr>
          <a:lstStyle/>
          <a:p>
            <a:r>
              <a:rPr lang="ar-DZ" dirty="0" smtClean="0">
                <a:solidFill>
                  <a:srgbClr val="C00000"/>
                </a:solidFill>
              </a:rPr>
              <a:t>02-</a:t>
            </a:r>
            <a:r>
              <a:rPr lang="ar-DZ" dirty="0" smtClean="0"/>
              <a:t>  </a:t>
            </a:r>
            <a:r>
              <a:rPr lang="ar-DZ" sz="2000" b="1" dirty="0" smtClean="0"/>
              <a:t>التعاقدات الدولية:</a:t>
            </a:r>
          </a:p>
          <a:p>
            <a:pPr marL="285750" indent="-285750">
              <a:buFont typeface="Wingdings" pitchFamily="2" charset="2"/>
              <a:buChar char="v"/>
            </a:pPr>
            <a:r>
              <a:rPr lang="ar-DZ" b="1" dirty="0" smtClean="0"/>
              <a:t>عقود الامتياز التجاري:</a:t>
            </a:r>
          </a:p>
          <a:p>
            <a:r>
              <a:rPr lang="ar-DZ" b="1" dirty="0" smtClean="0"/>
              <a:t>ستاربكس تبرم عقود امتياز مع شركات محلية في دول  مثل السعودية,الامارات والكويت. هذه العقود تنص على شروط استخدام العلامة التجارية وتشغيل الفروع وفق معايير ستاربكس</a:t>
            </a:r>
          </a:p>
          <a:p>
            <a:pPr marL="285750" indent="-285750">
              <a:buFont typeface="Wingdings" pitchFamily="2" charset="2"/>
              <a:buChar char="v"/>
            </a:pPr>
            <a:r>
              <a:rPr lang="ar-DZ" b="1" dirty="0" smtClean="0"/>
              <a:t>التراخيص:</a:t>
            </a:r>
          </a:p>
          <a:p>
            <a:r>
              <a:rPr lang="ar-DZ" b="1" dirty="0" smtClean="0"/>
              <a:t>ستاربكس تمنح تراخيص لتوزيع منتجاتها في المتاجر الكبرى وتستخدمها ايضا مع شركات تصنيع لتقديم منتجات ستاربكس في متاجر غير تابعة لها</a:t>
            </a:r>
          </a:p>
        </p:txBody>
      </p:sp>
      <p:sp>
        <p:nvSpPr>
          <p:cNvPr id="8" name="Rectangle 7"/>
          <p:cNvSpPr/>
          <p:nvPr/>
        </p:nvSpPr>
        <p:spPr>
          <a:xfrm>
            <a:off x="0" y="771221"/>
            <a:ext cx="5004048" cy="2893100"/>
          </a:xfrm>
          <a:prstGeom prst="rect">
            <a:avLst/>
          </a:prstGeom>
        </p:spPr>
        <p:txBody>
          <a:bodyPr wrap="square">
            <a:spAutoFit/>
          </a:bodyPr>
          <a:lstStyle/>
          <a:p>
            <a:r>
              <a:rPr lang="ar-DZ" dirty="0" smtClean="0">
                <a:solidFill>
                  <a:srgbClr val="C00000"/>
                </a:solidFill>
              </a:rPr>
              <a:t>03-</a:t>
            </a:r>
            <a:r>
              <a:rPr lang="ar-DZ" dirty="0" smtClean="0"/>
              <a:t> </a:t>
            </a:r>
            <a:r>
              <a:rPr lang="ar-DZ" sz="2000" b="1" dirty="0" smtClean="0"/>
              <a:t>الاستثمار الاجنبي المباشر</a:t>
            </a:r>
            <a:r>
              <a:rPr lang="ar-DZ" dirty="0" smtClean="0"/>
              <a:t>:</a:t>
            </a:r>
          </a:p>
          <a:p>
            <a:pPr marL="285750" indent="-285750">
              <a:buFont typeface="Wingdings" pitchFamily="2" charset="2"/>
              <a:buChar char="v"/>
            </a:pPr>
            <a:r>
              <a:rPr lang="ar-DZ" b="1" dirty="0" smtClean="0"/>
              <a:t>المشاريع المشتركة:</a:t>
            </a:r>
          </a:p>
          <a:p>
            <a:r>
              <a:rPr lang="ar-DZ" b="1" dirty="0" smtClean="0"/>
              <a:t>هي شراكة بين شركتين او اكثر غالبا من دول مختلفة لتأسيس شركة او مشروع جديد يتشاركون في ادارته ,تمويله ,مخاطره وارباحه بهدف دخول سوق جديد وتقاسم التكاليف والارباح</a:t>
            </a:r>
          </a:p>
          <a:p>
            <a:pPr marL="285750" indent="-285750">
              <a:buFont typeface="Wingdings" pitchFamily="2" charset="2"/>
              <a:buChar char="v"/>
            </a:pPr>
            <a:r>
              <a:rPr lang="ar-DZ" b="1" dirty="0" smtClean="0"/>
              <a:t>المشروع المملوك بالكامل للمستثمر الاولي:</a:t>
            </a:r>
          </a:p>
          <a:p>
            <a:r>
              <a:rPr lang="ar-DZ" b="1" dirty="0" smtClean="0"/>
              <a:t>مشروع يمتلك فيه المستثمر الاجنبي بامتلاك 100</a:t>
            </a:r>
            <a:r>
              <a:rPr lang="ar-SA" b="1" dirty="0" smtClean="0"/>
              <a:t>%</a:t>
            </a:r>
            <a:r>
              <a:rPr lang="ar-DZ" b="1" dirty="0" smtClean="0"/>
              <a:t>من راس المال دون شركاء محليين ويتحمل كامل المسؤولية عن الادارة,التمويل والمخاطر بهدف تحقيق سيطرة كاملة عن المشروع والسوق</a:t>
            </a:r>
            <a:endParaRPr lang="ar-DZ" b="1" dirty="0"/>
          </a:p>
        </p:txBody>
      </p:sp>
      <p:sp>
        <p:nvSpPr>
          <p:cNvPr id="9" name="Rectangle 8"/>
          <p:cNvSpPr/>
          <p:nvPr/>
        </p:nvSpPr>
        <p:spPr>
          <a:xfrm>
            <a:off x="107504" y="3789040"/>
            <a:ext cx="4790769" cy="2339102"/>
          </a:xfrm>
          <a:prstGeom prst="rect">
            <a:avLst/>
          </a:prstGeom>
        </p:spPr>
        <p:txBody>
          <a:bodyPr wrap="square">
            <a:spAutoFit/>
          </a:bodyPr>
          <a:lstStyle/>
          <a:p>
            <a:r>
              <a:rPr lang="ar-DZ" dirty="0" smtClean="0">
                <a:solidFill>
                  <a:srgbClr val="C00000"/>
                </a:solidFill>
              </a:rPr>
              <a:t>04-</a:t>
            </a:r>
            <a:r>
              <a:rPr lang="ar-DZ" dirty="0" smtClean="0"/>
              <a:t> </a:t>
            </a:r>
            <a:r>
              <a:rPr lang="ar-DZ" sz="2000" b="1" dirty="0" smtClean="0"/>
              <a:t>التحالفات الاستراتيجية:</a:t>
            </a:r>
          </a:p>
          <a:p>
            <a:pPr marL="285750" indent="-285750">
              <a:buFont typeface="Wingdings" pitchFamily="2" charset="2"/>
              <a:buChar char="v"/>
            </a:pPr>
            <a:r>
              <a:rPr lang="ar-DZ" b="1" dirty="0" smtClean="0"/>
              <a:t>التحالف التسويقي:</a:t>
            </a:r>
          </a:p>
          <a:p>
            <a:r>
              <a:rPr lang="ar-DZ" b="1" dirty="0" smtClean="0"/>
              <a:t>ستاربكس تدخل احيانا في شراكات تسويقية مع شركات توصيل مثل اوبر ايتس او تطبيقات مكافأة</a:t>
            </a:r>
          </a:p>
          <a:p>
            <a:pPr marL="285750" indent="-285750">
              <a:buFont typeface="Wingdings" pitchFamily="2" charset="2"/>
              <a:buChar char="v"/>
            </a:pPr>
            <a:r>
              <a:rPr lang="ar-DZ" b="1" dirty="0" smtClean="0"/>
              <a:t>التحالف التكنولوجي:</a:t>
            </a:r>
          </a:p>
          <a:p>
            <a:r>
              <a:rPr lang="ar-DZ" b="1" dirty="0" smtClean="0"/>
              <a:t>ستاربكس قد دخلت في تحالفات تكنولوجية على مر السنين لتحسين خدماتها,خاصة فيما يتعلق بتحسين وتطويرتجربة العملاءوتحسين عملياتها.</a:t>
            </a:r>
            <a:endParaRPr lang="ar-DZ" b="1" dirty="0"/>
          </a:p>
        </p:txBody>
      </p:sp>
    </p:spTree>
    <p:extLst>
      <p:ext uri="{BB962C8B-B14F-4D97-AF65-F5344CB8AC3E}">
        <p14:creationId xmlns:p14="http://schemas.microsoft.com/office/powerpoint/2010/main" val="50741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t>/</a:t>
            </a:r>
            <a:endParaRPr lang="ar-DZ" sz="2000" b="1" dirty="0"/>
          </a:p>
        </p:txBody>
      </p:sp>
      <p:sp>
        <p:nvSpPr>
          <p:cNvPr id="5" name="Rectangle 4"/>
          <p:cNvSpPr/>
          <p:nvPr/>
        </p:nvSpPr>
        <p:spPr>
          <a:xfrm>
            <a:off x="6747795" y="16881"/>
            <a:ext cx="2013693" cy="923330"/>
          </a:xfrm>
          <a:prstGeom prst="rect">
            <a:avLst/>
          </a:prstGeom>
        </p:spPr>
        <p:txBody>
          <a:bodyPr wrap="none">
            <a:spAutoFit/>
          </a:bodyPr>
          <a:lstStyle/>
          <a:p>
            <a:pPr lvl="0"/>
            <a:r>
              <a:rPr lang="ar-DZ" sz="5400" b="1" dirty="0">
                <a:solidFill>
                  <a:srgbClr val="C00000"/>
                </a:solidFill>
              </a:rPr>
              <a:t>الخاتمة:</a:t>
            </a:r>
          </a:p>
        </p:txBody>
      </p:sp>
      <p:sp>
        <p:nvSpPr>
          <p:cNvPr id="8" name="Rectangle 7"/>
          <p:cNvSpPr/>
          <p:nvPr/>
        </p:nvSpPr>
        <p:spPr>
          <a:xfrm>
            <a:off x="4067944" y="1412776"/>
            <a:ext cx="4693544" cy="4832092"/>
          </a:xfrm>
          <a:prstGeom prst="rect">
            <a:avLst/>
          </a:prstGeom>
        </p:spPr>
        <p:txBody>
          <a:bodyPr wrap="square">
            <a:spAutoFit/>
          </a:bodyPr>
          <a:lstStyle/>
          <a:p>
            <a:r>
              <a:rPr lang="ar-DZ" sz="2800" b="1" dirty="0" smtClean="0"/>
              <a:t>في </a:t>
            </a:r>
            <a:r>
              <a:rPr lang="ar-DZ" sz="2800" b="1" dirty="0" smtClean="0"/>
              <a:t>الختام تظهر دراسة حالة شركة ستاربكس كيف يمكن للرؤية الواضحة والابتكار في تقديم الخدمات ان يحدثا فرقا كبيرا في نجاح اي عمل تجاري,من خلال التركيز على تجربة العميل ,وبناء هوية تجارية قوية ,وتبني استراتيجيات توسع مدروسة استطاعت ستاربكس ان تتحول من متجر صغير الى شركة عالمية رائدة في صناعة القهوة.وتبقى تجربتها مثالا يحتذى به في عالم ريادة الاعمال والتسويق.  </a:t>
            </a:r>
            <a:endParaRPr lang="ar-DZ"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81"/>
            <a:ext cx="3420459" cy="6858000"/>
          </a:xfrm>
          <a:prstGeom prst="rect">
            <a:avLst/>
          </a:prstGeom>
        </p:spPr>
      </p:pic>
    </p:spTree>
    <p:extLst>
      <p:ext uri="{BB962C8B-B14F-4D97-AF65-F5344CB8AC3E}">
        <p14:creationId xmlns:p14="http://schemas.microsoft.com/office/powerpoint/2010/main" val="392555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60849"/>
            <a:ext cx="2555776" cy="223224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5" name="Rounded Rectangle 4"/>
          <p:cNvSpPr/>
          <p:nvPr/>
        </p:nvSpPr>
        <p:spPr>
          <a:xfrm rot="18626103">
            <a:off x="1388281" y="2170706"/>
            <a:ext cx="2152739" cy="20887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8" name="Rounded Rectangle 7"/>
          <p:cNvSpPr/>
          <p:nvPr/>
        </p:nvSpPr>
        <p:spPr>
          <a:xfrm rot="18626103">
            <a:off x="1587689" y="2323883"/>
            <a:ext cx="1753918" cy="1782434"/>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9" name="Rectangle 8"/>
          <p:cNvSpPr/>
          <p:nvPr/>
        </p:nvSpPr>
        <p:spPr>
          <a:xfrm>
            <a:off x="1323372" y="2719773"/>
            <a:ext cx="2282552"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en-US" sz="4800" b="1" dirty="0" smtClean="0"/>
              <a:t>PLAN</a:t>
            </a:r>
            <a:endParaRPr lang="ar-DZ" sz="4800" b="1" dirty="0"/>
          </a:p>
        </p:txBody>
      </p:sp>
      <p:sp>
        <p:nvSpPr>
          <p:cNvPr id="10" name="Rectangle 9"/>
          <p:cNvSpPr/>
          <p:nvPr/>
        </p:nvSpPr>
        <p:spPr>
          <a:xfrm>
            <a:off x="2795734" y="0"/>
            <a:ext cx="4862773"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smtClean="0"/>
              <a:t>تعريف ونشأة ستاربكس</a:t>
            </a:r>
            <a:endParaRPr lang="ar-DZ" sz="2800" b="1" dirty="0"/>
          </a:p>
        </p:txBody>
      </p:sp>
      <p:sp>
        <p:nvSpPr>
          <p:cNvPr id="12" name="Rectangle 11"/>
          <p:cNvSpPr/>
          <p:nvPr/>
        </p:nvSpPr>
        <p:spPr>
          <a:xfrm>
            <a:off x="2795735" y="1261251"/>
            <a:ext cx="4862773"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smtClean="0"/>
              <a:t>تعريف الشخصية المؤسسة لشركة ستاربكس</a:t>
            </a:r>
            <a:endParaRPr lang="ar-DZ" sz="2800" b="1" dirty="0"/>
          </a:p>
        </p:txBody>
      </p:sp>
      <p:sp>
        <p:nvSpPr>
          <p:cNvPr id="13" name="Rectangle 12"/>
          <p:cNvSpPr/>
          <p:nvPr/>
        </p:nvSpPr>
        <p:spPr>
          <a:xfrm>
            <a:off x="4210443" y="2300700"/>
            <a:ext cx="4862773"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smtClean="0"/>
              <a:t>منتجات شركة ستارباكس</a:t>
            </a:r>
            <a:endParaRPr lang="ar-DZ" sz="2800" b="1" dirty="0"/>
          </a:p>
        </p:txBody>
      </p:sp>
      <p:sp>
        <p:nvSpPr>
          <p:cNvPr id="14" name="Rectangle 13"/>
          <p:cNvSpPr/>
          <p:nvPr/>
        </p:nvSpPr>
        <p:spPr>
          <a:xfrm>
            <a:off x="2854278" y="4490246"/>
            <a:ext cx="4862773"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smtClean="0"/>
              <a:t>تحليل </a:t>
            </a:r>
            <a:r>
              <a:rPr lang="en-US" sz="2800" b="1" dirty="0" smtClean="0"/>
              <a:t>  PESTEL ;SWOT  </a:t>
            </a:r>
            <a:r>
              <a:rPr lang="ar-DZ" sz="2800" b="1" dirty="0" smtClean="0"/>
              <a:t>لشركة ستاربكس</a:t>
            </a:r>
            <a:endParaRPr lang="ar-DZ" sz="2800" b="1" dirty="0"/>
          </a:p>
        </p:txBody>
      </p:sp>
      <p:sp>
        <p:nvSpPr>
          <p:cNvPr id="15" name="Rectangle 14"/>
          <p:cNvSpPr/>
          <p:nvPr/>
        </p:nvSpPr>
        <p:spPr>
          <a:xfrm>
            <a:off x="2832935" y="5683886"/>
            <a:ext cx="4862773"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DZ" sz="2800" b="1" dirty="0" smtClean="0"/>
              <a:t>اشكال دخول الاسواق الدولية</a:t>
            </a:r>
            <a:endParaRPr lang="ar-DZ" sz="2800" b="1" dirty="0"/>
          </a:p>
        </p:txBody>
      </p:sp>
      <p:sp>
        <p:nvSpPr>
          <p:cNvPr id="16" name="Rounded Rectangle 15"/>
          <p:cNvSpPr/>
          <p:nvPr/>
        </p:nvSpPr>
        <p:spPr>
          <a:xfrm rot="18626103">
            <a:off x="2474881" y="120295"/>
            <a:ext cx="716110" cy="67381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dirty="0"/>
          </a:p>
        </p:txBody>
      </p:sp>
      <p:sp>
        <p:nvSpPr>
          <p:cNvPr id="17" name="Rounded Rectangle 16"/>
          <p:cNvSpPr/>
          <p:nvPr/>
        </p:nvSpPr>
        <p:spPr>
          <a:xfrm rot="18626103">
            <a:off x="2510174" y="1381546"/>
            <a:ext cx="716110" cy="67381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18" name="Rounded Rectangle 17"/>
          <p:cNvSpPr/>
          <p:nvPr/>
        </p:nvSpPr>
        <p:spPr>
          <a:xfrm rot="18626103">
            <a:off x="3813095" y="2368454"/>
            <a:ext cx="841680" cy="733113"/>
          </a:xfrm>
          <a:prstGeom prst="roundRect">
            <a:avLst>
              <a:gd name="adj" fmla="val 3330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19" name="Rounded Rectangle 18"/>
          <p:cNvSpPr/>
          <p:nvPr/>
        </p:nvSpPr>
        <p:spPr>
          <a:xfrm rot="18626103">
            <a:off x="2545972" y="4593822"/>
            <a:ext cx="716110" cy="67381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20" name="Rounded Rectangle 19"/>
          <p:cNvSpPr/>
          <p:nvPr/>
        </p:nvSpPr>
        <p:spPr>
          <a:xfrm rot="18626103">
            <a:off x="2462694" y="5819709"/>
            <a:ext cx="716110" cy="67381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21" name="Rectangle 20"/>
          <p:cNvSpPr/>
          <p:nvPr/>
        </p:nvSpPr>
        <p:spPr>
          <a:xfrm>
            <a:off x="2344274" y="14514"/>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en-US" sz="2800" b="1" dirty="0" smtClean="0">
                <a:solidFill>
                  <a:schemeClr val="bg1"/>
                </a:solidFill>
              </a:rPr>
              <a:t>01</a:t>
            </a:r>
            <a:endParaRPr lang="ar-DZ" sz="2800" b="1" dirty="0">
              <a:solidFill>
                <a:schemeClr val="bg1"/>
              </a:solidFill>
            </a:endParaRPr>
          </a:p>
        </p:txBody>
      </p:sp>
      <p:sp>
        <p:nvSpPr>
          <p:cNvPr id="22" name="Rectangle 21"/>
          <p:cNvSpPr/>
          <p:nvPr/>
        </p:nvSpPr>
        <p:spPr>
          <a:xfrm>
            <a:off x="2363550" y="1295094"/>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en-US" sz="2800" b="1" dirty="0" smtClean="0">
                <a:solidFill>
                  <a:schemeClr val="bg1"/>
                </a:solidFill>
              </a:rPr>
              <a:t>02</a:t>
            </a:r>
            <a:endParaRPr lang="ar-DZ" sz="2800" b="1" dirty="0">
              <a:solidFill>
                <a:schemeClr val="bg1"/>
              </a:solidFill>
            </a:endParaRPr>
          </a:p>
        </p:txBody>
      </p:sp>
      <p:sp>
        <p:nvSpPr>
          <p:cNvPr id="23" name="Rectangle 22"/>
          <p:cNvSpPr/>
          <p:nvPr/>
        </p:nvSpPr>
        <p:spPr>
          <a:xfrm>
            <a:off x="3711774" y="2277811"/>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DZ" sz="2800" b="1" dirty="0" smtClean="0">
                <a:solidFill>
                  <a:schemeClr val="bg1"/>
                </a:solidFill>
              </a:rPr>
              <a:t>03</a:t>
            </a:r>
            <a:endParaRPr lang="ar-DZ" sz="2800" b="1" dirty="0">
              <a:solidFill>
                <a:schemeClr val="bg1"/>
              </a:solidFill>
            </a:endParaRPr>
          </a:p>
        </p:txBody>
      </p:sp>
      <p:sp>
        <p:nvSpPr>
          <p:cNvPr id="24" name="Rectangle 23"/>
          <p:cNvSpPr/>
          <p:nvPr/>
        </p:nvSpPr>
        <p:spPr>
          <a:xfrm>
            <a:off x="2446827" y="4507967"/>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DZ" sz="2800" b="1" dirty="0" smtClean="0">
                <a:solidFill>
                  <a:schemeClr val="bg1"/>
                </a:solidFill>
              </a:rPr>
              <a:t>05</a:t>
            </a:r>
            <a:endParaRPr lang="ar-DZ" sz="2800" b="1" dirty="0">
              <a:solidFill>
                <a:schemeClr val="bg1"/>
              </a:solidFill>
            </a:endParaRPr>
          </a:p>
        </p:txBody>
      </p:sp>
      <p:sp>
        <p:nvSpPr>
          <p:cNvPr id="25" name="Rectangle 24"/>
          <p:cNvSpPr/>
          <p:nvPr/>
        </p:nvSpPr>
        <p:spPr>
          <a:xfrm>
            <a:off x="2332087" y="5660613"/>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DZ" sz="2800" b="1" dirty="0" smtClean="0">
                <a:solidFill>
                  <a:schemeClr val="bg1"/>
                </a:solidFill>
              </a:rPr>
              <a:t>06</a:t>
            </a:r>
            <a:endParaRPr lang="ar-DZ" sz="2800" b="1" dirty="0">
              <a:solidFill>
                <a:schemeClr val="bg1"/>
              </a:solidFill>
            </a:endParaRPr>
          </a:p>
        </p:txBody>
      </p:sp>
      <p:sp>
        <p:nvSpPr>
          <p:cNvPr id="26" name="Rectangle 25"/>
          <p:cNvSpPr/>
          <p:nvPr/>
        </p:nvSpPr>
        <p:spPr>
          <a:xfrm>
            <a:off x="4210442" y="3378697"/>
            <a:ext cx="4862773" cy="9144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DZ" sz="2800" b="1" dirty="0" smtClean="0"/>
              <a:t>المزيج التسويقي ومنافسون شركة ستاربكس</a:t>
            </a:r>
            <a:endParaRPr lang="ar-DZ" sz="2800" b="1" dirty="0"/>
          </a:p>
        </p:txBody>
      </p:sp>
      <p:sp>
        <p:nvSpPr>
          <p:cNvPr id="27" name="Rounded Rectangle 26"/>
          <p:cNvSpPr/>
          <p:nvPr/>
        </p:nvSpPr>
        <p:spPr>
          <a:xfrm rot="18626103">
            <a:off x="3852388" y="3498992"/>
            <a:ext cx="716110" cy="67381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dirty="0"/>
          </a:p>
        </p:txBody>
      </p:sp>
      <p:sp>
        <p:nvSpPr>
          <p:cNvPr id="2" name="Rectangle 1"/>
          <p:cNvSpPr/>
          <p:nvPr/>
        </p:nvSpPr>
        <p:spPr>
          <a:xfrm>
            <a:off x="4168974" y="363417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3" name="Rectangle 2"/>
          <p:cNvSpPr/>
          <p:nvPr/>
        </p:nvSpPr>
        <p:spPr>
          <a:xfrm>
            <a:off x="3753243" y="341254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t>04</a:t>
            </a:r>
            <a:endParaRPr lang="ar-DZ" sz="2800" b="1" dirty="0"/>
          </a:p>
        </p:txBody>
      </p:sp>
    </p:spTree>
    <p:extLst>
      <p:ext uri="{BB962C8B-B14F-4D97-AF65-F5344CB8AC3E}">
        <p14:creationId xmlns:p14="http://schemas.microsoft.com/office/powerpoint/2010/main" val="11357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4800" b="1" dirty="0">
              <a:solidFill>
                <a:schemeClr val="tx1"/>
              </a:solidFill>
            </a:endParaRPr>
          </a:p>
        </p:txBody>
      </p:sp>
      <p:sp>
        <p:nvSpPr>
          <p:cNvPr id="5" name="Rectangle 4"/>
          <p:cNvSpPr/>
          <p:nvPr/>
        </p:nvSpPr>
        <p:spPr>
          <a:xfrm>
            <a:off x="3491880" y="188640"/>
            <a:ext cx="1843773" cy="830997"/>
          </a:xfrm>
          <a:prstGeom prst="rect">
            <a:avLst/>
          </a:prstGeom>
        </p:spPr>
        <p:txBody>
          <a:bodyPr wrap="none">
            <a:spAutoFit/>
          </a:bodyPr>
          <a:lstStyle/>
          <a:p>
            <a:pPr lvl="0" algn="ctr"/>
            <a:r>
              <a:rPr lang="ar-DZ" sz="4800" b="1" dirty="0">
                <a:solidFill>
                  <a:srgbClr val="C00000"/>
                </a:solidFill>
              </a:rPr>
              <a:t>المقدمة:</a:t>
            </a:r>
          </a:p>
        </p:txBody>
      </p:sp>
      <p:sp>
        <p:nvSpPr>
          <p:cNvPr id="7" name="Rounded Rectangle 6"/>
          <p:cNvSpPr/>
          <p:nvPr/>
        </p:nvSpPr>
        <p:spPr>
          <a:xfrm>
            <a:off x="467544" y="1019637"/>
            <a:ext cx="8136904" cy="55057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8" name="Rectangle 7"/>
          <p:cNvSpPr/>
          <p:nvPr/>
        </p:nvSpPr>
        <p:spPr>
          <a:xfrm>
            <a:off x="441063" y="1412776"/>
            <a:ext cx="8136904" cy="4524315"/>
          </a:xfrm>
          <a:prstGeom prst="rect">
            <a:avLst/>
          </a:prstGeom>
        </p:spPr>
        <p:txBody>
          <a:bodyPr wrap="square">
            <a:spAutoFit/>
          </a:bodyPr>
          <a:lstStyle/>
          <a:p>
            <a:pPr algn="ctr"/>
            <a:r>
              <a:rPr lang="ar-DZ" sz="3600" b="1" dirty="0" smtClean="0"/>
              <a:t>تعد شركة ستاربكس نموذجا مميزا لدراسة حالة في عالم الاعمال ,حيث تمكنت من تحويل تجربة شرب القهوة الى اسلوب حياة وجزء من الثقافة اليومية لملايين الاشخاص حول العالم .تستعرض هذه الدراسة كيف استطاعت ستاربكس من خلال استراتيجياتها التسويقية واهتمامها بجودة الخدمة والتركيز على تجربة العميل ان تبني علامة تجارية قوية وتحقق انتشارا عالميا واسعا في صناعة نتافسية</a:t>
            </a:r>
            <a:endParaRPr lang="ar-DZ" sz="3600" b="1" dirty="0"/>
          </a:p>
        </p:txBody>
      </p:sp>
    </p:spTree>
    <p:extLst>
      <p:ext uri="{BB962C8B-B14F-4D97-AF65-F5344CB8AC3E}">
        <p14:creationId xmlns:p14="http://schemas.microsoft.com/office/powerpoint/2010/main" val="205514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760348"/>
            <a:ext cx="5508104" cy="6097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400" b="1" dirty="0" smtClean="0">
                <a:solidFill>
                  <a:schemeClr val="tx1"/>
                </a:solidFill>
              </a:rPr>
              <a:t>ستاربكس </a:t>
            </a:r>
            <a:r>
              <a:rPr lang="ar-DZ" sz="2400" b="1" dirty="0">
                <a:solidFill>
                  <a:schemeClr val="tx1"/>
                </a:solidFill>
              </a:rPr>
              <a:t>هي شركة أمريكية متعددة الجنسيات، تُعدّ أكبر سلسلة مقاهي في العالم، تتخصص في تقديم القهوة والمشروبات الساخنة والباردة، بالإضافة إلى مجموعة من المخبوزات والوجبات الخفيفة. تأسست ستاربكس عام 1971 في مدينة سياتل بولاية واشنطن، على يد كل من جيري بالدوين، وزيف سيغل، وغوردون بوكر، وبدأت نشاطها ببيع حبوب القهوة المحمصة ومعدات تحضيرها </a:t>
            </a:r>
            <a:r>
              <a:rPr lang="ar-DZ" sz="2400" b="1" dirty="0" smtClean="0">
                <a:solidFill>
                  <a:schemeClr val="tx1"/>
                </a:solidFill>
              </a:rPr>
              <a:t>فقط.وفي </a:t>
            </a:r>
            <a:r>
              <a:rPr lang="ar-DZ" sz="2400" b="1" dirty="0">
                <a:solidFill>
                  <a:schemeClr val="tx1"/>
                </a:solidFill>
              </a:rPr>
              <a:t>عام 1987 </a:t>
            </a:r>
            <a:r>
              <a:rPr lang="ar-DZ" sz="2400" b="1" dirty="0" smtClean="0">
                <a:solidFill>
                  <a:schemeClr val="tx1"/>
                </a:solidFill>
              </a:rPr>
              <a:t>تولّى </a:t>
            </a:r>
            <a:r>
              <a:rPr lang="ar-DZ" sz="2400" b="1" dirty="0">
                <a:solidFill>
                  <a:schemeClr val="tx1"/>
                </a:solidFill>
              </a:rPr>
              <a:t>"هوارد شولتز" قيادتها، حيث قام بتطوير نموذج أعمالها وتحويلها إلى سلسلة مقاهي تقدم القهوة الجاهزة بأسلوب مستوحى من ثقافة المقاهي الإيطالية، مما ساهم في توسعها السريع محليًا ودوليًا.</a:t>
            </a:r>
          </a:p>
          <a:p>
            <a:r>
              <a:rPr lang="ar-DZ" sz="2400" b="1" dirty="0" smtClean="0">
                <a:solidFill>
                  <a:schemeClr val="tx1"/>
                </a:solidFill>
              </a:rPr>
              <a:t>وبحلول </a:t>
            </a:r>
            <a:r>
              <a:rPr lang="ar-DZ" sz="2400" b="1" dirty="0">
                <a:solidFill>
                  <a:schemeClr val="tx1"/>
                </a:solidFill>
              </a:rPr>
              <a:t>عام 2024، تجاوز عدد فروع ستاربكس 35,000 فرع في أكثر من 80 دولة حول العالم، مما يجعلها علامة تجارية عالمية رائدة في مجال القهوة والمشروبات</a:t>
            </a:r>
            <a:endParaRPr lang="ar-DZ" sz="2400" b="1" dirty="0" smtClean="0">
              <a:solidFill>
                <a:schemeClr val="tx1"/>
              </a:solidFill>
            </a:endParaRPr>
          </a:p>
        </p:txBody>
      </p:sp>
      <p:sp>
        <p:nvSpPr>
          <p:cNvPr id="6" name="Rectangle 5"/>
          <p:cNvSpPr/>
          <p:nvPr/>
        </p:nvSpPr>
        <p:spPr>
          <a:xfrm>
            <a:off x="1439652" y="1052736"/>
            <a:ext cx="626469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ar-DZ"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52462"/>
            <a:ext cx="8334672" cy="707886"/>
          </a:xfrm>
          <a:prstGeom prst="rect">
            <a:avLst/>
          </a:prstGeom>
        </p:spPr>
        <p:txBody>
          <a:bodyPr wrap="square">
            <a:spAutoFit/>
          </a:bodyPr>
          <a:lstStyle/>
          <a:p>
            <a:pPr lvl="0" algn="ctr"/>
            <a:r>
              <a:rPr lang="ar-SA" sz="4000" b="1" dirty="0">
                <a:solidFill>
                  <a:schemeClr val="accent2"/>
                </a:solidFill>
              </a:rPr>
              <a:t>تعريف </a:t>
            </a:r>
            <a:r>
              <a:rPr lang="ar-SA" sz="4000" b="1" dirty="0" smtClean="0">
                <a:solidFill>
                  <a:schemeClr val="accent2"/>
                </a:solidFill>
              </a:rPr>
              <a:t>ونشأةشركة ستار بكس</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087" b="6904"/>
          <a:stretch/>
        </p:blipFill>
        <p:spPr>
          <a:xfrm>
            <a:off x="-13682" y="760348"/>
            <a:ext cx="3649577" cy="5858166"/>
          </a:xfrm>
          <a:prstGeom prst="rect">
            <a:avLst/>
          </a:prstGeom>
        </p:spPr>
      </p:pic>
    </p:spTree>
    <p:extLst>
      <p:ext uri="{BB962C8B-B14F-4D97-AF65-F5344CB8AC3E}">
        <p14:creationId xmlns:p14="http://schemas.microsoft.com/office/powerpoint/2010/main" val="74389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4000" b="1" dirty="0"/>
          </a:p>
        </p:txBody>
      </p:sp>
      <p:sp>
        <p:nvSpPr>
          <p:cNvPr id="2" name="Rectangle 1"/>
          <p:cNvSpPr/>
          <p:nvPr/>
        </p:nvSpPr>
        <p:spPr>
          <a:xfrm>
            <a:off x="1115616" y="188640"/>
            <a:ext cx="7416824" cy="646331"/>
          </a:xfrm>
          <a:prstGeom prst="rect">
            <a:avLst/>
          </a:prstGeom>
        </p:spPr>
        <p:txBody>
          <a:bodyPr wrap="square">
            <a:spAutoFit/>
          </a:bodyPr>
          <a:lstStyle/>
          <a:p>
            <a:pPr lvl="0" algn="ctr"/>
            <a:r>
              <a:rPr lang="ar-SA" sz="3600" b="1" dirty="0">
                <a:solidFill>
                  <a:srgbClr val="C00000"/>
                </a:solidFill>
              </a:rPr>
              <a:t>تعريف الشخصية المؤسسة لشركة ستاربكس</a:t>
            </a:r>
            <a:endParaRPr lang="ar-DZ" sz="3600" b="1" dirty="0">
              <a:solidFill>
                <a:srgbClr val="C00000"/>
              </a:solidFill>
            </a:endParaRPr>
          </a:p>
        </p:txBody>
      </p:sp>
      <p:sp>
        <p:nvSpPr>
          <p:cNvPr id="3" name="Rectangle 2"/>
          <p:cNvSpPr/>
          <p:nvPr/>
        </p:nvSpPr>
        <p:spPr>
          <a:xfrm>
            <a:off x="4211960" y="1268760"/>
            <a:ext cx="4572000" cy="4401205"/>
          </a:xfrm>
          <a:prstGeom prst="rect">
            <a:avLst/>
          </a:prstGeom>
        </p:spPr>
        <p:txBody>
          <a:bodyPr>
            <a:spAutoFit/>
          </a:bodyPr>
          <a:lstStyle/>
          <a:p>
            <a:r>
              <a:rPr lang="ar-DZ" sz="2000" b="1" dirty="0"/>
              <a:t>هوارد شولتز هو رجل أعمال أمريكي ولد في بروكلين نيويورك عام 1953 ، واشتهر بدوره المحوري في تطوير سلسلة مقاهي ستاربكس وتحويلها من شركة صغيرة محلية إلى علامة تجارية عالمية في عالم القهوة. نشأ في بيئة فقيرة، مما شكل وعيه الاجتماعي والاقتصادي، وحصل على منحة دراسية مكنته من إكمال تعليمه الجامعي. انضم إلى ستاربكس في أوائل الثمانينات، وبعد زيارة الإيطاليا، استلهم فكرة تحويل المقهى إلى تجربة اجتماعية متكاملة، وليس مجرد مكان لبيع القهوة. اشترى الشركة عام 1987 وبدأ بتوسيعها عالمياً. عُرف بدعمه لقضايا العدالة الاجتماعية والتعليم، وحقوق الموظفين، كما أبدى اهتماماً بالعمل السياسي، حيث فكر في الترشح للرئاسة الأمريكية كمستقل 2020 في عام</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76"/>
          <a:stretch/>
        </p:blipFill>
        <p:spPr bwMode="auto">
          <a:xfrm>
            <a:off x="0" y="834971"/>
            <a:ext cx="4139952" cy="602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5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5" name="Rectangle 4"/>
          <p:cNvSpPr/>
          <p:nvPr/>
        </p:nvSpPr>
        <p:spPr>
          <a:xfrm>
            <a:off x="1871193" y="0"/>
            <a:ext cx="7272807" cy="707886"/>
          </a:xfrm>
          <a:prstGeom prst="rect">
            <a:avLst/>
          </a:prstGeom>
        </p:spPr>
        <p:txBody>
          <a:bodyPr wrap="square">
            <a:spAutoFit/>
          </a:bodyPr>
          <a:lstStyle/>
          <a:p>
            <a:pPr algn="ctr"/>
            <a:r>
              <a:rPr lang="ar-SA" sz="4000" b="1" dirty="0" smtClean="0">
                <a:solidFill>
                  <a:schemeClr val="accent2"/>
                </a:solidFill>
              </a:rPr>
              <a:t>خدمات</a:t>
            </a:r>
            <a:r>
              <a:rPr lang="ar-SA" sz="4000" b="1" dirty="0" smtClean="0">
                <a:solidFill>
                  <a:schemeClr val="accent2"/>
                </a:solidFill>
              </a:rPr>
              <a:t> </a:t>
            </a:r>
            <a:r>
              <a:rPr lang="ar-SA" sz="4000" b="1" dirty="0">
                <a:solidFill>
                  <a:schemeClr val="accent2"/>
                </a:solidFill>
              </a:rPr>
              <a:t>شركة </a:t>
            </a:r>
            <a:r>
              <a:rPr lang="ar-SA" sz="4000" b="1" dirty="0" smtClean="0">
                <a:solidFill>
                  <a:schemeClr val="accent2"/>
                </a:solidFill>
              </a:rPr>
              <a:t>ستارباكس</a:t>
            </a:r>
            <a:endParaRPr lang="ar-SA" sz="4000" b="1" dirty="0">
              <a:solidFill>
                <a:schemeClr val="accent2"/>
              </a:solidFill>
            </a:endParaRPr>
          </a:p>
        </p:txBody>
      </p:sp>
      <p:sp>
        <p:nvSpPr>
          <p:cNvPr id="2" name="Rectangle 1"/>
          <p:cNvSpPr/>
          <p:nvPr/>
        </p:nvSpPr>
        <p:spPr>
          <a:xfrm>
            <a:off x="4528880" y="469807"/>
            <a:ext cx="4572000" cy="6370975"/>
          </a:xfrm>
          <a:prstGeom prst="rect">
            <a:avLst/>
          </a:prstGeom>
        </p:spPr>
        <p:txBody>
          <a:bodyPr>
            <a:spAutoFit/>
          </a:bodyPr>
          <a:lstStyle/>
          <a:p>
            <a:r>
              <a:rPr lang="ar-DZ" sz="2000" b="1" dirty="0" smtClean="0"/>
              <a:t> </a:t>
            </a:r>
            <a:r>
              <a:rPr lang="ar-DZ" sz="2400" b="1" dirty="0" smtClean="0"/>
              <a:t>01</a:t>
            </a:r>
            <a:r>
              <a:rPr lang="ar-DZ" sz="2800" b="1" dirty="0" smtClean="0"/>
              <a:t>-</a:t>
            </a:r>
            <a:r>
              <a:rPr lang="ar-DZ" sz="2400" b="1" dirty="0" smtClean="0"/>
              <a:t> المشروبات:</a:t>
            </a:r>
          </a:p>
          <a:p>
            <a:r>
              <a:rPr lang="ar-DZ" sz="2400" b="1" dirty="0" smtClean="0"/>
              <a:t>القهوة </a:t>
            </a:r>
            <a:r>
              <a:rPr lang="ar-DZ" sz="2400" b="1" dirty="0"/>
              <a:t>بأنواعها: </a:t>
            </a:r>
            <a:r>
              <a:rPr lang="ar-DZ" sz="2400" dirty="0"/>
              <a:t>لاتيه، أمريكانو، </a:t>
            </a:r>
            <a:r>
              <a:rPr lang="ar-DZ" sz="2400" dirty="0" smtClean="0"/>
              <a:t>كابتشينو..</a:t>
            </a:r>
          </a:p>
          <a:p>
            <a:r>
              <a:rPr lang="ar-DZ" sz="2400" b="1" dirty="0" smtClean="0"/>
              <a:t>المشروبات </a:t>
            </a:r>
            <a:r>
              <a:rPr lang="ar-DZ" sz="2400" b="1" dirty="0"/>
              <a:t>الباردة: </a:t>
            </a:r>
            <a:r>
              <a:rPr lang="ar-DZ" sz="2400" dirty="0" smtClean="0"/>
              <a:t>فرابتشينو</a:t>
            </a:r>
            <a:r>
              <a:rPr lang="en-US" sz="2400" dirty="0" smtClean="0"/>
              <a:t>، </a:t>
            </a:r>
            <a:r>
              <a:rPr lang="ar-DZ" sz="2400" dirty="0"/>
              <a:t>قهوة </a:t>
            </a:r>
            <a:r>
              <a:rPr lang="ar-DZ" sz="2400" dirty="0" smtClean="0"/>
              <a:t>مثلجة..</a:t>
            </a:r>
          </a:p>
          <a:p>
            <a:r>
              <a:rPr lang="ar-DZ" sz="2400" b="1" dirty="0" smtClean="0"/>
              <a:t>مشروبات </a:t>
            </a:r>
            <a:r>
              <a:rPr lang="ar-DZ" sz="2400" b="1" dirty="0"/>
              <a:t>الشاي: </a:t>
            </a:r>
            <a:r>
              <a:rPr lang="ar-DZ" sz="2400" dirty="0"/>
              <a:t>تشاي لاتيه، شاي </a:t>
            </a:r>
            <a:r>
              <a:rPr lang="ar-DZ" sz="2400" dirty="0" smtClean="0"/>
              <a:t>أخضر..</a:t>
            </a:r>
          </a:p>
          <a:p>
            <a:r>
              <a:rPr lang="ar-DZ" sz="2400" b="1" dirty="0" smtClean="0"/>
              <a:t>مشروبات </a:t>
            </a:r>
            <a:r>
              <a:rPr lang="ar-DZ" sz="2400" b="1" dirty="0"/>
              <a:t>موسمية: </a:t>
            </a:r>
            <a:r>
              <a:rPr lang="ar-DZ" sz="2400" dirty="0"/>
              <a:t>مثل </a:t>
            </a:r>
            <a:r>
              <a:rPr lang="ar-DZ" sz="2400" dirty="0" smtClean="0"/>
              <a:t>مشروب اليقطينفي الخريف..</a:t>
            </a:r>
          </a:p>
          <a:p>
            <a:r>
              <a:rPr lang="ar-DZ" sz="2400" b="1" dirty="0" smtClean="0"/>
              <a:t>02- المأكولات:</a:t>
            </a:r>
          </a:p>
          <a:p>
            <a:r>
              <a:rPr lang="ar-DZ" sz="2400" dirty="0" smtClean="0"/>
              <a:t>معجنات(كرواسون,مافن,دونات..),ساندويتشاتوفطائر,سلطات وخيارات نباتية,حلويات (تشيز كيك,براونيز..)</a:t>
            </a:r>
          </a:p>
          <a:p>
            <a:r>
              <a:rPr lang="ar-DZ" sz="2400" b="1" dirty="0" smtClean="0"/>
              <a:t>03- خدمات اخرى:</a:t>
            </a:r>
          </a:p>
          <a:p>
            <a:r>
              <a:rPr lang="ar-DZ" sz="2400" dirty="0" smtClean="0"/>
              <a:t>بيع منتجات القهوة المعدة للاستخدام المنزلي (حبوب قهوة,اكواب , ادوات تحضير..</a:t>
            </a:r>
          </a:p>
          <a:p>
            <a:r>
              <a:rPr lang="ar-DZ" sz="2400" dirty="0" smtClean="0"/>
              <a:t>خدمة الطلب المسبق عبر التطبيق</a:t>
            </a:r>
          </a:p>
          <a:p>
            <a:r>
              <a:rPr lang="ar-DZ" sz="2400" dirty="0" smtClean="0"/>
              <a:t>خدمة التوصيل </a:t>
            </a:r>
          </a:p>
          <a:p>
            <a:r>
              <a:rPr lang="ar-DZ" sz="2400" dirty="0" smtClean="0"/>
              <a:t>خدمة الانترنت المجاني داخل الفروع </a:t>
            </a:r>
          </a:p>
          <a:p>
            <a:r>
              <a:rPr lang="ar-DZ" sz="2400" dirty="0" smtClean="0"/>
              <a:t>برامج الولاء(ستاربكس ريواردز)</a:t>
            </a:r>
            <a:endParaRPr lang="ar-DZ" sz="2000" dirty="0" smtClean="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714"/>
            <a:ext cx="2362992" cy="215114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033" y="3843830"/>
            <a:ext cx="2176599" cy="2996952"/>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t="7966"/>
          <a:stretch/>
        </p:blipFill>
        <p:spPr>
          <a:xfrm>
            <a:off x="47624" y="2314284"/>
            <a:ext cx="2267743" cy="4563414"/>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554" y="620688"/>
            <a:ext cx="2050326" cy="3096344"/>
          </a:xfrm>
          <a:prstGeom prst="rect">
            <a:avLst/>
          </a:prstGeom>
        </p:spPr>
      </p:pic>
    </p:spTree>
    <p:extLst>
      <p:ext uri="{BB962C8B-B14F-4D97-AF65-F5344CB8AC3E}">
        <p14:creationId xmlns:p14="http://schemas.microsoft.com/office/powerpoint/2010/main" val="343919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806489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0" y="980728"/>
            <a:ext cx="4572000" cy="1631216"/>
          </a:xfrm>
          <a:prstGeom prst="rect">
            <a:avLst/>
          </a:prstGeom>
        </p:spPr>
        <p:txBody>
          <a:bodyPr>
            <a:spAutoFit/>
          </a:bodyPr>
          <a:lstStyle/>
          <a:p>
            <a:r>
              <a:rPr lang="ar-DZ" sz="2000" b="1" dirty="0">
                <a:solidFill>
                  <a:srgbClr val="C00000"/>
                </a:solidFill>
              </a:rPr>
              <a:t>المنتج</a:t>
            </a:r>
            <a:r>
              <a:rPr lang="en-US" sz="2000" b="1" dirty="0">
                <a:solidFill>
                  <a:srgbClr val="C00000"/>
                </a:solidFill>
              </a:rPr>
              <a:t>:</a:t>
            </a:r>
          </a:p>
          <a:p>
            <a:r>
              <a:rPr lang="ar-DZ" sz="2000" b="1" dirty="0"/>
              <a:t>الخدمة الأساسية: تقديم مشروبات ذات جودة عالية.</a:t>
            </a:r>
          </a:p>
          <a:p>
            <a:r>
              <a:rPr lang="ar-DZ" sz="2000" b="1" dirty="0"/>
              <a:t>الخدمة المرافقة: </a:t>
            </a:r>
            <a:r>
              <a:rPr lang="ar-DZ" sz="2000" b="1" dirty="0" smtClean="0"/>
              <a:t>الجلسة </a:t>
            </a:r>
            <a:r>
              <a:rPr lang="ar-DZ" sz="2000" b="1" dirty="0"/>
              <a:t>المريحة، </a:t>
            </a:r>
            <a:r>
              <a:rPr lang="ar-DZ" sz="2000" b="1" dirty="0" smtClean="0"/>
              <a:t>الوايفاي المجاني..</a:t>
            </a:r>
          </a:p>
          <a:p>
            <a:r>
              <a:rPr lang="ar-DZ" sz="2000" b="1" dirty="0" smtClean="0"/>
              <a:t>تجربة </a:t>
            </a:r>
            <a:r>
              <a:rPr lang="ar-DZ" sz="2000" b="1" dirty="0"/>
              <a:t>الزبون: التخصيص العالي للمشروب، الكتابة على الكوب، التعامل الودود من الباريستا.</a:t>
            </a:r>
          </a:p>
        </p:txBody>
      </p:sp>
      <p:sp>
        <p:nvSpPr>
          <p:cNvPr id="11" name="Rectangle 10"/>
          <p:cNvSpPr/>
          <p:nvPr/>
        </p:nvSpPr>
        <p:spPr>
          <a:xfrm>
            <a:off x="4586019" y="3935383"/>
            <a:ext cx="4572000" cy="1323439"/>
          </a:xfrm>
          <a:prstGeom prst="rect">
            <a:avLst/>
          </a:prstGeom>
        </p:spPr>
        <p:txBody>
          <a:bodyPr>
            <a:spAutoFit/>
          </a:bodyPr>
          <a:lstStyle/>
          <a:p>
            <a:r>
              <a:rPr lang="ar-DZ" sz="2000" b="1" dirty="0">
                <a:solidFill>
                  <a:srgbClr val="C00000"/>
                </a:solidFill>
              </a:rPr>
              <a:t>السعر:</a:t>
            </a:r>
            <a:endParaRPr lang="en-US" sz="2000" b="1" dirty="0">
              <a:solidFill>
                <a:srgbClr val="C00000"/>
              </a:solidFill>
            </a:endParaRPr>
          </a:p>
          <a:p>
            <a:r>
              <a:rPr lang="ar-DZ" sz="2000" b="1" dirty="0"/>
              <a:t>تعتمد ستاربكس على استراتيجية السعر المرتفع </a:t>
            </a:r>
            <a:r>
              <a:rPr lang="ar-DZ" sz="2000" b="1" dirty="0" smtClean="0"/>
              <a:t>لأنها </a:t>
            </a:r>
            <a:r>
              <a:rPr lang="ar-DZ" sz="2000" b="1" dirty="0"/>
              <a:t>تبيع "قيمة مضافة" وليس فقط </a:t>
            </a:r>
            <a:r>
              <a:rPr lang="ar-DZ" sz="2000" b="1" dirty="0" smtClean="0"/>
              <a:t>قهوة.السعر </a:t>
            </a:r>
            <a:r>
              <a:rPr lang="ar-DZ" sz="2000" b="1" dirty="0"/>
              <a:t>يعكس الجودة، البيئة الراقية، والاهتمام بالتفاصيل</a:t>
            </a:r>
            <a:r>
              <a:rPr lang="ar-DZ" sz="2000" b="1" dirty="0" smtClean="0"/>
              <a:t>.</a:t>
            </a:r>
            <a:endParaRPr lang="ar-DZ" sz="2000" b="1" dirty="0"/>
          </a:p>
        </p:txBody>
      </p:sp>
      <p:sp>
        <p:nvSpPr>
          <p:cNvPr id="12" name="Rectangle 11"/>
          <p:cNvSpPr/>
          <p:nvPr/>
        </p:nvSpPr>
        <p:spPr>
          <a:xfrm>
            <a:off x="4594133" y="2611944"/>
            <a:ext cx="4572000" cy="1323439"/>
          </a:xfrm>
          <a:prstGeom prst="rect">
            <a:avLst/>
          </a:prstGeom>
        </p:spPr>
        <p:txBody>
          <a:bodyPr>
            <a:spAutoFit/>
          </a:bodyPr>
          <a:lstStyle/>
          <a:p>
            <a:r>
              <a:rPr lang="ar-DZ" sz="2000" b="1" dirty="0">
                <a:solidFill>
                  <a:srgbClr val="C00000"/>
                </a:solidFill>
              </a:rPr>
              <a:t>المكان :</a:t>
            </a:r>
          </a:p>
          <a:p>
            <a:r>
              <a:rPr lang="ar-DZ" sz="2000" b="1" dirty="0"/>
              <a:t>توفر ستاربكس أكثر من 35 ألف نقطة بيع عالمياً، بمواقع مدروسة جداً </a:t>
            </a:r>
            <a:r>
              <a:rPr lang="ar-DZ" sz="2000" b="1" dirty="0" smtClean="0"/>
              <a:t>وتوسعت </a:t>
            </a:r>
            <a:r>
              <a:rPr lang="ar-DZ" sz="2000" b="1" dirty="0"/>
              <a:t>أيضًا رقمياً عبر التطبيقات وخدمات التوصيل</a:t>
            </a:r>
            <a:r>
              <a:rPr lang="ar-DZ" sz="2000" b="1" dirty="0" smtClean="0"/>
              <a:t>.</a:t>
            </a:r>
            <a:endParaRPr lang="ar-DZ" sz="2000" b="1" dirty="0"/>
          </a:p>
        </p:txBody>
      </p:sp>
      <p:sp>
        <p:nvSpPr>
          <p:cNvPr id="13" name="Rectangle 12"/>
          <p:cNvSpPr/>
          <p:nvPr/>
        </p:nvSpPr>
        <p:spPr>
          <a:xfrm>
            <a:off x="85957" y="980728"/>
            <a:ext cx="4572000" cy="1631216"/>
          </a:xfrm>
          <a:prstGeom prst="rect">
            <a:avLst/>
          </a:prstGeom>
        </p:spPr>
        <p:txBody>
          <a:bodyPr>
            <a:spAutoFit/>
          </a:bodyPr>
          <a:lstStyle/>
          <a:p>
            <a:r>
              <a:rPr lang="ar-DZ" sz="2000" b="1" dirty="0">
                <a:solidFill>
                  <a:srgbClr val="C00000"/>
                </a:solidFill>
              </a:rPr>
              <a:t>الترويج:</a:t>
            </a:r>
          </a:p>
          <a:p>
            <a:r>
              <a:rPr lang="ar-DZ" sz="2000" b="1" dirty="0" smtClean="0"/>
              <a:t>مكافآت </a:t>
            </a:r>
            <a:r>
              <a:rPr lang="ar-DZ" sz="2000" b="1" dirty="0"/>
              <a:t>ولاء: تطبيق </a:t>
            </a:r>
            <a:r>
              <a:rPr lang="en-US" sz="2000" b="1" dirty="0"/>
              <a:t>Starbucks Rewards </a:t>
            </a:r>
            <a:r>
              <a:rPr lang="ar-DZ" sz="2000" b="1" dirty="0"/>
              <a:t>يقدم نقاطًا وهدايا.</a:t>
            </a:r>
          </a:p>
          <a:p>
            <a:r>
              <a:rPr lang="ar-DZ" sz="2000" b="1" dirty="0"/>
              <a:t>وسائل التواصل الاجتماعي: تصميمات جذابة، تفاعل مع الجمهور، محتوى مُلهم.</a:t>
            </a:r>
          </a:p>
        </p:txBody>
      </p:sp>
      <p:sp>
        <p:nvSpPr>
          <p:cNvPr id="7" name="Rectangle 6"/>
          <p:cNvSpPr/>
          <p:nvPr/>
        </p:nvSpPr>
        <p:spPr>
          <a:xfrm>
            <a:off x="22133" y="2770974"/>
            <a:ext cx="4572000" cy="1015663"/>
          </a:xfrm>
          <a:prstGeom prst="rect">
            <a:avLst/>
          </a:prstGeom>
        </p:spPr>
        <p:txBody>
          <a:bodyPr>
            <a:spAutoFit/>
          </a:bodyPr>
          <a:lstStyle/>
          <a:p>
            <a:r>
              <a:rPr lang="ar-DZ" sz="2000" b="1" dirty="0" smtClean="0">
                <a:solidFill>
                  <a:srgbClr val="C00000"/>
                </a:solidFill>
              </a:rPr>
              <a:t>الاشخاص</a:t>
            </a:r>
            <a:r>
              <a:rPr lang="ar-DZ" sz="2000" b="1" dirty="0" smtClean="0">
                <a:solidFill>
                  <a:srgbClr val="C00000"/>
                </a:solidFill>
              </a:rPr>
              <a:t>:</a:t>
            </a:r>
            <a:endParaRPr lang="ar-DZ" sz="2000" b="1" dirty="0">
              <a:solidFill>
                <a:srgbClr val="C00000"/>
              </a:solidFill>
            </a:endParaRPr>
          </a:p>
          <a:p>
            <a:r>
              <a:rPr lang="ar-DZ" sz="2000" b="1" dirty="0" smtClean="0"/>
              <a:t>يتم اختيار العاملين بعناية لانهم جزء اساسي من تجربة الزبون</a:t>
            </a:r>
            <a:endParaRPr lang="ar-DZ" sz="2000" b="1" dirty="0"/>
          </a:p>
        </p:txBody>
      </p:sp>
      <p:sp>
        <p:nvSpPr>
          <p:cNvPr id="8" name="Rectangle 7"/>
          <p:cNvSpPr/>
          <p:nvPr/>
        </p:nvSpPr>
        <p:spPr>
          <a:xfrm>
            <a:off x="14019" y="3781494"/>
            <a:ext cx="4572000" cy="1015663"/>
          </a:xfrm>
          <a:prstGeom prst="rect">
            <a:avLst/>
          </a:prstGeom>
        </p:spPr>
        <p:txBody>
          <a:bodyPr>
            <a:spAutoFit/>
          </a:bodyPr>
          <a:lstStyle/>
          <a:p>
            <a:r>
              <a:rPr lang="ar-DZ" sz="2000" b="1" dirty="0" smtClean="0">
                <a:solidFill>
                  <a:srgbClr val="C00000"/>
                </a:solidFill>
              </a:rPr>
              <a:t>العملية:</a:t>
            </a:r>
            <a:endParaRPr lang="ar-DZ" sz="2000" b="1" dirty="0">
              <a:solidFill>
                <a:srgbClr val="C00000"/>
              </a:solidFill>
            </a:endParaRPr>
          </a:p>
          <a:p>
            <a:r>
              <a:rPr lang="ar-DZ" sz="2000" b="1" dirty="0" smtClean="0"/>
              <a:t>نظام الطلب والدفع السريع داخل الفروع ,الطلب عبر التطبيق مسبقا لتقليل الانتظار.</a:t>
            </a:r>
          </a:p>
        </p:txBody>
      </p:sp>
      <p:sp>
        <p:nvSpPr>
          <p:cNvPr id="9" name="Rectangle 8"/>
          <p:cNvSpPr/>
          <p:nvPr/>
        </p:nvSpPr>
        <p:spPr>
          <a:xfrm>
            <a:off x="-2256" y="5013176"/>
            <a:ext cx="4660214" cy="1015663"/>
          </a:xfrm>
          <a:prstGeom prst="rect">
            <a:avLst/>
          </a:prstGeom>
        </p:spPr>
        <p:txBody>
          <a:bodyPr wrap="square">
            <a:spAutoFit/>
          </a:bodyPr>
          <a:lstStyle/>
          <a:p>
            <a:r>
              <a:rPr lang="ar-DZ" sz="2000" b="1" dirty="0" smtClean="0">
                <a:solidFill>
                  <a:srgbClr val="C00000"/>
                </a:solidFill>
              </a:rPr>
              <a:t>البيئة المادية</a:t>
            </a:r>
            <a:r>
              <a:rPr lang="ar-DZ" sz="2000" b="1" dirty="0" smtClean="0">
                <a:solidFill>
                  <a:srgbClr val="C00000"/>
                </a:solidFill>
              </a:rPr>
              <a:t>:</a:t>
            </a:r>
            <a:endParaRPr lang="ar-DZ" sz="2000" b="1" dirty="0">
              <a:solidFill>
                <a:srgbClr val="C00000"/>
              </a:solidFill>
            </a:endParaRPr>
          </a:p>
          <a:p>
            <a:r>
              <a:rPr lang="ar-DZ" sz="2000" b="1" dirty="0" smtClean="0"/>
              <a:t>تصميم الفروع مميز ومريح ,نظافة المكان وترتيب المنتجات توحي بالجودة والاحترام</a:t>
            </a:r>
            <a:endParaRPr lang="ar-DZ" sz="2000" b="1" dirty="0"/>
          </a:p>
        </p:txBody>
      </p:sp>
    </p:spTree>
    <p:extLst>
      <p:ext uri="{BB962C8B-B14F-4D97-AF65-F5344CB8AC3E}">
        <p14:creationId xmlns:p14="http://schemas.microsoft.com/office/powerpoint/2010/main" val="271667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3568" y="620688"/>
            <a:ext cx="7848872" cy="5878532"/>
          </a:xfrm>
          <a:prstGeom prst="rect">
            <a:avLst/>
          </a:prstGeom>
        </p:spPr>
        <p:txBody>
          <a:bodyPr wrap="square">
            <a:spAutoFit/>
          </a:bodyPr>
          <a:lstStyle/>
          <a:p>
            <a:r>
              <a:rPr lang="ar-DZ" sz="3600" b="1" dirty="0" smtClean="0">
                <a:solidFill>
                  <a:srgbClr val="C00000"/>
                </a:solidFill>
              </a:rPr>
              <a:t>المنافسون </a:t>
            </a:r>
            <a:r>
              <a:rPr lang="ar-DZ" sz="3600" b="1" dirty="0">
                <a:solidFill>
                  <a:srgbClr val="C00000"/>
                </a:solidFill>
              </a:rPr>
              <a:t>الرئيسيون لشركة </a:t>
            </a:r>
            <a:r>
              <a:rPr lang="ar-DZ" sz="3600" b="1" dirty="0" smtClean="0">
                <a:solidFill>
                  <a:srgbClr val="C00000"/>
                </a:solidFill>
              </a:rPr>
              <a:t>ستاربكس:</a:t>
            </a:r>
          </a:p>
          <a:p>
            <a:r>
              <a:rPr lang="en-US" sz="2800" b="1" dirty="0" smtClean="0"/>
              <a:t>Dunkin</a:t>
            </a:r>
            <a:r>
              <a:rPr lang="ar-DZ" sz="2800" b="1" dirty="0" smtClean="0"/>
              <a:t>دانكن: كبر </a:t>
            </a:r>
            <a:r>
              <a:rPr lang="ar-DZ" sz="2800" b="1" dirty="0"/>
              <a:t>منافس مباشر في أمريكا، يقدم القهوة والمخبوزات بأسعار أقل من ستاربكس</a:t>
            </a:r>
            <a:r>
              <a:rPr lang="ar-DZ" sz="2800" b="1" dirty="0" smtClean="0"/>
              <a:t>.</a:t>
            </a:r>
          </a:p>
          <a:p>
            <a:r>
              <a:rPr lang="ar-DZ" sz="2400" b="1" dirty="0" smtClean="0"/>
              <a:t> </a:t>
            </a:r>
            <a:r>
              <a:rPr lang="en-US" sz="2800" b="1" dirty="0"/>
              <a:t>Costa </a:t>
            </a:r>
            <a:r>
              <a:rPr lang="en-US" sz="2800" b="1" dirty="0" smtClean="0"/>
              <a:t>Coffee</a:t>
            </a:r>
            <a:r>
              <a:rPr lang="en-US" sz="3200" b="1" dirty="0" smtClean="0"/>
              <a:t> </a:t>
            </a:r>
            <a:r>
              <a:rPr lang="ar-DZ" sz="2800" b="1" dirty="0" smtClean="0"/>
              <a:t>كوستا كوفي: شركة </a:t>
            </a:r>
            <a:r>
              <a:rPr lang="ar-DZ" sz="2800" b="1" dirty="0"/>
              <a:t>بريطانية لها انتشار كبير في أوروبا وآسيا، تُنافس ستاربكس في جودة القهوة وأجواء الفروع</a:t>
            </a:r>
            <a:r>
              <a:rPr lang="ar-DZ" sz="2800" b="1" dirty="0" smtClean="0"/>
              <a:t>.</a:t>
            </a:r>
          </a:p>
          <a:p>
            <a:r>
              <a:rPr lang="ar-DZ" sz="2800" b="1" dirty="0" smtClean="0"/>
              <a:t> </a:t>
            </a:r>
            <a:r>
              <a:rPr lang="en-US" sz="2800" b="1" dirty="0" err="1"/>
              <a:t>McCafé</a:t>
            </a:r>
            <a:r>
              <a:rPr lang="en-US" sz="2800" b="1" dirty="0"/>
              <a:t> </a:t>
            </a:r>
            <a:r>
              <a:rPr lang="ar-DZ" sz="2800" b="1" dirty="0" smtClean="0"/>
              <a:t>ماك كافيه: تابعة </a:t>
            </a:r>
            <a:r>
              <a:rPr lang="ar-DZ" sz="2800" b="1" dirty="0"/>
              <a:t>لشركة ماكدونالدز، تقدم القهوة بأسعار منخفضة، وتستفيد من فروع ماكدونالدز المنتشرة عالميًا. </a:t>
            </a:r>
            <a:endParaRPr lang="ar-DZ" sz="2800" b="1" dirty="0" smtClean="0"/>
          </a:p>
          <a:p>
            <a:r>
              <a:rPr lang="en-US" sz="2800" b="1" dirty="0" smtClean="0"/>
              <a:t>Tim </a:t>
            </a:r>
            <a:r>
              <a:rPr lang="en-US" sz="2800" b="1" dirty="0" err="1"/>
              <a:t>Hortons</a:t>
            </a:r>
            <a:r>
              <a:rPr lang="en-US" sz="2800" b="1" dirty="0"/>
              <a:t> </a:t>
            </a:r>
            <a:r>
              <a:rPr lang="ar-DZ" sz="2800" b="1" dirty="0" smtClean="0"/>
              <a:t>تيم هورتنز: مشهور </a:t>
            </a:r>
            <a:r>
              <a:rPr lang="ar-DZ" sz="2800" b="1" dirty="0"/>
              <a:t>في كندا وأجزاء من أمريكا، معروف بأسعاره المعقولة وخدمته السريعة</a:t>
            </a:r>
            <a:r>
              <a:rPr lang="ar-DZ" sz="2800" b="1" dirty="0" smtClean="0"/>
              <a:t>.</a:t>
            </a:r>
          </a:p>
          <a:p>
            <a:r>
              <a:rPr lang="ar-DZ" sz="2800" b="1" dirty="0" smtClean="0"/>
              <a:t> </a:t>
            </a:r>
            <a:r>
              <a:rPr lang="ar-DZ" sz="2800" b="1" dirty="0"/>
              <a:t>مقاهي محلية </a:t>
            </a:r>
            <a:r>
              <a:rPr lang="ar-DZ" sz="2800" b="1" dirty="0" smtClean="0"/>
              <a:t>مستقلة: تُشكل </a:t>
            </a:r>
            <a:r>
              <a:rPr lang="ar-DZ" sz="2800" b="1" dirty="0"/>
              <a:t>منافسة قوية في بعض الدول والمدن، خاصةً لمن يبحث عن نكهات محلية أو تجربة فريدة. </a:t>
            </a:r>
            <a:endParaRPr lang="ar-DZ" sz="2400" b="1" dirty="0" smtClean="0"/>
          </a:p>
          <a:p>
            <a:r>
              <a:rPr lang="ar-DZ" sz="2800" b="1" dirty="0" smtClean="0"/>
              <a:t>سلاسل </a:t>
            </a:r>
            <a:r>
              <a:rPr lang="ar-DZ" sz="2800" b="1" dirty="0"/>
              <a:t>ناشئة مثل: </a:t>
            </a:r>
            <a:r>
              <a:rPr lang="en-US" sz="2800" b="1" dirty="0" err="1"/>
              <a:t>Pret</a:t>
            </a:r>
            <a:r>
              <a:rPr lang="en-US" sz="2800" b="1" dirty="0"/>
              <a:t> A Manger، </a:t>
            </a:r>
            <a:r>
              <a:rPr lang="en-US" sz="2800" b="1" dirty="0" err="1"/>
              <a:t>Peet’s</a:t>
            </a:r>
            <a:r>
              <a:rPr lang="en-US" sz="2800" b="1" dirty="0"/>
              <a:t> Coffee، </a:t>
            </a:r>
            <a:r>
              <a:rPr lang="en-US" sz="2800" b="1" dirty="0" err="1"/>
              <a:t>Lavazza</a:t>
            </a:r>
            <a:r>
              <a:rPr lang="en-US" sz="2800" b="1" dirty="0"/>
              <a:t>، The Coffee Bean &amp; Tea Leaf</a:t>
            </a:r>
            <a:r>
              <a:rPr lang="en-US" sz="2800" b="1" dirty="0" smtClean="0"/>
              <a:t>.</a:t>
            </a:r>
            <a:endParaRPr lang="en-US" sz="2400" b="1" dirty="0"/>
          </a:p>
        </p:txBody>
      </p:sp>
    </p:spTree>
    <p:extLst>
      <p:ext uri="{BB962C8B-B14F-4D97-AF65-F5344CB8AC3E}">
        <p14:creationId xmlns:p14="http://schemas.microsoft.com/office/powerpoint/2010/main" val="247792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7762"/>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5" name="Rectangle 4"/>
          <p:cNvSpPr/>
          <p:nvPr/>
        </p:nvSpPr>
        <p:spPr>
          <a:xfrm>
            <a:off x="-9713" y="0"/>
            <a:ext cx="8784975" cy="707886"/>
          </a:xfrm>
          <a:prstGeom prst="rect">
            <a:avLst/>
          </a:prstGeom>
        </p:spPr>
        <p:txBody>
          <a:bodyPr wrap="square">
            <a:spAutoFit/>
          </a:bodyPr>
          <a:lstStyle/>
          <a:p>
            <a:pPr algn="ctr"/>
            <a:r>
              <a:rPr lang="ar-DZ" sz="4000" b="1" dirty="0" smtClean="0">
                <a:solidFill>
                  <a:schemeClr val="accent2"/>
                </a:solidFill>
              </a:rPr>
              <a:t>تحليل </a:t>
            </a:r>
            <a:r>
              <a:rPr lang="en-US" sz="4000" b="1" dirty="0" smtClean="0">
                <a:solidFill>
                  <a:schemeClr val="accent2"/>
                </a:solidFill>
              </a:rPr>
              <a:t>SWOT </a:t>
            </a:r>
            <a:r>
              <a:rPr lang="ar-DZ" sz="4000" b="1" dirty="0" smtClean="0">
                <a:solidFill>
                  <a:schemeClr val="accent2"/>
                </a:solidFill>
              </a:rPr>
              <a:t> لشركة ستاربكس</a:t>
            </a:r>
            <a:endParaRPr lang="ar-DZ" sz="4000" b="1" dirty="0">
              <a:solidFill>
                <a:schemeClr val="accent2"/>
              </a:solidFill>
            </a:endParaRPr>
          </a:p>
        </p:txBody>
      </p:sp>
      <p:grpSp>
        <p:nvGrpSpPr>
          <p:cNvPr id="21" name="Group 20"/>
          <p:cNvGrpSpPr/>
          <p:nvPr/>
        </p:nvGrpSpPr>
        <p:grpSpPr>
          <a:xfrm>
            <a:off x="28037" y="736982"/>
            <a:ext cx="9008459" cy="5140290"/>
            <a:chOff x="28037" y="736982"/>
            <a:chExt cx="9008459" cy="5140290"/>
          </a:xfrm>
        </p:grpSpPr>
        <p:sp>
          <p:nvSpPr>
            <p:cNvPr id="17" name="Rounded Rectangle 16"/>
            <p:cNvSpPr/>
            <p:nvPr/>
          </p:nvSpPr>
          <p:spPr>
            <a:xfrm>
              <a:off x="4932040" y="736982"/>
              <a:ext cx="4104456" cy="230425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b="1" dirty="0" smtClean="0"/>
                <a:t>نقاط الضعف</a:t>
              </a:r>
            </a:p>
            <a:p>
              <a:pPr marL="342900" indent="-342900" algn="ctr">
                <a:buFont typeface="Arial" pitchFamily="34" charset="0"/>
                <a:buChar char="•"/>
              </a:pPr>
              <a:endParaRPr lang="ar-DZ" sz="2400" b="1" dirty="0"/>
            </a:p>
            <a:p>
              <a:pPr marL="342900" indent="-342900" algn="ctr">
                <a:buFont typeface="Arial" pitchFamily="34" charset="0"/>
                <a:buChar char="•"/>
              </a:pPr>
              <a:endParaRPr lang="ar-DZ" sz="2400" b="1" dirty="0" smtClean="0"/>
            </a:p>
            <a:p>
              <a:pPr marL="342900" indent="-342900" algn="ctr">
                <a:buFont typeface="Arial" pitchFamily="34" charset="0"/>
                <a:buChar char="•"/>
              </a:pPr>
              <a:endParaRPr lang="ar-DZ" sz="2400" b="1" dirty="0"/>
            </a:p>
            <a:p>
              <a:pPr marL="342900" indent="-342900" algn="ctr">
                <a:buFont typeface="Arial" pitchFamily="34" charset="0"/>
                <a:buChar char="•"/>
              </a:pPr>
              <a:endParaRPr lang="ar-DZ" sz="2400" b="1" dirty="0" smtClean="0"/>
            </a:p>
            <a:p>
              <a:pPr marL="342900" indent="-342900" algn="ctr">
                <a:buFont typeface="Arial" pitchFamily="34" charset="0"/>
                <a:buChar char="•"/>
              </a:pPr>
              <a:endParaRPr lang="ar-DZ" sz="2400" b="1" dirty="0" smtClean="0"/>
            </a:p>
          </p:txBody>
        </p:sp>
        <p:sp>
          <p:nvSpPr>
            <p:cNvPr id="18" name="Rounded Rectangle 17"/>
            <p:cNvSpPr/>
            <p:nvPr/>
          </p:nvSpPr>
          <p:spPr>
            <a:xfrm>
              <a:off x="4932040" y="3573016"/>
              <a:ext cx="4104456" cy="230425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b="1" dirty="0"/>
                <a:t>التهديدات</a:t>
              </a:r>
              <a:r>
                <a:rPr lang="ar-DZ" sz="2400" b="1" dirty="0" smtClean="0"/>
                <a:t>:</a:t>
              </a:r>
            </a:p>
            <a:p>
              <a:pPr marL="342900" indent="-342900" algn="ctr">
                <a:buFont typeface="Arial" pitchFamily="34" charset="0"/>
                <a:buChar char="•"/>
              </a:pPr>
              <a:r>
                <a:rPr lang="ar-DZ" sz="2400" b="1" dirty="0"/>
                <a:t>المنافسة الشديدة </a:t>
              </a:r>
              <a:endParaRPr lang="ar-DZ" sz="2400" b="1" dirty="0" smtClean="0"/>
            </a:p>
            <a:p>
              <a:pPr marL="342900" indent="-342900" algn="ctr">
                <a:buFont typeface="Arial" pitchFamily="34" charset="0"/>
                <a:buChar char="•"/>
              </a:pPr>
              <a:r>
                <a:rPr lang="ar-DZ" sz="2400" b="1" dirty="0"/>
                <a:t>ت</a:t>
              </a:r>
              <a:r>
                <a:rPr lang="ar-DZ" sz="2400" b="1" dirty="0" smtClean="0"/>
                <a:t>قلب </a:t>
              </a:r>
              <a:r>
                <a:rPr lang="ar-DZ" sz="2400" b="1" dirty="0"/>
                <a:t>أسعار البن </a:t>
              </a:r>
              <a:endParaRPr lang="ar-DZ" sz="2400" b="1" dirty="0" smtClean="0"/>
            </a:p>
            <a:p>
              <a:pPr marL="342900" indent="-342900" algn="ctr">
                <a:buFont typeface="Arial" pitchFamily="34" charset="0"/>
                <a:buChar char="•"/>
              </a:pPr>
              <a:r>
                <a:rPr lang="ar-DZ" sz="2400" b="1" dirty="0"/>
                <a:t>ت</a:t>
              </a:r>
              <a:r>
                <a:rPr lang="ar-DZ" sz="2400" b="1" dirty="0" smtClean="0"/>
                <a:t>غير </a:t>
              </a:r>
              <a:r>
                <a:rPr lang="ar-DZ" sz="2400" b="1" dirty="0"/>
                <a:t>سلوك المستهلك</a:t>
              </a:r>
              <a:endParaRPr lang="ar-DZ" sz="2400" b="1" dirty="0" smtClean="0"/>
            </a:p>
          </p:txBody>
        </p:sp>
        <p:sp>
          <p:nvSpPr>
            <p:cNvPr id="20" name="Rounded Rectangle 19"/>
            <p:cNvSpPr/>
            <p:nvPr/>
          </p:nvSpPr>
          <p:spPr>
            <a:xfrm>
              <a:off x="32544" y="3573016"/>
              <a:ext cx="4104456" cy="230425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t>الفرص:</a:t>
              </a:r>
            </a:p>
            <a:p>
              <a:pPr marL="342900" indent="-342900" algn="ctr">
                <a:buFont typeface="Arial" pitchFamily="34" charset="0"/>
                <a:buChar char="•"/>
              </a:pPr>
              <a:r>
                <a:rPr lang="ar-DZ" sz="2000" b="1" dirty="0" smtClean="0"/>
                <a:t>التوسع </a:t>
              </a:r>
              <a:r>
                <a:rPr lang="ar-DZ" sz="2000" b="1" dirty="0"/>
                <a:t>في الأسواق الناشئة </a:t>
              </a:r>
              <a:endParaRPr lang="ar-DZ" sz="2000" b="1" dirty="0" smtClean="0"/>
            </a:p>
            <a:p>
              <a:pPr marL="342900" indent="-342900" algn="ctr">
                <a:buFont typeface="Arial" pitchFamily="34" charset="0"/>
                <a:buChar char="•"/>
              </a:pPr>
              <a:r>
                <a:rPr lang="ar-DZ" sz="2000" b="1" dirty="0" smtClean="0"/>
                <a:t>تطوير </a:t>
              </a:r>
              <a:r>
                <a:rPr lang="ar-DZ" sz="2000" b="1" dirty="0"/>
                <a:t>منتجات جديدة صحية </a:t>
              </a:r>
              <a:endParaRPr lang="ar-DZ" sz="2000" b="1" dirty="0" smtClean="0"/>
            </a:p>
            <a:p>
              <a:pPr marL="342900" indent="-342900" algn="ctr">
                <a:buFont typeface="Arial" pitchFamily="34" charset="0"/>
                <a:buChar char="•"/>
              </a:pPr>
              <a:r>
                <a:rPr lang="ar-DZ" sz="2000" b="1" dirty="0" smtClean="0"/>
                <a:t>خدمات </a:t>
              </a:r>
              <a:r>
                <a:rPr lang="ar-DZ" sz="2000" b="1" dirty="0"/>
                <a:t>التوصيل والبيع الرقمي</a:t>
              </a:r>
              <a:endParaRPr lang="ar-DZ" sz="2000" b="1" dirty="0" smtClean="0"/>
            </a:p>
          </p:txBody>
        </p:sp>
        <p:sp>
          <p:nvSpPr>
            <p:cNvPr id="19" name="Rounded Rectangle 18"/>
            <p:cNvSpPr/>
            <p:nvPr/>
          </p:nvSpPr>
          <p:spPr>
            <a:xfrm>
              <a:off x="28037" y="836712"/>
              <a:ext cx="4104456" cy="230425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2400" b="1" dirty="0" smtClean="0"/>
            </a:p>
            <a:p>
              <a:pPr algn="ctr"/>
              <a:r>
                <a:rPr lang="ar-DZ" sz="2400" b="1" dirty="0" smtClean="0"/>
                <a:t>نقاط </a:t>
              </a:r>
              <a:r>
                <a:rPr lang="ar-DZ" sz="2400" b="1" dirty="0"/>
                <a:t>القوة</a:t>
              </a:r>
              <a:r>
                <a:rPr lang="ar-DZ" sz="2400" b="1" dirty="0" smtClean="0"/>
                <a:t>:</a:t>
              </a:r>
            </a:p>
            <a:p>
              <a:pPr marL="342900" indent="-342900" algn="ctr">
                <a:buFont typeface="Arial" pitchFamily="34" charset="0"/>
                <a:buChar char="•"/>
              </a:pPr>
              <a:r>
                <a:rPr lang="ar-DZ" b="1" dirty="0" smtClean="0"/>
                <a:t>علامة </a:t>
              </a:r>
              <a:r>
                <a:rPr lang="ar-DZ" b="1" dirty="0"/>
                <a:t>تجارية عالمية </a:t>
              </a:r>
              <a:r>
                <a:rPr lang="ar-DZ" b="1" dirty="0" smtClean="0"/>
                <a:t>معروفة:تعتبر </a:t>
              </a:r>
              <a:r>
                <a:rPr lang="ar-DZ" b="1" dirty="0"/>
                <a:t>من أكثر العلامات شهرة وموثوقية في </a:t>
              </a:r>
              <a:r>
                <a:rPr lang="ar-DZ" b="1" dirty="0" smtClean="0"/>
                <a:t>العالم </a:t>
              </a:r>
            </a:p>
            <a:p>
              <a:pPr marL="342900" indent="-342900" algn="ctr">
                <a:buFont typeface="Arial" pitchFamily="34" charset="0"/>
                <a:buChar char="•"/>
              </a:pPr>
              <a:r>
                <a:rPr lang="ar-DZ" sz="2400" b="1" dirty="0"/>
                <a:t>ا</a:t>
              </a:r>
              <a:r>
                <a:rPr lang="ar-DZ" b="1" dirty="0" smtClean="0"/>
                <a:t>لاستدامة </a:t>
              </a:r>
              <a:r>
                <a:rPr lang="ar-DZ" b="1" dirty="0"/>
                <a:t>والمسؤولية </a:t>
              </a:r>
              <a:r>
                <a:rPr lang="ar-DZ" b="1" dirty="0" smtClean="0"/>
                <a:t>الاجتماعية:تشجع </a:t>
              </a:r>
              <a:r>
                <a:rPr lang="ar-DZ" b="1" dirty="0"/>
                <a:t>على التجارة العادلة، وتستخدم حبوب قهوة من مصادر أخلاقية، وتسعى لتقليل الأثر البيئي.</a:t>
              </a:r>
            </a:p>
            <a:p>
              <a:pPr marL="342900" indent="-342900" algn="ctr">
                <a:buFont typeface="Arial" pitchFamily="34" charset="0"/>
                <a:buChar char="•"/>
              </a:pPr>
              <a:endParaRPr lang="ar-DZ" b="1" dirty="0" smtClean="0"/>
            </a:p>
            <a:p>
              <a:pPr algn="ctr"/>
              <a:endParaRPr lang="ar-DZ" sz="2400" b="1" dirty="0" smtClean="0"/>
            </a:p>
          </p:txBody>
        </p:sp>
        <p:sp>
          <p:nvSpPr>
            <p:cNvPr id="16" name="Flowchart: Connector 15"/>
            <p:cNvSpPr/>
            <p:nvPr/>
          </p:nvSpPr>
          <p:spPr>
            <a:xfrm>
              <a:off x="3731332" y="2420888"/>
              <a:ext cx="1681336" cy="18002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chemeClr val="bg1"/>
                  </a:solidFill>
                  <a:effectLst>
                    <a:outerShdw blurRad="76200" dist="50800" dir="5400000" algn="tl" rotWithShape="0">
                      <a:srgbClr val="000000">
                        <a:alpha val="65000"/>
                      </a:srgbClr>
                    </a:outerShdw>
                  </a:effectLst>
                </a:rPr>
                <a:t>SWOT</a:t>
              </a:r>
              <a:endParaRPr lang="ar-DZ" sz="2800" b="1" spc="50" dirty="0">
                <a:ln w="11430"/>
                <a:solidFill>
                  <a:schemeClr val="bg1"/>
                </a:solidFill>
                <a:effectLst>
                  <a:outerShdw blurRad="76200" dist="50800" dir="5400000" algn="tl" rotWithShape="0">
                    <a:srgbClr val="000000">
                      <a:alpha val="65000"/>
                    </a:srgbClr>
                  </a:outerShdw>
                </a:effectLst>
              </a:endParaRPr>
            </a:p>
          </p:txBody>
        </p:sp>
      </p:grpSp>
      <p:sp>
        <p:nvSpPr>
          <p:cNvPr id="2" name="Rectangle 1"/>
          <p:cNvSpPr/>
          <p:nvPr/>
        </p:nvSpPr>
        <p:spPr>
          <a:xfrm>
            <a:off x="5045754" y="1109643"/>
            <a:ext cx="3877028" cy="2492990"/>
          </a:xfrm>
          <a:prstGeom prst="rect">
            <a:avLst/>
          </a:prstGeom>
        </p:spPr>
        <p:txBody>
          <a:bodyPr wrap="square">
            <a:spAutoFit/>
          </a:bodyPr>
          <a:lstStyle/>
          <a:p>
            <a:pPr marL="285750" indent="-285750">
              <a:buFont typeface="Arial" pitchFamily="34" charset="0"/>
              <a:buChar char="•"/>
            </a:pPr>
            <a:r>
              <a:rPr lang="ar-DZ" sz="2400" b="1" dirty="0">
                <a:solidFill>
                  <a:schemeClr val="bg1"/>
                </a:solidFill>
              </a:rPr>
              <a:t>ا</a:t>
            </a:r>
            <a:r>
              <a:rPr lang="ar-DZ" sz="2400" b="1" dirty="0" smtClean="0">
                <a:solidFill>
                  <a:schemeClr val="bg1"/>
                </a:solidFill>
              </a:rPr>
              <a:t>رتفاع الأسعار:وهذا </a:t>
            </a:r>
            <a:r>
              <a:rPr lang="ar-DZ" sz="2400" b="1" dirty="0">
                <a:solidFill>
                  <a:schemeClr val="bg1"/>
                </a:solidFill>
              </a:rPr>
              <a:t>ممكن يخلي الزبائن يختاروا بدائل أرخص</a:t>
            </a:r>
            <a:r>
              <a:rPr lang="ar-DZ" sz="2400" b="1" dirty="0"/>
              <a:t>. </a:t>
            </a:r>
          </a:p>
          <a:p>
            <a:pPr marL="285750" indent="-285750">
              <a:buFont typeface="Arial" pitchFamily="34" charset="0"/>
              <a:buChar char="•"/>
            </a:pPr>
            <a:r>
              <a:rPr lang="ar-DZ" sz="2400" b="1" dirty="0" smtClean="0">
                <a:solidFill>
                  <a:schemeClr val="bg1"/>
                </a:solidFill>
              </a:rPr>
              <a:t>انتقادات بيئية :بسبب </a:t>
            </a:r>
            <a:r>
              <a:rPr lang="ar-DZ" sz="2400" b="1" dirty="0">
                <a:solidFill>
                  <a:schemeClr val="bg1"/>
                </a:solidFill>
              </a:rPr>
              <a:t>استخدام البلاستيك أو كميات الماء الكبيرة في التحضير.</a:t>
            </a:r>
            <a:r>
              <a:rPr lang="ar-DZ" sz="2400" b="1" dirty="0"/>
              <a:t> </a:t>
            </a:r>
            <a:br>
              <a:rPr lang="ar-DZ" sz="2400" b="1" dirty="0"/>
            </a:br>
            <a:r>
              <a:rPr lang="ar-DZ" dirty="0">
                <a:solidFill>
                  <a:schemeClr val="bg1"/>
                </a:solidFill>
              </a:rPr>
              <a:t/>
            </a:r>
            <a:br>
              <a:rPr lang="ar-DZ" dirty="0">
                <a:solidFill>
                  <a:schemeClr val="bg1"/>
                </a:solidFill>
              </a:rPr>
            </a:br>
            <a:endParaRPr lang="ar-DZ" dirty="0">
              <a:solidFill>
                <a:schemeClr val="bg1"/>
              </a:solidFill>
            </a:endParaRPr>
          </a:p>
        </p:txBody>
      </p:sp>
    </p:spTree>
    <p:extLst>
      <p:ext uri="{BB962C8B-B14F-4D97-AF65-F5344CB8AC3E}">
        <p14:creationId xmlns:p14="http://schemas.microsoft.com/office/powerpoint/2010/main" val="110584628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2027</TotalTime>
  <Words>1281</Words>
  <Application>Microsoft Office PowerPoint</Application>
  <PresentationFormat>On-screen Show (4:3)</PresentationFormat>
  <Paragraphs>162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c:creator>
  <cp:lastModifiedBy>G</cp:lastModifiedBy>
  <cp:revision>61</cp:revision>
  <dcterms:created xsi:type="dcterms:W3CDTF">2025-04-11T01:13:58Z</dcterms:created>
  <dcterms:modified xsi:type="dcterms:W3CDTF">2025-04-22T21:37:42Z</dcterms:modified>
</cp:coreProperties>
</file>