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258" r:id="rId3"/>
    <p:sldId id="259" r:id="rId4"/>
    <p:sldId id="309" r:id="rId5"/>
    <p:sldId id="310" r:id="rId6"/>
    <p:sldId id="311" r:id="rId7"/>
    <p:sldId id="312"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70"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50" r:id="rId51"/>
    <p:sldId id="351" r:id="rId52"/>
    <p:sldId id="348" r:id="rId53"/>
    <p:sldId id="349" r:id="rId54"/>
    <p:sldId id="338" r:id="rId55"/>
    <p:sldId id="352" r:id="rId56"/>
    <p:sldId id="339" r:id="rId57"/>
    <p:sldId id="340" r:id="rId58"/>
    <p:sldId id="341" r:id="rId59"/>
    <p:sldId id="342" r:id="rId60"/>
    <p:sldId id="343" r:id="rId61"/>
    <p:sldId id="353" r:id="rId62"/>
    <p:sldId id="344" r:id="rId63"/>
    <p:sldId id="345" r:id="rId64"/>
    <p:sldId id="354" r:id="rId65"/>
    <p:sldId id="355" r:id="rId66"/>
    <p:sldId id="346" r:id="rId67"/>
    <p:sldId id="347"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0" autoAdjust="0"/>
    <p:restoredTop sz="94660"/>
  </p:normalViewPr>
  <p:slideViewPr>
    <p:cSldViewPr>
      <p:cViewPr>
        <p:scale>
          <a:sx n="90" d="100"/>
          <a:sy n="90" d="100"/>
        </p:scale>
        <p:origin x="-600"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B0F9-2F78-499C-A71B-AAF0076DDF68}" type="datetimeFigureOut">
              <a:rPr lang="fr-FR" smtClean="0"/>
              <a:pPr/>
              <a:t>06/11/2022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EFBC1-9A79-465A-ABCF-8C02A6DCBCDC}"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M/Mme le Président/e, mesdames et messieurs les membres du jury, J’ai l’honneur et le plaisir de présenter aujourd’hui devant vous ma thèse intitulée </a:t>
            </a:r>
            <a:endParaRPr lang="fr-FR" dirty="0"/>
          </a:p>
        </p:txBody>
      </p:sp>
      <p:sp>
        <p:nvSpPr>
          <p:cNvPr id="4" name="Slide Number Placeholder 3"/>
          <p:cNvSpPr>
            <a:spLocks noGrp="1"/>
          </p:cNvSpPr>
          <p:nvPr>
            <p:ph type="sldNum" sz="quarter" idx="10"/>
          </p:nvPr>
        </p:nvSpPr>
        <p:spPr/>
        <p:txBody>
          <a:bodyPr/>
          <a:lstStyle/>
          <a:p>
            <a:fld id="{B0436443-9EBB-4606-8EDE-E6FD844ABB7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F0A73-0FFB-4210-A1D3-42736507E7B4}" type="slidenum">
              <a:rPr lang="fr-FR"/>
              <a:pPr/>
              <a:t>2</a:t>
            </a:fld>
            <a:endParaRPr lang="fr-F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pPr algn="just"/>
            <a:r>
              <a:rPr lang="fr-FR" sz="1400" dirty="0" smtClean="0"/>
              <a:t>Le plan de cette présentation est </a:t>
            </a:r>
            <a:r>
              <a:rPr lang="fr-FR" sz="1400" dirty="0"/>
              <a:t>réparti en 4  points principales :</a:t>
            </a:r>
          </a:p>
          <a:p>
            <a:pPr algn="just"/>
            <a:r>
              <a:rPr lang="fr-FR" sz="1400" dirty="0"/>
              <a:t>Une introduction générale présentant  problématique et objectifs visés, </a:t>
            </a:r>
            <a:r>
              <a:rPr lang="fr-FR" sz="1400" dirty="0" smtClean="0"/>
              <a:t>cette partie est suivie d’une revue bibliographique: </a:t>
            </a:r>
            <a:endParaRPr lang="fr-FR" sz="1400" dirty="0"/>
          </a:p>
          <a:p>
            <a:pPr algn="just"/>
            <a:r>
              <a:rPr lang="fr-FR" dirty="0"/>
              <a:t>première partie, consacrée à la recherche bibliographique, comportant processus des réparations minces, suivi d’un aperçus générale sur les béton de sable.</a:t>
            </a:r>
            <a:endParaRPr lang="fr-FR" sz="1400" dirty="0"/>
          </a:p>
          <a:p>
            <a:pPr algn="just"/>
            <a:r>
              <a:rPr lang="fr-FR" altLang="zh-CN" dirty="0"/>
              <a:t>Ensuite la deuxi</a:t>
            </a:r>
            <a:r>
              <a:rPr lang="fr-FR" altLang="zh-CN" dirty="0">
                <a:latin typeface="Times New Roman"/>
              </a:rPr>
              <a:t>è</a:t>
            </a:r>
            <a:r>
              <a:rPr lang="fr-FR" altLang="zh-CN" dirty="0"/>
              <a:t>me partie est consacr</a:t>
            </a:r>
            <a:r>
              <a:rPr lang="fr-FR" altLang="zh-CN" dirty="0">
                <a:latin typeface="Times New Roman"/>
              </a:rPr>
              <a:t>é</a:t>
            </a:r>
            <a:r>
              <a:rPr lang="fr-FR" altLang="zh-CN" dirty="0"/>
              <a:t>e </a:t>
            </a:r>
            <a:r>
              <a:rPr lang="fr-FR" altLang="zh-CN" dirty="0">
                <a:latin typeface="Times New Roman"/>
              </a:rPr>
              <a:t>à</a:t>
            </a:r>
            <a:r>
              <a:rPr lang="fr-FR" altLang="zh-CN" dirty="0"/>
              <a:t> l</a:t>
            </a:r>
            <a:r>
              <a:rPr lang="fr-FR" altLang="zh-CN" dirty="0">
                <a:latin typeface="Times New Roman"/>
              </a:rPr>
              <a:t>’é</a:t>
            </a:r>
            <a:r>
              <a:rPr lang="fr-FR" altLang="zh-CN" dirty="0"/>
              <a:t>tude exp</a:t>
            </a:r>
            <a:r>
              <a:rPr lang="fr-FR" altLang="zh-CN" dirty="0">
                <a:latin typeface="Times New Roman"/>
              </a:rPr>
              <a:t>é</a:t>
            </a:r>
            <a:r>
              <a:rPr lang="fr-FR" altLang="zh-CN" dirty="0"/>
              <a:t>rimentale. On </a:t>
            </a:r>
            <a:r>
              <a:rPr lang="fr-FR" dirty="0"/>
              <a:t>présentera  les </a:t>
            </a:r>
            <a:r>
              <a:rPr lang="fr-FR" altLang="zh-CN" dirty="0" err="1"/>
              <a:t>r</a:t>
            </a:r>
            <a:r>
              <a:rPr lang="fr-FR" altLang="zh-CN" dirty="0" err="1">
                <a:latin typeface="Times New Roman"/>
              </a:rPr>
              <a:t>é</a:t>
            </a:r>
            <a:r>
              <a:rPr lang="fr-FR" altLang="zh-CN" dirty="0" err="1"/>
              <a:t>sultas</a:t>
            </a:r>
            <a:r>
              <a:rPr lang="fr-FR" altLang="zh-CN" dirty="0"/>
              <a:t> des essais r</a:t>
            </a:r>
            <a:r>
              <a:rPr lang="fr-FR" altLang="zh-CN" dirty="0">
                <a:latin typeface="Times New Roman"/>
              </a:rPr>
              <a:t>é</a:t>
            </a:r>
            <a:r>
              <a:rPr lang="fr-FR" altLang="zh-CN" dirty="0"/>
              <a:t>alis</a:t>
            </a:r>
            <a:r>
              <a:rPr lang="fr-FR" altLang="zh-CN" dirty="0">
                <a:latin typeface="Times New Roman"/>
              </a:rPr>
              <a:t>é</a:t>
            </a:r>
            <a:r>
              <a:rPr lang="fr-FR" altLang="zh-CN" dirty="0"/>
              <a:t>s et discutions</a:t>
            </a:r>
          </a:p>
          <a:p>
            <a:pPr algn="just"/>
            <a:r>
              <a:rPr lang="fr-FR" sz="1400" dirty="0"/>
              <a:t>Enfin les conclusions obtenues de notre recherche sont abordées dans une conclusion générale .puis on terminera par recommandations et perspectives. </a:t>
            </a:r>
          </a:p>
          <a:p>
            <a:pPr algn="just"/>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39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40</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41</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42</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43</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44</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45</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46</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48</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49</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50</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52</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53</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54</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55</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56</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57</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58</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59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60</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61</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62</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63</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64</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65</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66</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67</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68</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70</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71</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72</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73</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74</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75</a:t>
            </a:fld>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76</a:t>
            </a:fld>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77</a:t>
            </a:fld>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78</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79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8</a:t>
            </a:fld>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80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C53050-889C-4749-9392-BDF5C9D35791}"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7813"/>
            <a:ext cx="8229600" cy="58531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457200" y="6243638"/>
            <a:ext cx="2133600" cy="457200"/>
          </a:xfrm>
        </p:spPr>
        <p:txBody>
          <a:bodyPr/>
          <a:lstStyle>
            <a:lvl1pPr>
              <a:defRPr/>
            </a:lvl1pPr>
          </a:lstStyle>
          <a:p>
            <a:fld id="{B720D467-EB4F-4BF1-B841-DA30B3C70D44}" type="datetime1">
              <a:rPr lang="fr-FR" smtClean="0"/>
              <a:pPr/>
              <a:t>06/11/2022</a:t>
            </a:fld>
            <a:endParaRPr lang="fr-FR"/>
          </a:p>
        </p:txBody>
      </p:sp>
      <p:sp>
        <p:nvSpPr>
          <p:cNvPr id="4" name="Espace réservé du pied de page 3"/>
          <p:cNvSpPr>
            <a:spLocks noGrp="1"/>
          </p:cNvSpPr>
          <p:nvPr>
            <p:ph type="ftr" sz="quarter" idx="11"/>
          </p:nvPr>
        </p:nvSpPr>
        <p:spPr>
          <a:xfrm>
            <a:off x="3124200" y="6248400"/>
            <a:ext cx="2895600" cy="457200"/>
          </a:xfrm>
        </p:spPr>
        <p:txBody>
          <a:bodyPr/>
          <a:lstStyle>
            <a:lvl1pPr>
              <a:defRPr/>
            </a:lvl1pPr>
          </a:lstStyle>
          <a:p>
            <a:endParaRPr lang="fr-FR"/>
          </a:p>
        </p:txBody>
      </p:sp>
      <p:sp>
        <p:nvSpPr>
          <p:cNvPr id="5" name="Espace réservé du numéro de diapositive 4"/>
          <p:cNvSpPr>
            <a:spLocks noGrp="1"/>
          </p:cNvSpPr>
          <p:nvPr>
            <p:ph type="sldNum" sz="quarter" idx="12"/>
          </p:nvPr>
        </p:nvSpPr>
        <p:spPr>
          <a:xfrm>
            <a:off x="6553200" y="6243638"/>
            <a:ext cx="2133600" cy="457200"/>
          </a:xfrm>
        </p:spPr>
        <p:txBody>
          <a:bodyPr/>
          <a:lstStyle>
            <a:lvl1pPr>
              <a:defRPr/>
            </a:lvl1pPr>
          </a:lstStyle>
          <a:p>
            <a:fld id="{F20EBB5C-D399-4A01-8CE9-55FB6F287E0B}"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E51512-87EE-4D68-B00A-EF5AB3E4D79C}" type="datetimeFigureOut">
              <a:rPr lang="fr-FR" smtClean="0"/>
              <a:pPr/>
              <a:t>06/11/2022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91F2D4-54FD-430B-9056-E372BAD09B52}"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51512-87EE-4D68-B00A-EF5AB3E4D79C}" type="datetimeFigureOut">
              <a:rPr lang="fr-FR" smtClean="0"/>
              <a:pPr/>
              <a:t>06/11/2022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1F2D4-54FD-430B-9056-E372BAD09B52}"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3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3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20.png"/></Relationships>
</file>

<file path=ppt/slides/_rels/slide4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7.png"/></Relationships>
</file>

<file path=ppt/slides/_rels/slide42.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4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37.png"/><Relationship Id="rId4" Type="http://schemas.openxmlformats.org/officeDocument/2006/relationships/image" Target="../media/image136.png"/></Relationships>
</file>

<file path=ppt/slides/_rels/slide4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40.png"/><Relationship Id="rId4" Type="http://schemas.openxmlformats.org/officeDocument/2006/relationships/image" Target="../media/image139.png"/></Relationships>
</file>

<file path=ppt/slides/_rels/slide4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4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48.png"/></Relationships>
</file>

<file path=ppt/slides/_rels/slide5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51.png"/><Relationship Id="rId4" Type="http://schemas.openxmlformats.org/officeDocument/2006/relationships/image" Target="../media/image150.png"/></Relationships>
</file>

<file path=ppt/slides/_rels/slide53.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12" Type="http://schemas.openxmlformats.org/officeDocument/2006/relationships/image" Target="../media/image16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55.png"/><Relationship Id="rId11" Type="http://schemas.openxmlformats.org/officeDocument/2006/relationships/image" Target="../media/image160.png"/><Relationship Id="rId5" Type="http://schemas.openxmlformats.org/officeDocument/2006/relationships/image" Target="../media/image15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5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55.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5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172.png"/><Relationship Id="rId4" Type="http://schemas.openxmlformats.org/officeDocument/2006/relationships/image" Target="../media/image171.png"/></Relationships>
</file>

<file path=ppt/slides/_rels/slide5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74.png"/></Relationships>
</file>

<file path=ppt/slides/_rels/slide58.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76.png"/></Relationships>
</file>

<file path=ppt/slides/_rels/slide5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179.png"/><Relationship Id="rId4" Type="http://schemas.openxmlformats.org/officeDocument/2006/relationships/image" Target="../media/image17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8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183.png"/></Relationships>
</file>

<file path=ppt/slides/_rels/slide6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8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187.png"/></Relationships>
</file>

<file path=ppt/slides/_rels/slide6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s>
</file>

<file path=ppt/slides/_rels/slide67.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193.png"/><Relationship Id="rId4" Type="http://schemas.openxmlformats.org/officeDocument/2006/relationships/image" Target="../media/image192.png"/></Relationships>
</file>

<file path=ppt/slides/_rels/slide68.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196.png"/><Relationship Id="rId4" Type="http://schemas.openxmlformats.org/officeDocument/2006/relationships/image" Target="../media/image195.png"/></Relationships>
</file>

<file path=ppt/slides/_rels/slide69.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9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04.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72.xml.rels><?xml version="1.0" encoding="UTF-8" standalone="yes"?>
<Relationships xmlns="http://schemas.openxmlformats.org/package/2006/relationships"><Relationship Id="rId3" Type="http://schemas.openxmlformats.org/officeDocument/2006/relationships/image" Target="../media/image205.png"/><Relationship Id="rId7" Type="http://schemas.openxmlformats.org/officeDocument/2006/relationships/image" Target="../media/image209.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7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11.png"/></Relationships>
</file>

<file path=ppt/slides/_rels/slide74.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214.png"/><Relationship Id="rId4" Type="http://schemas.openxmlformats.org/officeDocument/2006/relationships/image" Target="../media/image213.png"/></Relationships>
</file>

<file path=ppt/slides/_rels/slide75.xml.rels><?xml version="1.0" encoding="UTF-8" standalone="yes"?>
<Relationships xmlns="http://schemas.openxmlformats.org/package/2006/relationships"><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78.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25.png"/><Relationship Id="rId7" Type="http://schemas.openxmlformats.org/officeDocument/2006/relationships/image" Target="../media/image229.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228.png"/><Relationship Id="rId5" Type="http://schemas.openxmlformats.org/officeDocument/2006/relationships/image" Target="../media/image227.png"/><Relationship Id="rId4" Type="http://schemas.openxmlformats.org/officeDocument/2006/relationships/image" Target="../media/image226.png"/><Relationship Id="rId9" Type="http://schemas.openxmlformats.org/officeDocument/2006/relationships/image" Target="../media/image231.png"/></Relationships>
</file>

<file path=ppt/slides/_rels/slide79.xml.rels><?xml version="1.0" encoding="UTF-8" standalone="yes"?>
<Relationships xmlns="http://schemas.openxmlformats.org/package/2006/relationships"><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239.png"/><Relationship Id="rId4" Type="http://schemas.openxmlformats.org/officeDocument/2006/relationships/image" Target="../media/image2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sp>
        <p:nvSpPr>
          <p:cNvPr id="32773" name="Rectangle 5"/>
          <p:cNvSpPr>
            <a:spLocks noChangeArrowheads="1"/>
          </p:cNvSpPr>
          <p:nvPr/>
        </p:nvSpPr>
        <p:spPr bwMode="auto">
          <a:xfrm>
            <a:off x="0" y="2295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4" name="Rectangle 6"/>
          <p:cNvSpPr>
            <a:spLocks noChangeArrowheads="1"/>
          </p:cNvSpPr>
          <p:nvPr/>
        </p:nvSpPr>
        <p:spPr bwMode="auto">
          <a:xfrm>
            <a:off x="0" y="4133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ZoneTexte 8"/>
          <p:cNvSpPr txBox="1"/>
          <p:nvPr/>
        </p:nvSpPr>
        <p:spPr>
          <a:xfrm>
            <a:off x="428596" y="209984"/>
            <a:ext cx="8286808" cy="852808"/>
          </a:xfrm>
          <a:prstGeom prst="rect">
            <a:avLst/>
          </a:prstGeom>
          <a:solidFill>
            <a:schemeClr val="accent1"/>
          </a:solidFill>
          <a:ln>
            <a:solidFill>
              <a:schemeClr val="bg1"/>
            </a:solid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spcBef>
                <a:spcPct val="0"/>
              </a:spcBef>
              <a:defRPr/>
            </a:pPr>
            <a:r>
              <a:rPr lang="fr-FR" b="1" spc="-100" dirty="0" smtClean="0">
                <a:solidFill>
                  <a:schemeClr val="bg1"/>
                </a:solidFill>
                <a:latin typeface="Book Antiqua" pitchFamily="18" charset="0"/>
                <a:ea typeface="+mj-ea"/>
                <a:cs typeface="+mj-cs"/>
              </a:rPr>
              <a:t>Université Mohamed  </a:t>
            </a:r>
            <a:r>
              <a:rPr lang="fr-FR" b="1" spc="-100" dirty="0" err="1" smtClean="0">
                <a:solidFill>
                  <a:schemeClr val="bg1"/>
                </a:solidFill>
                <a:latin typeface="Book Antiqua" pitchFamily="18" charset="0"/>
                <a:ea typeface="+mj-ea"/>
                <a:cs typeface="+mj-cs"/>
              </a:rPr>
              <a:t>Khider</a:t>
            </a:r>
            <a:r>
              <a:rPr lang="fr-FR" b="1" spc="-100" dirty="0" smtClean="0">
                <a:solidFill>
                  <a:schemeClr val="bg1"/>
                </a:solidFill>
                <a:latin typeface="Book Antiqua" pitchFamily="18" charset="0"/>
                <a:ea typeface="+mj-ea"/>
                <a:cs typeface="+mj-cs"/>
              </a:rPr>
              <a:t> – Biskra</a:t>
            </a:r>
          </a:p>
          <a:p>
            <a:pPr algn="ctr">
              <a:spcBef>
                <a:spcPct val="0"/>
              </a:spcBef>
              <a:defRPr/>
            </a:pPr>
            <a:r>
              <a:rPr lang="fr-FR" b="1" spc="-100" dirty="0" smtClean="0">
                <a:solidFill>
                  <a:schemeClr val="bg1"/>
                </a:solidFill>
                <a:latin typeface="Book Antiqua" pitchFamily="18" charset="0"/>
                <a:ea typeface="+mj-ea"/>
                <a:cs typeface="+mj-cs"/>
              </a:rPr>
              <a:t>Faculté des Sciences et de la technologie</a:t>
            </a:r>
          </a:p>
          <a:p>
            <a:pPr algn="ctr">
              <a:spcBef>
                <a:spcPct val="0"/>
              </a:spcBef>
              <a:defRPr/>
            </a:pPr>
            <a:r>
              <a:rPr lang="fr-FR" b="1" spc="-100" dirty="0" smtClean="0">
                <a:solidFill>
                  <a:schemeClr val="bg1"/>
                </a:solidFill>
                <a:latin typeface="Book Antiqua" pitchFamily="18" charset="0"/>
                <a:ea typeface="+mj-ea"/>
                <a:cs typeface="+mj-cs"/>
              </a:rPr>
              <a:t>Département  de Génie Civil et  d’Hydraulique</a:t>
            </a:r>
            <a:endParaRPr lang="fr-FR" b="1" spc="-100" dirty="0">
              <a:solidFill>
                <a:schemeClr val="bg1"/>
              </a:solidFill>
              <a:latin typeface="Book Antiqua" pitchFamily="18" charset="0"/>
              <a:ea typeface="+mj-ea"/>
              <a:cs typeface="+mj-cs"/>
            </a:endParaRPr>
          </a:p>
        </p:txBody>
      </p:sp>
      <p:pic>
        <p:nvPicPr>
          <p:cNvPr id="13" name="Picture 3" descr="SigleUNI4"/>
          <p:cNvPicPr preferRelativeResize="0">
            <a:picLocks noChangeAspect="1" noChangeArrowheads="1"/>
          </p:cNvPicPr>
          <p:nvPr/>
        </p:nvPicPr>
        <p:blipFill>
          <a:blip r:embed="rId3" cstate="print"/>
          <a:srcRect l="2623" t="1465" r="1811"/>
          <a:stretch>
            <a:fillRect/>
          </a:stretch>
        </p:blipFill>
        <p:spPr bwMode="auto">
          <a:xfrm>
            <a:off x="165361" y="188640"/>
            <a:ext cx="691863" cy="864096"/>
          </a:xfrm>
          <a:prstGeom prst="rect">
            <a:avLst/>
          </a:prstGeom>
          <a:solidFill>
            <a:schemeClr val="bg2"/>
          </a:solidFill>
          <a:ln>
            <a:noFill/>
          </a:ln>
          <a:effectLst>
            <a:outerShdw blurRad="292100" dist="139700" dir="2700000" algn="tl" rotWithShape="0">
              <a:srgbClr val="333333">
                <a:alpha val="65000"/>
              </a:srgbClr>
            </a:outerShdw>
          </a:effectLst>
        </p:spPr>
      </p:pic>
      <p:pic>
        <p:nvPicPr>
          <p:cNvPr id="14" name="Picture 3" descr="SigleUNI4"/>
          <p:cNvPicPr preferRelativeResize="0">
            <a:picLocks noChangeAspect="1" noChangeArrowheads="1"/>
          </p:cNvPicPr>
          <p:nvPr/>
        </p:nvPicPr>
        <p:blipFill>
          <a:blip r:embed="rId3" cstate="print"/>
          <a:srcRect l="2623" t="1465" r="1811"/>
          <a:stretch>
            <a:fillRect/>
          </a:stretch>
        </p:blipFill>
        <p:spPr bwMode="auto">
          <a:xfrm>
            <a:off x="8286776" y="188640"/>
            <a:ext cx="691863" cy="864096"/>
          </a:xfrm>
          <a:prstGeom prst="rect">
            <a:avLst/>
          </a:prstGeom>
          <a:ln>
            <a:noFill/>
          </a:ln>
          <a:effectLst>
            <a:outerShdw blurRad="292100" dist="139700" dir="2700000" algn="tl" rotWithShape="0">
              <a:srgbClr val="333333">
                <a:alpha val="65000"/>
              </a:srgbClr>
            </a:outerShdw>
          </a:effectLst>
        </p:spPr>
      </p:pic>
      <p:sp>
        <p:nvSpPr>
          <p:cNvPr id="16" name="ZoneTexte 15"/>
          <p:cNvSpPr txBox="1"/>
          <p:nvPr/>
        </p:nvSpPr>
        <p:spPr>
          <a:xfrm>
            <a:off x="971600" y="2204864"/>
            <a:ext cx="3672408" cy="637364"/>
          </a:xfrm>
          <a:prstGeom prst="rect">
            <a:avLst/>
          </a:prstGeom>
          <a:solidFill>
            <a:schemeClr val="bg1"/>
          </a:solidFill>
          <a:ln>
            <a:noFill/>
          </a:ln>
          <a:effectLst>
            <a:outerShdw blurRad="292100" dist="139700" dir="2700000" algn="tl" rotWithShape="0">
              <a:srgbClr val="333333">
                <a:alpha val="65000"/>
              </a:srgbClr>
            </a:outerShdw>
          </a:effectLst>
          <a:scene3d>
            <a:camera prst="obliqueTopRight"/>
            <a:lightRig rig="threePt" dir="t"/>
          </a:scene3d>
        </p:spPr>
        <p:txBody>
          <a:bodyPr vert="horz" wrap="square" lIns="18000" tIns="10800" rIns="18000" bIns="10800" anchor="t">
            <a:spAutoFit/>
          </a:bodyPr>
          <a:lstStyle/>
          <a:p>
            <a:pPr algn="ctr">
              <a:spcBef>
                <a:spcPct val="0"/>
              </a:spcBef>
              <a:defRPr/>
            </a:pPr>
            <a:r>
              <a:rPr lang="fr-FR" sz="2000" b="1" spc="-100" dirty="0" smtClean="0">
                <a:latin typeface="Agency FB" pitchFamily="34" charset="0"/>
                <a:ea typeface="+mj-ea"/>
                <a:cs typeface="+mj-cs"/>
              </a:rPr>
              <a:t>Matière: </a:t>
            </a:r>
          </a:p>
          <a:p>
            <a:pPr algn="ctr">
              <a:spcBef>
                <a:spcPct val="0"/>
              </a:spcBef>
              <a:defRPr/>
            </a:pPr>
            <a:r>
              <a:rPr lang="fr-FR" sz="2000" b="1" spc="-100" dirty="0" smtClean="0">
                <a:solidFill>
                  <a:schemeClr val="tx2"/>
                </a:solidFill>
                <a:latin typeface="Book Antiqua" pitchFamily="18" charset="0"/>
                <a:ea typeface="+mj-ea"/>
                <a:cs typeface="+mj-cs"/>
              </a:rPr>
              <a:t>Matériaux composites</a:t>
            </a:r>
          </a:p>
        </p:txBody>
      </p:sp>
      <p:sp>
        <p:nvSpPr>
          <p:cNvPr id="11" name="Rectangle 12"/>
          <p:cNvSpPr txBox="1">
            <a:spLocks noChangeArrowheads="1"/>
          </p:cNvSpPr>
          <p:nvPr/>
        </p:nvSpPr>
        <p:spPr>
          <a:xfrm>
            <a:off x="1115616" y="1340768"/>
            <a:ext cx="6984777" cy="298810"/>
          </a:xfrm>
          <a:prstGeom prst="rect">
            <a:avLst/>
          </a:prstGeom>
          <a:solidFill>
            <a:schemeClr val="accent1">
              <a:lumMod val="20000"/>
              <a:lumOff val="80000"/>
            </a:schemeClr>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8000" tIns="10800" rIns="18000" bIns="10800" anchor="t">
            <a:spAutoFit/>
          </a:bodyPr>
          <a:lstStyle/>
          <a:p>
            <a:pPr algn="ctr">
              <a:spcBef>
                <a:spcPct val="0"/>
              </a:spcBef>
              <a:defRPr/>
            </a:pPr>
            <a:r>
              <a:rPr lang="fr-FR" b="1" dirty="0" smtClean="0">
                <a:solidFill>
                  <a:srgbClr val="254061"/>
                </a:solidFill>
                <a:latin typeface="Times New Roman" pitchFamily="18" charset="0"/>
                <a:ea typeface="Times New Roman" pitchFamily="18" charset="0"/>
                <a:cs typeface="Times New Roman" pitchFamily="18" charset="0"/>
              </a:rPr>
              <a:t>Master 2: Matériaux en Génie civil </a:t>
            </a:r>
            <a:endParaRPr kumimoji="0" lang="fr-FR" sz="4800" b="0" i="0" u="none" strike="noStrike" kern="1200" cap="none" spc="-100" normalizeH="0" baseline="0" noProof="0" dirty="0" smtClean="0">
              <a:ln>
                <a:noFill/>
              </a:ln>
              <a:solidFill>
                <a:srgbClr val="254061"/>
              </a:solidFill>
              <a:effectLst/>
              <a:uLnTx/>
              <a:uFillTx/>
              <a:latin typeface="+mj-lt"/>
              <a:ea typeface="+mj-ea"/>
              <a:cs typeface="+mj-cs"/>
            </a:endParaRPr>
          </a:p>
        </p:txBody>
      </p:sp>
      <p:sp>
        <p:nvSpPr>
          <p:cNvPr id="12" name="ZoneTexte 11"/>
          <p:cNvSpPr txBox="1"/>
          <p:nvPr/>
        </p:nvSpPr>
        <p:spPr>
          <a:xfrm>
            <a:off x="6715140" y="6344900"/>
            <a:ext cx="2249348" cy="298810"/>
          </a:xfrm>
          <a:prstGeom prst="rect">
            <a:avLst/>
          </a:prstGeom>
          <a:ln>
            <a:no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spcBef>
                <a:spcPct val="0"/>
              </a:spcBef>
              <a:defRPr/>
            </a:pPr>
            <a:r>
              <a:rPr lang="fr-FR" b="1" spc="-100" dirty="0" smtClean="0">
                <a:solidFill>
                  <a:schemeClr val="tx2">
                    <a:lumMod val="75000"/>
                  </a:schemeClr>
                </a:solidFill>
                <a:latin typeface="Book Antiqua" pitchFamily="18" charset="0"/>
                <a:ea typeface="+mj-ea"/>
                <a:cs typeface="+mj-cs"/>
              </a:rPr>
              <a:t>Le   11/ 12 /2021</a:t>
            </a:r>
          </a:p>
        </p:txBody>
      </p:sp>
      <p:sp>
        <p:nvSpPr>
          <p:cNvPr id="15" name="ZoneTexte 15"/>
          <p:cNvSpPr txBox="1"/>
          <p:nvPr/>
        </p:nvSpPr>
        <p:spPr>
          <a:xfrm>
            <a:off x="5399584" y="4581128"/>
            <a:ext cx="3744416" cy="1037474"/>
          </a:xfrm>
          <a:prstGeom prst="rect">
            <a:avLst/>
          </a:prstGeom>
          <a:solidFill>
            <a:schemeClr val="bg1"/>
          </a:solidFill>
          <a:ln>
            <a:noFill/>
          </a:ln>
          <a:effectLst>
            <a:outerShdw blurRad="292100" dist="139700" dir="2700000" algn="tl" rotWithShape="0">
              <a:srgbClr val="333333">
                <a:alpha val="65000"/>
              </a:srgbClr>
            </a:outerShdw>
          </a:effectLst>
        </p:spPr>
        <p:txBody>
          <a:bodyPr vert="horz" wrap="square" lIns="18000" tIns="10800" rIns="18000" bIns="10800" anchor="t">
            <a:spAutoFit/>
          </a:bodyPr>
          <a:lstStyle/>
          <a:p>
            <a:pPr algn="ctr">
              <a:lnSpc>
                <a:spcPct val="150000"/>
              </a:lnSpc>
              <a:spcBef>
                <a:spcPct val="0"/>
              </a:spcBef>
              <a:defRPr/>
            </a:pPr>
            <a:r>
              <a:rPr lang="fr-FR" sz="2000" b="1" spc="-100" dirty="0" smtClean="0">
                <a:latin typeface="Agency FB" pitchFamily="34" charset="0"/>
                <a:ea typeface="+mj-ea"/>
                <a:cs typeface="+mj-cs"/>
              </a:rPr>
              <a:t>Présentée par :</a:t>
            </a:r>
          </a:p>
          <a:p>
            <a:pPr algn="ctr">
              <a:lnSpc>
                <a:spcPct val="150000"/>
              </a:lnSpc>
              <a:spcBef>
                <a:spcPct val="0"/>
              </a:spcBef>
              <a:defRPr/>
            </a:pPr>
            <a:r>
              <a:rPr lang="fr-FR" sz="2400" b="1" spc="-100" dirty="0" smtClean="0">
                <a:solidFill>
                  <a:schemeClr val="tx2"/>
                </a:solidFill>
                <a:latin typeface="Book Antiqua" pitchFamily="18" charset="0"/>
                <a:ea typeface="+mj-ea"/>
                <a:cs typeface="+mj-cs"/>
              </a:rPr>
              <a:t>Dr: </a:t>
            </a:r>
            <a:r>
              <a:rPr lang="fr-FR" sz="2400" b="1" spc="-100" dirty="0" err="1" smtClean="0">
                <a:solidFill>
                  <a:schemeClr val="tx2"/>
                </a:solidFill>
                <a:latin typeface="Book Antiqua" pitchFamily="18" charset="0"/>
                <a:ea typeface="+mj-ea"/>
                <a:cs typeface="+mj-cs"/>
              </a:rPr>
              <a:t>Izemouren</a:t>
            </a:r>
            <a:r>
              <a:rPr lang="fr-FR" sz="2400" b="1" spc="-100" dirty="0" smtClean="0">
                <a:solidFill>
                  <a:schemeClr val="tx2"/>
                </a:solidFill>
                <a:latin typeface="Book Antiqua" pitchFamily="18" charset="0"/>
                <a:ea typeface="+mj-ea"/>
                <a:cs typeface="+mj-cs"/>
              </a:rPr>
              <a:t> </a:t>
            </a:r>
            <a:r>
              <a:rPr lang="fr-FR" sz="2400" b="1" spc="-100" dirty="0" err="1" smtClean="0">
                <a:solidFill>
                  <a:schemeClr val="tx2"/>
                </a:solidFill>
                <a:latin typeface="Book Antiqua" pitchFamily="18" charset="0"/>
                <a:ea typeface="+mj-ea"/>
                <a:cs typeface="+mj-cs"/>
              </a:rPr>
              <a:t>Ouarda</a:t>
            </a:r>
            <a:endParaRPr lang="fr-FR" sz="2400" b="1" spc="-100" dirty="0" smtClean="0">
              <a:solidFill>
                <a:schemeClr val="tx2"/>
              </a:solidFill>
              <a:latin typeface="Book Antiqua" pitchFamily="18" charset="0"/>
              <a:ea typeface="+mj-ea"/>
              <a:cs typeface="+mj-cs"/>
            </a:endParaRPr>
          </a:p>
        </p:txBody>
      </p:sp>
      <p:sp>
        <p:nvSpPr>
          <p:cNvPr id="17" name="ZoneTexte 16"/>
          <p:cNvSpPr txBox="1"/>
          <p:nvPr/>
        </p:nvSpPr>
        <p:spPr>
          <a:xfrm>
            <a:off x="539552" y="3140968"/>
            <a:ext cx="8316000" cy="646331"/>
          </a:xfrm>
          <a:prstGeom prst="rect">
            <a:avLst/>
          </a:prstGeom>
          <a:noFill/>
          <a:ln>
            <a:noFill/>
          </a:ln>
        </p:spPr>
        <p:txBody>
          <a:bodyPr wrap="square">
            <a:spAutoFit/>
          </a:bodyPr>
          <a:lstStyle/>
          <a:p>
            <a:pPr algn="ctr"/>
            <a:r>
              <a:rPr lang="fr-FR" sz="3200" b="1" dirty="0" smtClean="0">
                <a:solidFill>
                  <a:srgbClr val="0000FF"/>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Cours N04:</a:t>
            </a:r>
            <a:r>
              <a:rPr lang="fr-FR" sz="3200" b="1" dirty="0" smtClean="0"/>
              <a:t> </a:t>
            </a:r>
            <a:r>
              <a:rPr lang="fr-FR" sz="3600" b="1" dirty="0" smtClean="0">
                <a:solidFill>
                  <a:srgbClr val="0070C0"/>
                </a:solidFill>
              </a:rPr>
              <a:t>Propriétés des composites</a:t>
            </a:r>
            <a:endParaRPr lang="fr-FR" sz="3600" b="1" dirty="0">
              <a:solidFill>
                <a:srgbClr val="0070C0"/>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endParaRPr>
          </a:p>
        </p:txBody>
      </p:sp>
      <p:pic>
        <p:nvPicPr>
          <p:cNvPr id="77826" name="Picture 2"/>
          <p:cNvPicPr>
            <a:picLocks noChangeAspect="1" noChangeArrowheads="1"/>
          </p:cNvPicPr>
          <p:nvPr/>
        </p:nvPicPr>
        <p:blipFill>
          <a:blip r:embed="rId4" cstate="print"/>
          <a:srcRect/>
          <a:stretch>
            <a:fillRect/>
          </a:stretch>
        </p:blipFill>
        <p:spPr bwMode="auto">
          <a:xfrm>
            <a:off x="395536" y="4005064"/>
            <a:ext cx="4533331" cy="258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6" name="TextBox 15"/>
          <p:cNvSpPr txBox="1"/>
          <p:nvPr/>
        </p:nvSpPr>
        <p:spPr>
          <a:xfrm>
            <a:off x="395536" y="836712"/>
            <a:ext cx="8568952"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4- Matériau orthotrope</a:t>
            </a:r>
          </a:p>
        </p:txBody>
      </p:sp>
      <p:sp>
        <p:nvSpPr>
          <p:cNvPr id="10" name="TextBox 9"/>
          <p:cNvSpPr txBox="1"/>
          <p:nvPr/>
        </p:nvSpPr>
        <p:spPr>
          <a:xfrm>
            <a:off x="395536" y="1340768"/>
            <a:ext cx="8280920" cy="3728649"/>
          </a:xfrm>
          <a:prstGeom prst="rect">
            <a:avLst/>
          </a:prstGeom>
          <a:noFill/>
        </p:spPr>
        <p:txBody>
          <a:bodyPr wrap="square" rtlCol="0">
            <a:spAutoFit/>
          </a:bodyPr>
          <a:lstStyle/>
          <a:p>
            <a:pPr algn="just">
              <a:lnSpc>
                <a:spcPct val="150000"/>
              </a:lnSpc>
            </a:pPr>
            <a:r>
              <a:rPr lang="fr-FR" sz="2000" dirty="0" smtClean="0">
                <a:latin typeface="Arial" pitchFamily="34" charset="0"/>
                <a:cs typeface="Arial" pitchFamily="34" charset="0"/>
              </a:rPr>
              <a:t>Un matériau orthotrope possède trois plans de symétrie, perpendiculaires deux à deux. Il est à noter que l'existence de deux plans de symétrie perpendiculaires implique l'existence du troisième : la forme de la matrice de rigidité est donc obtenue en ajoutant au matériau monoclinique un plan de symétrie perpendiculaire au précédent. L'invariance de la matrice dans un changement de base effectué par symétrie par rapport à ce deuxième plan conduit à une matrice de rigidité de la forme :</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6" name="TextBox 15"/>
          <p:cNvSpPr txBox="1"/>
          <p:nvPr/>
        </p:nvSpPr>
        <p:spPr>
          <a:xfrm>
            <a:off x="395536" y="836712"/>
            <a:ext cx="8568952"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4- Matériau orthotrope</a:t>
            </a:r>
          </a:p>
          <a:p>
            <a:endParaRPr lang="fr-FR" sz="2000" b="1" dirty="0" smtClean="0">
              <a:solidFill>
                <a:srgbClr val="FF0000"/>
              </a:solidFill>
              <a:latin typeface="Arial" pitchFamily="34" charset="0"/>
              <a:cs typeface="Arial" pitchFamily="34" charset="0"/>
            </a:endParaRPr>
          </a:p>
        </p:txBody>
      </p:sp>
      <p:sp>
        <p:nvSpPr>
          <p:cNvPr id="6" name="TextBox 5"/>
          <p:cNvSpPr txBox="1"/>
          <p:nvPr/>
        </p:nvSpPr>
        <p:spPr>
          <a:xfrm>
            <a:off x="323528" y="5157192"/>
            <a:ext cx="8280920" cy="707886"/>
          </a:xfrm>
          <a:prstGeom prst="rect">
            <a:avLst/>
          </a:prstGeom>
          <a:noFill/>
        </p:spPr>
        <p:txBody>
          <a:bodyPr wrap="square" rtlCol="0">
            <a:spAutoFit/>
          </a:bodyPr>
          <a:lstStyle/>
          <a:p>
            <a:r>
              <a:rPr lang="fr-FR" sz="2000" dirty="0" smtClean="0">
                <a:latin typeface="Arial" pitchFamily="34" charset="0"/>
                <a:cs typeface="Arial" pitchFamily="34" charset="0"/>
              </a:rPr>
              <a:t>La matrice de souplesse a la même forme. Le nombre de constantes d'élasticité indépendantes est ramené à 9.</a:t>
            </a:r>
            <a:endParaRPr lang="fr-FR" sz="2000" dirty="0">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755576" y="1556792"/>
            <a:ext cx="4838700" cy="3067050"/>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5652120" y="1772817"/>
            <a:ext cx="3275855" cy="261371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179512" y="836712"/>
            <a:ext cx="799288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1.5 Matériau unidirectionnel (orthotrope à isotrope transverse)</a:t>
            </a:r>
            <a:endParaRPr lang="fr-FR" sz="2000" b="1" dirty="0">
              <a:solidFill>
                <a:srgbClr val="FF0000"/>
              </a:solidFill>
              <a:latin typeface="Arial" pitchFamily="34" charset="0"/>
              <a:cs typeface="Arial" pitchFamily="34" charset="0"/>
            </a:endParaRPr>
          </a:p>
        </p:txBody>
      </p:sp>
      <p:pic>
        <p:nvPicPr>
          <p:cNvPr id="99330" name="Picture 2"/>
          <p:cNvPicPr>
            <a:picLocks noChangeAspect="1" noChangeArrowheads="1"/>
          </p:cNvPicPr>
          <p:nvPr/>
        </p:nvPicPr>
        <p:blipFill>
          <a:blip r:embed="rId3" cstate="print"/>
          <a:srcRect/>
          <a:stretch>
            <a:fillRect/>
          </a:stretch>
        </p:blipFill>
        <p:spPr bwMode="auto">
          <a:xfrm>
            <a:off x="1475656" y="3356992"/>
            <a:ext cx="5800725" cy="2190750"/>
          </a:xfrm>
          <a:prstGeom prst="rect">
            <a:avLst/>
          </a:prstGeom>
          <a:noFill/>
          <a:ln w="9525">
            <a:noFill/>
            <a:miter lim="800000"/>
            <a:headEnd/>
            <a:tailEnd/>
          </a:ln>
        </p:spPr>
      </p:pic>
      <p:sp>
        <p:nvSpPr>
          <p:cNvPr id="15" name="TextBox 14"/>
          <p:cNvSpPr txBox="1"/>
          <p:nvPr/>
        </p:nvSpPr>
        <p:spPr>
          <a:xfrm>
            <a:off x="323528" y="1412776"/>
            <a:ext cx="8136904" cy="2343655"/>
          </a:xfrm>
          <a:prstGeom prst="rect">
            <a:avLst/>
          </a:prstGeom>
          <a:noFill/>
        </p:spPr>
        <p:txBody>
          <a:bodyPr wrap="square" rtlCol="0">
            <a:spAutoFit/>
          </a:bodyPr>
          <a:lstStyle/>
          <a:p>
            <a:pPr algn="just">
              <a:lnSpc>
                <a:spcPct val="150000"/>
              </a:lnSpc>
            </a:pPr>
            <a:r>
              <a:rPr lang="fr-FR" sz="2000" dirty="0" smtClean="0">
                <a:latin typeface="Arial" pitchFamily="34" charset="0"/>
                <a:cs typeface="Arial" pitchFamily="34" charset="0"/>
              </a:rPr>
              <a:t>Le matériau se comporte donc comme un matériau orthotrope possédant de plus un axe de révolution. Le matériau est alors appelé matériau orthotrope de révolution ou isotrope transverse. Il en résulte qu’un changement de base effectué par rotation quelconque autour de cet axe doit laisser inchangée la matrice de rigidité (ou souplesse).</a:t>
            </a:r>
            <a:endParaRPr lang="fr-FR" sz="2000" dirty="0">
              <a:latin typeface="Arial" pitchFamily="34" charset="0"/>
              <a:cs typeface="Arial" pitchFamily="34" charset="0"/>
            </a:endParaRPr>
          </a:p>
        </p:txBody>
      </p:sp>
      <p:pic>
        <p:nvPicPr>
          <p:cNvPr id="99331" name="Picture 3"/>
          <p:cNvPicPr>
            <a:picLocks noChangeAspect="1" noChangeArrowheads="1"/>
          </p:cNvPicPr>
          <p:nvPr/>
        </p:nvPicPr>
        <p:blipFill>
          <a:blip r:embed="rId4" cstate="print"/>
          <a:srcRect/>
          <a:stretch>
            <a:fillRect/>
          </a:stretch>
        </p:blipFill>
        <p:spPr bwMode="auto">
          <a:xfrm>
            <a:off x="2483768" y="5554633"/>
            <a:ext cx="3456384" cy="43046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179512" y="836712"/>
            <a:ext cx="799288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Matériau unidirectionnel (orthotrope à isotrope transverse)</a:t>
            </a:r>
            <a:endParaRPr lang="fr-FR" sz="2000" b="1" dirty="0">
              <a:solidFill>
                <a:srgbClr val="FF0000"/>
              </a:solidFill>
              <a:latin typeface="Arial" pitchFamily="34" charset="0"/>
              <a:cs typeface="Arial" pitchFamily="34" charset="0"/>
            </a:endParaRPr>
          </a:p>
        </p:txBody>
      </p:sp>
      <p:pic>
        <p:nvPicPr>
          <p:cNvPr id="100354" name="Picture 2"/>
          <p:cNvPicPr>
            <a:picLocks noChangeAspect="1" noChangeArrowheads="1"/>
          </p:cNvPicPr>
          <p:nvPr/>
        </p:nvPicPr>
        <p:blipFill>
          <a:blip r:embed="rId3" cstate="print"/>
          <a:srcRect/>
          <a:stretch>
            <a:fillRect/>
          </a:stretch>
        </p:blipFill>
        <p:spPr bwMode="auto">
          <a:xfrm>
            <a:off x="971600" y="1556792"/>
            <a:ext cx="7137967" cy="303425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179512" y="836712"/>
            <a:ext cx="799288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Matériau unidirectionnel (orthotrope à isotrope transverse)</a:t>
            </a:r>
            <a:endParaRPr lang="fr-FR" sz="2000" b="1" dirty="0">
              <a:solidFill>
                <a:srgbClr val="FF0000"/>
              </a:solidFill>
              <a:latin typeface="Arial" pitchFamily="34" charset="0"/>
              <a:cs typeface="Arial" pitchFamily="34" charset="0"/>
            </a:endParaRPr>
          </a:p>
        </p:txBody>
      </p:sp>
      <p:pic>
        <p:nvPicPr>
          <p:cNvPr id="101378" name="Picture 2"/>
          <p:cNvPicPr>
            <a:picLocks noChangeAspect="1" noChangeArrowheads="1"/>
          </p:cNvPicPr>
          <p:nvPr/>
        </p:nvPicPr>
        <p:blipFill>
          <a:blip r:embed="rId3" cstate="print"/>
          <a:srcRect/>
          <a:stretch>
            <a:fillRect/>
          </a:stretch>
        </p:blipFill>
        <p:spPr bwMode="auto">
          <a:xfrm>
            <a:off x="728804" y="1772816"/>
            <a:ext cx="6850915" cy="2952328"/>
          </a:xfrm>
          <a:prstGeom prst="rect">
            <a:avLst/>
          </a:prstGeom>
          <a:noFill/>
          <a:ln w="9525">
            <a:noFill/>
            <a:miter lim="800000"/>
            <a:headEnd/>
            <a:tailEnd/>
          </a:ln>
        </p:spPr>
      </p:pic>
      <p:pic>
        <p:nvPicPr>
          <p:cNvPr id="101379" name="Picture 3"/>
          <p:cNvPicPr>
            <a:picLocks noChangeAspect="1" noChangeArrowheads="1"/>
          </p:cNvPicPr>
          <p:nvPr/>
        </p:nvPicPr>
        <p:blipFill>
          <a:blip r:embed="rId4" cstate="print"/>
          <a:srcRect/>
          <a:stretch>
            <a:fillRect/>
          </a:stretch>
        </p:blipFill>
        <p:spPr bwMode="auto">
          <a:xfrm>
            <a:off x="971600" y="5085184"/>
            <a:ext cx="7425768" cy="73394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8" name="TextBox 7"/>
          <p:cNvSpPr txBox="1"/>
          <p:nvPr/>
        </p:nvSpPr>
        <p:spPr>
          <a:xfrm>
            <a:off x="395536" y="764704"/>
            <a:ext cx="8352928" cy="3477875"/>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1.6 Matériau isotrope</a:t>
            </a:r>
          </a:p>
          <a:p>
            <a:endParaRPr lang="fr-FR" sz="2000" b="1" dirty="0" smtClean="0">
              <a:solidFill>
                <a:srgbClr val="FF0000"/>
              </a:solidFill>
              <a:latin typeface="Arial" pitchFamily="34" charset="0"/>
              <a:cs typeface="Arial" pitchFamily="34" charset="0"/>
            </a:endParaRPr>
          </a:p>
          <a:p>
            <a:pPr algn="just">
              <a:lnSpc>
                <a:spcPct val="150000"/>
              </a:lnSpc>
            </a:pPr>
            <a:r>
              <a:rPr lang="fr-FR" sz="2000" dirty="0" smtClean="0">
                <a:latin typeface="Arial" pitchFamily="34" charset="0"/>
                <a:cs typeface="Arial" pitchFamily="34" charset="0"/>
              </a:rPr>
              <a:t>Un matériau est isotrope si ses propriétés sont indépendantes du choix des axes de référence. Il n’existe alors pas de direction privilégiée, et la matrice de rigidité (ou souplesse) doit être invariante dans tout changement de bases orthonormées. Le nombre de constantes d’élasticité indépendantes est donc réduit à 2, et conduit à la matrice de rigidité :</a:t>
            </a:r>
            <a:r>
              <a:rPr lang="fr-FR" sz="2000" b="1" dirty="0" smtClean="0">
                <a:solidFill>
                  <a:srgbClr val="FF0000"/>
                </a:solidFill>
                <a:latin typeface="Arial" pitchFamily="34" charset="0"/>
                <a:cs typeface="Arial" pitchFamily="34" charset="0"/>
              </a:rPr>
              <a:t> </a:t>
            </a:r>
            <a:endParaRPr lang="fr-FR" sz="2000"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102402" name="Picture 2"/>
          <p:cNvPicPr>
            <a:picLocks noChangeAspect="1" noChangeArrowheads="1"/>
          </p:cNvPicPr>
          <p:nvPr/>
        </p:nvPicPr>
        <p:blipFill>
          <a:blip r:embed="rId3" cstate="print"/>
          <a:srcRect/>
          <a:stretch>
            <a:fillRect/>
          </a:stretch>
        </p:blipFill>
        <p:spPr bwMode="auto">
          <a:xfrm>
            <a:off x="1115616" y="980728"/>
            <a:ext cx="6740788" cy="2590676"/>
          </a:xfrm>
          <a:prstGeom prst="rect">
            <a:avLst/>
          </a:prstGeom>
          <a:noFill/>
          <a:ln w="9525">
            <a:noFill/>
            <a:miter lim="800000"/>
            <a:headEnd/>
            <a:tailEnd/>
          </a:ln>
        </p:spPr>
      </p:pic>
      <p:pic>
        <p:nvPicPr>
          <p:cNvPr id="102403" name="Picture 3"/>
          <p:cNvPicPr>
            <a:picLocks noChangeAspect="1" noChangeArrowheads="1"/>
          </p:cNvPicPr>
          <p:nvPr/>
        </p:nvPicPr>
        <p:blipFill>
          <a:blip r:embed="rId4" cstate="print"/>
          <a:srcRect/>
          <a:stretch>
            <a:fillRect/>
          </a:stretch>
        </p:blipFill>
        <p:spPr bwMode="auto">
          <a:xfrm>
            <a:off x="402904" y="3573016"/>
            <a:ext cx="8741096" cy="844674"/>
          </a:xfrm>
          <a:prstGeom prst="rect">
            <a:avLst/>
          </a:prstGeom>
          <a:noFill/>
          <a:ln w="9525">
            <a:noFill/>
            <a:miter lim="800000"/>
            <a:headEnd/>
            <a:tailEnd/>
          </a:ln>
        </p:spPr>
      </p:pic>
      <p:pic>
        <p:nvPicPr>
          <p:cNvPr id="102404" name="Picture 4"/>
          <p:cNvPicPr>
            <a:picLocks noChangeAspect="1" noChangeArrowheads="1"/>
          </p:cNvPicPr>
          <p:nvPr/>
        </p:nvPicPr>
        <p:blipFill>
          <a:blip r:embed="rId5" cstate="print"/>
          <a:srcRect/>
          <a:stretch>
            <a:fillRect/>
          </a:stretch>
        </p:blipFill>
        <p:spPr bwMode="auto">
          <a:xfrm>
            <a:off x="2411760" y="4509120"/>
            <a:ext cx="3905583" cy="606549"/>
          </a:xfrm>
          <a:prstGeom prst="rect">
            <a:avLst/>
          </a:prstGeom>
          <a:noFill/>
          <a:ln w="9525">
            <a:noFill/>
            <a:miter lim="800000"/>
            <a:headEnd/>
            <a:tailEnd/>
          </a:ln>
        </p:spPr>
      </p:pic>
      <p:pic>
        <p:nvPicPr>
          <p:cNvPr id="102405" name="Picture 5"/>
          <p:cNvPicPr>
            <a:picLocks noChangeAspect="1" noChangeArrowheads="1"/>
          </p:cNvPicPr>
          <p:nvPr/>
        </p:nvPicPr>
        <p:blipFill>
          <a:blip r:embed="rId6" cstate="print"/>
          <a:srcRect/>
          <a:stretch>
            <a:fillRect/>
          </a:stretch>
        </p:blipFill>
        <p:spPr bwMode="auto">
          <a:xfrm>
            <a:off x="3491880" y="5157192"/>
            <a:ext cx="1838537" cy="43090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103426" name="Picture 2"/>
          <p:cNvPicPr>
            <a:picLocks noChangeAspect="1" noChangeArrowheads="1"/>
          </p:cNvPicPr>
          <p:nvPr/>
        </p:nvPicPr>
        <p:blipFill>
          <a:blip r:embed="rId3" cstate="print"/>
          <a:srcRect/>
          <a:stretch>
            <a:fillRect/>
          </a:stretch>
        </p:blipFill>
        <p:spPr bwMode="auto">
          <a:xfrm>
            <a:off x="1259632" y="1484784"/>
            <a:ext cx="6839736" cy="4786681"/>
          </a:xfrm>
          <a:prstGeom prst="rect">
            <a:avLst/>
          </a:prstGeom>
          <a:noFill/>
          <a:ln w="9525">
            <a:noFill/>
            <a:miter lim="800000"/>
            <a:headEnd/>
            <a:tailEnd/>
          </a:ln>
        </p:spPr>
      </p:pic>
      <p:pic>
        <p:nvPicPr>
          <p:cNvPr id="103427" name="Picture 3"/>
          <p:cNvPicPr>
            <a:picLocks noChangeAspect="1" noChangeArrowheads="1"/>
          </p:cNvPicPr>
          <p:nvPr/>
        </p:nvPicPr>
        <p:blipFill>
          <a:blip r:embed="rId4" cstate="print"/>
          <a:srcRect/>
          <a:stretch>
            <a:fillRect/>
          </a:stretch>
        </p:blipFill>
        <p:spPr bwMode="auto">
          <a:xfrm>
            <a:off x="1403648" y="908720"/>
            <a:ext cx="6299123" cy="44067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104450" name="Picture 2"/>
          <p:cNvPicPr>
            <a:picLocks noChangeAspect="1" noChangeArrowheads="1"/>
          </p:cNvPicPr>
          <p:nvPr/>
        </p:nvPicPr>
        <p:blipFill>
          <a:blip r:embed="rId3" cstate="print"/>
          <a:srcRect/>
          <a:stretch>
            <a:fillRect/>
          </a:stretch>
        </p:blipFill>
        <p:spPr bwMode="auto">
          <a:xfrm>
            <a:off x="1907704" y="980728"/>
            <a:ext cx="5771662" cy="4029993"/>
          </a:xfrm>
          <a:prstGeom prst="rect">
            <a:avLst/>
          </a:prstGeom>
          <a:noFill/>
          <a:ln w="9525">
            <a:noFill/>
            <a:miter lim="800000"/>
            <a:headEnd/>
            <a:tailEnd/>
          </a:ln>
        </p:spPr>
      </p:pic>
      <p:pic>
        <p:nvPicPr>
          <p:cNvPr id="104452" name="Picture 4"/>
          <p:cNvPicPr>
            <a:picLocks noChangeAspect="1" noChangeArrowheads="1"/>
          </p:cNvPicPr>
          <p:nvPr/>
        </p:nvPicPr>
        <p:blipFill>
          <a:blip r:embed="rId4" cstate="print"/>
          <a:srcRect/>
          <a:stretch>
            <a:fillRect/>
          </a:stretch>
        </p:blipFill>
        <p:spPr bwMode="auto">
          <a:xfrm>
            <a:off x="2987824" y="4797152"/>
            <a:ext cx="1343025" cy="5905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19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8964488" cy="2246769"/>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a:p>
            <a:pPr algn="just"/>
            <a:r>
              <a:rPr lang="fr-FR" sz="2000" dirty="0" smtClean="0"/>
              <a:t>Les modules de l'ingénieur sont les modules d'Young, les coefficients de Poisson et les modules de cisaillement. Ces modules sont mesurés dans des essais simples tels que des essais de traction </a:t>
            </a:r>
            <a:r>
              <a:rPr lang="fr-FR" sz="2000" dirty="0" err="1" smtClean="0"/>
              <a:t>uniaxiale</a:t>
            </a:r>
            <a:r>
              <a:rPr lang="fr-FR" sz="2000" dirty="0" smtClean="0"/>
              <a:t> ou de cisaillement.</a:t>
            </a:r>
            <a:endParaRPr lang="fr-FR" sz="2000" b="1" dirty="0" smtClean="0">
              <a:solidFill>
                <a:srgbClr val="FF0000"/>
              </a:solidFill>
              <a:latin typeface="Arial" pitchFamily="34" charset="0"/>
              <a:cs typeface="Arial" pitchFamily="34" charset="0"/>
            </a:endParaRPr>
          </a:p>
        </p:txBody>
      </p:sp>
      <p:sp>
        <p:nvSpPr>
          <p:cNvPr id="13" name="TextBox 12"/>
          <p:cNvSpPr txBox="1"/>
          <p:nvPr/>
        </p:nvSpPr>
        <p:spPr>
          <a:xfrm>
            <a:off x="0" y="2996952"/>
            <a:ext cx="8964488" cy="1846659"/>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2.1 </a:t>
            </a:r>
            <a:r>
              <a:rPr lang="fr-FR" sz="2000" b="1" dirty="0" smtClean="0">
                <a:solidFill>
                  <a:srgbClr val="FF0000"/>
                </a:solidFill>
              </a:rPr>
              <a:t>Traction longitudinale</a:t>
            </a:r>
            <a:endParaRPr lang="fr-FR" sz="2000" b="1" dirty="0" smtClean="0">
              <a:solidFill>
                <a:srgbClr val="FF0000"/>
              </a:solidFill>
              <a:latin typeface="Arial" pitchFamily="34" charset="0"/>
              <a:cs typeface="Arial" pitchFamily="34" charset="0"/>
            </a:endParaRPr>
          </a:p>
          <a:p>
            <a:endParaRPr lang="fr-FR" sz="2000" b="1" dirty="0" smtClean="0">
              <a:solidFill>
                <a:srgbClr val="FF0000"/>
              </a:solidFill>
              <a:latin typeface="Arial" pitchFamily="34" charset="0"/>
              <a:cs typeface="Arial" pitchFamily="34" charset="0"/>
            </a:endParaRPr>
          </a:p>
          <a:p>
            <a:r>
              <a:rPr lang="fr-FR" dirty="0" smtClean="0">
                <a:latin typeface="Arial" pitchFamily="34" charset="0"/>
                <a:cs typeface="Arial" pitchFamily="34" charset="0"/>
              </a:rPr>
              <a:t>Considérons un composite unidirectionnel soumis à une traction longitudinale suivant la direction longitudinale.</a:t>
            </a:r>
          </a:p>
          <a:p>
            <a:r>
              <a:rPr lang="fr-FR" dirty="0" smtClean="0">
                <a:solidFill>
                  <a:srgbClr val="FF0000"/>
                </a:solidFill>
                <a:latin typeface="Arial" pitchFamily="34" charset="0"/>
                <a:cs typeface="Arial" pitchFamily="34" charset="0"/>
              </a:rPr>
              <a:t>Dans ce cas toutes les contraintes sont nulles sauf la contrainte  </a:t>
            </a:r>
          </a:p>
          <a:p>
            <a:endParaRPr lang="fr-FR" sz="2000" b="1"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843808" y="4653136"/>
            <a:ext cx="3886200" cy="138112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660232" y="4253474"/>
            <a:ext cx="216024" cy="19202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0" y="-24"/>
            <a:ext cx="9144000" cy="500066"/>
          </a:xfrm>
          <a:prstGeom prst="rect">
            <a:avLst/>
          </a:prstGeom>
          <a:solidFill>
            <a:schemeClr val="bg1">
              <a:lumMod val="85000"/>
            </a:schemeClr>
          </a:solidFill>
          <a:ln w="9525">
            <a:solidFill>
              <a:schemeClr val="tx2">
                <a:lumMod val="75000"/>
              </a:schemeClr>
            </a:solidFill>
            <a:miter lim="800000"/>
            <a:headEnd/>
            <a:tailEnd/>
          </a:ln>
          <a:effectLst/>
        </p:spPr>
        <p:txBody>
          <a:bodyPr/>
          <a:lstStyle/>
          <a:p>
            <a:pPr marL="342900" indent="-342900" algn="ctr">
              <a:lnSpc>
                <a:spcPct val="90000"/>
              </a:lnSpc>
              <a:spcBef>
                <a:spcPct val="20000"/>
              </a:spcBef>
              <a:buClr>
                <a:schemeClr val="hlink"/>
              </a:buClr>
              <a:buSzPct val="90000"/>
              <a:buFont typeface="Wingdings" pitchFamily="2" charset="2"/>
              <a:buNone/>
            </a:pPr>
            <a:r>
              <a:rPr lang="fr-FR" sz="3200" b="1" dirty="0" smtClean="0">
                <a:solidFill>
                  <a:srgbClr val="FF0000"/>
                </a:solidFill>
                <a:effectLst>
                  <a:outerShdw blurRad="38100" dist="38100" dir="2700000" algn="tl">
                    <a:srgbClr val="000000"/>
                  </a:outerShdw>
                </a:effectLst>
                <a:latin typeface="Times New Roman" pitchFamily="18" charset="0"/>
                <a:cs typeface="Times New Roman" pitchFamily="18" charset="0"/>
              </a:rPr>
              <a:t>Programme de la matière</a:t>
            </a:r>
            <a:endParaRPr lang="en-US" sz="3200" b="1" i="1" dirty="0">
              <a:solidFill>
                <a:srgbClr val="FF0000"/>
              </a:solidFill>
              <a:effectLst>
                <a:outerShdw blurRad="38100" dist="38100" dir="2700000" algn="tl">
                  <a:srgbClr val="000000"/>
                </a:outerShdw>
              </a:effectLst>
              <a:latin typeface="Agency FB" pitchFamily="34" charset="0"/>
            </a:endParaRPr>
          </a:p>
        </p:txBody>
      </p:sp>
      <p:grpSp>
        <p:nvGrpSpPr>
          <p:cNvPr id="2" name="Group 8"/>
          <p:cNvGrpSpPr>
            <a:grpSpLocks/>
          </p:cNvGrpSpPr>
          <p:nvPr/>
        </p:nvGrpSpPr>
        <p:grpSpPr bwMode="auto">
          <a:xfrm>
            <a:off x="251520" y="764704"/>
            <a:ext cx="5064138" cy="520700"/>
            <a:chOff x="96" y="618"/>
            <a:chExt cx="3190" cy="328"/>
          </a:xfrm>
        </p:grpSpPr>
        <p:sp>
          <p:nvSpPr>
            <p:cNvPr id="486409" name="Rectangle 9"/>
            <p:cNvSpPr>
              <a:spLocks noChangeArrowheads="1"/>
            </p:cNvSpPr>
            <p:nvPr/>
          </p:nvSpPr>
          <p:spPr bwMode="auto">
            <a:xfrm>
              <a:off x="786" y="618"/>
              <a:ext cx="2500" cy="32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01 : </a:t>
              </a:r>
              <a:r>
                <a:rPr lang="fr-FR" sz="3000" dirty="0" smtClean="0">
                  <a:solidFill>
                    <a:schemeClr val="tx1">
                      <a:lumMod val="75000"/>
                      <a:lumOff val="25000"/>
                    </a:schemeClr>
                  </a:solidFill>
                  <a:effectLst>
                    <a:outerShdw blurRad="38100" dist="38100" dir="2700000" algn="tl">
                      <a:srgbClr val="000000">
                        <a:alpha val="43137"/>
                      </a:srgbClr>
                    </a:outerShdw>
                  </a:effectLst>
                </a:rPr>
                <a:t>Généralité</a:t>
              </a:r>
              <a:endParaRPr lang="fr-FR" sz="3000" dirty="0">
                <a:solidFill>
                  <a:schemeClr val="tx1">
                    <a:lumMod val="75000"/>
                    <a:lumOff val="25000"/>
                  </a:schemeClr>
                </a:solidFill>
                <a:effectLst>
                  <a:outerShdw blurRad="38100" dist="38100" dir="2700000" algn="tl">
                    <a:srgbClr val="000000">
                      <a:alpha val="43137"/>
                    </a:srgbClr>
                  </a:outerShdw>
                </a:effectLst>
              </a:endParaRPr>
            </a:p>
          </p:txBody>
        </p:sp>
        <p:sp>
          <p:nvSpPr>
            <p:cNvPr id="486410" name="AutoShape 10"/>
            <p:cNvSpPr>
              <a:spLocks noChangeArrowheads="1"/>
            </p:cNvSpPr>
            <p:nvPr/>
          </p:nvSpPr>
          <p:spPr bwMode="auto">
            <a:xfrm>
              <a:off x="96" y="754"/>
              <a:ext cx="624" cy="192"/>
            </a:xfrm>
            <a:prstGeom prst="rightArrow">
              <a:avLst>
                <a:gd name="adj1" fmla="val 50000"/>
                <a:gd name="adj2" fmla="val 81250"/>
              </a:avLst>
            </a:prstGeom>
            <a:solidFill>
              <a:schemeClr val="tx1">
                <a:lumMod val="65000"/>
                <a:lumOff val="35000"/>
              </a:schemeClr>
            </a:solidFill>
            <a:ln w="9525">
              <a:solidFill>
                <a:schemeClr val="tx1">
                  <a:lumMod val="50000"/>
                  <a:lumOff val="50000"/>
                </a:schemeClr>
              </a:solid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coolSlant"/>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3" name="Groupe 29"/>
          <p:cNvGrpSpPr/>
          <p:nvPr/>
        </p:nvGrpSpPr>
        <p:grpSpPr>
          <a:xfrm>
            <a:off x="395536" y="1340768"/>
            <a:ext cx="8310377" cy="500066"/>
            <a:chOff x="3009896" y="2285992"/>
            <a:chExt cx="8310377" cy="500066"/>
          </a:xfrm>
        </p:grpSpPr>
        <p:sp>
          <p:nvSpPr>
            <p:cNvPr id="486412" name="Rectangle 12"/>
            <p:cNvSpPr>
              <a:spLocks noChangeArrowheads="1"/>
            </p:cNvSpPr>
            <p:nvPr/>
          </p:nvSpPr>
          <p:spPr bwMode="auto">
            <a:xfrm>
              <a:off x="4143372" y="2285992"/>
              <a:ext cx="7176901" cy="491160"/>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80000"/>
                </a:lnSpc>
                <a:spcBef>
                  <a:spcPct val="20000"/>
                </a:spcBef>
              </a:pPr>
              <a:r>
                <a:rPr lang="fr-FR" sz="3000" b="1" dirty="0" smtClean="0">
                  <a:solidFill>
                    <a:schemeClr val="tx1">
                      <a:lumMod val="75000"/>
                      <a:lumOff val="25000"/>
                    </a:schemeClr>
                  </a:solidFill>
                  <a:effectLst>
                    <a:outerShdw blurRad="38100" dist="38100" dir="2700000" algn="tl">
                      <a:srgbClr val="000000"/>
                    </a:outerShdw>
                  </a:effectLst>
                </a:rPr>
                <a:t>Chapitre 02 : </a:t>
              </a:r>
              <a:r>
                <a:rPr lang="fr-FR" sz="3200" b="1" dirty="0" smtClean="0">
                  <a:solidFill>
                    <a:srgbClr val="0070C0"/>
                  </a:solidFill>
                </a:rPr>
                <a:t>Composition des composites</a:t>
              </a:r>
              <a:endParaRPr lang="fr-FR" sz="3000" b="1" dirty="0">
                <a:solidFill>
                  <a:srgbClr val="0070C0"/>
                </a:solidFill>
                <a:effectLst>
                  <a:outerShdw blurRad="38100" dist="38100" dir="2700000" algn="tl">
                    <a:srgbClr val="000000"/>
                  </a:outerShdw>
                </a:effectLst>
                <a:latin typeface="Agency FB" pitchFamily="34" charset="0"/>
              </a:endParaRPr>
            </a:p>
          </p:txBody>
        </p:sp>
        <p:sp>
          <p:nvSpPr>
            <p:cNvPr id="23" name="AutoShape 10"/>
            <p:cNvSpPr>
              <a:spLocks noChangeArrowheads="1"/>
            </p:cNvSpPr>
            <p:nvPr/>
          </p:nvSpPr>
          <p:spPr bwMode="auto">
            <a:xfrm>
              <a:off x="3009896" y="248125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4" name="Groupe 30"/>
          <p:cNvGrpSpPr/>
          <p:nvPr/>
        </p:nvGrpSpPr>
        <p:grpSpPr>
          <a:xfrm>
            <a:off x="395536" y="1916832"/>
            <a:ext cx="8020618" cy="978729"/>
            <a:chOff x="3009896" y="3571876"/>
            <a:chExt cx="8020618" cy="978729"/>
          </a:xfrm>
        </p:grpSpPr>
        <p:sp>
          <p:nvSpPr>
            <p:cNvPr id="486415" name="Rectangle 15"/>
            <p:cNvSpPr>
              <a:spLocks noChangeArrowheads="1"/>
            </p:cNvSpPr>
            <p:nvPr/>
          </p:nvSpPr>
          <p:spPr bwMode="auto">
            <a:xfrm>
              <a:off x="4143372" y="3571876"/>
              <a:ext cx="6887142" cy="978729"/>
            </a:xfrm>
            <a:prstGeom prst="rect">
              <a:avLst/>
            </a:prstGeom>
            <a:noFill/>
            <a:ln w="9525">
              <a:noFill/>
              <a:miter lim="800000"/>
              <a:headEnd/>
              <a:tailEnd/>
            </a:ln>
            <a:effectLst>
              <a:outerShdw dist="35921" dir="2700000" algn="ctr" rotWithShape="0">
                <a:srgbClr val="FFFFFF"/>
              </a:outerShdw>
            </a:effectLst>
          </p:spPr>
          <p:txBody>
            <a:bodyPr wrap="none">
              <a:spAutoFit/>
            </a:bodyPr>
            <a:lstStyle/>
            <a:p>
              <a:pPr>
                <a:lnSpc>
                  <a:spcPct val="9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03 :</a:t>
              </a:r>
              <a:r>
                <a:rPr lang="fr-FR" sz="3200" b="1" dirty="0" smtClean="0"/>
                <a:t> Technologie de fabrication </a:t>
              </a:r>
            </a:p>
            <a:p>
              <a:pPr>
                <a:lnSpc>
                  <a:spcPct val="90000"/>
                </a:lnSpc>
                <a:spcBef>
                  <a:spcPct val="0"/>
                </a:spcBef>
              </a:pPr>
              <a:r>
                <a:rPr lang="fr-FR" sz="3200" b="1" dirty="0" smtClean="0"/>
                <a:t>                       des composites</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24" name="AutoShape 10"/>
            <p:cNvSpPr>
              <a:spLocks noChangeArrowheads="1"/>
            </p:cNvSpPr>
            <p:nvPr/>
          </p:nvSpPr>
          <p:spPr bwMode="auto">
            <a:xfrm>
              <a:off x="3009896" y="3714752"/>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grpSp>
        <p:nvGrpSpPr>
          <p:cNvPr id="5" name="Groupe 31"/>
          <p:cNvGrpSpPr/>
          <p:nvPr/>
        </p:nvGrpSpPr>
        <p:grpSpPr>
          <a:xfrm>
            <a:off x="395536" y="4005064"/>
            <a:ext cx="8748464" cy="798937"/>
            <a:chOff x="3009896" y="5500702"/>
            <a:chExt cx="8748464" cy="798937"/>
          </a:xfrm>
        </p:grpSpPr>
        <p:sp>
          <p:nvSpPr>
            <p:cNvPr id="486418" name="Rectangle 18"/>
            <p:cNvSpPr>
              <a:spLocks noChangeArrowheads="1"/>
            </p:cNvSpPr>
            <p:nvPr/>
          </p:nvSpPr>
          <p:spPr bwMode="auto">
            <a:xfrm>
              <a:off x="4143372" y="5500702"/>
              <a:ext cx="7614988" cy="798937"/>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200" b="1" dirty="0" smtClean="0">
                  <a:solidFill>
                    <a:schemeClr val="tx1">
                      <a:lumMod val="75000"/>
                      <a:lumOff val="25000"/>
                    </a:schemeClr>
                  </a:solidFill>
                  <a:effectLst>
                    <a:outerShdw blurRad="38100" dist="38100" dir="2700000" algn="tl">
                      <a:srgbClr val="000000"/>
                    </a:outerShdw>
                  </a:effectLst>
                </a:rPr>
                <a:t>Chapitre 05: </a:t>
              </a:r>
              <a:r>
                <a:rPr lang="fr-FR" sz="3200" b="1" dirty="0" smtClean="0"/>
                <a:t>Comportement des composites aux actions intérieures et extérieures</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2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2"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grpSp>
        <p:nvGrpSpPr>
          <p:cNvPr id="7" name="Groupe 32"/>
          <p:cNvGrpSpPr/>
          <p:nvPr/>
        </p:nvGrpSpPr>
        <p:grpSpPr>
          <a:xfrm>
            <a:off x="395536" y="3284984"/>
            <a:ext cx="5562632" cy="447676"/>
            <a:chOff x="3009896" y="5500702"/>
            <a:chExt cx="5562632" cy="447676"/>
          </a:xfrm>
        </p:grpSpPr>
        <p:sp>
          <p:nvSpPr>
            <p:cNvPr id="34" name="Rectangle 18"/>
            <p:cNvSpPr>
              <a:spLocks noChangeArrowheads="1"/>
            </p:cNvSpPr>
            <p:nvPr/>
          </p:nvSpPr>
          <p:spPr bwMode="auto">
            <a:xfrm>
              <a:off x="4143372" y="5500702"/>
              <a:ext cx="4429156" cy="431593"/>
            </a:xfrm>
            <a:prstGeom prst="rect">
              <a:avLst/>
            </a:prstGeom>
            <a:noFill/>
            <a:ln w="9525">
              <a:noFill/>
              <a:miter lim="800000"/>
              <a:headEnd/>
              <a:tailEnd/>
            </a:ln>
            <a:effectLst>
              <a:outerShdw dist="35921" dir="2700000" algn="ctr" rotWithShape="0">
                <a:srgbClr val="FFFFFF"/>
              </a:outerShdw>
            </a:effectLst>
          </p:spPr>
          <p:txBody>
            <a:bodyPr wrap="square">
              <a:spAutoFit/>
            </a:bodyPr>
            <a:lstStyle/>
            <a:p>
              <a:pPr>
                <a:lnSpc>
                  <a:spcPct val="70000"/>
                </a:lnSpc>
                <a:spcBef>
                  <a:spcPct val="0"/>
                </a:spcBef>
              </a:pPr>
              <a:r>
                <a:rPr lang="fr-FR" sz="3000" b="1" dirty="0" smtClean="0">
                  <a:solidFill>
                    <a:schemeClr val="tx1">
                      <a:lumMod val="75000"/>
                      <a:lumOff val="25000"/>
                    </a:schemeClr>
                  </a:solidFill>
                  <a:effectLst>
                    <a:outerShdw blurRad="38100" dist="38100" dir="2700000" algn="tl">
                      <a:srgbClr val="000000"/>
                    </a:outerShdw>
                  </a:effectLst>
                </a:rPr>
                <a:t>Chapitre 04: </a:t>
              </a:r>
              <a:endParaRPr lang="fr-FR" sz="3000" b="1" dirty="0">
                <a:solidFill>
                  <a:schemeClr val="tx1">
                    <a:lumMod val="75000"/>
                    <a:lumOff val="25000"/>
                  </a:schemeClr>
                </a:solidFill>
                <a:effectLst>
                  <a:outerShdw blurRad="38100" dist="38100" dir="2700000" algn="tl">
                    <a:srgbClr val="000000"/>
                  </a:outerShdw>
                </a:effectLst>
                <a:latin typeface="Agency FB" pitchFamily="34" charset="0"/>
              </a:endParaRPr>
            </a:p>
          </p:txBody>
        </p:sp>
        <p:sp>
          <p:nvSpPr>
            <p:cNvPr id="35" name="AutoShape 10"/>
            <p:cNvSpPr>
              <a:spLocks noChangeArrowheads="1"/>
            </p:cNvSpPr>
            <p:nvPr/>
          </p:nvSpPr>
          <p:spPr bwMode="auto">
            <a:xfrm>
              <a:off x="3009896" y="5643578"/>
              <a:ext cx="990600" cy="304800"/>
            </a:xfrm>
            <a:prstGeom prst="rightArrow">
              <a:avLst>
                <a:gd name="adj1" fmla="val 50000"/>
                <a:gd name="adj2" fmla="val 81250"/>
              </a:avLst>
            </a:prstGeom>
            <a:solidFill>
              <a:schemeClr val="tx1">
                <a:lumMod val="65000"/>
                <a:lumOff val="35000"/>
              </a:schemeClr>
            </a:solidFill>
            <a:ln w="9525">
              <a:noFill/>
              <a:miter lim="800000"/>
              <a:headEnd/>
              <a:tailEnd/>
            </a:ln>
            <a:effectLst>
              <a:outerShdw blurRad="50800" dist="50800" dir="5400000" algn="ctr" rotWithShape="0">
                <a:schemeClr val="accent1">
                  <a:lumMod val="20000"/>
                  <a:lumOff val="80000"/>
                </a:schemeClr>
              </a:outerShdw>
            </a:effectLst>
            <a:scene3d>
              <a:camera prst="legacyObliqueTopRight"/>
              <a:lightRig rig="legacyFlat4" dir="b"/>
            </a:scene3d>
            <a:sp3d extrusionH="227000" prstMaterial="legacyMatte">
              <a:bevelT w="13500" h="13500" prst="angle"/>
              <a:bevelB w="13500" h="13500" prst="angle"/>
              <a:extrusionClr>
                <a:schemeClr val="tx2">
                  <a:lumMod val="60000"/>
                  <a:lumOff val="40000"/>
                </a:schemeClr>
              </a:extrusionClr>
            </a:sp3d>
          </p:spPr>
          <p:txBody>
            <a:bodyPr wrap="none" anchor="ctr">
              <a:flatTx/>
            </a:bodyPr>
            <a:lstStyle/>
            <a:p>
              <a:pPr eaLnBrk="0" hangingPunct="0">
                <a:spcBef>
                  <a:spcPct val="0"/>
                </a:spcBef>
              </a:pPr>
              <a:endParaRPr lang="fr-FR" sz="2400">
                <a:solidFill>
                  <a:schemeClr val="bg1"/>
                </a:solidFill>
                <a:latin typeface="Whimsy ICG Heavy" pitchFamily="2" charset="0"/>
              </a:endParaRPr>
            </a:p>
          </p:txBody>
        </p:sp>
      </p:grpSp>
      <p:sp>
        <p:nvSpPr>
          <p:cNvPr id="26" name="Rectangle 25"/>
          <p:cNvSpPr/>
          <p:nvPr/>
        </p:nvSpPr>
        <p:spPr>
          <a:xfrm>
            <a:off x="3563888" y="3140968"/>
            <a:ext cx="4656468" cy="584775"/>
          </a:xfrm>
          <a:prstGeom prst="rect">
            <a:avLst/>
          </a:prstGeom>
        </p:spPr>
        <p:txBody>
          <a:bodyPr wrap="none">
            <a:spAutoFit/>
          </a:bodyPr>
          <a:lstStyle/>
          <a:p>
            <a:r>
              <a:rPr lang="fr-FR" sz="3200" b="1" dirty="0" smtClean="0"/>
              <a:t>Propriétés des composites</a:t>
            </a:r>
            <a:endParaRPr lang="fr-FR" sz="3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2987824" y="1412776"/>
            <a:ext cx="2736304" cy="33264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915816" y="2204864"/>
            <a:ext cx="2880320" cy="103315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275856" y="3501008"/>
            <a:ext cx="1819275" cy="314325"/>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156176" y="1772816"/>
            <a:ext cx="1228725" cy="3429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899592" y="1772816"/>
            <a:ext cx="5219700" cy="342900"/>
          </a:xfrm>
          <a:prstGeom prst="rect">
            <a:avLst/>
          </a:prstGeom>
          <a:noFill/>
          <a:ln w="9525">
            <a:noFill/>
            <a:miter lim="800000"/>
            <a:headEnd/>
            <a:tailEnd/>
          </a:ln>
        </p:spPr>
      </p:pic>
      <p:sp>
        <p:nvSpPr>
          <p:cNvPr id="16" name="TextBox 15"/>
          <p:cNvSpPr txBox="1"/>
          <p:nvPr/>
        </p:nvSpPr>
        <p:spPr>
          <a:xfrm>
            <a:off x="7452320" y="1763524"/>
            <a:ext cx="1224136" cy="369332"/>
          </a:xfrm>
          <a:prstGeom prst="rect">
            <a:avLst/>
          </a:prstGeom>
          <a:noFill/>
        </p:spPr>
        <p:txBody>
          <a:bodyPr wrap="square" rtlCol="0">
            <a:spAutoFit/>
          </a:bodyPr>
          <a:lstStyle/>
          <a:p>
            <a:r>
              <a:rPr lang="fr-FR" dirty="0" smtClean="0"/>
              <a:t>S’écrivent</a:t>
            </a:r>
            <a:endParaRPr lang="fr-FR" dirty="0"/>
          </a:p>
        </p:txBody>
      </p:sp>
      <p:sp>
        <p:nvSpPr>
          <p:cNvPr id="17" name="TextBox 16"/>
          <p:cNvSpPr txBox="1"/>
          <p:nvPr/>
        </p:nvSpPr>
        <p:spPr>
          <a:xfrm>
            <a:off x="539552" y="4005064"/>
            <a:ext cx="5832648" cy="646331"/>
          </a:xfrm>
          <a:prstGeom prst="rect">
            <a:avLst/>
          </a:prstGeom>
          <a:noFill/>
        </p:spPr>
        <p:txBody>
          <a:bodyPr wrap="square" rtlCol="0">
            <a:spAutoFit/>
          </a:bodyPr>
          <a:lstStyle/>
          <a:p>
            <a:r>
              <a:rPr lang="fr-FR" dirty="0" smtClean="0"/>
              <a:t>A partir de ces équations on obtient:</a:t>
            </a:r>
          </a:p>
          <a:p>
            <a:endParaRPr lang="fr-FR" dirty="0"/>
          </a:p>
        </p:txBody>
      </p:sp>
      <p:pic>
        <p:nvPicPr>
          <p:cNvPr id="2055" name="Picture 7"/>
          <p:cNvPicPr>
            <a:picLocks noChangeAspect="1" noChangeArrowheads="1"/>
          </p:cNvPicPr>
          <p:nvPr/>
        </p:nvPicPr>
        <p:blipFill>
          <a:blip r:embed="rId8" cstate="print"/>
          <a:srcRect/>
          <a:stretch>
            <a:fillRect/>
          </a:stretch>
        </p:blipFill>
        <p:spPr bwMode="auto">
          <a:xfrm>
            <a:off x="1403648" y="4437112"/>
            <a:ext cx="2362200" cy="466725"/>
          </a:xfrm>
          <a:prstGeom prst="rect">
            <a:avLst/>
          </a:prstGeom>
          <a:noFill/>
          <a:ln w="9525">
            <a:noFill/>
            <a:miter lim="800000"/>
            <a:headEnd/>
            <a:tailEnd/>
          </a:ln>
        </p:spPr>
      </p:pic>
      <p:sp>
        <p:nvSpPr>
          <p:cNvPr id="19" name="TextBox 18"/>
          <p:cNvSpPr txBox="1"/>
          <p:nvPr/>
        </p:nvSpPr>
        <p:spPr>
          <a:xfrm>
            <a:off x="3851920" y="4509120"/>
            <a:ext cx="1368152" cy="369332"/>
          </a:xfrm>
          <a:prstGeom prst="rect">
            <a:avLst/>
          </a:prstGeom>
          <a:noFill/>
        </p:spPr>
        <p:txBody>
          <a:bodyPr wrap="square" rtlCol="0">
            <a:spAutoFit/>
          </a:bodyPr>
          <a:lstStyle/>
          <a:p>
            <a:r>
              <a:rPr lang="fr-FR" dirty="0" smtClean="0"/>
              <a:t>et </a:t>
            </a:r>
            <a:endParaRPr lang="fr-FR" dirty="0"/>
          </a:p>
        </p:txBody>
      </p:sp>
      <p:pic>
        <p:nvPicPr>
          <p:cNvPr id="2056" name="Picture 8"/>
          <p:cNvPicPr>
            <a:picLocks noChangeAspect="1" noChangeArrowheads="1"/>
          </p:cNvPicPr>
          <p:nvPr/>
        </p:nvPicPr>
        <p:blipFill>
          <a:blip r:embed="rId9" cstate="print"/>
          <a:srcRect/>
          <a:stretch>
            <a:fillRect/>
          </a:stretch>
        </p:blipFill>
        <p:spPr bwMode="auto">
          <a:xfrm>
            <a:off x="4355976" y="4293096"/>
            <a:ext cx="2428875" cy="600075"/>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a:stretch>
            <a:fillRect/>
          </a:stretch>
        </p:blipFill>
        <p:spPr bwMode="auto">
          <a:xfrm>
            <a:off x="3275856" y="5013176"/>
            <a:ext cx="2209800" cy="13049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23528" y="1412776"/>
            <a:ext cx="5724525" cy="304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156176" y="1412776"/>
            <a:ext cx="933450" cy="257175"/>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059832" y="1916832"/>
            <a:ext cx="1323975" cy="101917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2699792" y="2996952"/>
            <a:ext cx="1828800" cy="27622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2915816" y="3284984"/>
            <a:ext cx="1924050" cy="552450"/>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611560" y="3933056"/>
            <a:ext cx="7696200" cy="390525"/>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3707904" y="4293096"/>
            <a:ext cx="1066800" cy="504825"/>
          </a:xfrm>
          <a:prstGeom prst="rect">
            <a:avLst/>
          </a:prstGeom>
          <a:noFill/>
          <a:ln w="9525">
            <a:noFill/>
            <a:miter lim="800000"/>
            <a:headEnd/>
            <a:tailEnd/>
          </a:ln>
        </p:spPr>
      </p:pic>
      <p:pic>
        <p:nvPicPr>
          <p:cNvPr id="3081" name="Picture 9"/>
          <p:cNvPicPr>
            <a:picLocks noChangeAspect="1" noChangeArrowheads="1"/>
          </p:cNvPicPr>
          <p:nvPr/>
        </p:nvPicPr>
        <p:blipFill>
          <a:blip r:embed="rId10" cstate="print"/>
          <a:srcRect/>
          <a:stretch>
            <a:fillRect/>
          </a:stretch>
        </p:blipFill>
        <p:spPr bwMode="auto">
          <a:xfrm>
            <a:off x="827584" y="4869160"/>
            <a:ext cx="2657475" cy="257175"/>
          </a:xfrm>
          <a:prstGeom prst="rect">
            <a:avLst/>
          </a:prstGeom>
          <a:noFill/>
          <a:ln w="9525">
            <a:noFill/>
            <a:miter lim="800000"/>
            <a:headEnd/>
            <a:tailEnd/>
          </a:ln>
        </p:spPr>
      </p:pic>
      <p:pic>
        <p:nvPicPr>
          <p:cNvPr id="3082" name="Picture 10"/>
          <p:cNvPicPr>
            <a:picLocks noChangeAspect="1" noChangeArrowheads="1"/>
          </p:cNvPicPr>
          <p:nvPr/>
        </p:nvPicPr>
        <p:blipFill>
          <a:blip r:embed="rId11" cstate="print"/>
          <a:srcRect/>
          <a:stretch>
            <a:fillRect/>
          </a:stretch>
        </p:blipFill>
        <p:spPr bwMode="auto">
          <a:xfrm>
            <a:off x="2627784" y="5301208"/>
            <a:ext cx="1247775" cy="333375"/>
          </a:xfrm>
          <a:prstGeom prst="rect">
            <a:avLst/>
          </a:prstGeom>
          <a:noFill/>
          <a:ln w="9525">
            <a:noFill/>
            <a:miter lim="800000"/>
            <a:headEnd/>
            <a:tailEnd/>
          </a:ln>
        </p:spPr>
      </p:pic>
      <p:sp>
        <p:nvSpPr>
          <p:cNvPr id="26" name="TextBox 25"/>
          <p:cNvSpPr txBox="1"/>
          <p:nvPr/>
        </p:nvSpPr>
        <p:spPr>
          <a:xfrm>
            <a:off x="3995936" y="5229200"/>
            <a:ext cx="576064" cy="369332"/>
          </a:xfrm>
          <a:prstGeom prst="rect">
            <a:avLst/>
          </a:prstGeom>
          <a:noFill/>
        </p:spPr>
        <p:txBody>
          <a:bodyPr wrap="square" rtlCol="0">
            <a:spAutoFit/>
          </a:bodyPr>
          <a:lstStyle/>
          <a:p>
            <a:r>
              <a:rPr lang="fr-FR" dirty="0" smtClean="0"/>
              <a:t>et</a:t>
            </a:r>
            <a:endParaRPr lang="fr-FR" dirty="0"/>
          </a:p>
        </p:txBody>
      </p:sp>
      <p:pic>
        <p:nvPicPr>
          <p:cNvPr id="3083" name="Picture 11"/>
          <p:cNvPicPr>
            <a:picLocks noChangeAspect="1" noChangeArrowheads="1"/>
          </p:cNvPicPr>
          <p:nvPr/>
        </p:nvPicPr>
        <p:blipFill>
          <a:blip r:embed="rId12" cstate="print"/>
          <a:srcRect/>
          <a:stretch>
            <a:fillRect/>
          </a:stretch>
        </p:blipFill>
        <p:spPr bwMode="auto">
          <a:xfrm>
            <a:off x="4788024" y="5085184"/>
            <a:ext cx="1371600" cy="561975"/>
          </a:xfrm>
          <a:prstGeom prst="rect">
            <a:avLst/>
          </a:prstGeom>
          <a:noFill/>
          <a:ln w="9525">
            <a:noFill/>
            <a:miter lim="800000"/>
            <a:headEnd/>
            <a:tailEnd/>
          </a:ln>
        </p:spPr>
      </p:pic>
      <p:pic>
        <p:nvPicPr>
          <p:cNvPr id="3084" name="Picture 12"/>
          <p:cNvPicPr>
            <a:picLocks noChangeAspect="1" noChangeArrowheads="1"/>
          </p:cNvPicPr>
          <p:nvPr/>
        </p:nvPicPr>
        <p:blipFill>
          <a:blip r:embed="rId13" cstate="print"/>
          <a:srcRect/>
          <a:stretch>
            <a:fillRect/>
          </a:stretch>
        </p:blipFill>
        <p:spPr bwMode="auto">
          <a:xfrm>
            <a:off x="3923928" y="5661248"/>
            <a:ext cx="1076325" cy="542925"/>
          </a:xfrm>
          <a:prstGeom prst="rect">
            <a:avLst/>
          </a:prstGeom>
          <a:noFill/>
          <a:ln w="9525">
            <a:noFill/>
            <a:miter lim="800000"/>
            <a:headEnd/>
            <a:tailEnd/>
          </a:ln>
        </p:spPr>
      </p:pic>
      <p:sp>
        <p:nvSpPr>
          <p:cNvPr id="29" name="TextBox 28"/>
          <p:cNvSpPr txBox="1"/>
          <p:nvPr/>
        </p:nvSpPr>
        <p:spPr>
          <a:xfrm>
            <a:off x="755576" y="5589240"/>
            <a:ext cx="1368152" cy="369332"/>
          </a:xfrm>
          <a:prstGeom prst="rect">
            <a:avLst/>
          </a:prstGeom>
          <a:noFill/>
        </p:spPr>
        <p:txBody>
          <a:bodyPr wrap="square" rtlCol="0">
            <a:spAutoFit/>
          </a:bodyPr>
          <a:lstStyle/>
          <a:p>
            <a:r>
              <a:rPr lang="fr-FR" dirty="0" smtClean="0"/>
              <a:t>Alors</a:t>
            </a:r>
            <a:endParaRPr lang="fr-FR" dirty="0"/>
          </a:p>
        </p:txBody>
      </p:sp>
      <p:pic>
        <p:nvPicPr>
          <p:cNvPr id="3085" name="Picture 13"/>
          <p:cNvPicPr>
            <a:picLocks noChangeAspect="1" noChangeArrowheads="1"/>
          </p:cNvPicPr>
          <p:nvPr/>
        </p:nvPicPr>
        <p:blipFill>
          <a:blip r:embed="rId14" cstate="print"/>
          <a:srcRect/>
          <a:stretch>
            <a:fillRect/>
          </a:stretch>
        </p:blipFill>
        <p:spPr bwMode="auto">
          <a:xfrm>
            <a:off x="179512" y="6165304"/>
            <a:ext cx="7639050" cy="314325"/>
          </a:xfrm>
          <a:prstGeom prst="rect">
            <a:avLst/>
          </a:prstGeom>
          <a:noFill/>
          <a:ln w="9525">
            <a:noFill/>
            <a:miter lim="800000"/>
            <a:headEnd/>
            <a:tailEnd/>
          </a:ln>
        </p:spPr>
      </p:pic>
      <p:pic>
        <p:nvPicPr>
          <p:cNvPr id="3086" name="Picture 14"/>
          <p:cNvPicPr>
            <a:picLocks noChangeAspect="1" noChangeArrowheads="1"/>
          </p:cNvPicPr>
          <p:nvPr/>
        </p:nvPicPr>
        <p:blipFill>
          <a:blip r:embed="rId15" cstate="print"/>
          <a:srcRect/>
          <a:stretch>
            <a:fillRect/>
          </a:stretch>
        </p:blipFill>
        <p:spPr bwMode="auto">
          <a:xfrm>
            <a:off x="5436096" y="6362700"/>
            <a:ext cx="1285875" cy="4953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2987824" y="2204864"/>
            <a:ext cx="2314575" cy="3524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39552" y="2564904"/>
            <a:ext cx="3629025" cy="41910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211960" y="2564904"/>
            <a:ext cx="3438525" cy="419100"/>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683568" y="3068960"/>
            <a:ext cx="1019175" cy="295275"/>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2843808" y="3356992"/>
            <a:ext cx="2600325" cy="1000125"/>
          </a:xfrm>
          <a:prstGeom prst="rect">
            <a:avLst/>
          </a:prstGeom>
          <a:noFill/>
          <a:ln w="9525">
            <a:noFill/>
            <a:miter lim="800000"/>
            <a:headEnd/>
            <a:tailEnd/>
          </a:ln>
        </p:spPr>
      </p:pic>
      <p:pic>
        <p:nvPicPr>
          <p:cNvPr id="4104" name="Picture 8"/>
          <p:cNvPicPr>
            <a:picLocks noChangeAspect="1" noChangeArrowheads="1"/>
          </p:cNvPicPr>
          <p:nvPr/>
        </p:nvPicPr>
        <p:blipFill>
          <a:blip r:embed="rId8" cstate="print"/>
          <a:srcRect/>
          <a:stretch>
            <a:fillRect/>
          </a:stretch>
        </p:blipFill>
        <p:spPr bwMode="auto">
          <a:xfrm>
            <a:off x="683568" y="4293096"/>
            <a:ext cx="1943100" cy="285750"/>
          </a:xfrm>
          <a:prstGeom prst="rect">
            <a:avLst/>
          </a:prstGeom>
          <a:noFill/>
          <a:ln w="9525">
            <a:noFill/>
            <a:miter lim="800000"/>
            <a:headEnd/>
            <a:tailEnd/>
          </a:ln>
        </p:spPr>
      </p:pic>
      <p:pic>
        <p:nvPicPr>
          <p:cNvPr id="4105" name="Picture 9"/>
          <p:cNvPicPr>
            <a:picLocks noChangeAspect="1" noChangeArrowheads="1"/>
          </p:cNvPicPr>
          <p:nvPr/>
        </p:nvPicPr>
        <p:blipFill>
          <a:blip r:embed="rId9" cstate="print"/>
          <a:srcRect/>
          <a:stretch>
            <a:fillRect/>
          </a:stretch>
        </p:blipFill>
        <p:spPr bwMode="auto">
          <a:xfrm>
            <a:off x="611560" y="4509120"/>
            <a:ext cx="2990850" cy="361950"/>
          </a:xfrm>
          <a:prstGeom prst="rect">
            <a:avLst/>
          </a:prstGeom>
          <a:noFill/>
          <a:ln w="9525">
            <a:noFill/>
            <a:miter lim="800000"/>
            <a:headEnd/>
            <a:tailEnd/>
          </a:ln>
        </p:spPr>
      </p:pic>
      <p:pic>
        <p:nvPicPr>
          <p:cNvPr id="4106" name="Picture 10"/>
          <p:cNvPicPr>
            <a:picLocks noChangeAspect="1" noChangeArrowheads="1"/>
          </p:cNvPicPr>
          <p:nvPr/>
        </p:nvPicPr>
        <p:blipFill>
          <a:blip r:embed="rId10" cstate="print"/>
          <a:srcRect/>
          <a:stretch>
            <a:fillRect/>
          </a:stretch>
        </p:blipFill>
        <p:spPr bwMode="auto">
          <a:xfrm>
            <a:off x="3779912" y="4941168"/>
            <a:ext cx="3990975" cy="1647825"/>
          </a:xfrm>
          <a:prstGeom prst="rect">
            <a:avLst/>
          </a:prstGeom>
          <a:noFill/>
          <a:ln w="9525">
            <a:noFill/>
            <a:miter lim="800000"/>
            <a:headEnd/>
            <a:tailEnd/>
          </a:ln>
        </p:spPr>
      </p:pic>
      <p:sp>
        <p:nvSpPr>
          <p:cNvPr id="30" name="Rectangle 29"/>
          <p:cNvSpPr/>
          <p:nvPr/>
        </p:nvSpPr>
        <p:spPr>
          <a:xfrm>
            <a:off x="323528" y="1340768"/>
            <a:ext cx="2406172" cy="369332"/>
          </a:xfrm>
          <a:prstGeom prst="rect">
            <a:avLst/>
          </a:prstGeom>
        </p:spPr>
        <p:txBody>
          <a:bodyPr wrap="none">
            <a:spAutoFit/>
          </a:bodyPr>
          <a:lstStyle/>
          <a:p>
            <a:r>
              <a:rPr lang="fr-FR" b="1" dirty="0" smtClean="0">
                <a:solidFill>
                  <a:srgbClr val="FF0000"/>
                </a:solidFill>
                <a:latin typeface="Arial" pitchFamily="34" charset="0"/>
                <a:cs typeface="Arial" pitchFamily="34" charset="0"/>
              </a:rPr>
              <a:t>2.2 </a:t>
            </a:r>
            <a:r>
              <a:rPr lang="fr-FR" b="1" dirty="0" smtClean="0">
                <a:solidFill>
                  <a:srgbClr val="FF0000"/>
                </a:solidFill>
              </a:rPr>
              <a:t>Traction Transverse</a:t>
            </a:r>
            <a:endParaRPr lang="fr-FR" b="1" dirty="0" smtClean="0">
              <a:solidFill>
                <a:srgbClr val="FF0000"/>
              </a:solidFill>
              <a:latin typeface="Arial" pitchFamily="34" charset="0"/>
              <a:cs typeface="Arial" pitchFamily="34" charset="0"/>
            </a:endParaRPr>
          </a:p>
        </p:txBody>
      </p:sp>
      <p:pic>
        <p:nvPicPr>
          <p:cNvPr id="4107" name="Picture 11"/>
          <p:cNvPicPr>
            <a:picLocks noChangeAspect="1" noChangeArrowheads="1"/>
          </p:cNvPicPr>
          <p:nvPr/>
        </p:nvPicPr>
        <p:blipFill>
          <a:blip r:embed="rId11" cstate="print"/>
          <a:srcRect/>
          <a:stretch>
            <a:fillRect/>
          </a:stretch>
        </p:blipFill>
        <p:spPr bwMode="auto">
          <a:xfrm>
            <a:off x="323528" y="1628800"/>
            <a:ext cx="7524750" cy="266700"/>
          </a:xfrm>
          <a:prstGeom prst="rect">
            <a:avLst/>
          </a:prstGeom>
          <a:noFill/>
          <a:ln w="9525">
            <a:noFill/>
            <a:miter lim="800000"/>
            <a:headEnd/>
            <a:tailEnd/>
          </a:ln>
        </p:spPr>
      </p:pic>
      <p:pic>
        <p:nvPicPr>
          <p:cNvPr id="4108" name="Picture 12"/>
          <p:cNvPicPr>
            <a:picLocks noChangeAspect="1" noChangeArrowheads="1"/>
          </p:cNvPicPr>
          <p:nvPr/>
        </p:nvPicPr>
        <p:blipFill>
          <a:blip r:embed="rId12" cstate="print"/>
          <a:srcRect/>
          <a:stretch>
            <a:fillRect/>
          </a:stretch>
        </p:blipFill>
        <p:spPr bwMode="auto">
          <a:xfrm>
            <a:off x="323528" y="1916832"/>
            <a:ext cx="2924175" cy="266700"/>
          </a:xfrm>
          <a:prstGeom prst="rect">
            <a:avLst/>
          </a:prstGeom>
          <a:noFill/>
          <a:ln w="9525">
            <a:noFill/>
            <a:miter lim="800000"/>
            <a:headEnd/>
            <a:tailEnd/>
          </a:ln>
        </p:spPr>
      </p:pic>
      <p:pic>
        <p:nvPicPr>
          <p:cNvPr id="4109" name="Picture 13"/>
          <p:cNvPicPr>
            <a:picLocks noChangeAspect="1" noChangeArrowheads="1"/>
          </p:cNvPicPr>
          <p:nvPr/>
        </p:nvPicPr>
        <p:blipFill>
          <a:blip r:embed="rId13" cstate="print"/>
          <a:srcRect/>
          <a:stretch>
            <a:fillRect/>
          </a:stretch>
        </p:blipFill>
        <p:spPr bwMode="auto">
          <a:xfrm>
            <a:off x="1259632" y="4895850"/>
            <a:ext cx="2362200" cy="1962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sp>
        <p:nvSpPr>
          <p:cNvPr id="17" name="TextBox 16"/>
          <p:cNvSpPr txBox="1"/>
          <p:nvPr/>
        </p:nvSpPr>
        <p:spPr>
          <a:xfrm>
            <a:off x="251520" y="1484784"/>
            <a:ext cx="2520280" cy="369332"/>
          </a:xfrm>
          <a:prstGeom prst="rect">
            <a:avLst/>
          </a:prstGeom>
          <a:noFill/>
        </p:spPr>
        <p:txBody>
          <a:bodyPr wrap="square" rtlCol="0">
            <a:spAutoFit/>
          </a:bodyPr>
          <a:lstStyle/>
          <a:p>
            <a:r>
              <a:rPr lang="fr-FR" b="1" dirty="0" smtClean="0"/>
              <a:t>A partir de ces relations</a:t>
            </a:r>
            <a:endParaRPr lang="fr-FR" b="1" dirty="0"/>
          </a:p>
        </p:txBody>
      </p:sp>
      <p:pic>
        <p:nvPicPr>
          <p:cNvPr id="5122" name="Picture 2"/>
          <p:cNvPicPr>
            <a:picLocks noChangeAspect="1" noChangeArrowheads="1"/>
          </p:cNvPicPr>
          <p:nvPr/>
        </p:nvPicPr>
        <p:blipFill>
          <a:blip r:embed="rId3" cstate="print"/>
          <a:srcRect/>
          <a:stretch>
            <a:fillRect/>
          </a:stretch>
        </p:blipFill>
        <p:spPr bwMode="auto">
          <a:xfrm>
            <a:off x="2674218" y="1606699"/>
            <a:ext cx="3409950" cy="2381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51520" y="1988840"/>
            <a:ext cx="7848872" cy="282054"/>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395536" y="2348880"/>
            <a:ext cx="2371725" cy="24765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843808" y="2780928"/>
            <a:ext cx="3722260" cy="1091183"/>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3491880" y="3861048"/>
            <a:ext cx="2477563" cy="720080"/>
          </a:xfrm>
          <a:prstGeom prst="rect">
            <a:avLst/>
          </a:prstGeom>
          <a:noFill/>
          <a:ln w="9525">
            <a:noFill/>
            <a:miter lim="800000"/>
            <a:headEnd/>
            <a:tailEnd/>
          </a:ln>
        </p:spPr>
      </p:pic>
      <p:pic>
        <p:nvPicPr>
          <p:cNvPr id="5127" name="Picture 7"/>
          <p:cNvPicPr>
            <a:picLocks noChangeAspect="1" noChangeArrowheads="1"/>
          </p:cNvPicPr>
          <p:nvPr/>
        </p:nvPicPr>
        <p:blipFill>
          <a:blip r:embed="rId8" cstate="print"/>
          <a:srcRect/>
          <a:stretch>
            <a:fillRect/>
          </a:stretch>
        </p:blipFill>
        <p:spPr bwMode="auto">
          <a:xfrm>
            <a:off x="683568" y="4725144"/>
            <a:ext cx="7515225" cy="295275"/>
          </a:xfrm>
          <a:prstGeom prst="rect">
            <a:avLst/>
          </a:prstGeom>
          <a:noFill/>
          <a:ln w="9525">
            <a:noFill/>
            <a:miter lim="800000"/>
            <a:headEnd/>
            <a:tailEnd/>
          </a:ln>
        </p:spPr>
      </p:pic>
      <p:pic>
        <p:nvPicPr>
          <p:cNvPr id="5129" name="Picture 9"/>
          <p:cNvPicPr>
            <a:picLocks noChangeAspect="1" noChangeArrowheads="1"/>
          </p:cNvPicPr>
          <p:nvPr/>
        </p:nvPicPr>
        <p:blipFill>
          <a:blip r:embed="rId9" cstate="print"/>
          <a:srcRect/>
          <a:stretch>
            <a:fillRect/>
          </a:stretch>
        </p:blipFill>
        <p:spPr bwMode="auto">
          <a:xfrm>
            <a:off x="4499992" y="5085184"/>
            <a:ext cx="1209675" cy="971550"/>
          </a:xfrm>
          <a:prstGeom prst="rect">
            <a:avLst/>
          </a:prstGeom>
          <a:noFill/>
          <a:ln w="9525">
            <a:noFill/>
            <a:miter lim="800000"/>
            <a:headEnd/>
            <a:tailEnd/>
          </a:ln>
        </p:spPr>
      </p:pic>
      <p:pic>
        <p:nvPicPr>
          <p:cNvPr id="5132" name="Picture 12"/>
          <p:cNvPicPr>
            <a:picLocks noChangeAspect="1" noChangeArrowheads="1"/>
          </p:cNvPicPr>
          <p:nvPr/>
        </p:nvPicPr>
        <p:blipFill>
          <a:blip r:embed="rId10" cstate="print"/>
          <a:srcRect/>
          <a:stretch>
            <a:fillRect/>
          </a:stretch>
        </p:blipFill>
        <p:spPr bwMode="auto">
          <a:xfrm>
            <a:off x="1115616" y="5949280"/>
            <a:ext cx="2038350" cy="2571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2100263" y="1843088"/>
            <a:ext cx="4943475" cy="317182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932040" y="5013176"/>
            <a:ext cx="1371600" cy="552450"/>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683568" y="5661248"/>
            <a:ext cx="3190875" cy="304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467544" y="1340768"/>
            <a:ext cx="1171575" cy="31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524000" y="1340768"/>
            <a:ext cx="7620000" cy="714375"/>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2051720" y="1916832"/>
            <a:ext cx="1971675" cy="1905000"/>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395536" y="3861048"/>
            <a:ext cx="4038600" cy="361950"/>
          </a:xfrm>
          <a:prstGeom prst="rect">
            <a:avLst/>
          </a:prstGeom>
          <a:noFill/>
          <a:ln w="9525">
            <a:noFill/>
            <a:miter lim="800000"/>
            <a:headEnd/>
            <a:tailEnd/>
          </a:ln>
        </p:spPr>
      </p:pic>
      <p:sp>
        <p:nvSpPr>
          <p:cNvPr id="14" name="TextBox 13"/>
          <p:cNvSpPr txBox="1"/>
          <p:nvPr/>
        </p:nvSpPr>
        <p:spPr>
          <a:xfrm>
            <a:off x="467544" y="4365104"/>
            <a:ext cx="1080120" cy="369332"/>
          </a:xfrm>
          <a:prstGeom prst="rect">
            <a:avLst/>
          </a:prstGeom>
          <a:noFill/>
        </p:spPr>
        <p:txBody>
          <a:bodyPr wrap="square" rtlCol="0">
            <a:spAutoFit/>
          </a:bodyPr>
          <a:lstStyle/>
          <a:p>
            <a:r>
              <a:rPr lang="fr-FR" dirty="0" smtClean="0"/>
              <a:t>Exemple</a:t>
            </a:r>
            <a:endParaRPr lang="fr-FR" dirty="0"/>
          </a:p>
        </p:txBody>
      </p:sp>
      <p:pic>
        <p:nvPicPr>
          <p:cNvPr id="7175" name="Picture 7"/>
          <p:cNvPicPr>
            <a:picLocks noChangeAspect="1" noChangeArrowheads="1"/>
          </p:cNvPicPr>
          <p:nvPr/>
        </p:nvPicPr>
        <p:blipFill>
          <a:blip r:embed="rId7" cstate="print"/>
          <a:srcRect/>
          <a:stretch>
            <a:fillRect/>
          </a:stretch>
        </p:blipFill>
        <p:spPr bwMode="auto">
          <a:xfrm>
            <a:off x="467544" y="4869160"/>
            <a:ext cx="7924800" cy="695325"/>
          </a:xfrm>
          <a:prstGeom prst="rect">
            <a:avLst/>
          </a:prstGeom>
          <a:noFill/>
          <a:ln w="9525">
            <a:noFill/>
            <a:miter lim="800000"/>
            <a:headEnd/>
            <a:tailEnd/>
          </a:ln>
        </p:spPr>
      </p:pic>
      <p:sp>
        <p:nvSpPr>
          <p:cNvPr id="16" name="TextBox 15"/>
          <p:cNvSpPr txBox="1"/>
          <p:nvPr/>
        </p:nvSpPr>
        <p:spPr>
          <a:xfrm>
            <a:off x="467544" y="5517232"/>
            <a:ext cx="1296144" cy="369332"/>
          </a:xfrm>
          <a:prstGeom prst="rect">
            <a:avLst/>
          </a:prstGeom>
          <a:noFill/>
        </p:spPr>
        <p:txBody>
          <a:bodyPr wrap="square" rtlCol="0">
            <a:spAutoFit/>
          </a:bodyPr>
          <a:lstStyle/>
          <a:p>
            <a:r>
              <a:rPr lang="fr-FR" dirty="0" smtClean="0"/>
              <a:t>Solution</a:t>
            </a:r>
            <a:endParaRPr lang="fr-FR" dirty="0"/>
          </a:p>
        </p:txBody>
      </p:sp>
      <p:pic>
        <p:nvPicPr>
          <p:cNvPr id="7176" name="Picture 8"/>
          <p:cNvPicPr>
            <a:picLocks noChangeAspect="1" noChangeArrowheads="1"/>
          </p:cNvPicPr>
          <p:nvPr/>
        </p:nvPicPr>
        <p:blipFill>
          <a:blip r:embed="rId8" cstate="print"/>
          <a:srcRect/>
          <a:stretch>
            <a:fillRect/>
          </a:stretch>
        </p:blipFill>
        <p:spPr bwMode="auto">
          <a:xfrm>
            <a:off x="1547664" y="5661248"/>
            <a:ext cx="5524500" cy="990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1907704" y="1556792"/>
            <a:ext cx="5172075" cy="4810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852613" y="1871663"/>
            <a:ext cx="5438775" cy="31146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sp>
        <p:nvSpPr>
          <p:cNvPr id="7" name="TextBox 6"/>
          <p:cNvSpPr txBox="1"/>
          <p:nvPr/>
        </p:nvSpPr>
        <p:spPr>
          <a:xfrm>
            <a:off x="323528" y="1628800"/>
            <a:ext cx="4896544" cy="369332"/>
          </a:xfrm>
          <a:prstGeom prst="rect">
            <a:avLst/>
          </a:prstGeom>
          <a:noFill/>
        </p:spPr>
        <p:txBody>
          <a:bodyPr wrap="square" rtlCol="0">
            <a:spAutoFit/>
          </a:bodyPr>
          <a:lstStyle/>
          <a:p>
            <a:r>
              <a:rPr lang="fr-FR" dirty="0" smtClean="0">
                <a:solidFill>
                  <a:srgbClr val="FF0000"/>
                </a:solidFill>
              </a:rPr>
              <a:t>Cisaillement longitudinal</a:t>
            </a:r>
            <a:endParaRPr lang="fr-FR" dirty="0">
              <a:solidFill>
                <a:srgbClr val="FF0000"/>
              </a:solidFill>
            </a:endParaRPr>
          </a:p>
        </p:txBody>
      </p:sp>
      <p:sp>
        <p:nvSpPr>
          <p:cNvPr id="8" name="Rectangle 7"/>
          <p:cNvSpPr/>
          <p:nvPr/>
        </p:nvSpPr>
        <p:spPr>
          <a:xfrm>
            <a:off x="323528" y="2060848"/>
            <a:ext cx="8064896" cy="646331"/>
          </a:xfrm>
          <a:prstGeom prst="rect">
            <a:avLst/>
          </a:prstGeom>
        </p:spPr>
        <p:txBody>
          <a:bodyPr wrap="square">
            <a:spAutoFit/>
          </a:bodyPr>
          <a:lstStyle/>
          <a:p>
            <a:r>
              <a:rPr lang="fr-FR" dirty="0" smtClean="0"/>
              <a:t>Un essai de cisaillement longitudinal est réalisé dans le plan qui coupe la fibre dans le sens</a:t>
            </a:r>
            <a:endParaRPr lang="fr-FR" dirty="0"/>
          </a:p>
        </p:txBody>
      </p:sp>
      <p:sp>
        <p:nvSpPr>
          <p:cNvPr id="10" name="Rectangle 9"/>
          <p:cNvSpPr/>
          <p:nvPr/>
        </p:nvSpPr>
        <p:spPr>
          <a:xfrm>
            <a:off x="323528" y="3105835"/>
            <a:ext cx="8208912" cy="646331"/>
          </a:xfrm>
          <a:prstGeom prst="rect">
            <a:avLst/>
          </a:prstGeom>
        </p:spPr>
        <p:txBody>
          <a:bodyPr wrap="square">
            <a:spAutoFit/>
          </a:bodyPr>
          <a:lstStyle/>
          <a:p>
            <a:r>
              <a:rPr lang="fr-FR" dirty="0" smtClean="0"/>
              <a:t>longitudinal dans le plan (1,2) ou bien (1,3) </a:t>
            </a:r>
            <a:r>
              <a:rPr lang="fr-FR" dirty="0" smtClean="0"/>
              <a:t>(voir figure). </a:t>
            </a:r>
            <a:r>
              <a:rPr lang="fr-FR" dirty="0" smtClean="0"/>
              <a:t>Pour ces deux cas nous aurons :</a:t>
            </a: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5868144" y="3933056"/>
            <a:ext cx="3009900" cy="18192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4077072"/>
            <a:ext cx="5598119" cy="201622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29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27584" y="2276872"/>
            <a:ext cx="7006054" cy="371643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39552" y="1340768"/>
            <a:ext cx="5467350" cy="3429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66"/>
          <p:cNvSpPr>
            <a:spLocks noChangeArrowheads="1"/>
          </p:cNvSpPr>
          <p:nvPr/>
        </p:nvSpPr>
        <p:spPr bwMode="auto">
          <a:xfrm>
            <a:off x="1043608" y="2852936"/>
            <a:ext cx="7560840" cy="1214446"/>
          </a:xfrm>
          <a:prstGeom prst="rect">
            <a:avLst/>
          </a:prstGeom>
          <a:noFill/>
          <a:ln w="9525">
            <a:noFill/>
            <a:miter lim="800000"/>
            <a:headEnd/>
            <a:tailEnd/>
          </a:ln>
          <a:effectLst>
            <a:outerShdw blurRad="50800" dist="38100" dir="16200000" rotWithShape="0">
              <a:prstClr val="black">
                <a:alpha val="40000"/>
              </a:prstClr>
            </a:outerShdw>
          </a:effectLst>
        </p:spPr>
        <p:txBody>
          <a:bodyPr/>
          <a:lstStyle/>
          <a:p>
            <a:pPr algn="ctr"/>
            <a:r>
              <a:rPr lang="fr-FR" sz="3600" b="1" dirty="0" smtClean="0">
                <a:solidFill>
                  <a:srgbClr val="0070C0"/>
                </a:solidFill>
              </a:rPr>
              <a:t>Propriétés des composites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611560" y="1556792"/>
            <a:ext cx="7467600" cy="5429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563888" y="2276872"/>
            <a:ext cx="1971675" cy="55245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67544" y="2780928"/>
            <a:ext cx="6686550" cy="504825"/>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2771800" y="3501008"/>
            <a:ext cx="2143125" cy="46672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395536" y="4005064"/>
            <a:ext cx="3458867" cy="504056"/>
          </a:xfrm>
          <a:prstGeom prst="rect">
            <a:avLst/>
          </a:prstGeom>
          <a:noFill/>
          <a:ln w="9525">
            <a:noFill/>
            <a:miter lim="800000"/>
            <a:headEnd/>
            <a:tailEnd/>
          </a:ln>
        </p:spPr>
      </p:pic>
      <p:pic>
        <p:nvPicPr>
          <p:cNvPr id="3079" name="Picture 7"/>
          <p:cNvPicPr>
            <a:picLocks noChangeAspect="1" noChangeArrowheads="1"/>
          </p:cNvPicPr>
          <p:nvPr/>
        </p:nvPicPr>
        <p:blipFill>
          <a:blip r:embed="rId8" cstate="print"/>
          <a:srcRect/>
          <a:stretch>
            <a:fillRect/>
          </a:stretch>
        </p:blipFill>
        <p:spPr bwMode="auto">
          <a:xfrm>
            <a:off x="755576" y="4509120"/>
            <a:ext cx="6705600" cy="542925"/>
          </a:xfrm>
          <a:prstGeom prst="rect">
            <a:avLst/>
          </a:prstGeom>
          <a:noFill/>
          <a:ln w="9525">
            <a:noFill/>
            <a:miter lim="800000"/>
            <a:headEnd/>
            <a:tailEnd/>
          </a:ln>
        </p:spPr>
      </p:pic>
      <p:pic>
        <p:nvPicPr>
          <p:cNvPr id="3080" name="Picture 8"/>
          <p:cNvPicPr>
            <a:picLocks noChangeAspect="1" noChangeArrowheads="1"/>
          </p:cNvPicPr>
          <p:nvPr/>
        </p:nvPicPr>
        <p:blipFill>
          <a:blip r:embed="rId9" cstate="print"/>
          <a:srcRect/>
          <a:stretch>
            <a:fillRect/>
          </a:stretch>
        </p:blipFill>
        <p:spPr bwMode="auto">
          <a:xfrm>
            <a:off x="2267744" y="5229200"/>
            <a:ext cx="3448050" cy="247650"/>
          </a:xfrm>
          <a:prstGeom prst="rect">
            <a:avLst/>
          </a:prstGeom>
          <a:noFill/>
          <a:ln w="9525">
            <a:noFill/>
            <a:miter lim="800000"/>
            <a:headEnd/>
            <a:tailEnd/>
          </a:ln>
        </p:spPr>
      </p:pic>
      <p:pic>
        <p:nvPicPr>
          <p:cNvPr id="3081" name="Picture 9"/>
          <p:cNvPicPr>
            <a:picLocks noChangeAspect="1" noChangeArrowheads="1"/>
          </p:cNvPicPr>
          <p:nvPr/>
        </p:nvPicPr>
        <p:blipFill>
          <a:blip r:embed="rId10" cstate="print"/>
          <a:srcRect/>
          <a:stretch>
            <a:fillRect/>
          </a:stretch>
        </p:blipFill>
        <p:spPr bwMode="auto">
          <a:xfrm>
            <a:off x="539552" y="5589240"/>
            <a:ext cx="4810125" cy="257175"/>
          </a:xfrm>
          <a:prstGeom prst="rect">
            <a:avLst/>
          </a:prstGeom>
          <a:noFill/>
          <a:ln w="9525">
            <a:noFill/>
            <a:miter lim="800000"/>
            <a:headEnd/>
            <a:tailEnd/>
          </a:ln>
        </p:spPr>
      </p:pic>
      <p:pic>
        <p:nvPicPr>
          <p:cNvPr id="3082" name="Picture 10"/>
          <p:cNvPicPr>
            <a:picLocks noChangeAspect="1" noChangeArrowheads="1"/>
          </p:cNvPicPr>
          <p:nvPr/>
        </p:nvPicPr>
        <p:blipFill>
          <a:blip r:embed="rId11" cstate="print"/>
          <a:srcRect/>
          <a:stretch>
            <a:fillRect/>
          </a:stretch>
        </p:blipFill>
        <p:spPr bwMode="auto">
          <a:xfrm>
            <a:off x="3131840" y="5877272"/>
            <a:ext cx="1781175" cy="4953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971600" y="2060848"/>
            <a:ext cx="4057650" cy="419100"/>
          </a:xfrm>
          <a:prstGeom prst="rect">
            <a:avLst/>
          </a:prstGeom>
          <a:noFill/>
          <a:ln w="9525">
            <a:noFill/>
            <a:miter lim="800000"/>
            <a:headEnd/>
            <a:tailEnd/>
          </a:ln>
        </p:spPr>
      </p:pic>
      <p:sp>
        <p:nvSpPr>
          <p:cNvPr id="8" name="TextBox 7"/>
          <p:cNvSpPr txBox="1"/>
          <p:nvPr/>
        </p:nvSpPr>
        <p:spPr>
          <a:xfrm>
            <a:off x="827584" y="2564904"/>
            <a:ext cx="6264696" cy="369332"/>
          </a:xfrm>
          <a:prstGeom prst="rect">
            <a:avLst/>
          </a:prstGeom>
          <a:noFill/>
        </p:spPr>
        <p:txBody>
          <a:bodyPr wrap="square" rtlCol="0">
            <a:spAutoFit/>
          </a:bodyPr>
          <a:lstStyle/>
          <a:p>
            <a:r>
              <a:rPr lang="fr-FR" dirty="0" smtClean="0"/>
              <a:t>On peut déduire le module le module de cisaillement transverse</a:t>
            </a:r>
            <a:endParaRPr lang="fr-FR" dirty="0"/>
          </a:p>
        </p:txBody>
      </p:sp>
      <p:pic>
        <p:nvPicPr>
          <p:cNvPr id="4099" name="Picture 3"/>
          <p:cNvPicPr>
            <a:picLocks noChangeAspect="1" noChangeArrowheads="1"/>
          </p:cNvPicPr>
          <p:nvPr/>
        </p:nvPicPr>
        <p:blipFill>
          <a:blip r:embed="rId4" cstate="print"/>
          <a:srcRect/>
          <a:stretch>
            <a:fillRect/>
          </a:stretch>
        </p:blipFill>
        <p:spPr bwMode="auto">
          <a:xfrm>
            <a:off x="2699792" y="3140968"/>
            <a:ext cx="2000250" cy="523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p:cNvPicPr>
            <a:picLocks noChangeAspect="1" noChangeArrowheads="1"/>
          </p:cNvPicPr>
          <p:nvPr/>
        </p:nvPicPr>
        <p:blipFill>
          <a:blip r:embed="rId5" cstate="print"/>
          <a:srcRect/>
          <a:stretch>
            <a:fillRect/>
          </a:stretch>
        </p:blipFill>
        <p:spPr bwMode="auto">
          <a:xfrm>
            <a:off x="755576" y="3789040"/>
            <a:ext cx="6562725" cy="619125"/>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3131840" y="4365104"/>
            <a:ext cx="1628775" cy="504825"/>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755576" y="5013176"/>
            <a:ext cx="6686550" cy="304800"/>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srcRect/>
          <a:stretch>
            <a:fillRect/>
          </a:stretch>
        </p:blipFill>
        <p:spPr bwMode="auto">
          <a:xfrm>
            <a:off x="683568" y="5229200"/>
            <a:ext cx="3552825" cy="3429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2267744" y="1412776"/>
            <a:ext cx="4229100" cy="23812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2627784" y="4509120"/>
            <a:ext cx="4019550" cy="1943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sp>
        <p:nvSpPr>
          <p:cNvPr id="8" name="TextBox 7"/>
          <p:cNvSpPr txBox="1"/>
          <p:nvPr/>
        </p:nvSpPr>
        <p:spPr>
          <a:xfrm>
            <a:off x="539552" y="1700808"/>
            <a:ext cx="1872208" cy="369332"/>
          </a:xfrm>
          <a:prstGeom prst="rect">
            <a:avLst/>
          </a:prstGeom>
          <a:noFill/>
        </p:spPr>
        <p:txBody>
          <a:bodyPr wrap="square" rtlCol="0">
            <a:spAutoFit/>
          </a:bodyPr>
          <a:lstStyle/>
          <a:p>
            <a:r>
              <a:rPr lang="fr-FR" dirty="0" smtClean="0">
                <a:solidFill>
                  <a:srgbClr val="FF0000"/>
                </a:solidFill>
              </a:rPr>
              <a:t>Exercice</a:t>
            </a:r>
            <a:endParaRPr lang="fr-FR" dirty="0">
              <a:solidFill>
                <a:srgbClr val="FF0000"/>
              </a:solidFill>
            </a:endParaRPr>
          </a:p>
        </p:txBody>
      </p:sp>
      <p:pic>
        <p:nvPicPr>
          <p:cNvPr id="6146" name="Picture 2"/>
          <p:cNvPicPr>
            <a:picLocks noChangeAspect="1" noChangeArrowheads="1"/>
          </p:cNvPicPr>
          <p:nvPr/>
        </p:nvPicPr>
        <p:blipFill>
          <a:blip r:embed="rId3" cstate="print"/>
          <a:srcRect/>
          <a:stretch>
            <a:fillRect/>
          </a:stretch>
        </p:blipFill>
        <p:spPr bwMode="auto">
          <a:xfrm>
            <a:off x="899592" y="2132856"/>
            <a:ext cx="6877050" cy="15335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187624" y="1268760"/>
            <a:ext cx="6774185" cy="398540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9144000" cy="1015663"/>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2-Evaluation des constantes élastiques d’un composite unidirectionnelle</a:t>
            </a:r>
          </a:p>
          <a:p>
            <a:endParaRPr lang="fr-FR" sz="2000" b="1" dirty="0" smtClean="0">
              <a:solidFill>
                <a:srgbClr val="FF0000"/>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861289" y="1700808"/>
            <a:ext cx="7536461" cy="307121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9" name="TextBox 8"/>
          <p:cNvSpPr txBox="1"/>
          <p:nvPr/>
        </p:nvSpPr>
        <p:spPr>
          <a:xfrm>
            <a:off x="0" y="548680"/>
            <a:ext cx="8964488" cy="2708434"/>
          </a:xfrm>
          <a:prstGeom prst="rect">
            <a:avLst/>
          </a:prstGeom>
          <a:noFill/>
        </p:spPr>
        <p:txBody>
          <a:bodyPr wrap="square" rtlCol="0">
            <a:spAutoFit/>
          </a:bodyPr>
          <a:lstStyle/>
          <a:p>
            <a:endParaRPr lang="fr-FR" sz="2000" dirty="0" smtClean="0"/>
          </a:p>
          <a:p>
            <a:r>
              <a:rPr lang="fr-FR" sz="2000" b="1" dirty="0" smtClean="0">
                <a:solidFill>
                  <a:srgbClr val="FF0000"/>
                </a:solidFill>
                <a:latin typeface="Arial" pitchFamily="34" charset="0"/>
                <a:cs typeface="Arial" pitchFamily="34" charset="0"/>
              </a:rPr>
              <a:t>5-Evaluation des constantes élastiques d’un composite unidirectionnelle</a:t>
            </a:r>
          </a:p>
          <a:p>
            <a:pPr algn="just">
              <a:lnSpc>
                <a:spcPct val="150000"/>
              </a:lnSpc>
            </a:pPr>
            <a:r>
              <a:rPr lang="fr-FR" sz="2000" dirty="0" smtClean="0">
                <a:latin typeface="Arial" pitchFamily="34" charset="0"/>
                <a:cs typeface="Arial" pitchFamily="34" charset="0"/>
              </a:rPr>
              <a:t>Des expressions simplifiées et pratiques des modules peuvent être obtenues en faisant une </a:t>
            </a:r>
            <a:r>
              <a:rPr lang="fr-FR" sz="2000" dirty="0" err="1" smtClean="0">
                <a:latin typeface="Arial" pitchFamily="34" charset="0"/>
                <a:cs typeface="Arial" pitchFamily="34" charset="0"/>
              </a:rPr>
              <a:t>pproche</a:t>
            </a:r>
            <a:r>
              <a:rPr lang="fr-FR" sz="2000" dirty="0" smtClean="0">
                <a:latin typeface="Arial" pitchFamily="34" charset="0"/>
                <a:cs typeface="Arial" pitchFamily="34" charset="0"/>
              </a:rPr>
              <a:t> </a:t>
            </a:r>
            <a:r>
              <a:rPr lang="fr-FR" sz="2000" dirty="0" smtClean="0">
                <a:latin typeface="Arial" pitchFamily="34" charset="0"/>
                <a:cs typeface="Arial" pitchFamily="34" charset="0"/>
              </a:rPr>
              <a:t>très simplifiée du comportement mécanique de la cellule élémentaire du matériau composite unidirectionnel.</a:t>
            </a:r>
            <a:r>
              <a:rPr lang="fr-FR" sz="2000" b="1" dirty="0" smtClean="0">
                <a:solidFill>
                  <a:srgbClr val="FF0000"/>
                </a:solidFill>
                <a:latin typeface="Arial" pitchFamily="34" charset="0"/>
                <a:cs typeface="Arial" pitchFamily="34" charset="0"/>
              </a:rPr>
              <a:t> </a:t>
            </a:r>
          </a:p>
          <a:p>
            <a:endParaRPr lang="fr-FR" sz="2000" dirty="0"/>
          </a:p>
        </p:txBody>
      </p:sp>
      <p:sp>
        <p:nvSpPr>
          <p:cNvPr id="13" name="TextBox 12"/>
          <p:cNvSpPr txBox="1"/>
          <p:nvPr/>
        </p:nvSpPr>
        <p:spPr>
          <a:xfrm>
            <a:off x="0" y="2996952"/>
            <a:ext cx="8964488" cy="3323987"/>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5.1 </a:t>
            </a:r>
            <a:r>
              <a:rPr lang="fr-FR" sz="2000" b="1" dirty="0" smtClean="0">
                <a:solidFill>
                  <a:srgbClr val="FF0000"/>
                </a:solidFill>
                <a:latin typeface="Arial" pitchFamily="34" charset="0"/>
                <a:cs typeface="Arial" pitchFamily="34" charset="0"/>
              </a:rPr>
              <a:t>Moule </a:t>
            </a:r>
            <a:r>
              <a:rPr lang="fr-FR" sz="2000" b="1" dirty="0" smtClean="0">
                <a:solidFill>
                  <a:srgbClr val="FF0000"/>
                </a:solidFill>
                <a:latin typeface="Arial" pitchFamily="34" charset="0"/>
                <a:cs typeface="Arial" pitchFamily="34" charset="0"/>
              </a:rPr>
              <a:t>d'Young longitudinal</a:t>
            </a:r>
          </a:p>
          <a:p>
            <a:endParaRPr lang="fr-FR" sz="2000" b="1" dirty="0" smtClean="0">
              <a:solidFill>
                <a:srgbClr val="FF0000"/>
              </a:solidFill>
              <a:latin typeface="Arial" pitchFamily="34" charset="0"/>
              <a:cs typeface="Arial" pitchFamily="34" charset="0"/>
            </a:endParaRPr>
          </a:p>
          <a:p>
            <a:pPr algn="just">
              <a:lnSpc>
                <a:spcPct val="150000"/>
              </a:lnSpc>
            </a:pPr>
            <a:r>
              <a:rPr lang="fr-FR" sz="2000" dirty="0" smtClean="0">
                <a:latin typeface="Arial" pitchFamily="34" charset="0"/>
                <a:cs typeface="Arial" pitchFamily="34" charset="0"/>
              </a:rPr>
              <a:t>Le module d'Young longitudinal est déterminé dans un essai de traction longitudinale. L'hypothèse simplificatrice est de supposer une déformation uniforme et identique dans la fibre et dans la matrice.</a:t>
            </a:r>
            <a:endParaRPr lang="fr-FR" sz="2000" b="1" dirty="0" smtClean="0">
              <a:solidFill>
                <a:srgbClr val="FF0000"/>
              </a:solidFill>
              <a:latin typeface="Arial" pitchFamily="34" charset="0"/>
              <a:cs typeface="Arial" pitchFamily="34" charset="0"/>
            </a:endParaRPr>
          </a:p>
          <a:p>
            <a:endParaRPr lang="fr-FR" sz="2000" b="1" dirty="0" smtClean="0">
              <a:solidFill>
                <a:srgbClr val="FF0000"/>
              </a:solidFill>
              <a:latin typeface="Arial" pitchFamily="34" charset="0"/>
              <a:cs typeface="Arial" pitchFamily="34" charset="0"/>
            </a:endParaRPr>
          </a:p>
          <a:p>
            <a:r>
              <a:rPr lang="fr-FR" sz="2000" dirty="0" smtClean="0">
                <a:latin typeface="Arial" pitchFamily="34" charset="0"/>
                <a:cs typeface="Arial" pitchFamily="34" charset="0"/>
              </a:rPr>
              <a:t>Par essai de traction, le composite s’allonge d’une quantité ΔL, donc on définit une  déformation:</a:t>
            </a:r>
            <a:endParaRPr lang="fr-FR" sz="2000" b="1" dirty="0" smtClean="0">
              <a:solidFill>
                <a:srgbClr val="FF0000"/>
              </a:solidFill>
              <a:latin typeface="Arial" pitchFamily="34" charset="0"/>
              <a:cs typeface="Arial" pitchFamily="34" charset="0"/>
            </a:endParaRPr>
          </a:p>
          <a:p>
            <a:endParaRPr lang="fr-FR" sz="2000" b="1"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105474" name="Picture 2"/>
          <p:cNvPicPr>
            <a:picLocks noChangeAspect="1" noChangeArrowheads="1"/>
          </p:cNvPicPr>
          <p:nvPr/>
        </p:nvPicPr>
        <p:blipFill>
          <a:blip r:embed="rId3" cstate="print"/>
          <a:srcRect/>
          <a:stretch>
            <a:fillRect/>
          </a:stretch>
        </p:blipFill>
        <p:spPr bwMode="auto">
          <a:xfrm>
            <a:off x="3581400" y="980728"/>
            <a:ext cx="5562600" cy="2381250"/>
          </a:xfrm>
          <a:prstGeom prst="rect">
            <a:avLst/>
          </a:prstGeom>
          <a:noFill/>
          <a:ln w="9525">
            <a:noFill/>
            <a:miter lim="800000"/>
            <a:headEnd/>
            <a:tailEnd/>
          </a:ln>
        </p:spPr>
      </p:pic>
      <p:pic>
        <p:nvPicPr>
          <p:cNvPr id="105475" name="Picture 3"/>
          <p:cNvPicPr>
            <a:picLocks noChangeAspect="1" noChangeArrowheads="1"/>
          </p:cNvPicPr>
          <p:nvPr/>
        </p:nvPicPr>
        <p:blipFill>
          <a:blip r:embed="rId4" cstate="print"/>
          <a:srcRect/>
          <a:stretch>
            <a:fillRect/>
          </a:stretch>
        </p:blipFill>
        <p:spPr bwMode="auto">
          <a:xfrm>
            <a:off x="1043608" y="836712"/>
            <a:ext cx="1008112" cy="745727"/>
          </a:xfrm>
          <a:prstGeom prst="rect">
            <a:avLst/>
          </a:prstGeom>
          <a:noFill/>
          <a:ln w="9525">
            <a:noFill/>
            <a:miter lim="800000"/>
            <a:headEnd/>
            <a:tailEnd/>
          </a:ln>
        </p:spPr>
      </p:pic>
      <p:sp>
        <p:nvSpPr>
          <p:cNvPr id="10" name="TextBox 9"/>
          <p:cNvSpPr txBox="1"/>
          <p:nvPr/>
        </p:nvSpPr>
        <p:spPr>
          <a:xfrm>
            <a:off x="251520" y="1628800"/>
            <a:ext cx="3312368" cy="1631216"/>
          </a:xfrm>
          <a:prstGeom prst="rect">
            <a:avLst/>
          </a:prstGeom>
          <a:noFill/>
        </p:spPr>
        <p:txBody>
          <a:bodyPr wrap="square" rtlCol="0">
            <a:spAutoFit/>
          </a:bodyPr>
          <a:lstStyle/>
          <a:p>
            <a:pPr algn="just"/>
            <a:r>
              <a:rPr lang="fr-FR" sz="2000" dirty="0" smtClean="0">
                <a:latin typeface="Arial" pitchFamily="34" charset="0"/>
                <a:cs typeface="Arial" pitchFamily="34" charset="0"/>
              </a:rPr>
              <a:t>L’identité de la déformation dans la fibre et dans la matrice impose:</a:t>
            </a:r>
          </a:p>
          <a:p>
            <a:pPr algn="just"/>
            <a:endParaRPr lang="fr-FR" sz="2000" dirty="0" smtClean="0">
              <a:latin typeface="Arial" pitchFamily="34" charset="0"/>
              <a:cs typeface="Arial" pitchFamily="34" charset="0"/>
            </a:endParaRPr>
          </a:p>
          <a:p>
            <a:pPr algn="just"/>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pic>
        <p:nvPicPr>
          <p:cNvPr id="105476" name="Picture 4"/>
          <p:cNvPicPr>
            <a:picLocks noChangeAspect="1" noChangeArrowheads="1"/>
          </p:cNvPicPr>
          <p:nvPr/>
        </p:nvPicPr>
        <p:blipFill>
          <a:blip r:embed="rId5" cstate="print"/>
          <a:srcRect/>
          <a:stretch>
            <a:fillRect/>
          </a:stretch>
        </p:blipFill>
        <p:spPr bwMode="auto">
          <a:xfrm>
            <a:off x="874574" y="2708920"/>
            <a:ext cx="1793847" cy="504056"/>
          </a:xfrm>
          <a:prstGeom prst="rect">
            <a:avLst/>
          </a:prstGeom>
          <a:noFill/>
          <a:ln w="9525">
            <a:noFill/>
            <a:miter lim="800000"/>
            <a:headEnd/>
            <a:tailEnd/>
          </a:ln>
        </p:spPr>
      </p:pic>
      <p:pic>
        <p:nvPicPr>
          <p:cNvPr id="105477" name="Picture 5"/>
          <p:cNvPicPr>
            <a:picLocks noChangeAspect="1" noChangeArrowheads="1"/>
          </p:cNvPicPr>
          <p:nvPr/>
        </p:nvPicPr>
        <p:blipFill>
          <a:blip r:embed="rId6" cstate="print"/>
          <a:srcRect/>
          <a:stretch>
            <a:fillRect/>
          </a:stretch>
        </p:blipFill>
        <p:spPr bwMode="auto">
          <a:xfrm>
            <a:off x="323528" y="3573016"/>
            <a:ext cx="8220907" cy="659628"/>
          </a:xfrm>
          <a:prstGeom prst="rect">
            <a:avLst/>
          </a:prstGeom>
          <a:noFill/>
          <a:ln w="9525">
            <a:noFill/>
            <a:miter lim="800000"/>
            <a:headEnd/>
            <a:tailEnd/>
          </a:ln>
        </p:spPr>
      </p:pic>
      <p:pic>
        <p:nvPicPr>
          <p:cNvPr id="105478" name="Picture 6"/>
          <p:cNvPicPr>
            <a:picLocks noChangeAspect="1" noChangeArrowheads="1"/>
          </p:cNvPicPr>
          <p:nvPr/>
        </p:nvPicPr>
        <p:blipFill>
          <a:blip r:embed="rId7" cstate="print"/>
          <a:srcRect/>
          <a:stretch>
            <a:fillRect/>
          </a:stretch>
        </p:blipFill>
        <p:spPr bwMode="auto">
          <a:xfrm>
            <a:off x="3131840" y="4293096"/>
            <a:ext cx="1813184" cy="864096"/>
          </a:xfrm>
          <a:prstGeom prst="rect">
            <a:avLst/>
          </a:prstGeom>
          <a:noFill/>
          <a:ln w="9525">
            <a:noFill/>
            <a:miter lim="800000"/>
            <a:headEnd/>
            <a:tailEnd/>
          </a:ln>
        </p:spPr>
      </p:pic>
      <p:pic>
        <p:nvPicPr>
          <p:cNvPr id="105479" name="Picture 7"/>
          <p:cNvPicPr>
            <a:picLocks noChangeAspect="1" noChangeArrowheads="1"/>
          </p:cNvPicPr>
          <p:nvPr/>
        </p:nvPicPr>
        <p:blipFill>
          <a:blip r:embed="rId8" cstate="print"/>
          <a:srcRect/>
          <a:stretch>
            <a:fillRect/>
          </a:stretch>
        </p:blipFill>
        <p:spPr bwMode="auto">
          <a:xfrm>
            <a:off x="2987824" y="5733256"/>
            <a:ext cx="2801344" cy="432048"/>
          </a:xfrm>
          <a:prstGeom prst="rect">
            <a:avLst/>
          </a:prstGeom>
          <a:noFill/>
          <a:ln w="9525">
            <a:noFill/>
            <a:miter lim="800000"/>
            <a:headEnd/>
            <a:tailEnd/>
          </a:ln>
        </p:spPr>
      </p:pic>
      <p:pic>
        <p:nvPicPr>
          <p:cNvPr id="105480" name="Picture 8"/>
          <p:cNvPicPr>
            <a:picLocks noChangeAspect="1" noChangeArrowheads="1"/>
          </p:cNvPicPr>
          <p:nvPr/>
        </p:nvPicPr>
        <p:blipFill>
          <a:blip r:embed="rId9" cstate="print"/>
          <a:srcRect/>
          <a:stretch>
            <a:fillRect/>
          </a:stretch>
        </p:blipFill>
        <p:spPr bwMode="auto">
          <a:xfrm>
            <a:off x="134658" y="5085184"/>
            <a:ext cx="3342018" cy="43204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39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106498" name="Picture 2"/>
          <p:cNvPicPr>
            <a:picLocks noChangeAspect="1" noChangeArrowheads="1"/>
          </p:cNvPicPr>
          <p:nvPr/>
        </p:nvPicPr>
        <p:blipFill>
          <a:blip r:embed="rId3" cstate="print"/>
          <a:srcRect/>
          <a:stretch>
            <a:fillRect/>
          </a:stretch>
        </p:blipFill>
        <p:spPr bwMode="auto">
          <a:xfrm>
            <a:off x="251520" y="836712"/>
            <a:ext cx="8568952" cy="1008112"/>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5364088" y="2780928"/>
            <a:ext cx="3426843" cy="576064"/>
          </a:xfrm>
          <a:prstGeom prst="rect">
            <a:avLst/>
          </a:prstGeom>
          <a:noFill/>
          <a:ln w="9525">
            <a:noFill/>
            <a:miter lim="800000"/>
            <a:headEnd/>
            <a:tailEnd/>
          </a:ln>
        </p:spPr>
      </p:pic>
      <p:pic>
        <p:nvPicPr>
          <p:cNvPr id="106500" name="Picture 4"/>
          <p:cNvPicPr>
            <a:picLocks noChangeAspect="1" noChangeArrowheads="1"/>
          </p:cNvPicPr>
          <p:nvPr/>
        </p:nvPicPr>
        <p:blipFill>
          <a:blip r:embed="rId5" cstate="print"/>
          <a:srcRect/>
          <a:stretch>
            <a:fillRect/>
          </a:stretch>
        </p:blipFill>
        <p:spPr bwMode="auto">
          <a:xfrm>
            <a:off x="2123728" y="1916832"/>
            <a:ext cx="3032918" cy="792521"/>
          </a:xfrm>
          <a:prstGeom prst="rect">
            <a:avLst/>
          </a:prstGeom>
          <a:noFill/>
          <a:ln w="9525">
            <a:noFill/>
            <a:miter lim="800000"/>
            <a:headEnd/>
            <a:tailEnd/>
          </a:ln>
        </p:spPr>
      </p:pic>
      <p:pic>
        <p:nvPicPr>
          <p:cNvPr id="106501" name="Picture 5"/>
          <p:cNvPicPr>
            <a:picLocks noChangeAspect="1" noChangeArrowheads="1"/>
          </p:cNvPicPr>
          <p:nvPr/>
        </p:nvPicPr>
        <p:blipFill>
          <a:blip r:embed="rId6" cstate="print"/>
          <a:srcRect/>
          <a:stretch>
            <a:fillRect/>
          </a:stretch>
        </p:blipFill>
        <p:spPr bwMode="auto">
          <a:xfrm>
            <a:off x="971600" y="2780928"/>
            <a:ext cx="4271171" cy="541015"/>
          </a:xfrm>
          <a:prstGeom prst="rect">
            <a:avLst/>
          </a:prstGeom>
          <a:noFill/>
          <a:ln w="9525">
            <a:noFill/>
            <a:miter lim="800000"/>
            <a:headEnd/>
            <a:tailEnd/>
          </a:ln>
        </p:spPr>
      </p:pic>
      <p:pic>
        <p:nvPicPr>
          <p:cNvPr id="106502" name="Picture 6"/>
          <p:cNvPicPr>
            <a:picLocks noChangeAspect="1" noChangeArrowheads="1"/>
          </p:cNvPicPr>
          <p:nvPr/>
        </p:nvPicPr>
        <p:blipFill>
          <a:blip r:embed="rId7" cstate="print"/>
          <a:srcRect/>
          <a:stretch>
            <a:fillRect/>
          </a:stretch>
        </p:blipFill>
        <p:spPr bwMode="auto">
          <a:xfrm>
            <a:off x="539552" y="3356992"/>
            <a:ext cx="7776864" cy="679508"/>
          </a:xfrm>
          <a:prstGeom prst="rect">
            <a:avLst/>
          </a:prstGeom>
          <a:noFill/>
          <a:ln w="9525">
            <a:noFill/>
            <a:miter lim="800000"/>
            <a:headEnd/>
            <a:tailEnd/>
          </a:ln>
        </p:spPr>
      </p:pic>
      <p:pic>
        <p:nvPicPr>
          <p:cNvPr id="106503" name="Picture 7"/>
          <p:cNvPicPr>
            <a:picLocks noChangeAspect="1" noChangeArrowheads="1"/>
          </p:cNvPicPr>
          <p:nvPr/>
        </p:nvPicPr>
        <p:blipFill>
          <a:blip r:embed="rId8" cstate="print"/>
          <a:srcRect/>
          <a:stretch>
            <a:fillRect/>
          </a:stretch>
        </p:blipFill>
        <p:spPr bwMode="auto">
          <a:xfrm>
            <a:off x="3203848" y="4005064"/>
            <a:ext cx="2127016" cy="558924"/>
          </a:xfrm>
          <a:prstGeom prst="rect">
            <a:avLst/>
          </a:prstGeom>
          <a:noFill/>
          <a:ln w="9525">
            <a:noFill/>
            <a:miter lim="800000"/>
            <a:headEnd/>
            <a:tailEnd/>
          </a:ln>
        </p:spPr>
      </p:pic>
      <p:pic>
        <p:nvPicPr>
          <p:cNvPr id="106504" name="Picture 8"/>
          <p:cNvPicPr>
            <a:picLocks noChangeAspect="1" noChangeArrowheads="1"/>
          </p:cNvPicPr>
          <p:nvPr/>
        </p:nvPicPr>
        <p:blipFill>
          <a:blip r:embed="rId9" cstate="print"/>
          <a:srcRect/>
          <a:stretch>
            <a:fillRect/>
          </a:stretch>
        </p:blipFill>
        <p:spPr bwMode="auto">
          <a:xfrm>
            <a:off x="2843808" y="4581128"/>
            <a:ext cx="3917235" cy="603684"/>
          </a:xfrm>
          <a:prstGeom prst="rect">
            <a:avLst/>
          </a:prstGeom>
          <a:noFill/>
          <a:ln w="9525">
            <a:noFill/>
            <a:miter lim="800000"/>
            <a:headEnd/>
            <a:tailEnd/>
          </a:ln>
        </p:spPr>
      </p:pic>
      <p:pic>
        <p:nvPicPr>
          <p:cNvPr id="106505" name="Picture 9"/>
          <p:cNvPicPr>
            <a:picLocks noChangeAspect="1" noChangeArrowheads="1"/>
          </p:cNvPicPr>
          <p:nvPr/>
        </p:nvPicPr>
        <p:blipFill>
          <a:blip r:embed="rId10" cstate="print"/>
          <a:srcRect/>
          <a:stretch>
            <a:fillRect/>
          </a:stretch>
        </p:blipFill>
        <p:spPr bwMode="auto">
          <a:xfrm>
            <a:off x="2987824" y="5229200"/>
            <a:ext cx="3181418" cy="595724"/>
          </a:xfrm>
          <a:prstGeom prst="rect">
            <a:avLst/>
          </a:prstGeom>
          <a:noFill/>
          <a:ln w="9525">
            <a:solidFill>
              <a:srgbClr val="FF0000"/>
            </a:solidFill>
            <a:miter lim="800000"/>
            <a:headEnd/>
            <a:tailEnd/>
          </a:ln>
        </p:spPr>
      </p:pic>
      <p:sp>
        <p:nvSpPr>
          <p:cNvPr id="22" name="TextBox 21"/>
          <p:cNvSpPr txBox="1"/>
          <p:nvPr/>
        </p:nvSpPr>
        <p:spPr>
          <a:xfrm>
            <a:off x="323528" y="5949280"/>
            <a:ext cx="8568952" cy="707886"/>
          </a:xfrm>
          <a:prstGeom prst="rect">
            <a:avLst/>
          </a:prstGeom>
          <a:noFill/>
        </p:spPr>
        <p:txBody>
          <a:bodyPr wrap="square" rtlCol="0">
            <a:spAutoFit/>
          </a:bodyPr>
          <a:lstStyle/>
          <a:p>
            <a:r>
              <a:rPr lang="fr-FR" sz="2000" dirty="0" smtClean="0">
                <a:latin typeface="Arial" pitchFamily="34" charset="0"/>
                <a:cs typeface="Arial" pitchFamily="34" charset="0"/>
              </a:rPr>
              <a:t>Cette expression est connue sous le nom de </a:t>
            </a:r>
            <a:r>
              <a:rPr lang="fr-FR" sz="2000" i="1" dirty="0" smtClean="0">
                <a:solidFill>
                  <a:srgbClr val="FF0000"/>
                </a:solidFill>
                <a:latin typeface="Arial" pitchFamily="34" charset="0"/>
                <a:cs typeface="Arial" pitchFamily="34" charset="0"/>
              </a:rPr>
              <a:t>loi des mélanges </a:t>
            </a:r>
            <a:r>
              <a:rPr lang="fr-FR" sz="2000" i="1" dirty="0" smtClean="0">
                <a:latin typeface="Arial" pitchFamily="34" charset="0"/>
                <a:cs typeface="Arial" pitchFamily="34" charset="0"/>
              </a:rPr>
              <a:t>pour le module d'Young dans la direction des fibres.</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3" name="TextBox 12"/>
          <p:cNvSpPr txBox="1"/>
          <p:nvPr/>
        </p:nvSpPr>
        <p:spPr>
          <a:xfrm>
            <a:off x="323528" y="836712"/>
            <a:ext cx="612068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 Loi de comportement élastique linéaire</a:t>
            </a:r>
            <a:endParaRPr lang="fr-FR" sz="2000" dirty="0">
              <a:solidFill>
                <a:srgbClr val="FF0000"/>
              </a:solidFill>
              <a:latin typeface="Arial" pitchFamily="34" charset="0"/>
              <a:cs typeface="Arial" pitchFamily="34" charset="0"/>
            </a:endParaRPr>
          </a:p>
        </p:txBody>
      </p:sp>
      <p:sp>
        <p:nvSpPr>
          <p:cNvPr id="14" name="TextBox 13"/>
          <p:cNvSpPr txBox="1"/>
          <p:nvPr/>
        </p:nvSpPr>
        <p:spPr>
          <a:xfrm>
            <a:off x="323528" y="1700808"/>
            <a:ext cx="8820472" cy="2805320"/>
          </a:xfrm>
          <a:prstGeom prst="rect">
            <a:avLst/>
          </a:prstGeom>
          <a:noFill/>
        </p:spPr>
        <p:txBody>
          <a:bodyPr wrap="square" rtlCol="0">
            <a:spAutoFit/>
          </a:bodyPr>
          <a:lstStyle/>
          <a:p>
            <a:pPr algn="just">
              <a:lnSpc>
                <a:spcPct val="150000"/>
              </a:lnSpc>
            </a:pPr>
            <a:r>
              <a:rPr lang="fr-FR" sz="2000" dirty="0" smtClean="0">
                <a:latin typeface="Arial" pitchFamily="34" charset="0"/>
                <a:cs typeface="Arial" pitchFamily="34" charset="0"/>
              </a:rPr>
              <a:t>Les champs des </a:t>
            </a:r>
            <a:r>
              <a:rPr lang="fr-FR" sz="2000" dirty="0" smtClean="0">
                <a:solidFill>
                  <a:srgbClr val="FF0000"/>
                </a:solidFill>
                <a:latin typeface="Arial" pitchFamily="34" charset="0"/>
                <a:cs typeface="Arial" pitchFamily="34" charset="0"/>
              </a:rPr>
              <a:t>déformations et des contraintes </a:t>
            </a:r>
            <a:r>
              <a:rPr lang="fr-FR" sz="2000" dirty="0" smtClean="0">
                <a:latin typeface="Arial" pitchFamily="34" charset="0"/>
                <a:cs typeface="Arial" pitchFamily="34" charset="0"/>
              </a:rPr>
              <a:t>dans un milieu sont liés par des lois appelées lois de comportement, caractérisant le comportement mécanique du milieu. Ces lois sont décrites par des axiomes qui permettent de rendre compte au mieux des phénomènes observés. L'expérience montre que de nombreux milieux solides déformables ont, pour une température donnée, </a:t>
            </a:r>
            <a:r>
              <a:rPr lang="fr-FR" sz="2000" dirty="0" smtClean="0">
                <a:solidFill>
                  <a:srgbClr val="FF0000"/>
                </a:solidFill>
                <a:latin typeface="Arial" pitchFamily="34" charset="0"/>
                <a:cs typeface="Arial" pitchFamily="34" charset="0"/>
              </a:rPr>
              <a:t>un comportement élastique linéaire.</a:t>
            </a:r>
            <a:endParaRPr lang="fr-FR" sz="2000" dirty="0">
              <a:solidFill>
                <a:srgbClr val="FF000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3" name="TextBox 12"/>
          <p:cNvSpPr txBox="1"/>
          <p:nvPr/>
        </p:nvSpPr>
        <p:spPr>
          <a:xfrm>
            <a:off x="0" y="764704"/>
            <a:ext cx="8964488" cy="2708434"/>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5.2 Module d'Young transversal</a:t>
            </a:r>
          </a:p>
          <a:p>
            <a:endParaRPr lang="fr-FR" sz="2000" b="1" dirty="0" smtClean="0">
              <a:solidFill>
                <a:srgbClr val="FF0000"/>
              </a:solidFill>
              <a:latin typeface="Arial" pitchFamily="34" charset="0"/>
              <a:cs typeface="Arial" pitchFamily="34" charset="0"/>
            </a:endParaRPr>
          </a:p>
          <a:p>
            <a:pPr algn="just">
              <a:lnSpc>
                <a:spcPct val="150000"/>
              </a:lnSpc>
            </a:pPr>
            <a:r>
              <a:rPr lang="fr-FR" sz="2000" dirty="0" smtClean="0">
                <a:latin typeface="Arial" pitchFamily="34" charset="0"/>
                <a:cs typeface="Arial" pitchFamily="34" charset="0"/>
              </a:rPr>
              <a:t>Le module d’Young transversal est déterminé dans un essai de traction transversal où le composite est chargé suivant la direction normal de la fibre. On définit : </a:t>
            </a:r>
            <a:endParaRPr lang="fr-FR" sz="2000" dirty="0" smtClean="0">
              <a:solidFill>
                <a:srgbClr val="FF0000"/>
              </a:solidFill>
              <a:latin typeface="Arial" pitchFamily="34" charset="0"/>
              <a:cs typeface="Arial" pitchFamily="34" charset="0"/>
            </a:endParaRPr>
          </a:p>
          <a:p>
            <a:endParaRPr lang="fr-FR" sz="2000" b="1" dirty="0" smtClean="0">
              <a:solidFill>
                <a:srgbClr val="FF0000"/>
              </a:solidFill>
              <a:latin typeface="Arial" pitchFamily="34" charset="0"/>
              <a:cs typeface="Arial" pitchFamily="34" charset="0"/>
            </a:endParaRPr>
          </a:p>
          <a:p>
            <a:endParaRPr lang="fr-FR" sz="2000" b="1" dirty="0">
              <a:solidFill>
                <a:srgbClr val="FF0000"/>
              </a:solidFill>
              <a:latin typeface="Arial" pitchFamily="34" charset="0"/>
              <a:cs typeface="Arial" pitchFamily="34" charset="0"/>
            </a:endParaRPr>
          </a:p>
        </p:txBody>
      </p:sp>
      <p:pic>
        <p:nvPicPr>
          <p:cNvPr id="107522" name="Picture 2"/>
          <p:cNvPicPr>
            <a:picLocks noChangeAspect="1" noChangeArrowheads="1"/>
          </p:cNvPicPr>
          <p:nvPr/>
        </p:nvPicPr>
        <p:blipFill>
          <a:blip r:embed="rId3" cstate="print"/>
          <a:srcRect/>
          <a:stretch>
            <a:fillRect/>
          </a:stretch>
        </p:blipFill>
        <p:spPr bwMode="auto">
          <a:xfrm>
            <a:off x="323528" y="2708920"/>
            <a:ext cx="8205563" cy="2880320"/>
          </a:xfrm>
          <a:prstGeom prst="rect">
            <a:avLst/>
          </a:prstGeom>
          <a:noFill/>
          <a:ln w="9525">
            <a:noFill/>
            <a:miter lim="800000"/>
            <a:headEnd/>
            <a:tailEnd/>
          </a:ln>
        </p:spPr>
      </p:pic>
      <p:pic>
        <p:nvPicPr>
          <p:cNvPr id="107523" name="Picture 3"/>
          <p:cNvPicPr>
            <a:picLocks noChangeAspect="1" noChangeArrowheads="1"/>
          </p:cNvPicPr>
          <p:nvPr/>
        </p:nvPicPr>
        <p:blipFill>
          <a:blip r:embed="rId4" cstate="print"/>
          <a:srcRect/>
          <a:stretch>
            <a:fillRect/>
          </a:stretch>
        </p:blipFill>
        <p:spPr bwMode="auto">
          <a:xfrm>
            <a:off x="1619672" y="5589240"/>
            <a:ext cx="5932109" cy="53454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3" name="TextBox 12"/>
          <p:cNvSpPr txBox="1"/>
          <p:nvPr/>
        </p:nvSpPr>
        <p:spPr>
          <a:xfrm>
            <a:off x="0" y="764704"/>
            <a:ext cx="8964488"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5.2 Module d'Young transversal</a:t>
            </a:r>
            <a:endParaRPr lang="fr-FR" sz="2000" b="1" dirty="0">
              <a:solidFill>
                <a:srgbClr val="FF0000"/>
              </a:solidFill>
              <a:latin typeface="Arial" pitchFamily="34" charset="0"/>
              <a:cs typeface="Arial" pitchFamily="34" charset="0"/>
            </a:endParaRPr>
          </a:p>
        </p:txBody>
      </p:sp>
      <p:pic>
        <p:nvPicPr>
          <p:cNvPr id="108546" name="Picture 2"/>
          <p:cNvPicPr>
            <a:picLocks noChangeAspect="1" noChangeArrowheads="1"/>
          </p:cNvPicPr>
          <p:nvPr/>
        </p:nvPicPr>
        <p:blipFill>
          <a:blip r:embed="rId3" cstate="print"/>
          <a:srcRect/>
          <a:stretch>
            <a:fillRect/>
          </a:stretch>
        </p:blipFill>
        <p:spPr bwMode="auto">
          <a:xfrm>
            <a:off x="2051720" y="1484784"/>
            <a:ext cx="4364176" cy="846956"/>
          </a:xfrm>
          <a:prstGeom prst="rect">
            <a:avLst/>
          </a:prstGeom>
          <a:noFill/>
          <a:ln w="9525">
            <a:noFill/>
            <a:miter lim="800000"/>
            <a:headEnd/>
            <a:tailEnd/>
          </a:ln>
        </p:spPr>
      </p:pic>
      <p:pic>
        <p:nvPicPr>
          <p:cNvPr id="108547" name="Picture 3"/>
          <p:cNvPicPr>
            <a:picLocks noChangeAspect="1" noChangeArrowheads="1"/>
          </p:cNvPicPr>
          <p:nvPr/>
        </p:nvPicPr>
        <p:blipFill>
          <a:blip r:embed="rId4" cstate="print"/>
          <a:srcRect/>
          <a:stretch>
            <a:fillRect/>
          </a:stretch>
        </p:blipFill>
        <p:spPr bwMode="auto">
          <a:xfrm>
            <a:off x="395536" y="2204864"/>
            <a:ext cx="7956900" cy="681684"/>
          </a:xfrm>
          <a:prstGeom prst="rect">
            <a:avLst/>
          </a:prstGeom>
          <a:noFill/>
          <a:ln w="9525">
            <a:noFill/>
            <a:miter lim="800000"/>
            <a:headEnd/>
            <a:tailEnd/>
          </a:ln>
        </p:spPr>
      </p:pic>
      <p:pic>
        <p:nvPicPr>
          <p:cNvPr id="108548" name="Picture 4"/>
          <p:cNvPicPr>
            <a:picLocks noChangeAspect="1" noChangeArrowheads="1"/>
          </p:cNvPicPr>
          <p:nvPr/>
        </p:nvPicPr>
        <p:blipFill>
          <a:blip r:embed="rId5" cstate="print"/>
          <a:srcRect/>
          <a:stretch>
            <a:fillRect/>
          </a:stretch>
        </p:blipFill>
        <p:spPr bwMode="auto">
          <a:xfrm>
            <a:off x="2195736" y="2996952"/>
            <a:ext cx="3613374" cy="647915"/>
          </a:xfrm>
          <a:prstGeom prst="rect">
            <a:avLst/>
          </a:prstGeom>
          <a:noFill/>
          <a:ln w="9525">
            <a:noFill/>
            <a:miter lim="800000"/>
            <a:headEnd/>
            <a:tailEnd/>
          </a:ln>
        </p:spPr>
      </p:pic>
      <p:pic>
        <p:nvPicPr>
          <p:cNvPr id="108549" name="Picture 5"/>
          <p:cNvPicPr>
            <a:picLocks noChangeAspect="1" noChangeArrowheads="1"/>
          </p:cNvPicPr>
          <p:nvPr/>
        </p:nvPicPr>
        <p:blipFill>
          <a:blip r:embed="rId6" cstate="print"/>
          <a:srcRect/>
          <a:stretch>
            <a:fillRect/>
          </a:stretch>
        </p:blipFill>
        <p:spPr bwMode="auto">
          <a:xfrm>
            <a:off x="611560" y="3429000"/>
            <a:ext cx="7704856" cy="652205"/>
          </a:xfrm>
          <a:prstGeom prst="rect">
            <a:avLst/>
          </a:prstGeom>
          <a:noFill/>
          <a:ln w="9525">
            <a:noFill/>
            <a:miter lim="800000"/>
            <a:headEnd/>
            <a:tailEnd/>
          </a:ln>
        </p:spPr>
      </p:pic>
      <p:pic>
        <p:nvPicPr>
          <p:cNvPr id="108550" name="Picture 6"/>
          <p:cNvPicPr>
            <a:picLocks noChangeAspect="1" noChangeArrowheads="1"/>
          </p:cNvPicPr>
          <p:nvPr/>
        </p:nvPicPr>
        <p:blipFill>
          <a:blip r:embed="rId7" cstate="print"/>
          <a:srcRect/>
          <a:stretch>
            <a:fillRect/>
          </a:stretch>
        </p:blipFill>
        <p:spPr bwMode="auto">
          <a:xfrm>
            <a:off x="3131840" y="4221088"/>
            <a:ext cx="2600334" cy="672500"/>
          </a:xfrm>
          <a:prstGeom prst="rect">
            <a:avLst/>
          </a:prstGeom>
          <a:noFill/>
          <a:ln w="9525">
            <a:noFill/>
            <a:miter lim="800000"/>
            <a:headEnd/>
            <a:tailEnd/>
          </a:ln>
        </p:spPr>
      </p:pic>
      <p:pic>
        <p:nvPicPr>
          <p:cNvPr id="108551" name="Picture 7"/>
          <p:cNvPicPr>
            <a:picLocks noChangeAspect="1" noChangeArrowheads="1"/>
          </p:cNvPicPr>
          <p:nvPr/>
        </p:nvPicPr>
        <p:blipFill>
          <a:blip r:embed="rId8" cstate="print"/>
          <a:srcRect/>
          <a:stretch>
            <a:fillRect/>
          </a:stretch>
        </p:blipFill>
        <p:spPr bwMode="auto">
          <a:xfrm>
            <a:off x="500016" y="4941168"/>
            <a:ext cx="8643984" cy="756034"/>
          </a:xfrm>
          <a:prstGeom prst="rect">
            <a:avLst/>
          </a:prstGeom>
          <a:noFill/>
          <a:ln w="9525">
            <a:noFill/>
            <a:miter lim="800000"/>
            <a:headEnd/>
            <a:tailEnd/>
          </a:ln>
        </p:spPr>
      </p:pic>
      <p:pic>
        <p:nvPicPr>
          <p:cNvPr id="108552" name="Picture 8"/>
          <p:cNvPicPr>
            <a:picLocks noChangeAspect="1" noChangeArrowheads="1"/>
          </p:cNvPicPr>
          <p:nvPr/>
        </p:nvPicPr>
        <p:blipFill>
          <a:blip r:embed="rId9" cstate="print"/>
          <a:srcRect/>
          <a:stretch>
            <a:fillRect/>
          </a:stretch>
        </p:blipFill>
        <p:spPr bwMode="auto">
          <a:xfrm>
            <a:off x="3491880" y="5733256"/>
            <a:ext cx="2304256" cy="4686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109570" name="Picture 2"/>
          <p:cNvPicPr>
            <a:picLocks noChangeAspect="1" noChangeArrowheads="1"/>
          </p:cNvPicPr>
          <p:nvPr/>
        </p:nvPicPr>
        <p:blipFill>
          <a:blip r:embed="rId3" cstate="print"/>
          <a:srcRect/>
          <a:stretch>
            <a:fillRect/>
          </a:stretch>
        </p:blipFill>
        <p:spPr bwMode="auto">
          <a:xfrm>
            <a:off x="1259632" y="908720"/>
            <a:ext cx="5950682" cy="1152128"/>
          </a:xfrm>
          <a:prstGeom prst="rect">
            <a:avLst/>
          </a:prstGeom>
          <a:noFill/>
          <a:ln w="9525">
            <a:noFill/>
            <a:miter lim="800000"/>
            <a:headEnd/>
            <a:tailEnd/>
          </a:ln>
        </p:spPr>
      </p:pic>
      <p:pic>
        <p:nvPicPr>
          <p:cNvPr id="109571" name="Picture 3"/>
          <p:cNvPicPr>
            <a:picLocks noChangeAspect="1" noChangeArrowheads="1"/>
          </p:cNvPicPr>
          <p:nvPr/>
        </p:nvPicPr>
        <p:blipFill>
          <a:blip r:embed="rId4" cstate="print"/>
          <a:srcRect/>
          <a:stretch>
            <a:fillRect/>
          </a:stretch>
        </p:blipFill>
        <p:spPr bwMode="auto">
          <a:xfrm>
            <a:off x="2915816" y="2420888"/>
            <a:ext cx="3137491" cy="593579"/>
          </a:xfrm>
          <a:prstGeom prst="rect">
            <a:avLst/>
          </a:prstGeom>
          <a:noFill/>
          <a:ln w="9525">
            <a:noFill/>
            <a:miter lim="800000"/>
            <a:headEnd/>
            <a:tailEnd/>
          </a:ln>
        </p:spPr>
      </p:pic>
      <p:pic>
        <p:nvPicPr>
          <p:cNvPr id="109572" name="Picture 4"/>
          <p:cNvPicPr>
            <a:picLocks noChangeAspect="1" noChangeArrowheads="1"/>
          </p:cNvPicPr>
          <p:nvPr/>
        </p:nvPicPr>
        <p:blipFill>
          <a:blip r:embed="rId5" cstate="print"/>
          <a:srcRect/>
          <a:stretch>
            <a:fillRect/>
          </a:stretch>
        </p:blipFill>
        <p:spPr bwMode="auto">
          <a:xfrm>
            <a:off x="683568" y="3212976"/>
            <a:ext cx="7999834" cy="576565"/>
          </a:xfrm>
          <a:prstGeom prst="rect">
            <a:avLst/>
          </a:prstGeom>
          <a:noFill/>
          <a:ln w="9525">
            <a:noFill/>
            <a:miter lim="800000"/>
            <a:headEnd/>
            <a:tailEnd/>
          </a:ln>
        </p:spPr>
      </p:pic>
      <p:pic>
        <p:nvPicPr>
          <p:cNvPr id="109573" name="Picture 5"/>
          <p:cNvPicPr>
            <a:picLocks noChangeAspect="1" noChangeArrowheads="1"/>
          </p:cNvPicPr>
          <p:nvPr/>
        </p:nvPicPr>
        <p:blipFill>
          <a:blip r:embed="rId6" cstate="print"/>
          <a:srcRect/>
          <a:stretch>
            <a:fillRect/>
          </a:stretch>
        </p:blipFill>
        <p:spPr bwMode="auto">
          <a:xfrm>
            <a:off x="3419872" y="3933056"/>
            <a:ext cx="1728192" cy="428067"/>
          </a:xfrm>
          <a:prstGeom prst="rect">
            <a:avLst/>
          </a:prstGeom>
          <a:noFill/>
          <a:ln w="9525">
            <a:noFill/>
            <a:miter lim="800000"/>
            <a:headEnd/>
            <a:tailEnd/>
          </a:ln>
        </p:spPr>
      </p:pic>
      <p:pic>
        <p:nvPicPr>
          <p:cNvPr id="109574" name="Picture 6"/>
          <p:cNvPicPr>
            <a:picLocks noChangeAspect="1" noChangeArrowheads="1"/>
          </p:cNvPicPr>
          <p:nvPr/>
        </p:nvPicPr>
        <p:blipFill>
          <a:blip r:embed="rId7" cstate="print"/>
          <a:srcRect/>
          <a:stretch>
            <a:fillRect/>
          </a:stretch>
        </p:blipFill>
        <p:spPr bwMode="auto">
          <a:xfrm>
            <a:off x="3203848" y="4365104"/>
            <a:ext cx="2376264" cy="77910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110594" name="Picture 2"/>
          <p:cNvPicPr>
            <a:picLocks noChangeAspect="1" noChangeArrowheads="1"/>
          </p:cNvPicPr>
          <p:nvPr/>
        </p:nvPicPr>
        <p:blipFill>
          <a:blip r:embed="rId3" cstate="print"/>
          <a:srcRect/>
          <a:stretch>
            <a:fillRect/>
          </a:stretch>
        </p:blipFill>
        <p:spPr bwMode="auto">
          <a:xfrm>
            <a:off x="3059832" y="1916832"/>
            <a:ext cx="2732509" cy="1039804"/>
          </a:xfrm>
          <a:prstGeom prst="rect">
            <a:avLst/>
          </a:prstGeom>
          <a:noFill/>
          <a:ln w="9525">
            <a:noFill/>
            <a:miter lim="800000"/>
            <a:headEnd/>
            <a:tailEnd/>
          </a:ln>
        </p:spPr>
      </p:pic>
      <p:pic>
        <p:nvPicPr>
          <p:cNvPr id="110595" name="Picture 3"/>
          <p:cNvPicPr>
            <a:picLocks noChangeAspect="1" noChangeArrowheads="1"/>
          </p:cNvPicPr>
          <p:nvPr/>
        </p:nvPicPr>
        <p:blipFill>
          <a:blip r:embed="rId4" cstate="print"/>
          <a:srcRect/>
          <a:stretch>
            <a:fillRect/>
          </a:stretch>
        </p:blipFill>
        <p:spPr bwMode="auto">
          <a:xfrm>
            <a:off x="539552" y="836712"/>
            <a:ext cx="7742755" cy="8640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Rectangle 66"/>
          <p:cNvSpPr>
            <a:spLocks noChangeArrowheads="1"/>
          </p:cNvSpPr>
          <p:nvPr/>
        </p:nvSpPr>
        <p:spPr bwMode="auto">
          <a:xfrm>
            <a:off x="1043608" y="2852936"/>
            <a:ext cx="7560840" cy="1214446"/>
          </a:xfrm>
          <a:prstGeom prst="rect">
            <a:avLst/>
          </a:prstGeom>
          <a:noFill/>
          <a:ln w="9525">
            <a:noFill/>
            <a:miter lim="800000"/>
            <a:headEnd/>
            <a:tailEnd/>
          </a:ln>
          <a:effectLst>
            <a:outerShdw blurRad="50800" dist="38100" dir="16200000" rotWithShape="0">
              <a:prstClr val="black">
                <a:alpha val="40000"/>
              </a:prstClr>
            </a:outerShdw>
          </a:effectLst>
        </p:spPr>
        <p:txBody>
          <a:bodyPr/>
          <a:lstStyle/>
          <a:p>
            <a:pPr algn="ctr"/>
            <a:r>
              <a:rPr lang="fr-FR" sz="3600" b="1" dirty="0" smtClean="0">
                <a:solidFill>
                  <a:srgbClr val="0070C0"/>
                </a:solidFill>
              </a:rPr>
              <a:t>Propriétés de la rupture</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sp>
        <p:nvSpPr>
          <p:cNvPr id="7" name="TextBox 6"/>
          <p:cNvSpPr txBox="1"/>
          <p:nvPr/>
        </p:nvSpPr>
        <p:spPr>
          <a:xfrm>
            <a:off x="611560" y="1268760"/>
            <a:ext cx="7848872" cy="3276282"/>
          </a:xfrm>
          <a:prstGeom prst="rect">
            <a:avLst/>
          </a:prstGeom>
          <a:noFill/>
        </p:spPr>
        <p:txBody>
          <a:bodyPr wrap="square" rtlCol="0">
            <a:spAutoFit/>
          </a:bodyPr>
          <a:lstStyle/>
          <a:p>
            <a:pPr algn="just">
              <a:lnSpc>
                <a:spcPct val="150000"/>
              </a:lnSpc>
            </a:pPr>
            <a:r>
              <a:rPr lang="fr-FR" sz="2000" dirty="0" smtClean="0">
                <a:latin typeface="Arial" pitchFamily="34" charset="0"/>
                <a:cs typeface="Arial" pitchFamily="34" charset="0"/>
              </a:rPr>
              <a:t>La rupture finale d'un composite unidirectionnel est le résultat de l'accumulation</a:t>
            </a:r>
          </a:p>
          <a:p>
            <a:pPr algn="just">
              <a:lnSpc>
                <a:spcPct val="150000"/>
              </a:lnSpc>
            </a:pPr>
            <a:r>
              <a:rPr lang="fr-FR" sz="2000" dirty="0" smtClean="0">
                <a:latin typeface="Arial" pitchFamily="34" charset="0"/>
                <a:cs typeface="Arial" pitchFamily="34" charset="0"/>
              </a:rPr>
              <a:t>de divers mécanismes élémentaires :</a:t>
            </a:r>
          </a:p>
          <a:p>
            <a:pPr algn="just">
              <a:lnSpc>
                <a:spcPct val="150000"/>
              </a:lnSpc>
            </a:pPr>
            <a:r>
              <a:rPr lang="fr-FR" sz="2000" dirty="0" smtClean="0">
                <a:solidFill>
                  <a:schemeClr val="accent6">
                    <a:lumMod val="75000"/>
                  </a:schemeClr>
                </a:solidFill>
                <a:latin typeface="Arial" pitchFamily="34" charset="0"/>
                <a:cs typeface="Arial" pitchFamily="34" charset="0"/>
              </a:rPr>
              <a:t>— la rupture des fibres,</a:t>
            </a:r>
          </a:p>
          <a:p>
            <a:pPr algn="just">
              <a:lnSpc>
                <a:spcPct val="150000"/>
              </a:lnSpc>
            </a:pPr>
            <a:r>
              <a:rPr lang="fr-FR" sz="2000" dirty="0" smtClean="0">
                <a:solidFill>
                  <a:schemeClr val="accent6">
                    <a:lumMod val="75000"/>
                  </a:schemeClr>
                </a:solidFill>
                <a:latin typeface="Arial" pitchFamily="34" charset="0"/>
                <a:cs typeface="Arial" pitchFamily="34" charset="0"/>
              </a:rPr>
              <a:t>— la rupture transverse de la matrice,</a:t>
            </a:r>
          </a:p>
          <a:p>
            <a:pPr algn="just">
              <a:lnSpc>
                <a:spcPct val="150000"/>
              </a:lnSpc>
            </a:pPr>
            <a:r>
              <a:rPr lang="fr-FR" sz="2000" dirty="0" smtClean="0">
                <a:solidFill>
                  <a:schemeClr val="accent6">
                    <a:lumMod val="75000"/>
                  </a:schemeClr>
                </a:solidFill>
                <a:latin typeface="Arial" pitchFamily="34" charset="0"/>
                <a:cs typeface="Arial" pitchFamily="34" charset="0"/>
              </a:rPr>
              <a:t>— la rupture longitudinale de la matrice,</a:t>
            </a:r>
          </a:p>
          <a:p>
            <a:pPr algn="just">
              <a:lnSpc>
                <a:spcPct val="150000"/>
              </a:lnSpc>
            </a:pPr>
            <a:r>
              <a:rPr lang="fr-FR" sz="2000" dirty="0" smtClean="0">
                <a:solidFill>
                  <a:schemeClr val="accent6">
                    <a:lumMod val="75000"/>
                  </a:schemeClr>
                </a:solidFill>
                <a:latin typeface="Arial" pitchFamily="34" charset="0"/>
                <a:cs typeface="Arial" pitchFamily="34" charset="0"/>
              </a:rPr>
              <a:t>— la rupture de l'interface fibre-matrice.</a:t>
            </a:r>
            <a:endParaRPr lang="fr-FR" sz="2000" dirty="0">
              <a:solidFill>
                <a:schemeClr val="accent6">
                  <a:lumMod val="75000"/>
                </a:schemeClr>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548680"/>
            <a:ext cx="8820472" cy="707886"/>
          </a:xfrm>
          <a:prstGeom prst="rect">
            <a:avLst/>
          </a:prstGeom>
          <a:noFill/>
        </p:spPr>
        <p:txBody>
          <a:bodyPr wrap="square" rtlCol="0">
            <a:spAutoFit/>
          </a:bodyPr>
          <a:lstStyle/>
          <a:p>
            <a:r>
              <a:rPr lang="fr-FR" sz="2000" b="1" dirty="0" smtClean="0">
                <a:solidFill>
                  <a:schemeClr val="accent1"/>
                </a:solidFill>
                <a:latin typeface="Arial" pitchFamily="34" charset="0"/>
                <a:cs typeface="Arial" pitchFamily="34" charset="0"/>
              </a:rPr>
              <a:t>1.Les divers mécanismes de rupture dans un composite unidirectionnel</a:t>
            </a:r>
            <a:endParaRPr lang="fr-FR" sz="2000" dirty="0">
              <a:solidFill>
                <a:schemeClr val="accent1"/>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987824" y="1196752"/>
            <a:ext cx="5734050" cy="3124200"/>
          </a:xfrm>
          <a:prstGeom prst="rect">
            <a:avLst/>
          </a:prstGeom>
          <a:noFill/>
          <a:ln w="9525">
            <a:noFill/>
            <a:miter lim="800000"/>
            <a:headEnd/>
            <a:tailEnd/>
          </a:ln>
        </p:spPr>
      </p:pic>
      <p:sp>
        <p:nvSpPr>
          <p:cNvPr id="8" name="Right Arrow 7"/>
          <p:cNvSpPr/>
          <p:nvPr/>
        </p:nvSpPr>
        <p:spPr>
          <a:xfrm>
            <a:off x="5004048" y="2708920"/>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611560" y="4221088"/>
            <a:ext cx="7560840" cy="1938992"/>
          </a:xfrm>
          <a:prstGeom prst="rect">
            <a:avLst/>
          </a:prstGeom>
          <a:noFill/>
        </p:spPr>
        <p:txBody>
          <a:bodyPr wrap="square" rtlCol="0">
            <a:spAutoFit/>
          </a:bodyPr>
          <a:lstStyle/>
          <a:p>
            <a:pPr algn="just">
              <a:lnSpc>
                <a:spcPct val="150000"/>
              </a:lnSpc>
            </a:pPr>
            <a:r>
              <a:rPr lang="fr-FR" sz="2000" dirty="0" smtClean="0">
                <a:latin typeface="Arial" pitchFamily="34" charset="0"/>
                <a:cs typeface="Arial" pitchFamily="34" charset="0"/>
              </a:rPr>
              <a:t>Dans un matériau composite unidirectionnel soumis à des sollicitations mécaniques, la rupture des fibres intervient lorsque </a:t>
            </a:r>
            <a:r>
              <a:rPr lang="fr-FR" sz="2000" dirty="0" smtClean="0">
                <a:solidFill>
                  <a:schemeClr val="accent6">
                    <a:lumMod val="75000"/>
                  </a:schemeClr>
                </a:solidFill>
                <a:latin typeface="Arial" pitchFamily="34" charset="0"/>
                <a:cs typeface="Arial" pitchFamily="34" charset="0"/>
              </a:rPr>
              <a:t>la contrainte de traction dans une fibre        </a:t>
            </a:r>
            <a:r>
              <a:rPr lang="fr-FR" sz="2000" dirty="0" smtClean="0">
                <a:latin typeface="Arial" pitchFamily="34" charset="0"/>
                <a:cs typeface="Arial" pitchFamily="34" charset="0"/>
              </a:rPr>
              <a:t>atteint </a:t>
            </a:r>
            <a:r>
              <a:rPr lang="fr-FR" sz="2000" dirty="0" smtClean="0">
                <a:solidFill>
                  <a:srgbClr val="00B0F0"/>
                </a:solidFill>
                <a:latin typeface="Arial" pitchFamily="34" charset="0"/>
                <a:cs typeface="Arial" pitchFamily="34" charset="0"/>
              </a:rPr>
              <a:t>la contrainte à la rupture de la fibre</a:t>
            </a:r>
            <a:endParaRPr lang="fr-FR" sz="2000" dirty="0">
              <a:solidFill>
                <a:srgbClr val="00B0F0"/>
              </a:solidFill>
              <a:latin typeface="Arial" pitchFamily="34" charset="0"/>
              <a:cs typeface="Arial"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5292080" y="5301208"/>
            <a:ext cx="354906" cy="30651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987824" y="5758656"/>
            <a:ext cx="360040" cy="303784"/>
          </a:xfrm>
          <a:prstGeom prst="rect">
            <a:avLst/>
          </a:prstGeom>
          <a:noFill/>
          <a:ln w="9525">
            <a:noFill/>
            <a:miter lim="800000"/>
            <a:headEnd/>
            <a:tailEnd/>
          </a:ln>
        </p:spPr>
      </p:pic>
      <p:sp>
        <p:nvSpPr>
          <p:cNvPr id="14" name="TextBox 13"/>
          <p:cNvSpPr txBox="1"/>
          <p:nvPr/>
        </p:nvSpPr>
        <p:spPr>
          <a:xfrm>
            <a:off x="395536" y="1484784"/>
            <a:ext cx="2736304" cy="400110"/>
          </a:xfrm>
          <a:prstGeom prst="rect">
            <a:avLst/>
          </a:prstGeom>
          <a:noFill/>
        </p:spPr>
        <p:txBody>
          <a:bodyPr wrap="square" rtlCol="0">
            <a:spAutoFit/>
          </a:bodyPr>
          <a:lstStyle/>
          <a:p>
            <a:r>
              <a:rPr lang="fr-FR" sz="2000" b="1" dirty="0" smtClean="0">
                <a:solidFill>
                  <a:srgbClr val="0070C0"/>
                </a:solidFill>
                <a:latin typeface="Arial" pitchFamily="34" charset="0"/>
                <a:cs typeface="Arial" pitchFamily="34" charset="0"/>
              </a:rPr>
              <a:t>1.1 Rupture de fibre</a:t>
            </a:r>
            <a:endParaRPr lang="fr-FR" sz="2000" b="1" dirty="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sp>
        <p:nvSpPr>
          <p:cNvPr id="8" name="Right Arrow 7"/>
          <p:cNvSpPr/>
          <p:nvPr/>
        </p:nvSpPr>
        <p:spPr>
          <a:xfrm>
            <a:off x="3707904" y="2564904"/>
            <a:ext cx="93610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3" cstate="print"/>
          <a:srcRect/>
          <a:stretch>
            <a:fillRect/>
          </a:stretch>
        </p:blipFill>
        <p:spPr bwMode="auto">
          <a:xfrm>
            <a:off x="1043609" y="1419393"/>
            <a:ext cx="7218854" cy="3662196"/>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331640" y="5013176"/>
            <a:ext cx="6562014" cy="36004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51935" y="5517232"/>
            <a:ext cx="8892065" cy="5040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548680"/>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4716016" y="1268760"/>
            <a:ext cx="4210005" cy="221250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508572" y="3861048"/>
            <a:ext cx="4635428" cy="224408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4499992" y="6237312"/>
            <a:ext cx="3585998" cy="271667"/>
          </a:xfrm>
          <a:prstGeom prst="rect">
            <a:avLst/>
          </a:prstGeom>
          <a:noFill/>
          <a:ln w="9525">
            <a:noFill/>
            <a:miter lim="800000"/>
            <a:headEnd/>
            <a:tailEnd/>
          </a:ln>
        </p:spPr>
      </p:pic>
      <p:pic>
        <p:nvPicPr>
          <p:cNvPr id="3077" name="Picture 5"/>
          <p:cNvPicPr>
            <a:picLocks noChangeAspect="1" noChangeArrowheads="1"/>
          </p:cNvPicPr>
          <p:nvPr/>
        </p:nvPicPr>
        <p:blipFill>
          <a:blip r:embed="rId6" cstate="print"/>
          <a:srcRect/>
          <a:stretch>
            <a:fillRect/>
          </a:stretch>
        </p:blipFill>
        <p:spPr bwMode="auto">
          <a:xfrm>
            <a:off x="5220072" y="3429000"/>
            <a:ext cx="3388612" cy="464568"/>
          </a:xfrm>
          <a:prstGeom prst="rect">
            <a:avLst/>
          </a:prstGeom>
          <a:noFill/>
          <a:ln w="9525">
            <a:noFill/>
            <a:miter lim="800000"/>
            <a:headEnd/>
            <a:tailEnd/>
          </a:ln>
        </p:spPr>
      </p:pic>
      <p:sp>
        <p:nvSpPr>
          <p:cNvPr id="13" name="Rectangle 12"/>
          <p:cNvSpPr/>
          <p:nvPr/>
        </p:nvSpPr>
        <p:spPr>
          <a:xfrm>
            <a:off x="395536" y="1052736"/>
            <a:ext cx="4519186" cy="369332"/>
          </a:xfrm>
          <a:prstGeom prst="rect">
            <a:avLst/>
          </a:prstGeom>
        </p:spPr>
        <p:txBody>
          <a:bodyPr wrap="none">
            <a:spAutoFit/>
          </a:bodyPr>
          <a:lstStyle/>
          <a:p>
            <a:r>
              <a:rPr lang="fr-FR" b="1" dirty="0" smtClean="0">
                <a:solidFill>
                  <a:srgbClr val="0070C0"/>
                </a:solidFill>
                <a:latin typeface="Arial" pitchFamily="34" charset="0"/>
                <a:cs typeface="Arial" pitchFamily="34" charset="0"/>
              </a:rPr>
              <a:t>1.2 Fissuration transverse de la matrice</a:t>
            </a:r>
            <a:endParaRPr lang="fr-FR" b="1" dirty="0">
              <a:solidFill>
                <a:srgbClr val="0070C0"/>
              </a:solidFill>
              <a:latin typeface="Arial" pitchFamily="34" charset="0"/>
              <a:cs typeface="Arial" pitchFamily="34" charset="0"/>
            </a:endParaRPr>
          </a:p>
        </p:txBody>
      </p:sp>
      <p:sp>
        <p:nvSpPr>
          <p:cNvPr id="14" name="TextBox 13"/>
          <p:cNvSpPr txBox="1"/>
          <p:nvPr/>
        </p:nvSpPr>
        <p:spPr>
          <a:xfrm>
            <a:off x="323528" y="1916832"/>
            <a:ext cx="4176464" cy="923330"/>
          </a:xfrm>
          <a:prstGeom prst="rect">
            <a:avLst/>
          </a:prstGeom>
          <a:noFill/>
          <a:ln>
            <a:solidFill>
              <a:srgbClr val="FF0000"/>
            </a:solidFill>
          </a:ln>
        </p:spPr>
        <p:txBody>
          <a:bodyPr wrap="square" rtlCol="0">
            <a:spAutoFit/>
          </a:bodyPr>
          <a:lstStyle/>
          <a:p>
            <a:pPr algn="just"/>
            <a:r>
              <a:rPr lang="fr-FR" b="1" dirty="0" smtClean="0">
                <a:latin typeface="Arial" pitchFamily="34" charset="0"/>
                <a:cs typeface="Arial" pitchFamily="34" charset="0"/>
              </a:rPr>
              <a:t>Lorsque la contrainte en traction dans la matrice atteint la contrainte à la rupture de la matrice.</a:t>
            </a:r>
            <a:endParaRPr lang="fr-FR" b="1" dirty="0">
              <a:latin typeface="Arial" pitchFamily="34" charset="0"/>
              <a:cs typeface="Arial" pitchFamily="34" charset="0"/>
            </a:endParaRPr>
          </a:p>
        </p:txBody>
      </p:sp>
      <p:sp>
        <p:nvSpPr>
          <p:cNvPr id="15" name="Rectangle 14"/>
          <p:cNvSpPr/>
          <p:nvPr/>
        </p:nvSpPr>
        <p:spPr>
          <a:xfrm>
            <a:off x="251520" y="3501008"/>
            <a:ext cx="4788490" cy="369332"/>
          </a:xfrm>
          <a:prstGeom prst="rect">
            <a:avLst/>
          </a:prstGeom>
        </p:spPr>
        <p:txBody>
          <a:bodyPr wrap="none">
            <a:spAutoFit/>
          </a:bodyPr>
          <a:lstStyle/>
          <a:p>
            <a:r>
              <a:rPr lang="fr-FR" b="1" dirty="0" smtClean="0">
                <a:solidFill>
                  <a:srgbClr val="0070C0"/>
                </a:solidFill>
                <a:latin typeface="Arial" pitchFamily="34" charset="0"/>
                <a:cs typeface="Arial" pitchFamily="34" charset="0"/>
              </a:rPr>
              <a:t>1.3 Fissuration longitudinale de la matrice</a:t>
            </a:r>
            <a:endParaRPr lang="fr-FR" b="1" dirty="0">
              <a:solidFill>
                <a:srgbClr val="0070C0"/>
              </a:solidFill>
              <a:latin typeface="Arial" pitchFamily="34" charset="0"/>
              <a:cs typeface="Arial" pitchFamily="34" charset="0"/>
            </a:endParaRPr>
          </a:p>
        </p:txBody>
      </p:sp>
      <p:sp>
        <p:nvSpPr>
          <p:cNvPr id="16" name="TextBox 15"/>
          <p:cNvSpPr txBox="1"/>
          <p:nvPr/>
        </p:nvSpPr>
        <p:spPr>
          <a:xfrm>
            <a:off x="251520" y="4293096"/>
            <a:ext cx="4320480" cy="923330"/>
          </a:xfrm>
          <a:prstGeom prst="rect">
            <a:avLst/>
          </a:prstGeom>
          <a:noFill/>
          <a:ln>
            <a:solidFill>
              <a:srgbClr val="FF0000"/>
            </a:solidFill>
          </a:ln>
        </p:spPr>
        <p:txBody>
          <a:bodyPr wrap="square" rtlCol="0">
            <a:spAutoFit/>
          </a:bodyPr>
          <a:lstStyle/>
          <a:p>
            <a:pPr algn="just"/>
            <a:r>
              <a:rPr lang="fr-FR" b="1" dirty="0" smtClean="0">
                <a:latin typeface="Arial" pitchFamily="34" charset="0"/>
                <a:cs typeface="Arial" pitchFamily="34" charset="0"/>
              </a:rPr>
              <a:t>lorsque la contrainte de cisaillement dans la matrice atteint la contrainte en cisaillement à la rupture</a:t>
            </a:r>
            <a:endParaRPr lang="fr-FR"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49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4355976" y="3284984"/>
            <a:ext cx="4550046" cy="259228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796136" y="6021288"/>
            <a:ext cx="2127509" cy="360040"/>
          </a:xfrm>
          <a:prstGeom prst="rect">
            <a:avLst/>
          </a:prstGeom>
          <a:noFill/>
          <a:ln w="9525">
            <a:noFill/>
            <a:miter lim="800000"/>
            <a:headEnd/>
            <a:tailEnd/>
          </a:ln>
        </p:spPr>
      </p:pic>
      <p:sp>
        <p:nvSpPr>
          <p:cNvPr id="17" name="TextBox 16"/>
          <p:cNvSpPr txBox="1"/>
          <p:nvPr/>
        </p:nvSpPr>
        <p:spPr>
          <a:xfrm>
            <a:off x="755576" y="1196752"/>
            <a:ext cx="7488832" cy="1287532"/>
          </a:xfrm>
          <a:prstGeom prst="rect">
            <a:avLst/>
          </a:prstGeom>
          <a:noFill/>
          <a:ln>
            <a:solidFill>
              <a:srgbClr val="FF0000"/>
            </a:solidFill>
          </a:ln>
        </p:spPr>
        <p:txBody>
          <a:bodyPr wrap="square" rtlCol="0">
            <a:spAutoFit/>
          </a:bodyPr>
          <a:lstStyle/>
          <a:p>
            <a:pPr algn="just">
              <a:lnSpc>
                <a:spcPct val="150000"/>
              </a:lnSpc>
            </a:pPr>
            <a:r>
              <a:rPr lang="fr-FR" b="1" dirty="0" smtClean="0">
                <a:latin typeface="Arial" pitchFamily="34" charset="0"/>
                <a:cs typeface="Arial" pitchFamily="34" charset="0"/>
              </a:rPr>
              <a:t>Au voisinage d'une fibre la rupture de la matrice  se produit lorsque la contrainte de décohésion est supérieure à la contrainte en cisaillement à la rupture de la matrice.</a:t>
            </a:r>
            <a:endParaRPr lang="fr-FR" b="1" dirty="0">
              <a:latin typeface="Arial" pitchFamily="34" charset="0"/>
              <a:cs typeface="Arial" pitchFamily="34" charset="0"/>
            </a:endParaRPr>
          </a:p>
        </p:txBody>
      </p:sp>
      <p:sp>
        <p:nvSpPr>
          <p:cNvPr id="18" name="Rectangle 17"/>
          <p:cNvSpPr/>
          <p:nvPr/>
        </p:nvSpPr>
        <p:spPr>
          <a:xfrm>
            <a:off x="683568" y="3717032"/>
            <a:ext cx="3384376" cy="1703030"/>
          </a:xfrm>
          <a:prstGeom prst="rect">
            <a:avLst/>
          </a:prstGeom>
          <a:ln>
            <a:solidFill>
              <a:srgbClr val="FF0000"/>
            </a:solidFill>
          </a:ln>
        </p:spPr>
        <p:txBody>
          <a:bodyPr wrap="square">
            <a:spAutoFit/>
          </a:bodyPr>
          <a:lstStyle/>
          <a:p>
            <a:pPr algn="just">
              <a:lnSpc>
                <a:spcPct val="150000"/>
              </a:lnSpc>
            </a:pPr>
            <a:r>
              <a:rPr lang="fr-FR" b="1" dirty="0" smtClean="0">
                <a:latin typeface="Arial" pitchFamily="34" charset="0"/>
                <a:cs typeface="Arial" pitchFamily="34" charset="0"/>
              </a:rPr>
              <a:t>Dans le cas contraire, il se produit une rupture par décohésion de l'interface fibre-matrice</a:t>
            </a:r>
            <a:endParaRPr lang="fr-FR" b="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3" name="TextBox 12"/>
          <p:cNvSpPr txBox="1"/>
          <p:nvPr/>
        </p:nvSpPr>
        <p:spPr>
          <a:xfrm>
            <a:off x="323528" y="836712"/>
            <a:ext cx="612068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1-Loi de comportement élastique linéaire</a:t>
            </a:r>
            <a:endParaRPr lang="fr-FR" sz="2000" dirty="0">
              <a:solidFill>
                <a:srgbClr val="FF0000"/>
              </a:solidFill>
              <a:latin typeface="Arial" pitchFamily="34" charset="0"/>
              <a:cs typeface="Arial" pitchFamily="34" charset="0"/>
            </a:endParaRPr>
          </a:p>
        </p:txBody>
      </p:sp>
      <p:sp>
        <p:nvSpPr>
          <p:cNvPr id="7" name="Rectangle 6"/>
          <p:cNvSpPr/>
          <p:nvPr/>
        </p:nvSpPr>
        <p:spPr>
          <a:xfrm>
            <a:off x="179512" y="1340768"/>
            <a:ext cx="8748464" cy="707886"/>
          </a:xfrm>
          <a:prstGeom prst="rect">
            <a:avLst/>
          </a:prstGeom>
        </p:spPr>
        <p:txBody>
          <a:bodyPr wrap="square">
            <a:spAutoFit/>
          </a:bodyPr>
          <a:lstStyle/>
          <a:p>
            <a:r>
              <a:rPr lang="fr-FR" sz="2000" dirty="0" smtClean="0">
                <a:latin typeface="Arial" pitchFamily="34" charset="0"/>
                <a:cs typeface="Arial" pitchFamily="34" charset="0"/>
              </a:rPr>
              <a:t>La relation d'élasticité linéaire peut s'écrire sous la forme matricielle suivante :</a:t>
            </a:r>
            <a:endParaRPr lang="fr-FR" sz="2000" dirty="0">
              <a:latin typeface="Arial" pitchFamily="34" charset="0"/>
              <a:cs typeface="Arial" pitchFamily="34" charset="0"/>
            </a:endParaRPr>
          </a:p>
        </p:txBody>
      </p:sp>
      <p:pic>
        <p:nvPicPr>
          <p:cNvPr id="93186" name="Picture 2"/>
          <p:cNvPicPr>
            <a:picLocks noChangeAspect="1" noChangeArrowheads="1"/>
          </p:cNvPicPr>
          <p:nvPr/>
        </p:nvPicPr>
        <p:blipFill>
          <a:blip r:embed="rId3" cstate="print"/>
          <a:srcRect/>
          <a:stretch>
            <a:fillRect/>
          </a:stretch>
        </p:blipFill>
        <p:spPr bwMode="auto">
          <a:xfrm>
            <a:off x="1763688" y="2492896"/>
            <a:ext cx="5736155" cy="2565821"/>
          </a:xfrm>
          <a:prstGeom prst="rect">
            <a:avLst/>
          </a:prstGeom>
          <a:noFill/>
          <a:ln w="9525">
            <a:noFill/>
            <a:miter lim="800000"/>
            <a:headEnd/>
            <a:tailEnd/>
          </a:ln>
        </p:spPr>
      </p:pic>
      <p:sp>
        <p:nvSpPr>
          <p:cNvPr id="9" name="TextBox 8"/>
          <p:cNvSpPr txBox="1"/>
          <p:nvPr/>
        </p:nvSpPr>
        <p:spPr>
          <a:xfrm>
            <a:off x="683568" y="5301208"/>
            <a:ext cx="7704856" cy="923330"/>
          </a:xfrm>
          <a:prstGeom prst="rect">
            <a:avLst/>
          </a:prstGeom>
          <a:noFill/>
        </p:spPr>
        <p:txBody>
          <a:bodyPr wrap="square" rtlCol="0">
            <a:spAutoFit/>
          </a:bodyPr>
          <a:lstStyle/>
          <a:p>
            <a:r>
              <a:rPr lang="fr-FR" dirty="0" smtClean="0"/>
              <a:t>: Matrice des contraintes</a:t>
            </a:r>
          </a:p>
          <a:p>
            <a:r>
              <a:rPr lang="fr-FR" dirty="0" smtClean="0"/>
              <a:t>: Matrice des coefficients élastiques (matrice de rigidité)</a:t>
            </a:r>
          </a:p>
          <a:p>
            <a:r>
              <a:rPr lang="fr-FR" dirty="0" smtClean="0"/>
              <a:t>: Matrice des déformations</a:t>
            </a:r>
            <a:endParaRPr lang="fr-FR" dirty="0"/>
          </a:p>
        </p:txBody>
      </p:sp>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31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5373216"/>
            <a:ext cx="274940" cy="288032"/>
          </a:xfrm>
          <a:prstGeom prst="rect">
            <a:avLst/>
          </a:prstGeom>
          <a:noFill/>
        </p:spPr>
      </p:pic>
      <p:sp>
        <p:nvSpPr>
          <p:cNvPr id="931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318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39752" y="1844824"/>
            <a:ext cx="1702006" cy="456636"/>
          </a:xfrm>
          <a:prstGeom prst="rect">
            <a:avLst/>
          </a:prstGeom>
          <a:noFill/>
        </p:spPr>
      </p:pic>
      <p:sp>
        <p:nvSpPr>
          <p:cNvPr id="93191"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931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319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5536" y="5733256"/>
            <a:ext cx="200025" cy="209550"/>
          </a:xfrm>
          <a:prstGeom prst="rect">
            <a:avLst/>
          </a:prstGeom>
          <a:noFill/>
        </p:spPr>
      </p:pic>
      <p:sp>
        <p:nvSpPr>
          <p:cNvPr id="931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319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5536" y="5937910"/>
            <a:ext cx="252983" cy="292928"/>
          </a:xfrm>
          <a:prstGeom prst="rect">
            <a:avLst/>
          </a:prstGeom>
          <a:noFill/>
        </p:spPr>
      </p:pic>
      <p:sp>
        <p:nvSpPr>
          <p:cNvPr id="93196" name="Rectangle 12"/>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fr-FR" sz="800" b="0" i="0" u="none" strike="noStrike" cap="none" normalizeH="0" baseline="0" smtClean="0">
                <a:ln>
                  <a:noFill/>
                </a:ln>
                <a:solidFill>
                  <a:schemeClr val="tx1"/>
                </a:solidFill>
                <a:effectLst/>
                <a:latin typeface="Arial"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10" name="Rectangle 9"/>
          <p:cNvSpPr/>
          <p:nvPr/>
        </p:nvSpPr>
        <p:spPr>
          <a:xfrm>
            <a:off x="539552" y="692696"/>
            <a:ext cx="8064896" cy="400110"/>
          </a:xfrm>
          <a:prstGeom prst="rect">
            <a:avLst/>
          </a:prstGeom>
        </p:spPr>
        <p:txBody>
          <a:bodyPr wrap="square">
            <a:spAutoFit/>
          </a:bodyPr>
          <a:lstStyle/>
          <a:p>
            <a:pPr algn="ctr"/>
            <a:r>
              <a:rPr lang="fr-FR" sz="2000" b="1" dirty="0" smtClean="0">
                <a:solidFill>
                  <a:srgbClr val="0070C0"/>
                </a:solidFill>
                <a:latin typeface="Arial" pitchFamily="34" charset="0"/>
                <a:cs typeface="Arial" pitchFamily="34" charset="0"/>
              </a:rPr>
              <a:t>Composite unidirectionnel soumis à une traction longitudinale</a:t>
            </a:r>
            <a:endParaRPr lang="fr-FR" sz="2000" dirty="0">
              <a:solidFill>
                <a:srgbClr val="0070C0"/>
              </a:solidFill>
              <a:latin typeface="Arial" pitchFamily="34" charset="0"/>
              <a:cs typeface="Arial" pitchFamily="34" charset="0"/>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3" name="TextBox 12"/>
          <p:cNvSpPr txBox="1"/>
          <p:nvPr/>
        </p:nvSpPr>
        <p:spPr>
          <a:xfrm>
            <a:off x="395536" y="1124744"/>
            <a:ext cx="8280920" cy="1323439"/>
          </a:xfrm>
          <a:prstGeom prst="rect">
            <a:avLst/>
          </a:prstGeom>
          <a:noFill/>
        </p:spPr>
        <p:txBody>
          <a:bodyPr wrap="square" rtlCol="0">
            <a:spAutoFit/>
          </a:bodyPr>
          <a:lstStyle/>
          <a:p>
            <a:pPr algn="just"/>
            <a:r>
              <a:rPr lang="fr-FR" sz="2000" dirty="0" smtClean="0">
                <a:latin typeface="Arial" pitchFamily="34" charset="0"/>
                <a:cs typeface="Arial" pitchFamily="34" charset="0"/>
              </a:rPr>
              <a:t>Un matériau composite renforcé par des fibres unidirectionnelles, se déforme en fonction de l’augmentation de charge en suivant quatre étapes, et selon la fragilité relative ou la ductilité des fibres et de la matrice :</a:t>
            </a:r>
            <a:endParaRPr lang="fr-FR" sz="2000" dirty="0">
              <a:latin typeface="Arial" pitchFamily="34" charset="0"/>
              <a:cs typeface="Arial" pitchFamily="34" charset="0"/>
            </a:endParaRPr>
          </a:p>
        </p:txBody>
      </p:sp>
      <p:sp>
        <p:nvSpPr>
          <p:cNvPr id="15" name="Rectangle 14"/>
          <p:cNvSpPr/>
          <p:nvPr/>
        </p:nvSpPr>
        <p:spPr>
          <a:xfrm>
            <a:off x="611560" y="2780928"/>
            <a:ext cx="8172400" cy="2862322"/>
          </a:xfrm>
          <a:prstGeom prst="rect">
            <a:avLst/>
          </a:prstGeom>
          <a:ln>
            <a:solidFill>
              <a:srgbClr val="FF0000"/>
            </a:solidFill>
          </a:ln>
        </p:spPr>
        <p:txBody>
          <a:bodyPr wrap="square">
            <a:spAutoFit/>
          </a:bodyPr>
          <a:lstStyle/>
          <a:p>
            <a:pPr>
              <a:lnSpc>
                <a:spcPct val="150000"/>
              </a:lnSpc>
              <a:buFont typeface="Wingdings" pitchFamily="2" charset="2"/>
              <a:buChar char="Ø"/>
            </a:pPr>
            <a:r>
              <a:rPr lang="fr-FR" sz="2000" dirty="0" smtClean="0">
                <a:latin typeface="Arial" pitchFamily="34" charset="0"/>
                <a:cs typeface="Arial" pitchFamily="34" charset="0"/>
              </a:rPr>
              <a:t>Les deux constituants : fibres et matrice se déforment élastiquement.</a:t>
            </a:r>
          </a:p>
          <a:p>
            <a:pPr>
              <a:lnSpc>
                <a:spcPct val="150000"/>
              </a:lnSpc>
              <a:buFont typeface="Wingdings" pitchFamily="2" charset="2"/>
              <a:buChar char="Ø"/>
            </a:pPr>
            <a:r>
              <a:rPr lang="fr-FR" sz="2000" dirty="0" smtClean="0">
                <a:latin typeface="Arial" pitchFamily="34" charset="0"/>
                <a:cs typeface="Arial" pitchFamily="34" charset="0"/>
              </a:rPr>
              <a:t>Les fibres continuent à se déformer élastiquement, mais la matrice se déforme d’une manière plastique.</a:t>
            </a:r>
          </a:p>
          <a:p>
            <a:pPr>
              <a:lnSpc>
                <a:spcPct val="150000"/>
              </a:lnSpc>
              <a:buFont typeface="Wingdings" pitchFamily="2" charset="2"/>
              <a:buChar char="Ø"/>
            </a:pPr>
            <a:r>
              <a:rPr lang="fr-FR" sz="2000" dirty="0" smtClean="0">
                <a:latin typeface="Arial" pitchFamily="34" charset="0"/>
                <a:cs typeface="Arial" pitchFamily="34" charset="0"/>
              </a:rPr>
              <a:t>les fibres et la matrice se déforment plastiquement.</a:t>
            </a:r>
          </a:p>
          <a:p>
            <a:pPr>
              <a:lnSpc>
                <a:spcPct val="150000"/>
              </a:lnSpc>
              <a:buFont typeface="Wingdings" pitchFamily="2" charset="2"/>
              <a:buChar char="Ø"/>
            </a:pPr>
            <a:r>
              <a:rPr lang="fr-FR" sz="2000" dirty="0" smtClean="0">
                <a:latin typeface="Arial" pitchFamily="34" charset="0"/>
                <a:cs typeface="Arial" pitchFamily="34" charset="0"/>
              </a:rPr>
              <a:t>La rupture des fibres conduit à la rupture totale du matériau composite.</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10" name="Rectangle 9"/>
          <p:cNvSpPr/>
          <p:nvPr/>
        </p:nvSpPr>
        <p:spPr>
          <a:xfrm>
            <a:off x="539552" y="692696"/>
            <a:ext cx="8064896" cy="400110"/>
          </a:xfrm>
          <a:prstGeom prst="rect">
            <a:avLst/>
          </a:prstGeom>
        </p:spPr>
        <p:txBody>
          <a:bodyPr wrap="square">
            <a:spAutoFit/>
          </a:bodyPr>
          <a:lstStyle/>
          <a:p>
            <a:pPr algn="ctr"/>
            <a:r>
              <a:rPr lang="fr-FR" sz="2000" b="1" dirty="0" smtClean="0">
                <a:solidFill>
                  <a:srgbClr val="0070C0"/>
                </a:solidFill>
                <a:latin typeface="Arial" pitchFamily="34" charset="0"/>
                <a:cs typeface="Arial" pitchFamily="34" charset="0"/>
              </a:rPr>
              <a:t>Composite unidirectionnel soumis à une traction longitudinale</a:t>
            </a:r>
            <a:endParaRPr lang="fr-FR" sz="2000" dirty="0">
              <a:solidFill>
                <a:srgbClr val="0070C0"/>
              </a:solidFill>
              <a:latin typeface="Arial" pitchFamily="34" charset="0"/>
              <a:cs typeface="Arial" pitchFamily="34" charset="0"/>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5474" name="Picture 2"/>
          <p:cNvPicPr>
            <a:picLocks noChangeAspect="1" noChangeArrowheads="1"/>
          </p:cNvPicPr>
          <p:nvPr/>
        </p:nvPicPr>
        <p:blipFill>
          <a:blip r:embed="rId3" cstate="print"/>
          <a:srcRect/>
          <a:stretch>
            <a:fillRect/>
          </a:stretch>
        </p:blipFill>
        <p:spPr bwMode="auto">
          <a:xfrm>
            <a:off x="2123728" y="1196752"/>
            <a:ext cx="4662835" cy="3890710"/>
          </a:xfrm>
          <a:prstGeom prst="rect">
            <a:avLst/>
          </a:prstGeom>
          <a:noFill/>
          <a:ln w="9525">
            <a:noFill/>
            <a:miter lim="800000"/>
            <a:headEnd/>
            <a:tailEnd/>
          </a:ln>
        </p:spPr>
      </p:pic>
      <p:pic>
        <p:nvPicPr>
          <p:cNvPr id="105475" name="Picture 3"/>
          <p:cNvPicPr>
            <a:picLocks noChangeAspect="1" noChangeArrowheads="1"/>
          </p:cNvPicPr>
          <p:nvPr/>
        </p:nvPicPr>
        <p:blipFill>
          <a:blip r:embed="rId4" cstate="print"/>
          <a:srcRect/>
          <a:stretch>
            <a:fillRect/>
          </a:stretch>
        </p:blipFill>
        <p:spPr bwMode="auto">
          <a:xfrm>
            <a:off x="1331640" y="5229200"/>
            <a:ext cx="6356959" cy="4869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10" name="Rectangle 9"/>
          <p:cNvSpPr/>
          <p:nvPr/>
        </p:nvSpPr>
        <p:spPr>
          <a:xfrm>
            <a:off x="539552" y="692696"/>
            <a:ext cx="8064896" cy="400110"/>
          </a:xfrm>
          <a:prstGeom prst="rect">
            <a:avLst/>
          </a:prstGeom>
        </p:spPr>
        <p:txBody>
          <a:bodyPr wrap="square">
            <a:spAutoFit/>
          </a:bodyPr>
          <a:lstStyle/>
          <a:p>
            <a:pPr algn="ctr"/>
            <a:r>
              <a:rPr lang="fr-FR" sz="2000" b="1" dirty="0" smtClean="0">
                <a:solidFill>
                  <a:srgbClr val="0070C0"/>
                </a:solidFill>
                <a:latin typeface="Arial" pitchFamily="34" charset="0"/>
                <a:cs typeface="Arial" pitchFamily="34" charset="0"/>
              </a:rPr>
              <a:t>Composite unidirectionnel soumis à une traction longitudinale</a:t>
            </a:r>
            <a:endParaRPr lang="fr-FR" sz="2000" dirty="0">
              <a:solidFill>
                <a:srgbClr val="0070C0"/>
              </a:solidFill>
              <a:latin typeface="Arial" pitchFamily="34" charset="0"/>
              <a:cs typeface="Arial" pitchFamily="34" charset="0"/>
            </a:endParaRPr>
          </a:p>
        </p:txBody>
      </p:sp>
      <p:sp>
        <p:nvSpPr>
          <p:cNvPr id="12" name="TextBox 11"/>
          <p:cNvSpPr txBox="1"/>
          <p:nvPr/>
        </p:nvSpPr>
        <p:spPr>
          <a:xfrm>
            <a:off x="755576" y="1340768"/>
            <a:ext cx="7848872" cy="2169825"/>
          </a:xfrm>
          <a:prstGeom prst="rect">
            <a:avLst/>
          </a:prstGeom>
          <a:noFill/>
          <a:ln>
            <a:solidFill>
              <a:srgbClr val="FF0000"/>
            </a:solidFill>
          </a:ln>
        </p:spPr>
        <p:txBody>
          <a:bodyPr wrap="square" rtlCol="0">
            <a:spAutoFit/>
          </a:bodyPr>
          <a:lstStyle/>
          <a:p>
            <a:pPr algn="just">
              <a:lnSpc>
                <a:spcPct val="150000"/>
              </a:lnSpc>
            </a:pPr>
            <a:r>
              <a:rPr lang="fr-FR" b="1" dirty="0" smtClean="0">
                <a:latin typeface="Arial" pitchFamily="34" charset="0"/>
                <a:cs typeface="Arial" pitchFamily="34" charset="0"/>
              </a:rPr>
              <a:t>Dans le cas d'un composite unidirectionnel soumis à une traction longitudinale, l'initiation de la rupture se produit généralement soit par rupture des fibres lorsque la déformation à </a:t>
            </a:r>
            <a:r>
              <a:rPr lang="fr-FR" b="1" dirty="0" smtClean="0">
                <a:solidFill>
                  <a:srgbClr val="00B0F0"/>
                </a:solidFill>
                <a:latin typeface="Arial" pitchFamily="34" charset="0"/>
                <a:cs typeface="Arial" pitchFamily="34" charset="0"/>
              </a:rPr>
              <a:t>la rupture des fibres est plus faible que celle de la matrice</a:t>
            </a:r>
            <a:r>
              <a:rPr lang="fr-FR" b="1" dirty="0" smtClean="0">
                <a:latin typeface="Arial" pitchFamily="34" charset="0"/>
                <a:cs typeface="Arial" pitchFamily="34" charset="0"/>
              </a:rPr>
              <a:t>                      , soit par rupture transverse de la matrice dans le cas contraire.</a:t>
            </a:r>
            <a:endParaRPr lang="fr-FR" b="1" dirty="0">
              <a:latin typeface="Arial" pitchFamily="34" charset="0"/>
              <a:cs typeface="Arial" pitchFamily="34" charset="0"/>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63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20072" y="2636912"/>
            <a:ext cx="1224136" cy="441491"/>
          </a:xfrm>
          <a:prstGeom prst="rect">
            <a:avLst/>
          </a:prstGeom>
          <a:noFill/>
        </p:spPr>
      </p:pic>
      <p:sp>
        <p:nvSpPr>
          <p:cNvPr id="14" name="TextBox 13"/>
          <p:cNvSpPr txBox="1"/>
          <p:nvPr/>
        </p:nvSpPr>
        <p:spPr>
          <a:xfrm>
            <a:off x="539552" y="3717032"/>
            <a:ext cx="8208912" cy="369332"/>
          </a:xfrm>
          <a:prstGeom prst="rect">
            <a:avLst/>
          </a:prstGeom>
          <a:noFill/>
        </p:spPr>
        <p:txBody>
          <a:bodyPr wrap="square" rtlCol="0">
            <a:spAutoFit/>
          </a:bodyPr>
          <a:lstStyle/>
          <a:p>
            <a:r>
              <a:rPr lang="fr-FR" b="1" dirty="0" smtClean="0">
                <a:latin typeface="Arial" pitchFamily="34" charset="0"/>
                <a:cs typeface="Arial" pitchFamily="34" charset="0"/>
              </a:rPr>
              <a:t>En admettant l'égalité des déformations dans la fibre et dans la matrice</a:t>
            </a:r>
            <a:endParaRPr lang="fr-FR" b="1" dirty="0">
              <a:latin typeface="Arial" pitchFamily="34" charset="0"/>
              <a:cs typeface="Arial" pitchFamily="34" charset="0"/>
            </a:endParaRPr>
          </a:p>
        </p:txBody>
      </p:sp>
      <p:pic>
        <p:nvPicPr>
          <p:cNvPr id="16387" name="Picture 3"/>
          <p:cNvPicPr>
            <a:picLocks noChangeAspect="1" noChangeArrowheads="1"/>
          </p:cNvPicPr>
          <p:nvPr/>
        </p:nvPicPr>
        <p:blipFill>
          <a:blip r:embed="rId4" cstate="print"/>
          <a:srcRect/>
          <a:stretch>
            <a:fillRect/>
          </a:stretch>
        </p:blipFill>
        <p:spPr bwMode="auto">
          <a:xfrm>
            <a:off x="3203848" y="4221088"/>
            <a:ext cx="2961960" cy="367283"/>
          </a:xfrm>
          <a:prstGeom prst="rect">
            <a:avLst/>
          </a:prstGeom>
          <a:noFill/>
          <a:ln w="9525">
            <a:noFill/>
            <a:miter lim="800000"/>
            <a:headEnd/>
            <a:tailEnd/>
          </a:ln>
        </p:spPr>
      </p:pic>
      <p:pic>
        <p:nvPicPr>
          <p:cNvPr id="16388" name="Picture 4"/>
          <p:cNvPicPr>
            <a:picLocks noChangeAspect="1" noChangeArrowheads="1"/>
          </p:cNvPicPr>
          <p:nvPr/>
        </p:nvPicPr>
        <p:blipFill>
          <a:blip r:embed="rId5" cstate="print"/>
          <a:srcRect/>
          <a:stretch>
            <a:fillRect/>
          </a:stretch>
        </p:blipFill>
        <p:spPr bwMode="auto">
          <a:xfrm>
            <a:off x="611560" y="4941168"/>
            <a:ext cx="8056353" cy="143170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sp>
        <p:nvSpPr>
          <p:cNvPr id="10" name="TextBox 9"/>
          <p:cNvSpPr txBox="1"/>
          <p:nvPr/>
        </p:nvSpPr>
        <p:spPr>
          <a:xfrm>
            <a:off x="539552" y="1196752"/>
            <a:ext cx="6984776" cy="369332"/>
          </a:xfrm>
          <a:prstGeom prst="rect">
            <a:avLst/>
          </a:prstGeom>
          <a:noFill/>
        </p:spPr>
        <p:txBody>
          <a:bodyPr wrap="square" rtlCol="0">
            <a:spAutoFit/>
          </a:bodyPr>
          <a:lstStyle/>
          <a:p>
            <a:endParaRPr lang="fr-FR" dirty="0"/>
          </a:p>
        </p:txBody>
      </p:sp>
      <p:pic>
        <p:nvPicPr>
          <p:cNvPr id="104450" name="Picture 2"/>
          <p:cNvPicPr>
            <a:picLocks noChangeAspect="1" noChangeArrowheads="1"/>
          </p:cNvPicPr>
          <p:nvPr/>
        </p:nvPicPr>
        <p:blipFill>
          <a:blip r:embed="rId3" cstate="print"/>
          <a:srcRect/>
          <a:stretch>
            <a:fillRect/>
          </a:stretch>
        </p:blipFill>
        <p:spPr bwMode="auto">
          <a:xfrm>
            <a:off x="2843808" y="1340768"/>
            <a:ext cx="2880320" cy="360040"/>
          </a:xfrm>
          <a:prstGeom prst="rect">
            <a:avLst/>
          </a:prstGeom>
          <a:noFill/>
          <a:ln w="9525">
            <a:solidFill>
              <a:srgbClr val="FF0000"/>
            </a:solidFill>
            <a:miter lim="800000"/>
            <a:headEnd/>
            <a:tailEnd/>
          </a:ln>
        </p:spPr>
      </p:pic>
      <p:pic>
        <p:nvPicPr>
          <p:cNvPr id="104451" name="Picture 3"/>
          <p:cNvPicPr>
            <a:picLocks noChangeAspect="1" noChangeArrowheads="1"/>
          </p:cNvPicPr>
          <p:nvPr/>
        </p:nvPicPr>
        <p:blipFill>
          <a:blip r:embed="rId4" cstate="print"/>
          <a:srcRect/>
          <a:stretch>
            <a:fillRect/>
          </a:stretch>
        </p:blipFill>
        <p:spPr bwMode="auto">
          <a:xfrm>
            <a:off x="539552" y="1988840"/>
            <a:ext cx="8428065" cy="576064"/>
          </a:xfrm>
          <a:prstGeom prst="rect">
            <a:avLst/>
          </a:prstGeom>
          <a:noFill/>
          <a:ln w="9525">
            <a:noFill/>
            <a:miter lim="800000"/>
            <a:headEnd/>
            <a:tailEnd/>
          </a:ln>
        </p:spPr>
      </p:pic>
      <p:pic>
        <p:nvPicPr>
          <p:cNvPr id="104452" name="Picture 4"/>
          <p:cNvPicPr>
            <a:picLocks noChangeAspect="1" noChangeArrowheads="1"/>
          </p:cNvPicPr>
          <p:nvPr/>
        </p:nvPicPr>
        <p:blipFill>
          <a:blip r:embed="rId5" cstate="print"/>
          <a:srcRect/>
          <a:stretch>
            <a:fillRect/>
          </a:stretch>
        </p:blipFill>
        <p:spPr bwMode="auto">
          <a:xfrm>
            <a:off x="3059832" y="2708920"/>
            <a:ext cx="2664296" cy="437967"/>
          </a:xfrm>
          <a:prstGeom prst="rect">
            <a:avLst/>
          </a:prstGeom>
          <a:noFill/>
          <a:ln w="9525">
            <a:solidFill>
              <a:srgbClr val="FF0000"/>
            </a:solidFill>
            <a:miter lim="800000"/>
            <a:headEnd/>
            <a:tailEnd/>
          </a:ln>
        </p:spPr>
      </p:pic>
      <p:pic>
        <p:nvPicPr>
          <p:cNvPr id="104453" name="Picture 5"/>
          <p:cNvPicPr>
            <a:picLocks noChangeAspect="1" noChangeArrowheads="1"/>
          </p:cNvPicPr>
          <p:nvPr/>
        </p:nvPicPr>
        <p:blipFill>
          <a:blip r:embed="rId6" cstate="print"/>
          <a:srcRect/>
          <a:stretch>
            <a:fillRect/>
          </a:stretch>
        </p:blipFill>
        <p:spPr bwMode="auto">
          <a:xfrm>
            <a:off x="395536" y="3212976"/>
            <a:ext cx="3865437" cy="395858"/>
          </a:xfrm>
          <a:prstGeom prst="rect">
            <a:avLst/>
          </a:prstGeom>
          <a:noFill/>
          <a:ln w="9525">
            <a:noFill/>
            <a:miter lim="800000"/>
            <a:headEnd/>
            <a:tailEnd/>
          </a:ln>
        </p:spPr>
      </p:pic>
      <p:pic>
        <p:nvPicPr>
          <p:cNvPr id="104454" name="Picture 6"/>
          <p:cNvPicPr>
            <a:picLocks noChangeAspect="1" noChangeArrowheads="1"/>
          </p:cNvPicPr>
          <p:nvPr/>
        </p:nvPicPr>
        <p:blipFill>
          <a:blip r:embed="rId7" cstate="print"/>
          <a:srcRect/>
          <a:stretch>
            <a:fillRect/>
          </a:stretch>
        </p:blipFill>
        <p:spPr bwMode="auto">
          <a:xfrm>
            <a:off x="3923928" y="3789040"/>
            <a:ext cx="1471034" cy="401191"/>
          </a:xfrm>
          <a:prstGeom prst="rect">
            <a:avLst/>
          </a:prstGeom>
          <a:noFill/>
          <a:ln w="9525">
            <a:solidFill>
              <a:srgbClr val="FF0000"/>
            </a:solidFill>
            <a:miter lim="800000"/>
            <a:headEnd/>
            <a:tailEnd/>
          </a:ln>
        </p:spPr>
      </p:pic>
      <p:pic>
        <p:nvPicPr>
          <p:cNvPr id="104455" name="Picture 7"/>
          <p:cNvPicPr>
            <a:picLocks noChangeAspect="1" noChangeArrowheads="1"/>
          </p:cNvPicPr>
          <p:nvPr/>
        </p:nvPicPr>
        <p:blipFill>
          <a:blip r:embed="rId8" cstate="print"/>
          <a:srcRect/>
          <a:stretch>
            <a:fillRect/>
          </a:stretch>
        </p:blipFill>
        <p:spPr bwMode="auto">
          <a:xfrm>
            <a:off x="3131840" y="5805264"/>
            <a:ext cx="3295049" cy="418218"/>
          </a:xfrm>
          <a:prstGeom prst="rect">
            <a:avLst/>
          </a:prstGeom>
          <a:noFill/>
          <a:ln w="9525">
            <a:noFill/>
            <a:miter lim="800000"/>
            <a:headEnd/>
            <a:tailEnd/>
          </a:ln>
        </p:spPr>
      </p:pic>
      <p:pic>
        <p:nvPicPr>
          <p:cNvPr id="104456" name="Picture 8"/>
          <p:cNvPicPr>
            <a:picLocks noChangeAspect="1" noChangeArrowheads="1"/>
          </p:cNvPicPr>
          <p:nvPr/>
        </p:nvPicPr>
        <p:blipFill>
          <a:blip r:embed="rId9" cstate="print"/>
          <a:srcRect/>
          <a:stretch>
            <a:fillRect/>
          </a:stretch>
        </p:blipFill>
        <p:spPr bwMode="auto">
          <a:xfrm>
            <a:off x="395536" y="5085184"/>
            <a:ext cx="7776864" cy="288032"/>
          </a:xfrm>
          <a:prstGeom prst="rect">
            <a:avLst/>
          </a:prstGeom>
          <a:noFill/>
          <a:ln w="9525">
            <a:noFill/>
            <a:miter lim="800000"/>
            <a:headEnd/>
            <a:tailEnd/>
          </a:ln>
        </p:spPr>
      </p:pic>
      <p:pic>
        <p:nvPicPr>
          <p:cNvPr id="104457" name="Picture 9"/>
          <p:cNvPicPr>
            <a:picLocks noChangeAspect="1" noChangeArrowheads="1"/>
          </p:cNvPicPr>
          <p:nvPr/>
        </p:nvPicPr>
        <p:blipFill>
          <a:blip r:embed="rId10" cstate="print"/>
          <a:srcRect/>
          <a:stretch>
            <a:fillRect/>
          </a:stretch>
        </p:blipFill>
        <p:spPr bwMode="auto">
          <a:xfrm>
            <a:off x="611560" y="5445224"/>
            <a:ext cx="1120125" cy="360040"/>
          </a:xfrm>
          <a:prstGeom prst="rect">
            <a:avLst/>
          </a:prstGeom>
          <a:noFill/>
          <a:ln w="9525">
            <a:noFill/>
            <a:miter lim="800000"/>
            <a:headEnd/>
            <a:tailEnd/>
          </a:ln>
        </p:spPr>
      </p:pic>
      <p:pic>
        <p:nvPicPr>
          <p:cNvPr id="104458" name="Picture 10"/>
          <p:cNvPicPr>
            <a:picLocks noChangeAspect="1" noChangeArrowheads="1"/>
          </p:cNvPicPr>
          <p:nvPr/>
        </p:nvPicPr>
        <p:blipFill>
          <a:blip r:embed="rId11" cstate="print"/>
          <a:srcRect/>
          <a:stretch>
            <a:fillRect/>
          </a:stretch>
        </p:blipFill>
        <p:spPr bwMode="auto">
          <a:xfrm>
            <a:off x="1979712" y="5445224"/>
            <a:ext cx="5268069" cy="303199"/>
          </a:xfrm>
          <a:prstGeom prst="rect">
            <a:avLst/>
          </a:prstGeom>
          <a:noFill/>
          <a:ln w="9525">
            <a:noFill/>
            <a:miter lim="800000"/>
            <a:headEnd/>
            <a:tailEnd/>
          </a:ln>
        </p:spPr>
      </p:pic>
      <p:pic>
        <p:nvPicPr>
          <p:cNvPr id="104459" name="Picture 11"/>
          <p:cNvPicPr>
            <a:picLocks noChangeAspect="1" noChangeArrowheads="1"/>
          </p:cNvPicPr>
          <p:nvPr/>
        </p:nvPicPr>
        <p:blipFill>
          <a:blip r:embed="rId12" cstate="print"/>
          <a:srcRect/>
          <a:stretch>
            <a:fillRect/>
          </a:stretch>
        </p:blipFill>
        <p:spPr bwMode="auto">
          <a:xfrm>
            <a:off x="395536" y="4221088"/>
            <a:ext cx="8362950" cy="85839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5652120" y="4221088"/>
            <a:ext cx="2127509" cy="36004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267744" y="1196752"/>
            <a:ext cx="5715000" cy="4314825"/>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1259632" y="5589240"/>
            <a:ext cx="7052548" cy="216024"/>
          </a:xfrm>
          <a:prstGeom prst="rect">
            <a:avLst/>
          </a:prstGeom>
          <a:noFill/>
          <a:ln w="9525">
            <a:noFill/>
            <a:miter lim="800000"/>
            <a:headEnd/>
            <a:tailEnd/>
          </a:ln>
        </p:spPr>
      </p:pic>
      <p:pic>
        <p:nvPicPr>
          <p:cNvPr id="5123" name="Picture 3"/>
          <p:cNvPicPr>
            <a:picLocks noChangeAspect="1" noChangeArrowheads="1"/>
          </p:cNvPicPr>
          <p:nvPr/>
        </p:nvPicPr>
        <p:blipFill>
          <a:blip r:embed="rId6" cstate="print"/>
          <a:srcRect/>
          <a:stretch>
            <a:fillRect/>
          </a:stretch>
        </p:blipFill>
        <p:spPr bwMode="auto">
          <a:xfrm>
            <a:off x="2123728" y="5949280"/>
            <a:ext cx="5107248" cy="36004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106498" name="Picture 2"/>
          <p:cNvPicPr>
            <a:picLocks noChangeAspect="1" noChangeArrowheads="1"/>
          </p:cNvPicPr>
          <p:nvPr/>
        </p:nvPicPr>
        <p:blipFill>
          <a:blip r:embed="rId3" cstate="print"/>
          <a:srcRect/>
          <a:stretch>
            <a:fillRect/>
          </a:stretch>
        </p:blipFill>
        <p:spPr bwMode="auto">
          <a:xfrm>
            <a:off x="683568" y="1340768"/>
            <a:ext cx="7906478" cy="648072"/>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827584" y="2060848"/>
            <a:ext cx="3984442" cy="288032"/>
          </a:xfrm>
          <a:prstGeom prst="rect">
            <a:avLst/>
          </a:prstGeom>
          <a:noFill/>
          <a:ln w="9525">
            <a:noFill/>
            <a:miter lim="800000"/>
            <a:headEnd/>
            <a:tailEnd/>
          </a:ln>
        </p:spPr>
      </p:pic>
      <p:sp>
        <p:nvSpPr>
          <p:cNvPr id="13" name="TextBox 12"/>
          <p:cNvSpPr txBox="1"/>
          <p:nvPr/>
        </p:nvSpPr>
        <p:spPr>
          <a:xfrm>
            <a:off x="4788024" y="1988840"/>
            <a:ext cx="1512168" cy="369332"/>
          </a:xfrm>
          <a:prstGeom prst="rect">
            <a:avLst/>
          </a:prstGeom>
          <a:noFill/>
        </p:spPr>
        <p:txBody>
          <a:bodyPr wrap="square" rtlCol="0">
            <a:spAutoFit/>
          </a:bodyPr>
          <a:lstStyle/>
          <a:p>
            <a:r>
              <a:rPr lang="fr-FR" dirty="0" smtClean="0">
                <a:latin typeface="Arial" pitchFamily="34" charset="0"/>
                <a:cs typeface="Arial" pitchFamily="34" charset="0"/>
              </a:rPr>
              <a:t>Précédente.</a:t>
            </a:r>
            <a:endParaRPr lang="fr-FR" dirty="0">
              <a:latin typeface="Arial" pitchFamily="34" charset="0"/>
              <a:cs typeface="Arial" pitchFamily="34" charset="0"/>
            </a:endParaRPr>
          </a:p>
        </p:txBody>
      </p:sp>
      <p:pic>
        <p:nvPicPr>
          <p:cNvPr id="106500" name="Picture 4"/>
          <p:cNvPicPr>
            <a:picLocks noChangeAspect="1" noChangeArrowheads="1"/>
          </p:cNvPicPr>
          <p:nvPr/>
        </p:nvPicPr>
        <p:blipFill>
          <a:blip r:embed="rId5" cstate="print"/>
          <a:srcRect/>
          <a:stretch>
            <a:fillRect/>
          </a:stretch>
        </p:blipFill>
        <p:spPr bwMode="auto">
          <a:xfrm>
            <a:off x="755576" y="2420888"/>
            <a:ext cx="3484613" cy="272033"/>
          </a:xfrm>
          <a:prstGeom prst="rect">
            <a:avLst/>
          </a:prstGeom>
          <a:noFill/>
          <a:ln w="9525">
            <a:noFill/>
            <a:miter lim="800000"/>
            <a:headEnd/>
            <a:tailEnd/>
          </a:ln>
        </p:spPr>
      </p:pic>
      <p:pic>
        <p:nvPicPr>
          <p:cNvPr id="106501" name="Picture 5"/>
          <p:cNvPicPr>
            <a:picLocks noChangeAspect="1" noChangeArrowheads="1"/>
          </p:cNvPicPr>
          <p:nvPr/>
        </p:nvPicPr>
        <p:blipFill>
          <a:blip r:embed="rId6" cstate="print"/>
          <a:srcRect/>
          <a:stretch>
            <a:fillRect/>
          </a:stretch>
        </p:blipFill>
        <p:spPr bwMode="auto">
          <a:xfrm>
            <a:off x="4275424" y="2364616"/>
            <a:ext cx="4770100" cy="357758"/>
          </a:xfrm>
          <a:prstGeom prst="rect">
            <a:avLst/>
          </a:prstGeom>
          <a:noFill/>
          <a:ln w="9525">
            <a:noFill/>
            <a:miter lim="800000"/>
            <a:headEnd/>
            <a:tailEnd/>
          </a:ln>
        </p:spPr>
      </p:pic>
      <p:pic>
        <p:nvPicPr>
          <p:cNvPr id="106502" name="Picture 6"/>
          <p:cNvPicPr>
            <a:picLocks noChangeAspect="1" noChangeArrowheads="1"/>
          </p:cNvPicPr>
          <p:nvPr/>
        </p:nvPicPr>
        <p:blipFill>
          <a:blip r:embed="rId7" cstate="print"/>
          <a:srcRect/>
          <a:stretch>
            <a:fillRect/>
          </a:stretch>
        </p:blipFill>
        <p:spPr bwMode="auto">
          <a:xfrm>
            <a:off x="755576" y="3068960"/>
            <a:ext cx="7760472" cy="3364607"/>
          </a:xfrm>
          <a:prstGeom prst="rect">
            <a:avLst/>
          </a:prstGeom>
          <a:noFill/>
          <a:ln w="9525">
            <a:solidFill>
              <a:srgbClr val="FF0000"/>
            </a:solidFill>
            <a:miter lim="800000"/>
            <a:headEnd/>
            <a:tailEnd/>
          </a:ln>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691680" y="1124744"/>
            <a:ext cx="6315075" cy="4448175"/>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827584" y="5517232"/>
            <a:ext cx="7479101" cy="504056"/>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2339752" y="6093296"/>
            <a:ext cx="4884880" cy="30060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4101" name="Picture 5"/>
          <p:cNvPicPr>
            <a:picLocks noChangeAspect="1" noChangeArrowheads="1"/>
          </p:cNvPicPr>
          <p:nvPr/>
        </p:nvPicPr>
        <p:blipFill>
          <a:blip r:embed="rId3" cstate="print"/>
          <a:srcRect/>
          <a:stretch>
            <a:fillRect/>
          </a:stretch>
        </p:blipFill>
        <p:spPr bwMode="auto">
          <a:xfrm>
            <a:off x="4499992" y="1052736"/>
            <a:ext cx="4456529" cy="3923903"/>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2659630" y="5085184"/>
            <a:ext cx="6484370" cy="348234"/>
          </a:xfrm>
          <a:prstGeom prst="rect">
            <a:avLst/>
          </a:prstGeom>
          <a:noFill/>
          <a:ln w="9525">
            <a:noFill/>
            <a:miter lim="800000"/>
            <a:headEnd/>
            <a:tailEnd/>
          </a:ln>
        </p:spPr>
      </p:pic>
      <p:sp>
        <p:nvSpPr>
          <p:cNvPr id="10" name="TextBox 9"/>
          <p:cNvSpPr txBox="1"/>
          <p:nvPr/>
        </p:nvSpPr>
        <p:spPr>
          <a:xfrm>
            <a:off x="395536" y="1124744"/>
            <a:ext cx="4032448" cy="3477875"/>
          </a:xfrm>
          <a:prstGeom prst="rect">
            <a:avLst/>
          </a:prstGeom>
          <a:noFill/>
          <a:ln>
            <a:solidFill>
              <a:srgbClr val="FF0000"/>
            </a:solidFill>
          </a:ln>
        </p:spPr>
        <p:txBody>
          <a:bodyPr wrap="square" rtlCol="0">
            <a:spAutoFit/>
          </a:bodyPr>
          <a:lstStyle/>
          <a:p>
            <a:pPr algn="just"/>
            <a:r>
              <a:rPr lang="fr-FR" sz="2000" dirty="0" smtClean="0"/>
              <a:t>La propagation de la rupture diffère suivant la nature de l'interface  fibre-matrice. </a:t>
            </a:r>
            <a:r>
              <a:rPr lang="fr-FR" sz="2000" b="1" dirty="0" smtClean="0">
                <a:solidFill>
                  <a:srgbClr val="00B0F0"/>
                </a:solidFill>
              </a:rPr>
              <a:t>Dans le cas d'une adhérence fibre-matrice élevée</a:t>
            </a:r>
            <a:r>
              <a:rPr lang="fr-FR" sz="2000" dirty="0" smtClean="0"/>
              <a:t>, la rupture initiée, soit par rupture des fibres, soit par rupture de la matrice, induit en front de fissure des concentrations de contraintes conduisant à une propagation de la rupture successivement dans les fibres et dans la matrice</a:t>
            </a:r>
            <a:endParaRPr lang="fr-FR" sz="2000"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3807198" y="3789040"/>
            <a:ext cx="5336802" cy="278509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2195736" y="6519292"/>
            <a:ext cx="6544322" cy="338708"/>
          </a:xfrm>
          <a:prstGeom prst="rect">
            <a:avLst/>
          </a:prstGeom>
          <a:noFill/>
          <a:ln w="9525">
            <a:noFill/>
            <a:miter lim="800000"/>
            <a:headEnd/>
            <a:tailEnd/>
          </a:ln>
        </p:spPr>
      </p:pic>
      <p:sp>
        <p:nvSpPr>
          <p:cNvPr id="12" name="TextBox 11"/>
          <p:cNvSpPr txBox="1"/>
          <p:nvPr/>
        </p:nvSpPr>
        <p:spPr>
          <a:xfrm>
            <a:off x="395536" y="1196752"/>
            <a:ext cx="8280920" cy="2585323"/>
          </a:xfrm>
          <a:prstGeom prst="rect">
            <a:avLst/>
          </a:prstGeom>
          <a:noFill/>
          <a:ln>
            <a:solidFill>
              <a:srgbClr val="FF0000"/>
            </a:solidFill>
          </a:ln>
        </p:spPr>
        <p:txBody>
          <a:bodyPr wrap="square" rtlCol="0">
            <a:spAutoFit/>
          </a:bodyPr>
          <a:lstStyle/>
          <a:p>
            <a:pPr algn="just"/>
            <a:r>
              <a:rPr lang="fr-FR" dirty="0" smtClean="0">
                <a:latin typeface="Arial" pitchFamily="34" charset="0"/>
                <a:cs typeface="Arial" pitchFamily="34" charset="0"/>
              </a:rPr>
              <a:t>Dans le cas d'une </a:t>
            </a:r>
            <a:r>
              <a:rPr lang="fr-FR" b="1" dirty="0" smtClean="0">
                <a:solidFill>
                  <a:srgbClr val="00B0F0"/>
                </a:solidFill>
                <a:latin typeface="Arial" pitchFamily="34" charset="0"/>
                <a:cs typeface="Arial" pitchFamily="34" charset="0"/>
              </a:rPr>
              <a:t>faible adhérence fibre-matrice</a:t>
            </a:r>
            <a:r>
              <a:rPr lang="fr-FR" dirty="0" smtClean="0">
                <a:latin typeface="Arial" pitchFamily="34" charset="0"/>
                <a:cs typeface="Arial" pitchFamily="34" charset="0"/>
              </a:rPr>
              <a:t>, la propagation transverse de la fissuration peut être schématisée de la manière suivante. En tête de fissure, la rupture de la matrice traverse les fibres, sans qu'il y ait rupture des fibres, mais avec décohésion de l'interface fibre-matrice. Dans certains cas, les concentrations de contraintes en tête de fissure peuvent conduire à une </a:t>
            </a:r>
            <a:r>
              <a:rPr lang="fr-FR" b="1" dirty="0" smtClean="0">
                <a:solidFill>
                  <a:srgbClr val="00B0F0"/>
                </a:solidFill>
                <a:latin typeface="Arial" pitchFamily="34" charset="0"/>
                <a:cs typeface="Arial" pitchFamily="34" charset="0"/>
              </a:rPr>
              <a:t>décohésion fibre-matrice </a:t>
            </a:r>
            <a:r>
              <a:rPr lang="fr-FR" dirty="0" smtClean="0">
                <a:latin typeface="Arial" pitchFamily="34" charset="0"/>
                <a:cs typeface="Arial" pitchFamily="34" charset="0"/>
              </a:rPr>
              <a:t>avant rupture transverse de la matrice. En arrière,</a:t>
            </a:r>
          </a:p>
          <a:p>
            <a:pPr algn="just"/>
            <a:r>
              <a:rPr lang="fr-FR" dirty="0" smtClean="0">
                <a:latin typeface="Arial" pitchFamily="34" charset="0"/>
                <a:cs typeface="Arial" pitchFamily="34" charset="0"/>
              </a:rPr>
              <a:t>l'ouverture de la fissure induit des contraintes élevées dans les fibres pontant la</a:t>
            </a:r>
          </a:p>
          <a:p>
            <a:pPr algn="just"/>
            <a:r>
              <a:rPr lang="fr-FR" dirty="0" smtClean="0">
                <a:latin typeface="Arial" pitchFamily="34" charset="0"/>
                <a:cs typeface="Arial" pitchFamily="34" charset="0"/>
              </a:rPr>
              <a:t>fissure.</a:t>
            </a:r>
          </a:p>
          <a:p>
            <a:pPr algn="just"/>
            <a:endParaRPr lang="fr-FR" dirty="0">
              <a:latin typeface="Arial" pitchFamily="34" charset="0"/>
              <a:cs typeface="Arial" pitchFamily="34" charset="0"/>
            </a:endParaRPr>
          </a:p>
        </p:txBody>
      </p:sp>
      <p:sp>
        <p:nvSpPr>
          <p:cNvPr id="15" name="TextBox 14"/>
          <p:cNvSpPr txBox="1"/>
          <p:nvPr/>
        </p:nvSpPr>
        <p:spPr>
          <a:xfrm>
            <a:off x="395536" y="4149080"/>
            <a:ext cx="3312368" cy="2031325"/>
          </a:xfrm>
          <a:prstGeom prst="rect">
            <a:avLst/>
          </a:prstGeom>
          <a:noFill/>
        </p:spPr>
        <p:txBody>
          <a:bodyPr wrap="square" rtlCol="0">
            <a:spAutoFit/>
          </a:bodyPr>
          <a:lstStyle/>
          <a:p>
            <a:pPr algn="just"/>
            <a:r>
              <a:rPr lang="fr-FR" dirty="0" smtClean="0">
                <a:latin typeface="Arial" pitchFamily="34" charset="0"/>
                <a:cs typeface="Arial" pitchFamily="34" charset="0"/>
              </a:rPr>
              <a:t>Le </a:t>
            </a:r>
            <a:r>
              <a:rPr lang="fr-FR" b="1" dirty="0" smtClean="0">
                <a:solidFill>
                  <a:srgbClr val="00B0F0"/>
                </a:solidFill>
                <a:latin typeface="Arial" pitchFamily="34" charset="0"/>
                <a:cs typeface="Arial" pitchFamily="34" charset="0"/>
              </a:rPr>
              <a:t>pontage des fissures </a:t>
            </a:r>
            <a:r>
              <a:rPr lang="fr-FR" dirty="0" smtClean="0">
                <a:latin typeface="Arial" pitchFamily="34" charset="0"/>
                <a:cs typeface="Arial" pitchFamily="34" charset="0"/>
              </a:rPr>
              <a:t>transversales peut se faire par propagation de la</a:t>
            </a:r>
          </a:p>
          <a:p>
            <a:pPr algn="just"/>
            <a:r>
              <a:rPr lang="fr-FR" dirty="0" smtClean="0">
                <a:latin typeface="Arial" pitchFamily="34" charset="0"/>
                <a:cs typeface="Arial" pitchFamily="34" charset="0"/>
              </a:rPr>
              <a:t>rupture à l'interface fibre-matrice, conduisant à un profil plus ou moins en escalier</a:t>
            </a:r>
          </a:p>
          <a:p>
            <a:pPr algn="just"/>
            <a:r>
              <a:rPr lang="fr-FR" dirty="0" smtClean="0">
                <a:latin typeface="Arial" pitchFamily="34" charset="0"/>
                <a:cs typeface="Arial" pitchFamily="34" charset="0"/>
              </a:rPr>
              <a:t>de la surface de rupture</a:t>
            </a:r>
            <a:endParaRPr lang="fr-FR"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59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8196" name="Picture 4"/>
          <p:cNvPicPr>
            <a:picLocks noChangeAspect="1" noChangeArrowheads="1"/>
          </p:cNvPicPr>
          <p:nvPr/>
        </p:nvPicPr>
        <p:blipFill>
          <a:blip r:embed="rId3" cstate="print"/>
          <a:srcRect/>
          <a:stretch>
            <a:fillRect/>
          </a:stretch>
        </p:blipFill>
        <p:spPr bwMode="auto">
          <a:xfrm>
            <a:off x="1043608" y="1268760"/>
            <a:ext cx="6438900" cy="240982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2699792" y="3717032"/>
            <a:ext cx="3133725" cy="2381250"/>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1403648" y="6165304"/>
            <a:ext cx="5836856" cy="37133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3" name="TextBox 12"/>
          <p:cNvSpPr txBox="1"/>
          <p:nvPr/>
        </p:nvSpPr>
        <p:spPr>
          <a:xfrm>
            <a:off x="323528" y="836712"/>
            <a:ext cx="6120680"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1.Loi de comportement élastique linéaire</a:t>
            </a:r>
            <a:endParaRPr lang="fr-FR" sz="2000" dirty="0">
              <a:solidFill>
                <a:srgbClr val="FF0000"/>
              </a:solidFill>
              <a:latin typeface="Arial" pitchFamily="34" charset="0"/>
              <a:cs typeface="Arial" pitchFamily="34" charset="0"/>
            </a:endParaRPr>
          </a:p>
        </p:txBody>
      </p:sp>
      <p:pic>
        <p:nvPicPr>
          <p:cNvPr id="95234" name="Picture 2"/>
          <p:cNvPicPr>
            <a:picLocks noChangeAspect="1" noChangeArrowheads="1"/>
          </p:cNvPicPr>
          <p:nvPr/>
        </p:nvPicPr>
        <p:blipFill>
          <a:blip r:embed="rId3" cstate="print"/>
          <a:srcRect/>
          <a:stretch>
            <a:fillRect/>
          </a:stretch>
        </p:blipFill>
        <p:spPr bwMode="auto">
          <a:xfrm>
            <a:off x="1043608" y="2780928"/>
            <a:ext cx="6477972" cy="2828715"/>
          </a:xfrm>
          <a:prstGeom prst="rect">
            <a:avLst/>
          </a:prstGeom>
          <a:noFill/>
          <a:ln w="9525">
            <a:noFill/>
            <a:miter lim="800000"/>
            <a:headEnd/>
            <a:tailEnd/>
          </a:ln>
        </p:spPr>
      </p:pic>
      <p:sp>
        <p:nvSpPr>
          <p:cNvPr id="8" name="TextBox 7"/>
          <p:cNvSpPr txBox="1"/>
          <p:nvPr/>
        </p:nvSpPr>
        <p:spPr>
          <a:xfrm>
            <a:off x="395536" y="1268760"/>
            <a:ext cx="7992888" cy="1631216"/>
          </a:xfrm>
          <a:prstGeom prst="rect">
            <a:avLst/>
          </a:prstGeom>
          <a:noFill/>
        </p:spPr>
        <p:txBody>
          <a:bodyPr wrap="square" rtlCol="0">
            <a:spAutoFit/>
          </a:bodyPr>
          <a:lstStyle/>
          <a:p>
            <a:pPr algn="just"/>
            <a:r>
              <a:rPr lang="fr-FR" sz="2000" b="1" dirty="0" smtClean="0"/>
              <a:t>Cette loi, généralement appelée loi de Hooke généralisée, introduit la matrice de rigidité C, symétrique.</a:t>
            </a:r>
          </a:p>
          <a:p>
            <a:pPr algn="just"/>
            <a:r>
              <a:rPr lang="fr-FR" sz="2000" b="1" dirty="0" smtClean="0"/>
              <a:t>Le comportement linéaire d'un matériau est donc décrit dans le cas </a:t>
            </a:r>
            <a:r>
              <a:rPr lang="fr-FR" sz="2000" b="1" dirty="0" smtClean="0">
                <a:solidFill>
                  <a:srgbClr val="FF0000"/>
                </a:solidFill>
              </a:rPr>
              <a:t>général par 21 coefficients indépendants.</a:t>
            </a:r>
          </a:p>
          <a:p>
            <a:pPr algn="just"/>
            <a:r>
              <a:rPr lang="fr-FR" sz="2000" b="1" dirty="0" smtClean="0"/>
              <a:t>La relation d'élasticité peut s'écrite sous la forme inverse, suivant :</a:t>
            </a:r>
            <a:endParaRPr lang="fr-FR" sz="2000" b="1" dirty="0"/>
          </a:p>
        </p:txBody>
      </p:sp>
      <p:sp>
        <p:nvSpPr>
          <p:cNvPr id="9" name="TextBox 8"/>
          <p:cNvSpPr txBox="1"/>
          <p:nvPr/>
        </p:nvSpPr>
        <p:spPr>
          <a:xfrm>
            <a:off x="611560" y="5949280"/>
            <a:ext cx="7704856" cy="369332"/>
          </a:xfrm>
          <a:prstGeom prst="rect">
            <a:avLst/>
          </a:prstGeom>
          <a:noFill/>
        </p:spPr>
        <p:txBody>
          <a:bodyPr wrap="square" rtlCol="0">
            <a:spAutoFit/>
          </a:bodyPr>
          <a:lstStyle/>
          <a:p>
            <a:endParaRPr lang="fr-FR" dirty="0"/>
          </a:p>
        </p:txBody>
      </p:sp>
      <p:pic>
        <p:nvPicPr>
          <p:cNvPr id="95235" name="Picture 3"/>
          <p:cNvPicPr>
            <a:picLocks noChangeAspect="1" noChangeArrowheads="1"/>
          </p:cNvPicPr>
          <p:nvPr/>
        </p:nvPicPr>
        <p:blipFill>
          <a:blip r:embed="rId4" cstate="print"/>
          <a:srcRect/>
          <a:stretch>
            <a:fillRect/>
          </a:stretch>
        </p:blipFill>
        <p:spPr bwMode="auto">
          <a:xfrm>
            <a:off x="467544" y="5815602"/>
            <a:ext cx="7992888" cy="76232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9219" name="Picture 3"/>
          <p:cNvPicPr>
            <a:picLocks noChangeAspect="1" noChangeArrowheads="1"/>
          </p:cNvPicPr>
          <p:nvPr/>
        </p:nvPicPr>
        <p:blipFill>
          <a:blip r:embed="rId3" cstate="print"/>
          <a:srcRect/>
          <a:stretch>
            <a:fillRect/>
          </a:stretch>
        </p:blipFill>
        <p:spPr bwMode="auto">
          <a:xfrm>
            <a:off x="1259632" y="1772816"/>
            <a:ext cx="6743700" cy="2076450"/>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1331640" y="4005064"/>
            <a:ext cx="6930770" cy="36004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a:t>
            </a:r>
            <a:r>
              <a:rPr lang="fr-FR" b="1" dirty="0" err="1" smtClean="0">
                <a:solidFill>
                  <a:schemeClr val="accent1"/>
                </a:solidFill>
                <a:latin typeface="Arial" pitchFamily="34" charset="0"/>
                <a:cs typeface="Arial" pitchFamily="34" charset="0"/>
              </a:rPr>
              <a:t>statitifiés</a:t>
            </a:r>
            <a:endParaRPr lang="fr-FR" dirty="0">
              <a:solidFill>
                <a:schemeClr val="accent1"/>
              </a:solidFill>
              <a:latin typeface="Arial" pitchFamily="34" charset="0"/>
              <a:cs typeface="Arial" pitchFamily="34" charset="0"/>
            </a:endParaRPr>
          </a:p>
        </p:txBody>
      </p:sp>
      <p:sp>
        <p:nvSpPr>
          <p:cNvPr id="8" name="Rectangle 7"/>
          <p:cNvSpPr/>
          <p:nvPr/>
        </p:nvSpPr>
        <p:spPr>
          <a:xfrm>
            <a:off x="899592" y="2060848"/>
            <a:ext cx="7344816" cy="3000821"/>
          </a:xfrm>
          <a:prstGeom prst="rect">
            <a:avLst/>
          </a:prstGeom>
        </p:spPr>
        <p:txBody>
          <a:bodyPr wrap="square">
            <a:spAutoFit/>
          </a:bodyPr>
          <a:lstStyle/>
          <a:p>
            <a:pPr algn="just">
              <a:lnSpc>
                <a:spcPct val="150000"/>
              </a:lnSpc>
            </a:pPr>
            <a:r>
              <a:rPr lang="fr-FR" b="1" dirty="0" smtClean="0">
                <a:latin typeface="Arial" pitchFamily="34" charset="0"/>
                <a:cs typeface="Arial" pitchFamily="34" charset="0"/>
              </a:rPr>
              <a:t>Dans le cas de stratifiés, aux mécanismes élémentaires décrits précédemment (décohésion fibre-matrice, rupture longitudinale de la matrice, rupture transverse de la matrice, rupture de fibres), s'ajoute (un mécanisme de rupture entre les couches, appelé rupture </a:t>
            </a:r>
            <a:r>
              <a:rPr lang="fr-FR" b="1" dirty="0" smtClean="0">
                <a:solidFill>
                  <a:srgbClr val="FF0000"/>
                </a:solidFill>
                <a:latin typeface="Arial" pitchFamily="34" charset="0"/>
                <a:cs typeface="Arial" pitchFamily="34" charset="0"/>
              </a:rPr>
              <a:t>par </a:t>
            </a:r>
            <a:r>
              <a:rPr lang="fr-FR" b="1" i="1" dirty="0" smtClean="0">
                <a:solidFill>
                  <a:srgbClr val="FF0000"/>
                </a:solidFill>
                <a:latin typeface="Arial" pitchFamily="34" charset="0"/>
                <a:cs typeface="Arial" pitchFamily="34" charset="0"/>
              </a:rPr>
              <a:t>délaminage</a:t>
            </a:r>
            <a:r>
              <a:rPr lang="fr-FR" b="1" i="1" dirty="0" smtClean="0">
                <a:latin typeface="Arial" pitchFamily="34" charset="0"/>
                <a:cs typeface="Arial" pitchFamily="34" charset="0"/>
              </a:rPr>
              <a:t>. Les mécanismes de rupture </a:t>
            </a:r>
            <a:r>
              <a:rPr lang="fr-FR" b="1" dirty="0" smtClean="0">
                <a:solidFill>
                  <a:srgbClr val="002060"/>
                </a:solidFill>
                <a:latin typeface="Arial" pitchFamily="34" charset="0"/>
                <a:cs typeface="Arial" pitchFamily="34" charset="0"/>
              </a:rPr>
              <a:t>induits dépendent de la nature des constituants, de l'architecture des couches et du mode de sollicitation mécanique imposé.</a:t>
            </a:r>
            <a:endParaRPr lang="fr-FR" b="1" dirty="0">
              <a:solidFill>
                <a:srgbClr val="00206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stratifiés</a:t>
            </a:r>
            <a:endParaRPr lang="fr-FR" dirty="0">
              <a:solidFill>
                <a:schemeClr val="accent1"/>
              </a:solidFill>
              <a:latin typeface="Arial" pitchFamily="34" charset="0"/>
              <a:cs typeface="Arial"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1547664" y="1628800"/>
            <a:ext cx="6248400" cy="39624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1763688" y="5661248"/>
            <a:ext cx="5644260" cy="42976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1475656" y="2996952"/>
            <a:ext cx="5177040" cy="2252407"/>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1403648" y="5301208"/>
            <a:ext cx="5965050" cy="432048"/>
          </a:xfrm>
          <a:prstGeom prst="rect">
            <a:avLst/>
          </a:prstGeom>
          <a:noFill/>
          <a:ln w="9525">
            <a:noFill/>
            <a:miter lim="800000"/>
            <a:headEnd/>
            <a:tailEnd/>
          </a:ln>
        </p:spPr>
      </p:pic>
      <p:sp>
        <p:nvSpPr>
          <p:cNvPr id="14" name="TextBox 13"/>
          <p:cNvSpPr txBox="1"/>
          <p:nvPr/>
        </p:nvSpPr>
        <p:spPr>
          <a:xfrm>
            <a:off x="539552" y="1268760"/>
            <a:ext cx="7776864" cy="1631216"/>
          </a:xfrm>
          <a:prstGeom prst="rect">
            <a:avLst/>
          </a:prstGeom>
          <a:noFill/>
        </p:spPr>
        <p:txBody>
          <a:bodyPr wrap="square" rtlCol="0">
            <a:spAutoFit/>
          </a:bodyPr>
          <a:lstStyle/>
          <a:p>
            <a:pPr algn="just">
              <a:buFont typeface="Wingdings" pitchFamily="2" charset="2"/>
              <a:buChar char="Ø"/>
            </a:pPr>
            <a:r>
              <a:rPr lang="fr-FR" sz="2000" dirty="0" smtClean="0">
                <a:latin typeface="Arial" pitchFamily="34" charset="0"/>
                <a:cs typeface="Arial" pitchFamily="34" charset="0"/>
              </a:rPr>
              <a:t>Le cas d'un stratifié croisé soumis à une traction dans la direction 0°, le premier phénomène de rupture observé est celui de la fissuration des couches </a:t>
            </a:r>
            <a:r>
              <a:rPr lang="fr-FR" sz="2000" dirty="0" smtClean="0">
                <a:solidFill>
                  <a:srgbClr val="FF0000"/>
                </a:solidFill>
                <a:latin typeface="Arial" pitchFamily="34" charset="0"/>
                <a:cs typeface="Arial" pitchFamily="34" charset="0"/>
              </a:rPr>
              <a:t>orientées à 90°. </a:t>
            </a:r>
            <a:r>
              <a:rPr lang="fr-FR" sz="2000" dirty="0" smtClean="0">
                <a:solidFill>
                  <a:srgbClr val="0070C0"/>
                </a:solidFill>
                <a:latin typeface="Arial" pitchFamily="34" charset="0"/>
                <a:cs typeface="Arial" pitchFamily="34" charset="0"/>
              </a:rPr>
              <a:t>La fissuration se produit par rupture longitudinale de la matrice ou/et par rupture de l'interface fibre-matrice dans les couches orientées à 90°.</a:t>
            </a:r>
            <a:endParaRPr lang="fr-FR" sz="2000" dirty="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sp>
        <p:nvSpPr>
          <p:cNvPr id="9" name="Rectangle 8"/>
          <p:cNvSpPr/>
          <p:nvPr/>
        </p:nvSpPr>
        <p:spPr>
          <a:xfrm>
            <a:off x="539552" y="1196752"/>
            <a:ext cx="7992888" cy="4662815"/>
          </a:xfrm>
          <a:prstGeom prst="rect">
            <a:avLst/>
          </a:prstGeom>
        </p:spPr>
        <p:txBody>
          <a:bodyPr wrap="square">
            <a:spAutoFit/>
          </a:bodyPr>
          <a:lstStyle/>
          <a:p>
            <a:pPr algn="just">
              <a:lnSpc>
                <a:spcPct val="150000"/>
              </a:lnSpc>
            </a:pPr>
            <a:r>
              <a:rPr lang="fr-FR" dirty="0" smtClean="0">
                <a:latin typeface="Arial" pitchFamily="34" charset="0"/>
                <a:cs typeface="Arial" pitchFamily="34" charset="0"/>
              </a:rPr>
              <a:t>Cette fissuration conduit à la formation de fissures orientées  transversalement à la direction du chargement mécanique.</a:t>
            </a:r>
          </a:p>
          <a:p>
            <a:pPr algn="just">
              <a:lnSpc>
                <a:spcPct val="150000"/>
              </a:lnSpc>
            </a:pPr>
            <a:r>
              <a:rPr lang="fr-FR" b="1" dirty="0" smtClean="0">
                <a:solidFill>
                  <a:srgbClr val="FF0000"/>
                </a:solidFill>
                <a:latin typeface="Arial" pitchFamily="34" charset="0"/>
                <a:cs typeface="Arial" pitchFamily="34" charset="0"/>
              </a:rPr>
              <a:t>Cette fissuration initiale des couches à 90° est appelée fissuration transverse du stratifié croisé. </a:t>
            </a:r>
            <a:r>
              <a:rPr lang="fr-FR" dirty="0" smtClean="0">
                <a:latin typeface="Arial" pitchFamily="34" charset="0"/>
                <a:cs typeface="Arial" pitchFamily="34" charset="0"/>
              </a:rPr>
              <a:t>Lorsque le chargement mécanique est augmenté, le nombre de fissures croît jusqu’à atteindre un état de saturation de la fissuration. </a:t>
            </a:r>
            <a:r>
              <a:rPr lang="fr-FR" dirty="0" smtClean="0">
                <a:solidFill>
                  <a:srgbClr val="002060"/>
                </a:solidFill>
                <a:latin typeface="Arial" pitchFamily="34" charset="0"/>
                <a:cs typeface="Arial" pitchFamily="34" charset="0"/>
              </a:rPr>
              <a:t>Les fissures transverses créent en pointes de fissures, entre les couches orientées à 90° et à 0°, </a:t>
            </a:r>
            <a:r>
              <a:rPr lang="fr-FR" dirty="0" smtClean="0">
                <a:latin typeface="Arial" pitchFamily="34" charset="0"/>
                <a:cs typeface="Arial" pitchFamily="34" charset="0"/>
              </a:rPr>
              <a:t>des concentrations de contraintes qui conduisent à l’initiation puis à </a:t>
            </a:r>
            <a:r>
              <a:rPr lang="fr-FR" b="1" dirty="0" smtClean="0">
                <a:solidFill>
                  <a:schemeClr val="accent2">
                    <a:lumMod val="75000"/>
                  </a:schemeClr>
                </a:solidFill>
                <a:latin typeface="Arial" pitchFamily="34" charset="0"/>
                <a:cs typeface="Arial" pitchFamily="34" charset="0"/>
              </a:rPr>
              <a:t>la propagation du délaminage à l’interface entre les couches. </a:t>
            </a:r>
            <a:r>
              <a:rPr lang="fr-FR" dirty="0" smtClean="0">
                <a:latin typeface="Arial" pitchFamily="34" charset="0"/>
                <a:cs typeface="Arial" pitchFamily="34" charset="0"/>
              </a:rPr>
              <a:t>Ce délaminage se développe ensuite jusqu’à la rupture finale du stratifié par rupture des fibres et de la matrice dans les couches à 0°. </a:t>
            </a:r>
            <a:endParaRPr lang="fr-FR"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107522" name="Picture 2"/>
          <p:cNvPicPr>
            <a:picLocks noChangeAspect="1" noChangeArrowheads="1"/>
          </p:cNvPicPr>
          <p:nvPr/>
        </p:nvPicPr>
        <p:blipFill>
          <a:blip r:embed="rId3" cstate="print"/>
          <a:srcRect/>
          <a:stretch>
            <a:fillRect/>
          </a:stretch>
        </p:blipFill>
        <p:spPr bwMode="auto">
          <a:xfrm>
            <a:off x="6588224" y="1340768"/>
            <a:ext cx="1647934" cy="3888432"/>
          </a:xfrm>
          <a:prstGeom prst="rect">
            <a:avLst/>
          </a:prstGeom>
          <a:noFill/>
          <a:ln w="9525">
            <a:noFill/>
            <a:miter lim="800000"/>
            <a:headEnd/>
            <a:tailEnd/>
          </a:ln>
        </p:spPr>
      </p:pic>
      <p:pic>
        <p:nvPicPr>
          <p:cNvPr id="107523" name="Picture 3"/>
          <p:cNvPicPr>
            <a:picLocks noChangeAspect="1" noChangeArrowheads="1"/>
          </p:cNvPicPr>
          <p:nvPr/>
        </p:nvPicPr>
        <p:blipFill>
          <a:blip r:embed="rId4" cstate="print"/>
          <a:srcRect/>
          <a:stretch>
            <a:fillRect/>
          </a:stretch>
        </p:blipFill>
        <p:spPr bwMode="auto">
          <a:xfrm>
            <a:off x="539552" y="2276872"/>
            <a:ext cx="5917656" cy="2221104"/>
          </a:xfrm>
          <a:prstGeom prst="rect">
            <a:avLst/>
          </a:prstGeom>
          <a:noFill/>
          <a:ln w="9525">
            <a:noFill/>
            <a:miter lim="800000"/>
            <a:headEnd/>
            <a:tailEnd/>
          </a:ln>
        </p:spPr>
      </p:pic>
      <p:sp>
        <p:nvSpPr>
          <p:cNvPr id="10" name="Rectangle 9"/>
          <p:cNvSpPr/>
          <p:nvPr/>
        </p:nvSpPr>
        <p:spPr>
          <a:xfrm>
            <a:off x="1259632" y="4653136"/>
            <a:ext cx="4572000" cy="1477328"/>
          </a:xfrm>
          <a:prstGeom prst="rect">
            <a:avLst/>
          </a:prstGeom>
        </p:spPr>
        <p:txBody>
          <a:bodyPr>
            <a:spAutoFit/>
          </a:bodyPr>
          <a:lstStyle/>
          <a:p>
            <a:r>
              <a:rPr lang="fr-FR" dirty="0" smtClean="0"/>
              <a:t>Rupture en présence d'un trou d'un composite [0°/90°]2S à fibres de carbone. (haut) Rupture macroscopique au droit du trou bas) Bord de l'éprouvette loin du trou : les couches à 90° sont </a:t>
            </a:r>
            <a:r>
              <a:rPr lang="fr-FR" dirty="0" err="1" smtClean="0"/>
              <a:t>microfissurées</a:t>
            </a:r>
            <a:endParaRPr lang="fr-FR"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13314" name="Picture 2"/>
          <p:cNvPicPr>
            <a:picLocks noChangeAspect="1" noChangeArrowheads="1"/>
          </p:cNvPicPr>
          <p:nvPr/>
        </p:nvPicPr>
        <p:blipFill>
          <a:blip r:embed="rId3" cstate="print"/>
          <a:srcRect/>
          <a:stretch>
            <a:fillRect/>
          </a:stretch>
        </p:blipFill>
        <p:spPr bwMode="auto">
          <a:xfrm>
            <a:off x="3563888" y="1556792"/>
            <a:ext cx="4650928" cy="1656184"/>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3275856" y="3284984"/>
            <a:ext cx="5470285" cy="36004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a:stretch>
            <a:fillRect/>
          </a:stretch>
        </p:blipFill>
        <p:spPr bwMode="auto">
          <a:xfrm>
            <a:off x="611560" y="1700808"/>
            <a:ext cx="2291164" cy="3600400"/>
          </a:xfrm>
          <a:prstGeom prst="rect">
            <a:avLst/>
          </a:prstGeom>
          <a:noFill/>
          <a:ln w="9525">
            <a:noFill/>
            <a:miter lim="800000"/>
            <a:headEnd/>
            <a:tailEnd/>
          </a:ln>
        </p:spPr>
      </p:pic>
      <p:pic>
        <p:nvPicPr>
          <p:cNvPr id="13317" name="Picture 5"/>
          <p:cNvPicPr>
            <a:picLocks noChangeAspect="1" noChangeArrowheads="1"/>
          </p:cNvPicPr>
          <p:nvPr/>
        </p:nvPicPr>
        <p:blipFill>
          <a:blip r:embed="rId6" cstate="print"/>
          <a:srcRect/>
          <a:stretch>
            <a:fillRect/>
          </a:stretch>
        </p:blipFill>
        <p:spPr bwMode="auto">
          <a:xfrm>
            <a:off x="251520" y="5445224"/>
            <a:ext cx="6243790" cy="432048"/>
          </a:xfrm>
          <a:prstGeom prst="rect">
            <a:avLst/>
          </a:prstGeom>
          <a:noFill/>
          <a:ln w="9525">
            <a:noFill/>
            <a:miter lim="800000"/>
            <a:headEnd/>
            <a:tailEnd/>
          </a:ln>
        </p:spPr>
      </p:pic>
      <p:sp>
        <p:nvSpPr>
          <p:cNvPr id="10" name="Rectangle 9"/>
          <p:cNvSpPr/>
          <p:nvPr/>
        </p:nvSpPr>
        <p:spPr>
          <a:xfrm>
            <a:off x="3203848" y="3573016"/>
            <a:ext cx="5328592" cy="1631216"/>
          </a:xfrm>
          <a:prstGeom prst="rect">
            <a:avLst/>
          </a:prstGeom>
          <a:ln>
            <a:solidFill>
              <a:srgbClr val="FF0000"/>
            </a:solidFill>
          </a:ln>
        </p:spPr>
        <p:txBody>
          <a:bodyPr wrap="square">
            <a:spAutoFit/>
          </a:bodyPr>
          <a:lstStyle/>
          <a:p>
            <a:pPr algn="just"/>
            <a:r>
              <a:rPr lang="fr-FR" sz="2000" dirty="0" smtClean="0">
                <a:latin typeface="Arial" pitchFamily="34" charset="0"/>
                <a:cs typeface="Arial" pitchFamily="34" charset="0"/>
              </a:rPr>
              <a:t>Dans le cas d'un stratifié croisé ±45°, soumis à une traction longitudinale dans la direction 0° (figure on observe d'abord une rupture longitudinale dans les couches à ±45°, suivie d'un délaminage entre les couches. </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Mécanismes de rupture dans les matériaux composites</a:t>
            </a:r>
            <a:endParaRPr lang="fr-FR" sz="2000" b="1" dirty="0">
              <a:solidFill>
                <a:srgbClr val="FF0000"/>
              </a:solidFill>
              <a:latin typeface="Arial" pitchFamily="34" charset="0"/>
              <a:cs typeface="Arial" pitchFamily="34" charset="0"/>
            </a:endParaRPr>
          </a:p>
        </p:txBody>
      </p:sp>
      <p:sp>
        <p:nvSpPr>
          <p:cNvPr id="6" name="TextBox 5"/>
          <p:cNvSpPr txBox="1"/>
          <p:nvPr/>
        </p:nvSpPr>
        <p:spPr>
          <a:xfrm>
            <a:off x="323528" y="692696"/>
            <a:ext cx="8568952" cy="369332"/>
          </a:xfrm>
          <a:prstGeom prst="rect">
            <a:avLst/>
          </a:prstGeom>
          <a:noFill/>
        </p:spPr>
        <p:txBody>
          <a:bodyPr wrap="square" rtlCol="0">
            <a:spAutoFit/>
          </a:bodyPr>
          <a:lstStyle/>
          <a:p>
            <a:r>
              <a:rPr lang="fr-FR" b="1" dirty="0" smtClean="0">
                <a:solidFill>
                  <a:schemeClr val="accent1"/>
                </a:solidFill>
                <a:latin typeface="Arial" pitchFamily="34" charset="0"/>
                <a:cs typeface="Arial" pitchFamily="34" charset="0"/>
              </a:rPr>
              <a:t>1.Les divers mécanismes de rupture dans un composite unidirectionnel</a:t>
            </a:r>
            <a:endParaRPr lang="fr-FR" dirty="0">
              <a:solidFill>
                <a:schemeClr val="accent1"/>
              </a:solidFill>
              <a:latin typeface="Arial" pitchFamily="34" charset="0"/>
              <a:cs typeface="Arial" pitchFamily="34" charset="0"/>
            </a:endParaRPr>
          </a:p>
        </p:txBody>
      </p:sp>
      <p:pic>
        <p:nvPicPr>
          <p:cNvPr id="12292" name="Picture 4"/>
          <p:cNvPicPr>
            <a:picLocks noChangeAspect="1" noChangeArrowheads="1"/>
          </p:cNvPicPr>
          <p:nvPr/>
        </p:nvPicPr>
        <p:blipFill>
          <a:blip r:embed="rId3" cstate="print"/>
          <a:srcRect/>
          <a:stretch>
            <a:fillRect/>
          </a:stretch>
        </p:blipFill>
        <p:spPr bwMode="auto">
          <a:xfrm>
            <a:off x="1763688" y="4005064"/>
            <a:ext cx="5965050" cy="432048"/>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1259632" y="1268760"/>
            <a:ext cx="6353175" cy="4000500"/>
          </a:xfrm>
          <a:prstGeom prst="rect">
            <a:avLst/>
          </a:prstGeom>
          <a:noFill/>
          <a:ln w="9525">
            <a:noFill/>
            <a:miter lim="800000"/>
            <a:headEnd/>
            <a:tailEnd/>
          </a:ln>
        </p:spPr>
      </p:pic>
      <p:pic>
        <p:nvPicPr>
          <p:cNvPr id="14338" name="Picture 2"/>
          <p:cNvPicPr>
            <a:picLocks noChangeAspect="1" noChangeArrowheads="1"/>
          </p:cNvPicPr>
          <p:nvPr/>
        </p:nvPicPr>
        <p:blipFill>
          <a:blip r:embed="rId5" cstate="print"/>
          <a:srcRect/>
          <a:stretch>
            <a:fillRect/>
          </a:stretch>
        </p:blipFill>
        <p:spPr bwMode="auto">
          <a:xfrm>
            <a:off x="971600" y="5589240"/>
            <a:ext cx="7814295" cy="88422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9" name="TextBox 8"/>
          <p:cNvSpPr txBox="1"/>
          <p:nvPr/>
        </p:nvSpPr>
        <p:spPr>
          <a:xfrm>
            <a:off x="323528" y="692696"/>
            <a:ext cx="8820472" cy="2352952"/>
          </a:xfrm>
          <a:prstGeom prst="rect">
            <a:avLst/>
          </a:prstGeom>
          <a:noFill/>
        </p:spPr>
        <p:txBody>
          <a:bodyPr wrap="square" rtlCol="0">
            <a:spAutoFit/>
          </a:bodyPr>
          <a:lstStyle/>
          <a:p>
            <a:pPr>
              <a:lnSpc>
                <a:spcPct val="150000"/>
              </a:lnSpc>
            </a:pPr>
            <a:r>
              <a:rPr lang="fr-FR" sz="2000" dirty="0" smtClean="0">
                <a:latin typeface="Arial" pitchFamily="34" charset="0"/>
                <a:cs typeface="Arial" pitchFamily="34" charset="0"/>
              </a:rPr>
              <a:t>Les critères de rupture sont établis dans le cas d'une couche d'un stratifié et</a:t>
            </a:r>
          </a:p>
          <a:p>
            <a:pPr>
              <a:lnSpc>
                <a:spcPct val="150000"/>
              </a:lnSpc>
            </a:pPr>
            <a:r>
              <a:rPr lang="fr-FR" sz="2000" dirty="0" smtClean="0">
                <a:latin typeface="Arial" pitchFamily="34" charset="0"/>
                <a:cs typeface="Arial" pitchFamily="34" charset="0"/>
              </a:rPr>
              <a:t>peuvent être classés suivant :</a:t>
            </a:r>
          </a:p>
          <a:p>
            <a:pPr>
              <a:lnSpc>
                <a:spcPct val="150000"/>
              </a:lnSpc>
            </a:pPr>
            <a:r>
              <a:rPr lang="fr-FR" sz="2000" dirty="0" smtClean="0">
                <a:latin typeface="Arial" pitchFamily="34" charset="0"/>
                <a:cs typeface="Arial" pitchFamily="34" charset="0"/>
              </a:rPr>
              <a:t>— des critères en contraintes maximales,</a:t>
            </a:r>
          </a:p>
          <a:p>
            <a:pPr>
              <a:lnSpc>
                <a:spcPct val="150000"/>
              </a:lnSpc>
            </a:pPr>
            <a:r>
              <a:rPr lang="fr-FR" sz="2000" dirty="0" smtClean="0">
                <a:latin typeface="Arial" pitchFamily="34" charset="0"/>
                <a:cs typeface="Arial" pitchFamily="34" charset="0"/>
              </a:rPr>
              <a:t>— des critères en déformations maximales,</a:t>
            </a:r>
          </a:p>
          <a:p>
            <a:pPr>
              <a:lnSpc>
                <a:spcPct val="150000"/>
              </a:lnSpc>
            </a:pPr>
            <a:r>
              <a:rPr lang="fr-FR" sz="2000" dirty="0" smtClean="0">
                <a:latin typeface="Arial" pitchFamily="34" charset="0"/>
                <a:cs typeface="Arial" pitchFamily="34" charset="0"/>
              </a:rPr>
              <a:t>— des critères interactifs, souvent appelés critères énergétiques.</a:t>
            </a:r>
            <a:endParaRPr lang="fr-FR" sz="2000" dirty="0">
              <a:latin typeface="Arial" pitchFamily="34" charset="0"/>
              <a:cs typeface="Arial" pitchFamily="34" charset="0"/>
            </a:endParaRPr>
          </a:p>
        </p:txBody>
      </p:sp>
      <p:sp>
        <p:nvSpPr>
          <p:cNvPr id="10" name="TextBox 9"/>
          <p:cNvSpPr txBox="1"/>
          <p:nvPr/>
        </p:nvSpPr>
        <p:spPr>
          <a:xfrm>
            <a:off x="395536" y="3212976"/>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1-Critères en contraintes maximales (critères dans les axes principaux</a:t>
            </a:r>
            <a:endParaRPr lang="fr-FR" sz="2000" b="1"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639388" y="3573016"/>
            <a:ext cx="5504612" cy="216024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1560" y="4221088"/>
            <a:ext cx="2482238" cy="151216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707904" y="5733256"/>
            <a:ext cx="4711876" cy="5129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69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1-Critères en contraintes maximales (critères dans les axes principaux</a:t>
            </a:r>
            <a:endParaRPr lang="fr-FR" sz="2000" b="1" dirty="0">
              <a:solidFill>
                <a:srgbClr val="FF0000"/>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23528" y="1628800"/>
            <a:ext cx="8571109" cy="163199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51520" y="4437112"/>
            <a:ext cx="8604448" cy="1179745"/>
          </a:xfrm>
          <a:prstGeom prst="rect">
            <a:avLst/>
          </a:prstGeom>
          <a:noFill/>
          <a:ln w="9525">
            <a:noFill/>
            <a:miter lim="800000"/>
            <a:headEnd/>
            <a:tailEnd/>
          </a:ln>
        </p:spPr>
      </p:pic>
      <p:sp>
        <p:nvSpPr>
          <p:cNvPr id="12" name="TextBox 11"/>
          <p:cNvSpPr txBox="1"/>
          <p:nvPr/>
        </p:nvSpPr>
        <p:spPr>
          <a:xfrm>
            <a:off x="323528" y="3284984"/>
            <a:ext cx="8424936" cy="1015663"/>
          </a:xfrm>
          <a:prstGeom prst="rect">
            <a:avLst/>
          </a:prstGeom>
          <a:noFill/>
        </p:spPr>
        <p:txBody>
          <a:bodyPr wrap="square" rtlCol="0">
            <a:spAutoFit/>
          </a:bodyPr>
          <a:lstStyle/>
          <a:p>
            <a:pPr algn="just"/>
            <a:r>
              <a:rPr lang="fr-FR" sz="2000" dirty="0" smtClean="0">
                <a:latin typeface="Arial" pitchFamily="34" charset="0"/>
                <a:cs typeface="Arial" pitchFamily="34" charset="0"/>
              </a:rPr>
              <a:t>Les grandeurs à la rupture sont les valeurs positives des contraintes à la rupture mesurées dans des essais de traction, compression ou cisaillement.</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7" name="TextBox 6"/>
          <p:cNvSpPr txBox="1"/>
          <p:nvPr/>
        </p:nvSpPr>
        <p:spPr>
          <a:xfrm>
            <a:off x="395536" y="764704"/>
            <a:ext cx="7128792"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1.2-Matériaux anisotropes</a:t>
            </a:r>
            <a:endParaRPr lang="fr-FR" sz="2000" dirty="0">
              <a:solidFill>
                <a:srgbClr val="FF0000"/>
              </a:solidFill>
              <a:latin typeface="Arial" pitchFamily="34" charset="0"/>
              <a:cs typeface="Arial" pitchFamily="34" charset="0"/>
            </a:endParaRPr>
          </a:p>
        </p:txBody>
      </p:sp>
      <p:sp>
        <p:nvSpPr>
          <p:cNvPr id="8" name="TextBox 7"/>
          <p:cNvSpPr txBox="1"/>
          <p:nvPr/>
        </p:nvSpPr>
        <p:spPr>
          <a:xfrm>
            <a:off x="323528" y="1196752"/>
            <a:ext cx="8568952" cy="1881990"/>
          </a:xfrm>
          <a:prstGeom prst="rect">
            <a:avLst/>
          </a:prstGeom>
          <a:noFill/>
        </p:spPr>
        <p:txBody>
          <a:bodyPr wrap="square" rtlCol="0">
            <a:spAutoFit/>
          </a:bodyPr>
          <a:lstStyle/>
          <a:p>
            <a:pPr algn="just">
              <a:lnSpc>
                <a:spcPct val="150000"/>
              </a:lnSpc>
            </a:pPr>
            <a:r>
              <a:rPr lang="fr-FR" sz="2000" dirty="0" smtClean="0">
                <a:latin typeface="Arial" pitchFamily="34" charset="0"/>
                <a:cs typeface="Arial" pitchFamily="34" charset="0"/>
              </a:rPr>
              <a:t>Lorsque le matériau est quelconque et ne présente pas de symétrie élastique, il est dit anisotrope.</a:t>
            </a:r>
          </a:p>
          <a:p>
            <a:pPr algn="just">
              <a:lnSpc>
                <a:spcPct val="150000"/>
              </a:lnSpc>
            </a:pPr>
            <a:r>
              <a:rPr lang="fr-FR" sz="2000" dirty="0" smtClean="0">
                <a:latin typeface="Arial" pitchFamily="34" charset="0"/>
                <a:cs typeface="Arial" pitchFamily="34" charset="0"/>
              </a:rPr>
              <a:t>Un matériau anisotrope est caractérisé par 21 constantes élastiques indépendantes.</a:t>
            </a:r>
          </a:p>
        </p:txBody>
      </p:sp>
      <p:sp>
        <p:nvSpPr>
          <p:cNvPr id="15" name="TextBox 14"/>
          <p:cNvSpPr txBox="1"/>
          <p:nvPr/>
        </p:nvSpPr>
        <p:spPr>
          <a:xfrm>
            <a:off x="323528" y="3356992"/>
            <a:ext cx="8496944" cy="1323439"/>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1.3- Matériau monoclinique :</a:t>
            </a:r>
          </a:p>
          <a:p>
            <a:endParaRPr lang="fr-FR" sz="2000" b="1" dirty="0" smtClean="0">
              <a:solidFill>
                <a:srgbClr val="FF0000"/>
              </a:solidFill>
              <a:latin typeface="Arial" pitchFamily="34" charset="0"/>
              <a:cs typeface="Arial" pitchFamily="34" charset="0"/>
            </a:endParaRPr>
          </a:p>
          <a:p>
            <a:r>
              <a:rPr lang="fr-FR" sz="2000" b="1" dirty="0" smtClean="0">
                <a:latin typeface="Arial" pitchFamily="34" charset="0"/>
                <a:cs typeface="Arial" pitchFamily="34" charset="0"/>
              </a:rPr>
              <a:t>Un matériau monoclinique est un matériau qui possède un plan de symétrie.  </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1-Critères en contraintes maximales (critères dans les axes principaux</a:t>
            </a:r>
            <a:endParaRPr lang="fr-FR" sz="2000" b="1" dirty="0">
              <a:solidFill>
                <a:srgbClr val="FF0000"/>
              </a:solidFill>
              <a:latin typeface="Arial" pitchFamily="34" charset="0"/>
              <a:cs typeface="Arial" pitchFamily="34" charset="0"/>
            </a:endParaRPr>
          </a:p>
        </p:txBody>
      </p:sp>
      <p:sp>
        <p:nvSpPr>
          <p:cNvPr id="9" name="TextBox 8"/>
          <p:cNvSpPr txBox="1"/>
          <p:nvPr/>
        </p:nvSpPr>
        <p:spPr>
          <a:xfrm>
            <a:off x="467544" y="1628800"/>
            <a:ext cx="8136904" cy="2343655"/>
          </a:xfrm>
          <a:prstGeom prst="rect">
            <a:avLst/>
          </a:prstGeom>
          <a:noFill/>
          <a:ln>
            <a:solidFill>
              <a:srgbClr val="FF0000"/>
            </a:solidFill>
          </a:ln>
        </p:spPr>
        <p:txBody>
          <a:bodyPr wrap="square" rtlCol="0">
            <a:spAutoFit/>
          </a:bodyPr>
          <a:lstStyle/>
          <a:p>
            <a:pPr algn="just">
              <a:lnSpc>
                <a:spcPct val="150000"/>
              </a:lnSpc>
            </a:pPr>
            <a:r>
              <a:rPr lang="fr-FR" sz="2000" dirty="0" smtClean="0">
                <a:solidFill>
                  <a:srgbClr val="FF0000"/>
                </a:solidFill>
                <a:latin typeface="Arial" pitchFamily="34" charset="0"/>
                <a:cs typeface="Arial" pitchFamily="34" charset="0"/>
              </a:rPr>
              <a:t>Si les six inéquations sont vérifiées, l'état de contraintes limite n'est pas atteint : la rupture de la couche ne se produit pas. </a:t>
            </a:r>
            <a:r>
              <a:rPr lang="fr-FR" sz="2000" dirty="0" smtClean="0">
                <a:solidFill>
                  <a:srgbClr val="002060"/>
                </a:solidFill>
                <a:latin typeface="Arial" pitchFamily="34" charset="0"/>
                <a:cs typeface="Arial" pitchFamily="34" charset="0"/>
              </a:rPr>
              <a:t>Si l'une quelconque des inéquations n'est plus vérifiée, l'état limite est atteint : la rupture se produit suivant le mécanisme correspondant à la contrainte de l'inéquation non vérifiée.</a:t>
            </a:r>
            <a:endParaRPr lang="fr-FR" sz="2000" dirty="0">
              <a:solidFill>
                <a:srgbClr val="002060"/>
              </a:solidFill>
              <a:latin typeface="Arial" pitchFamily="34" charset="0"/>
              <a:cs typeface="Arial" pitchFamily="34" charset="0"/>
            </a:endParaRPr>
          </a:p>
        </p:txBody>
      </p:sp>
      <p:sp>
        <p:nvSpPr>
          <p:cNvPr id="13" name="Rectangle 12"/>
          <p:cNvSpPr/>
          <p:nvPr/>
        </p:nvSpPr>
        <p:spPr>
          <a:xfrm>
            <a:off x="467544" y="4077072"/>
            <a:ext cx="8064896" cy="2554545"/>
          </a:xfrm>
          <a:prstGeom prst="rect">
            <a:avLst/>
          </a:prstGeom>
          <a:ln>
            <a:solidFill>
              <a:srgbClr val="FF0000"/>
            </a:solidFill>
          </a:ln>
        </p:spPr>
        <p:txBody>
          <a:bodyPr wrap="square">
            <a:spAutoFit/>
          </a:bodyPr>
          <a:lstStyle/>
          <a:p>
            <a:pPr algn="just"/>
            <a:r>
              <a:rPr lang="fr-FR" sz="2000" dirty="0" smtClean="0">
                <a:latin typeface="Arial" pitchFamily="34" charset="0"/>
                <a:cs typeface="Arial" pitchFamily="34" charset="0"/>
              </a:rPr>
              <a:t>Dans le cas où l'allongement à la rupture de la matrice est supérieur à celui des fibres), la contrainte à la rupture en traction longitudinale d'un composite unidirectionnel suit la loi des mélanges, soit :</a:t>
            </a:r>
          </a:p>
          <a:p>
            <a:pPr algn="just"/>
            <a:endParaRPr lang="fr-FR" sz="2000" dirty="0" smtClean="0">
              <a:latin typeface="Arial" pitchFamily="34" charset="0"/>
              <a:cs typeface="Arial" pitchFamily="34" charset="0"/>
            </a:endParaRPr>
          </a:p>
          <a:p>
            <a:pPr algn="just"/>
            <a:endParaRPr lang="fr-FR" sz="2000" dirty="0" smtClean="0">
              <a:latin typeface="Arial" pitchFamily="34" charset="0"/>
              <a:cs typeface="Arial" pitchFamily="34" charset="0"/>
            </a:endParaRPr>
          </a:p>
          <a:p>
            <a:pPr algn="just"/>
            <a:endParaRPr lang="fr-FR" sz="2000" dirty="0" smtClean="0">
              <a:latin typeface="Arial" pitchFamily="34" charset="0"/>
              <a:cs typeface="Arial" pitchFamily="34" charset="0"/>
            </a:endParaRPr>
          </a:p>
          <a:p>
            <a:pPr algn="just"/>
            <a:endParaRPr lang="fr-FR" sz="2000" dirty="0" smtClean="0">
              <a:latin typeface="Arial" pitchFamily="34" charset="0"/>
              <a:cs typeface="Arial" pitchFamily="34" charset="0"/>
            </a:endParaRPr>
          </a:p>
          <a:p>
            <a:pPr algn="just"/>
            <a:endParaRPr lang="fr-FR" sz="2000" dirty="0">
              <a:latin typeface="Arial" pitchFamily="34" charset="0"/>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331640" y="5130922"/>
            <a:ext cx="5400600" cy="112278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71</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2-Critères en déformations maximales (Critère dans les axes des matériau)</a:t>
            </a:r>
            <a:endParaRPr lang="fr-FR" sz="2000" b="1" dirty="0">
              <a:solidFill>
                <a:srgbClr val="FF0000"/>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835696" y="4437112"/>
            <a:ext cx="2143869" cy="107193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98603" y="1497640"/>
            <a:ext cx="7601789" cy="1643328"/>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539552" y="3501008"/>
            <a:ext cx="7920880" cy="747694"/>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4819678" y="4417424"/>
            <a:ext cx="2560634" cy="1171816"/>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5724128" y="5661248"/>
            <a:ext cx="962025" cy="600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72</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3-Comparaison entre les critères en contraintes et en</a:t>
            </a:r>
          </a:p>
          <a:p>
            <a:r>
              <a:rPr lang="fr-FR" sz="2000" b="1" dirty="0" smtClean="0">
                <a:solidFill>
                  <a:srgbClr val="FF0000"/>
                </a:solidFill>
                <a:latin typeface="Arial" pitchFamily="34" charset="0"/>
                <a:cs typeface="Arial" pitchFamily="34" charset="0"/>
              </a:rPr>
              <a:t>déformations maximales</a:t>
            </a:r>
            <a:endParaRPr lang="fr-FR" sz="2000" b="1" dirty="0">
              <a:solidFill>
                <a:srgbClr val="FF0000"/>
              </a:solidFill>
              <a:latin typeface="Arial" pitchFamily="34" charset="0"/>
              <a:cs typeface="Arial" pitchFamily="34" charset="0"/>
            </a:endParaRPr>
          </a:p>
        </p:txBody>
      </p:sp>
      <p:pic>
        <p:nvPicPr>
          <p:cNvPr id="4101" name="Picture 5"/>
          <p:cNvPicPr>
            <a:picLocks noChangeAspect="1" noChangeArrowheads="1"/>
          </p:cNvPicPr>
          <p:nvPr/>
        </p:nvPicPr>
        <p:blipFill>
          <a:blip r:embed="rId3" cstate="print"/>
          <a:srcRect/>
          <a:stretch>
            <a:fillRect/>
          </a:stretch>
        </p:blipFill>
        <p:spPr bwMode="auto">
          <a:xfrm>
            <a:off x="395536" y="4725144"/>
            <a:ext cx="6055530" cy="711751"/>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1115616" y="2708920"/>
            <a:ext cx="2520280" cy="337443"/>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4499992" y="1700808"/>
            <a:ext cx="4363513" cy="1872208"/>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srcRect/>
          <a:stretch>
            <a:fillRect/>
          </a:stretch>
        </p:blipFill>
        <p:spPr bwMode="auto">
          <a:xfrm>
            <a:off x="5248275" y="3861048"/>
            <a:ext cx="3895725" cy="314325"/>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539552" y="5589240"/>
            <a:ext cx="6696744" cy="862459"/>
          </a:xfrm>
          <a:prstGeom prst="rect">
            <a:avLst/>
          </a:prstGeom>
          <a:noFill/>
          <a:ln w="9525">
            <a:noFill/>
            <a:miter lim="800000"/>
            <a:headEnd/>
            <a:tailEnd/>
          </a:ln>
        </p:spPr>
      </p:pic>
      <p:sp>
        <p:nvSpPr>
          <p:cNvPr id="14" name="TextBox 13"/>
          <p:cNvSpPr txBox="1"/>
          <p:nvPr/>
        </p:nvSpPr>
        <p:spPr>
          <a:xfrm>
            <a:off x="467544" y="1556792"/>
            <a:ext cx="4896544" cy="1015663"/>
          </a:xfrm>
          <a:prstGeom prst="rect">
            <a:avLst/>
          </a:prstGeom>
          <a:noFill/>
        </p:spPr>
        <p:txBody>
          <a:bodyPr wrap="square" rtlCol="0">
            <a:spAutoFit/>
          </a:bodyPr>
          <a:lstStyle/>
          <a:p>
            <a:r>
              <a:rPr lang="fr-FR" sz="2000" dirty="0" smtClean="0">
                <a:latin typeface="Arial" pitchFamily="34" charset="0"/>
                <a:cs typeface="Arial" pitchFamily="34" charset="0"/>
              </a:rPr>
              <a:t>nous considérons l'exemple d'une couche sollicitée dans un état de contraintes planes tel que</a:t>
            </a:r>
            <a:endParaRPr lang="fr-FR" sz="2000" dirty="0">
              <a:latin typeface="Arial" pitchFamily="34" charset="0"/>
              <a:cs typeface="Arial" pitchFamily="34" charset="0"/>
            </a:endParaRPr>
          </a:p>
        </p:txBody>
      </p:sp>
      <p:sp>
        <p:nvSpPr>
          <p:cNvPr id="15" name="TextBox 14"/>
          <p:cNvSpPr txBox="1"/>
          <p:nvPr/>
        </p:nvSpPr>
        <p:spPr>
          <a:xfrm>
            <a:off x="251520" y="3356992"/>
            <a:ext cx="4464496" cy="1200329"/>
          </a:xfrm>
          <a:prstGeom prst="rect">
            <a:avLst/>
          </a:prstGeom>
          <a:noFill/>
          <a:ln>
            <a:solidFill>
              <a:srgbClr val="FF0000"/>
            </a:solidFill>
          </a:ln>
        </p:spPr>
        <p:txBody>
          <a:bodyPr wrap="square" rtlCol="0">
            <a:spAutoFit/>
          </a:bodyPr>
          <a:lstStyle/>
          <a:p>
            <a:pPr algn="just"/>
            <a:r>
              <a:rPr lang="fr-FR" b="1" dirty="0" smtClean="0"/>
              <a:t>La couche est constituée d'un composite unidirectionnel à fibres de verre E dont les caractéristiques à la rupture et les modules d'élasticité sont:</a:t>
            </a:r>
            <a:endParaRPr lang="fr-FR" b="1" dirty="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73</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3-Comparaison entre les critères en contraintes et en</a:t>
            </a:r>
          </a:p>
          <a:p>
            <a:r>
              <a:rPr lang="fr-FR" sz="2000" b="1" dirty="0" smtClean="0">
                <a:solidFill>
                  <a:srgbClr val="FF0000"/>
                </a:solidFill>
                <a:latin typeface="Arial" pitchFamily="34" charset="0"/>
                <a:cs typeface="Arial" pitchFamily="34" charset="0"/>
              </a:rPr>
              <a:t>déformations maximales</a:t>
            </a:r>
            <a:endParaRPr lang="fr-FR" sz="2000" b="1" dirty="0">
              <a:solidFill>
                <a:srgbClr val="FF0000"/>
              </a:solidFill>
              <a:latin typeface="Arial" pitchFamily="34" charset="0"/>
              <a:cs typeface="Arial" pitchFamily="34" charset="0"/>
            </a:endParaRPr>
          </a:p>
        </p:txBody>
      </p:sp>
      <p:sp>
        <p:nvSpPr>
          <p:cNvPr id="13" name="Rectangle 12"/>
          <p:cNvSpPr/>
          <p:nvPr/>
        </p:nvSpPr>
        <p:spPr>
          <a:xfrm>
            <a:off x="467544" y="1628800"/>
            <a:ext cx="6912768" cy="707886"/>
          </a:xfrm>
          <a:prstGeom prst="rect">
            <a:avLst/>
          </a:prstGeom>
        </p:spPr>
        <p:txBody>
          <a:bodyPr wrap="square">
            <a:spAutoFit/>
          </a:bodyPr>
          <a:lstStyle/>
          <a:p>
            <a:r>
              <a:rPr lang="fr-FR" sz="2000" b="1" dirty="0" smtClean="0">
                <a:solidFill>
                  <a:srgbClr val="0070C0"/>
                </a:solidFill>
                <a:latin typeface="Arial" pitchFamily="34" charset="0"/>
                <a:cs typeface="Arial" pitchFamily="34" charset="0"/>
              </a:rPr>
              <a:t>1. Utilisation des critères en contraintes maximales</a:t>
            </a:r>
          </a:p>
          <a:p>
            <a:r>
              <a:rPr lang="fr-FR" sz="2000" b="1" dirty="0" smtClean="0">
                <a:latin typeface="Arial" pitchFamily="34" charset="0"/>
                <a:cs typeface="Arial" pitchFamily="34" charset="0"/>
              </a:rPr>
              <a:t> </a:t>
            </a:r>
            <a:r>
              <a:rPr lang="fr-FR" sz="2000" dirty="0" smtClean="0">
                <a:latin typeface="Arial" pitchFamily="34" charset="0"/>
                <a:cs typeface="Arial" pitchFamily="34" charset="0"/>
              </a:rPr>
              <a:t>Les critères en contraintes maximales s'écrivent ici :</a:t>
            </a:r>
            <a:endParaRPr lang="fr-FR" sz="2000" dirty="0">
              <a:latin typeface="Arial" pitchFamily="34" charset="0"/>
              <a:cs typeface="Arial" pitchFamily="34" charset="0"/>
            </a:endParaRPr>
          </a:p>
        </p:txBody>
      </p:sp>
      <p:sp>
        <p:nvSpPr>
          <p:cNvPr id="16" name="Rectangle 15"/>
          <p:cNvSpPr/>
          <p:nvPr/>
        </p:nvSpPr>
        <p:spPr>
          <a:xfrm>
            <a:off x="611560" y="4221088"/>
            <a:ext cx="7992888" cy="1015663"/>
          </a:xfrm>
          <a:prstGeom prst="rect">
            <a:avLst/>
          </a:prstGeom>
        </p:spPr>
        <p:txBody>
          <a:bodyPr wrap="square">
            <a:spAutoFit/>
          </a:bodyPr>
          <a:lstStyle/>
          <a:p>
            <a:pPr algn="just"/>
            <a:r>
              <a:rPr lang="fr-FR" sz="2000" b="1" dirty="0" smtClean="0">
                <a:latin typeface="Arial" pitchFamily="34" charset="0"/>
                <a:cs typeface="Arial" pitchFamily="34" charset="0"/>
              </a:rPr>
              <a:t>La valeur de la contrainte limite est donnée par la plus petite des deux valeurs. Il en résulte que la rupture est atteinte par rupture transversale. L'état des contraintes est alors :</a:t>
            </a:r>
            <a:endParaRPr lang="fr-FR" sz="2000" b="1" dirty="0">
              <a:latin typeface="Arial" pitchFamily="34" charset="0"/>
              <a:cs typeface="Arial"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2051720" y="2492896"/>
            <a:ext cx="5383318" cy="1512168"/>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2706620" y="5485730"/>
            <a:ext cx="3161524" cy="82359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74</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3-Comparaison entre les critères en contraintes et en</a:t>
            </a:r>
          </a:p>
          <a:p>
            <a:r>
              <a:rPr lang="fr-FR" sz="2000" b="1" dirty="0" smtClean="0">
                <a:solidFill>
                  <a:srgbClr val="FF0000"/>
                </a:solidFill>
                <a:latin typeface="Arial" pitchFamily="34" charset="0"/>
                <a:cs typeface="Arial" pitchFamily="34" charset="0"/>
              </a:rPr>
              <a:t>déformations maximales</a:t>
            </a:r>
            <a:endParaRPr lang="fr-FR" sz="2000" b="1" dirty="0">
              <a:solidFill>
                <a:srgbClr val="FF0000"/>
              </a:solidFill>
              <a:latin typeface="Arial" pitchFamily="34" charset="0"/>
              <a:cs typeface="Arial" pitchFamily="34" charset="0"/>
            </a:endParaRPr>
          </a:p>
        </p:txBody>
      </p:sp>
      <p:sp>
        <p:nvSpPr>
          <p:cNvPr id="13" name="Rectangle 12"/>
          <p:cNvSpPr/>
          <p:nvPr/>
        </p:nvSpPr>
        <p:spPr>
          <a:xfrm>
            <a:off x="467544" y="1484784"/>
            <a:ext cx="6912768" cy="707886"/>
          </a:xfrm>
          <a:prstGeom prst="rect">
            <a:avLst/>
          </a:prstGeom>
        </p:spPr>
        <p:txBody>
          <a:bodyPr wrap="square">
            <a:spAutoFit/>
          </a:bodyPr>
          <a:lstStyle/>
          <a:p>
            <a:r>
              <a:rPr lang="fr-FR" sz="2000" b="1" dirty="0" smtClean="0">
                <a:solidFill>
                  <a:srgbClr val="0070C0"/>
                </a:solidFill>
                <a:latin typeface="Arial" pitchFamily="34" charset="0"/>
                <a:cs typeface="Arial" pitchFamily="34" charset="0"/>
              </a:rPr>
              <a:t>1. Utilisation des critères en contraintes maximales</a:t>
            </a:r>
          </a:p>
          <a:p>
            <a:r>
              <a:rPr lang="fr-FR" sz="2000" b="1" dirty="0" smtClean="0">
                <a:latin typeface="Arial" pitchFamily="34" charset="0"/>
                <a:cs typeface="Arial" pitchFamily="34" charset="0"/>
              </a:rPr>
              <a:t> </a:t>
            </a:r>
            <a:r>
              <a:rPr lang="fr-FR" sz="2000" dirty="0" smtClean="0">
                <a:latin typeface="Arial" pitchFamily="34" charset="0"/>
                <a:cs typeface="Arial" pitchFamily="34" charset="0"/>
              </a:rPr>
              <a:t>Les critères en contraintes maximales s'écrivent ici :</a:t>
            </a:r>
            <a:endParaRPr lang="fr-FR" sz="2000" dirty="0">
              <a:latin typeface="Arial" pitchFamily="34" charset="0"/>
              <a:cs typeface="Arial"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835696" y="4077072"/>
            <a:ext cx="4733672" cy="1280420"/>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1835696" y="2420888"/>
            <a:ext cx="4211789" cy="144016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611560" y="5517232"/>
            <a:ext cx="7692010" cy="3778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75</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7078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3-Comparaison entre les critères en contraintes et en</a:t>
            </a:r>
          </a:p>
          <a:p>
            <a:r>
              <a:rPr lang="fr-FR" sz="2000" b="1" dirty="0" smtClean="0">
                <a:solidFill>
                  <a:srgbClr val="FF0000"/>
                </a:solidFill>
                <a:latin typeface="Arial" pitchFamily="34" charset="0"/>
                <a:cs typeface="Arial" pitchFamily="34" charset="0"/>
              </a:rPr>
              <a:t>déformations maximales</a:t>
            </a:r>
            <a:endParaRPr lang="fr-FR" sz="2000" b="1" dirty="0">
              <a:solidFill>
                <a:srgbClr val="FF0000"/>
              </a:solidFill>
              <a:latin typeface="Arial" pitchFamily="34" charset="0"/>
              <a:cs typeface="Arial"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2627784" y="1916832"/>
            <a:ext cx="2376264" cy="812294"/>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611560" y="2852936"/>
            <a:ext cx="2498973" cy="541252"/>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2771800" y="3356992"/>
            <a:ext cx="3329126" cy="1311474"/>
          </a:xfrm>
          <a:prstGeom prst="rect">
            <a:avLst/>
          </a:prstGeom>
          <a:noFill/>
          <a:ln w="9525">
            <a:noFill/>
            <a:miter lim="800000"/>
            <a:headEnd/>
            <a:tailEnd/>
          </a:ln>
        </p:spPr>
      </p:pic>
      <p:pic>
        <p:nvPicPr>
          <p:cNvPr id="8197" name="Picture 5"/>
          <p:cNvPicPr>
            <a:picLocks noChangeAspect="1" noChangeArrowheads="1"/>
          </p:cNvPicPr>
          <p:nvPr/>
        </p:nvPicPr>
        <p:blipFill>
          <a:blip r:embed="rId6" cstate="print"/>
          <a:srcRect/>
          <a:stretch>
            <a:fillRect/>
          </a:stretch>
        </p:blipFill>
        <p:spPr bwMode="auto">
          <a:xfrm>
            <a:off x="6876256" y="3501008"/>
            <a:ext cx="1738993" cy="734786"/>
          </a:xfrm>
          <a:prstGeom prst="rect">
            <a:avLst/>
          </a:prstGeom>
          <a:noFill/>
          <a:ln w="9525">
            <a:solidFill>
              <a:srgbClr val="FF0000"/>
            </a:solidFill>
            <a:miter lim="800000"/>
            <a:headEnd/>
            <a:tailEnd/>
          </a:ln>
        </p:spPr>
      </p:pic>
      <p:pic>
        <p:nvPicPr>
          <p:cNvPr id="8198" name="Picture 6"/>
          <p:cNvPicPr>
            <a:picLocks noChangeAspect="1" noChangeArrowheads="1"/>
          </p:cNvPicPr>
          <p:nvPr/>
        </p:nvPicPr>
        <p:blipFill>
          <a:blip r:embed="rId7" cstate="print"/>
          <a:srcRect/>
          <a:stretch>
            <a:fillRect/>
          </a:stretch>
        </p:blipFill>
        <p:spPr bwMode="auto">
          <a:xfrm>
            <a:off x="2123728" y="5301208"/>
            <a:ext cx="3948604" cy="58216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76</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4-Critères interactifs</a:t>
            </a:r>
            <a:endParaRPr lang="fr-FR" sz="2000" b="1" dirty="0">
              <a:solidFill>
                <a:srgbClr val="FF0000"/>
              </a:solidFill>
              <a:latin typeface="Arial" pitchFamily="34" charset="0"/>
              <a:cs typeface="Arial" pitchFamily="34" charset="0"/>
            </a:endParaRPr>
          </a:p>
        </p:txBody>
      </p:sp>
      <p:sp>
        <p:nvSpPr>
          <p:cNvPr id="12" name="Rectangle 11"/>
          <p:cNvSpPr/>
          <p:nvPr/>
        </p:nvSpPr>
        <p:spPr>
          <a:xfrm>
            <a:off x="0" y="1268760"/>
            <a:ext cx="9144000" cy="2352952"/>
          </a:xfrm>
          <a:prstGeom prst="rect">
            <a:avLst/>
          </a:prstGeom>
          <a:ln>
            <a:solidFill>
              <a:srgbClr val="FF0000"/>
            </a:solidFill>
          </a:ln>
        </p:spPr>
        <p:txBody>
          <a:bodyPr wrap="square">
            <a:spAutoFit/>
          </a:bodyPr>
          <a:lstStyle/>
          <a:p>
            <a:pPr algn="just">
              <a:lnSpc>
                <a:spcPct val="150000"/>
              </a:lnSpc>
            </a:pPr>
            <a:r>
              <a:rPr lang="fr-FR" sz="2000" b="1" dirty="0" smtClean="0"/>
              <a:t>Les critères en contraintes maximales et en déformations maximales ne permettent pas de rendre compte de l'ensemble des résultats expérimentaux. D'autre part, ces critères excluent l'existence d'interactions entre les contraintes ou déformations dans les axes des matériaux : les mécanismes de rupture longitudinale, transversale ou en cisaillement sont supposés se produire indépendamment.</a:t>
            </a:r>
            <a:endParaRPr lang="fr-FR" sz="2000" b="1" dirty="0"/>
          </a:p>
        </p:txBody>
      </p:sp>
      <p:sp>
        <p:nvSpPr>
          <p:cNvPr id="13" name="Rectangle 12"/>
          <p:cNvSpPr/>
          <p:nvPr/>
        </p:nvSpPr>
        <p:spPr>
          <a:xfrm>
            <a:off x="179512" y="3789040"/>
            <a:ext cx="2274982" cy="400110"/>
          </a:xfrm>
          <a:prstGeom prst="rect">
            <a:avLst/>
          </a:prstGeom>
        </p:spPr>
        <p:txBody>
          <a:bodyPr wrap="none">
            <a:spAutoFit/>
          </a:bodyPr>
          <a:lstStyle/>
          <a:p>
            <a:r>
              <a:rPr lang="fr-FR" sz="2000" b="1" i="1" dirty="0" smtClean="0">
                <a:solidFill>
                  <a:srgbClr val="0070C0"/>
                </a:solidFill>
                <a:latin typeface="Arial" pitchFamily="34" charset="0"/>
                <a:cs typeface="Arial" pitchFamily="34" charset="0"/>
              </a:rPr>
              <a:t>4.1 Critère de Hill</a:t>
            </a:r>
            <a:endParaRPr lang="fr-FR" sz="2000" dirty="0">
              <a:solidFill>
                <a:srgbClr val="0070C0"/>
              </a:solidFill>
              <a:latin typeface="Arial" pitchFamily="34" charset="0"/>
              <a:cs typeface="Arial" pitchFamily="34" charset="0"/>
            </a:endParaRPr>
          </a:p>
        </p:txBody>
      </p:sp>
      <p:sp>
        <p:nvSpPr>
          <p:cNvPr id="14" name="TextBox 13"/>
          <p:cNvSpPr txBox="1"/>
          <p:nvPr/>
        </p:nvSpPr>
        <p:spPr>
          <a:xfrm>
            <a:off x="251520" y="4437112"/>
            <a:ext cx="8568952" cy="1323439"/>
          </a:xfrm>
          <a:prstGeom prst="rect">
            <a:avLst/>
          </a:prstGeom>
          <a:noFill/>
          <a:ln>
            <a:solidFill>
              <a:srgbClr val="FF0000"/>
            </a:solidFill>
          </a:ln>
        </p:spPr>
        <p:txBody>
          <a:bodyPr wrap="square" rtlCol="0">
            <a:spAutoFit/>
          </a:bodyPr>
          <a:lstStyle/>
          <a:p>
            <a:pPr algn="just"/>
            <a:r>
              <a:rPr lang="fr-FR" sz="2000" dirty="0" smtClean="0">
                <a:latin typeface="Arial" pitchFamily="34" charset="0"/>
                <a:cs typeface="Arial" pitchFamily="34" charset="0"/>
              </a:rPr>
              <a:t>Un des premiers critères interactifs de rupture appliqués aux matériaux anisotropes a été introduit par R. Hill .Ce critère peut être formulé en disant que l'état limite de contraintes d'un matériau anisotrope n'est pas atteint tant que l'inégalité suivante est vérifiée :</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77</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4-Critères interactifs</a:t>
            </a:r>
            <a:endParaRPr lang="fr-FR" sz="2000" b="1" dirty="0">
              <a:solidFill>
                <a:srgbClr val="FF0000"/>
              </a:solidFill>
              <a:latin typeface="Arial" pitchFamily="34" charset="0"/>
              <a:cs typeface="Arial" pitchFamily="34" charset="0"/>
            </a:endParaRPr>
          </a:p>
        </p:txBody>
      </p:sp>
      <p:sp>
        <p:nvSpPr>
          <p:cNvPr id="13" name="Rectangle 12"/>
          <p:cNvSpPr/>
          <p:nvPr/>
        </p:nvSpPr>
        <p:spPr>
          <a:xfrm>
            <a:off x="467544" y="1268760"/>
            <a:ext cx="2274982" cy="400110"/>
          </a:xfrm>
          <a:prstGeom prst="rect">
            <a:avLst/>
          </a:prstGeom>
        </p:spPr>
        <p:txBody>
          <a:bodyPr wrap="none">
            <a:spAutoFit/>
          </a:bodyPr>
          <a:lstStyle/>
          <a:p>
            <a:r>
              <a:rPr lang="fr-FR" sz="2000" b="1" i="1" dirty="0" smtClean="0">
                <a:solidFill>
                  <a:srgbClr val="0070C0"/>
                </a:solidFill>
                <a:latin typeface="Arial" pitchFamily="34" charset="0"/>
                <a:cs typeface="Arial" pitchFamily="34" charset="0"/>
              </a:rPr>
              <a:t>4.1 Critère de Hill</a:t>
            </a:r>
            <a:endParaRPr lang="fr-FR" sz="2000" dirty="0">
              <a:solidFill>
                <a:srgbClr val="0070C0"/>
              </a:solidFill>
              <a:latin typeface="Arial" pitchFamily="34" charset="0"/>
              <a:cs typeface="Arial"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187624" y="1988840"/>
            <a:ext cx="5836540" cy="1013859"/>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467544" y="2996952"/>
            <a:ext cx="6875661" cy="414613"/>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1475656" y="3429000"/>
            <a:ext cx="5328592" cy="951976"/>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323528" y="4437112"/>
            <a:ext cx="7902508" cy="734566"/>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766503" y="5252234"/>
            <a:ext cx="6613809" cy="8410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4-Critères interactifs</a:t>
            </a:r>
            <a:endParaRPr lang="fr-FR" sz="2000" b="1" dirty="0">
              <a:solidFill>
                <a:srgbClr val="FF0000"/>
              </a:solidFill>
              <a:latin typeface="Arial" pitchFamily="34" charset="0"/>
              <a:cs typeface="Arial" pitchFamily="34" charset="0"/>
            </a:endParaRPr>
          </a:p>
        </p:txBody>
      </p:sp>
      <p:sp>
        <p:nvSpPr>
          <p:cNvPr id="13" name="Rectangle 12"/>
          <p:cNvSpPr/>
          <p:nvPr/>
        </p:nvSpPr>
        <p:spPr>
          <a:xfrm>
            <a:off x="467544" y="1268760"/>
            <a:ext cx="2274982" cy="400110"/>
          </a:xfrm>
          <a:prstGeom prst="rect">
            <a:avLst/>
          </a:prstGeom>
        </p:spPr>
        <p:txBody>
          <a:bodyPr wrap="none">
            <a:spAutoFit/>
          </a:bodyPr>
          <a:lstStyle/>
          <a:p>
            <a:r>
              <a:rPr lang="fr-FR" sz="2000" b="1" i="1" dirty="0" smtClean="0">
                <a:solidFill>
                  <a:srgbClr val="0070C0"/>
                </a:solidFill>
                <a:latin typeface="Arial" pitchFamily="34" charset="0"/>
                <a:cs typeface="Arial" pitchFamily="34" charset="0"/>
              </a:rPr>
              <a:t>4.1 Critère de Hill</a:t>
            </a:r>
            <a:endParaRPr lang="fr-FR" sz="2000" dirty="0">
              <a:solidFill>
                <a:srgbClr val="0070C0"/>
              </a:solidFill>
              <a:latin typeface="Arial" pitchFamily="34" charset="0"/>
              <a:cs typeface="Arial"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611560" y="1916832"/>
            <a:ext cx="8123081" cy="717798"/>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683568" y="2492896"/>
            <a:ext cx="1014785" cy="355834"/>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3131840" y="3501008"/>
            <a:ext cx="1565897" cy="617215"/>
          </a:xfrm>
          <a:prstGeom prst="rect">
            <a:avLst/>
          </a:prstGeom>
          <a:noFill/>
          <a:ln w="9525">
            <a:noFill/>
            <a:miter lim="800000"/>
            <a:headEnd/>
            <a:tailEnd/>
          </a:ln>
        </p:spPr>
      </p:pic>
      <p:pic>
        <p:nvPicPr>
          <p:cNvPr id="10245" name="Picture 5"/>
          <p:cNvPicPr>
            <a:picLocks noChangeAspect="1" noChangeArrowheads="1"/>
          </p:cNvPicPr>
          <p:nvPr/>
        </p:nvPicPr>
        <p:blipFill>
          <a:blip r:embed="rId6" cstate="print"/>
          <a:srcRect/>
          <a:stretch>
            <a:fillRect/>
          </a:stretch>
        </p:blipFill>
        <p:spPr bwMode="auto">
          <a:xfrm>
            <a:off x="827584" y="4149080"/>
            <a:ext cx="6984776" cy="542912"/>
          </a:xfrm>
          <a:prstGeom prst="rect">
            <a:avLst/>
          </a:prstGeom>
          <a:noFill/>
          <a:ln w="9525">
            <a:noFill/>
            <a:miter lim="800000"/>
            <a:headEnd/>
            <a:tailEnd/>
          </a:ln>
        </p:spPr>
      </p:pic>
      <p:pic>
        <p:nvPicPr>
          <p:cNvPr id="10246" name="Picture 6"/>
          <p:cNvPicPr>
            <a:picLocks noChangeAspect="1" noChangeArrowheads="1"/>
          </p:cNvPicPr>
          <p:nvPr/>
        </p:nvPicPr>
        <p:blipFill>
          <a:blip r:embed="rId7" cstate="print"/>
          <a:srcRect/>
          <a:stretch>
            <a:fillRect/>
          </a:stretch>
        </p:blipFill>
        <p:spPr bwMode="auto">
          <a:xfrm>
            <a:off x="611560" y="2857979"/>
            <a:ext cx="7272808" cy="524166"/>
          </a:xfrm>
          <a:prstGeom prst="rect">
            <a:avLst/>
          </a:prstGeom>
          <a:noFill/>
          <a:ln w="9525">
            <a:noFill/>
            <a:miter lim="800000"/>
            <a:headEnd/>
            <a:tailEnd/>
          </a:ln>
        </p:spPr>
      </p:pic>
      <p:pic>
        <p:nvPicPr>
          <p:cNvPr id="10247" name="Picture 7"/>
          <p:cNvPicPr>
            <a:picLocks noChangeAspect="1" noChangeArrowheads="1"/>
          </p:cNvPicPr>
          <p:nvPr/>
        </p:nvPicPr>
        <p:blipFill>
          <a:blip r:embed="rId8" cstate="print"/>
          <a:srcRect/>
          <a:stretch>
            <a:fillRect/>
          </a:stretch>
        </p:blipFill>
        <p:spPr bwMode="auto">
          <a:xfrm>
            <a:off x="3491880" y="4437112"/>
            <a:ext cx="1609725" cy="1076325"/>
          </a:xfrm>
          <a:prstGeom prst="rect">
            <a:avLst/>
          </a:prstGeom>
          <a:noFill/>
          <a:ln w="9525">
            <a:noFill/>
            <a:miter lim="800000"/>
            <a:headEnd/>
            <a:tailEnd/>
          </a:ln>
        </p:spPr>
      </p:pic>
      <p:pic>
        <p:nvPicPr>
          <p:cNvPr id="10248" name="Picture 8"/>
          <p:cNvPicPr>
            <a:picLocks noChangeAspect="1" noChangeArrowheads="1"/>
          </p:cNvPicPr>
          <p:nvPr/>
        </p:nvPicPr>
        <p:blipFill>
          <a:blip r:embed="rId9" cstate="print"/>
          <a:srcRect/>
          <a:stretch>
            <a:fillRect/>
          </a:stretch>
        </p:blipFill>
        <p:spPr bwMode="auto">
          <a:xfrm>
            <a:off x="611560" y="5445224"/>
            <a:ext cx="7560840" cy="123057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79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4-Critères interactifs</a:t>
            </a:r>
            <a:endParaRPr lang="fr-FR" sz="2000" b="1" dirty="0">
              <a:solidFill>
                <a:srgbClr val="FF0000"/>
              </a:solidFill>
              <a:latin typeface="Arial" pitchFamily="34" charset="0"/>
              <a:cs typeface="Arial" pitchFamily="34" charset="0"/>
            </a:endParaRPr>
          </a:p>
        </p:txBody>
      </p:sp>
      <p:sp>
        <p:nvSpPr>
          <p:cNvPr id="13" name="Rectangle 12"/>
          <p:cNvSpPr/>
          <p:nvPr/>
        </p:nvSpPr>
        <p:spPr>
          <a:xfrm>
            <a:off x="467544" y="1268760"/>
            <a:ext cx="2274982" cy="400110"/>
          </a:xfrm>
          <a:prstGeom prst="rect">
            <a:avLst/>
          </a:prstGeom>
        </p:spPr>
        <p:txBody>
          <a:bodyPr wrap="none">
            <a:spAutoFit/>
          </a:bodyPr>
          <a:lstStyle/>
          <a:p>
            <a:r>
              <a:rPr lang="fr-FR" sz="2000" b="1" i="1" dirty="0" smtClean="0">
                <a:solidFill>
                  <a:srgbClr val="0070C0"/>
                </a:solidFill>
                <a:latin typeface="Arial" pitchFamily="34" charset="0"/>
                <a:cs typeface="Arial" pitchFamily="34" charset="0"/>
              </a:rPr>
              <a:t>4.1 Critère de Hill</a:t>
            </a:r>
            <a:endParaRPr lang="fr-FR" sz="2000" dirty="0">
              <a:solidFill>
                <a:srgbClr val="0070C0"/>
              </a:solidFill>
              <a:latin typeface="Arial" pitchFamily="34" charset="0"/>
              <a:cs typeface="Arial"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3275856" y="1268760"/>
            <a:ext cx="1628007" cy="864096"/>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23528" y="1988840"/>
            <a:ext cx="7981202" cy="473770"/>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3563888" y="2492896"/>
            <a:ext cx="1329956" cy="1296144"/>
          </a:xfrm>
          <a:prstGeom prst="rect">
            <a:avLst/>
          </a:prstGeom>
          <a:noFill/>
          <a:ln w="9525">
            <a:noFill/>
            <a:miter lim="800000"/>
            <a:headEnd/>
            <a:tailEnd/>
          </a:ln>
        </p:spPr>
      </p:pic>
      <p:pic>
        <p:nvPicPr>
          <p:cNvPr id="11269" name="Picture 5"/>
          <p:cNvPicPr>
            <a:picLocks noChangeAspect="1" noChangeArrowheads="1"/>
          </p:cNvPicPr>
          <p:nvPr/>
        </p:nvPicPr>
        <p:blipFill>
          <a:blip r:embed="rId6" cstate="print"/>
          <a:srcRect/>
          <a:stretch>
            <a:fillRect/>
          </a:stretch>
        </p:blipFill>
        <p:spPr bwMode="auto">
          <a:xfrm>
            <a:off x="76557" y="3573016"/>
            <a:ext cx="9067443" cy="758949"/>
          </a:xfrm>
          <a:prstGeom prst="rect">
            <a:avLst/>
          </a:prstGeom>
          <a:noFill/>
          <a:ln w="9525">
            <a:noFill/>
            <a:miter lim="800000"/>
            <a:headEnd/>
            <a:tailEnd/>
          </a:ln>
        </p:spPr>
      </p:pic>
      <p:pic>
        <p:nvPicPr>
          <p:cNvPr id="11270" name="Picture 6"/>
          <p:cNvPicPr>
            <a:picLocks noChangeAspect="1" noChangeArrowheads="1"/>
          </p:cNvPicPr>
          <p:nvPr/>
        </p:nvPicPr>
        <p:blipFill>
          <a:blip r:embed="rId7" cstate="print"/>
          <a:srcRect/>
          <a:stretch>
            <a:fillRect/>
          </a:stretch>
        </p:blipFill>
        <p:spPr bwMode="auto">
          <a:xfrm>
            <a:off x="1403648" y="4365104"/>
            <a:ext cx="6003667" cy="2088232"/>
          </a:xfrm>
          <a:prstGeom prst="rect">
            <a:avLst/>
          </a:prstGeom>
          <a:noFill/>
          <a:ln w="9525">
            <a:solidFill>
              <a:srgbClr val="FF0000"/>
            </a:solidFill>
            <a:miter lim="800000"/>
            <a:headEnd/>
            <a:tailEnd/>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8</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pic>
        <p:nvPicPr>
          <p:cNvPr id="96258" name="Picture 2"/>
          <p:cNvPicPr>
            <a:picLocks noChangeAspect="1" noChangeArrowheads="1"/>
          </p:cNvPicPr>
          <p:nvPr/>
        </p:nvPicPr>
        <p:blipFill>
          <a:blip r:embed="rId3" cstate="print"/>
          <a:srcRect/>
          <a:stretch>
            <a:fillRect/>
          </a:stretch>
        </p:blipFill>
        <p:spPr bwMode="auto">
          <a:xfrm>
            <a:off x="5076056" y="3212976"/>
            <a:ext cx="3858066" cy="2160241"/>
          </a:xfrm>
          <a:prstGeom prst="rect">
            <a:avLst/>
          </a:prstGeom>
          <a:noFill/>
          <a:ln w="9525">
            <a:noFill/>
            <a:miter lim="800000"/>
            <a:headEnd/>
            <a:tailEnd/>
          </a:ln>
        </p:spPr>
      </p:pic>
      <p:sp>
        <p:nvSpPr>
          <p:cNvPr id="10" name="Rectangle 9"/>
          <p:cNvSpPr/>
          <p:nvPr/>
        </p:nvSpPr>
        <p:spPr>
          <a:xfrm>
            <a:off x="323528" y="764704"/>
            <a:ext cx="3108543" cy="369332"/>
          </a:xfrm>
          <a:prstGeom prst="rect">
            <a:avLst/>
          </a:prstGeom>
        </p:spPr>
        <p:txBody>
          <a:bodyPr wrap="none">
            <a:spAutoFit/>
          </a:bodyPr>
          <a:lstStyle/>
          <a:p>
            <a:r>
              <a:rPr lang="fr-FR" b="1" dirty="0" smtClean="0">
                <a:solidFill>
                  <a:srgbClr val="FF0000"/>
                </a:solidFill>
                <a:latin typeface="Arial" pitchFamily="34" charset="0"/>
                <a:cs typeface="Arial" pitchFamily="34" charset="0"/>
              </a:rPr>
              <a:t>3- Matériau monoclinique :</a:t>
            </a:r>
          </a:p>
        </p:txBody>
      </p:sp>
      <p:sp>
        <p:nvSpPr>
          <p:cNvPr id="13" name="TextBox 12"/>
          <p:cNvSpPr txBox="1"/>
          <p:nvPr/>
        </p:nvSpPr>
        <p:spPr>
          <a:xfrm>
            <a:off x="323528" y="1268760"/>
            <a:ext cx="8208912" cy="1631216"/>
          </a:xfrm>
          <a:prstGeom prst="rect">
            <a:avLst/>
          </a:prstGeom>
          <a:noFill/>
        </p:spPr>
        <p:txBody>
          <a:bodyPr wrap="square" rtlCol="0">
            <a:spAutoFit/>
          </a:bodyPr>
          <a:lstStyle/>
          <a:p>
            <a:pPr algn="just"/>
            <a:r>
              <a:rPr lang="fr-FR" sz="2000" dirty="0" smtClean="0">
                <a:latin typeface="Arial" pitchFamily="34" charset="0"/>
                <a:cs typeface="Arial" pitchFamily="34" charset="0"/>
              </a:rPr>
              <a:t>La forme de la matrice de rigidité (ou souplesse) doit être telle qu’un changement de base effectué par symétrie par rapport à ce plan ne modifie pas la matrice. Dans le cas où le plan de symétrie est le plan (1,2), l’exploitation des changements de base conduit à une matrice de rigidité de la forme :</a:t>
            </a:r>
            <a:endParaRPr lang="fr-FR" sz="2000" dirty="0">
              <a:latin typeface="Arial" pitchFamily="34" charset="0"/>
              <a:cs typeface="Arial" pitchFamily="34" charset="0"/>
            </a:endParaRPr>
          </a:p>
        </p:txBody>
      </p:sp>
      <p:pic>
        <p:nvPicPr>
          <p:cNvPr id="96259" name="Picture 3"/>
          <p:cNvPicPr>
            <a:picLocks noChangeAspect="1" noChangeArrowheads="1"/>
          </p:cNvPicPr>
          <p:nvPr/>
        </p:nvPicPr>
        <p:blipFill>
          <a:blip r:embed="rId4" cstate="print"/>
          <a:srcRect/>
          <a:stretch>
            <a:fillRect/>
          </a:stretch>
        </p:blipFill>
        <p:spPr bwMode="auto">
          <a:xfrm>
            <a:off x="611560" y="3140968"/>
            <a:ext cx="4714875" cy="2476500"/>
          </a:xfrm>
          <a:prstGeom prst="rect">
            <a:avLst/>
          </a:prstGeom>
          <a:noFill/>
          <a:ln w="9525">
            <a:noFill/>
            <a:miter lim="800000"/>
            <a:headEnd/>
            <a:tailEnd/>
          </a:ln>
        </p:spPr>
      </p:pic>
      <p:sp>
        <p:nvSpPr>
          <p:cNvPr id="14" name="TextBox 13"/>
          <p:cNvSpPr txBox="1"/>
          <p:nvPr/>
        </p:nvSpPr>
        <p:spPr>
          <a:xfrm>
            <a:off x="539552" y="5589240"/>
            <a:ext cx="8388424" cy="707886"/>
          </a:xfrm>
          <a:prstGeom prst="rect">
            <a:avLst/>
          </a:prstGeom>
          <a:noFill/>
        </p:spPr>
        <p:txBody>
          <a:bodyPr wrap="square" rtlCol="0">
            <a:spAutoFit/>
          </a:bodyPr>
          <a:lstStyle/>
          <a:p>
            <a:r>
              <a:rPr lang="fr-FR" sz="2000" dirty="0" smtClean="0">
                <a:latin typeface="Arial" pitchFamily="34" charset="0"/>
                <a:cs typeface="Arial" pitchFamily="34" charset="0"/>
              </a:rPr>
              <a:t>La matrice de souplesse a la même forme. Le nombre de constantes d’élasticité indépendantes est réduit à 13.</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80</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323528" y="188640"/>
            <a:ext cx="8280920" cy="400110"/>
          </a:xfrm>
          <a:prstGeom prst="rect">
            <a:avLst/>
          </a:prstGeom>
        </p:spPr>
        <p:txBody>
          <a:bodyPr wrap="square">
            <a:spAutoFit/>
          </a:bodyPr>
          <a:lstStyle/>
          <a:p>
            <a:pPr algn="ctr"/>
            <a:r>
              <a:rPr lang="fr-FR" sz="2000" b="1" dirty="0" smtClean="0">
                <a:solidFill>
                  <a:srgbClr val="FF0000"/>
                </a:solidFill>
                <a:latin typeface="Arial" pitchFamily="34" charset="0"/>
                <a:cs typeface="Arial" pitchFamily="34" charset="0"/>
              </a:rPr>
              <a:t>CRITÈRES DE RUPTURE</a:t>
            </a:r>
            <a:endParaRPr lang="fr-FR" sz="2000" b="1" dirty="0">
              <a:solidFill>
                <a:srgbClr val="FF0000"/>
              </a:solidFill>
              <a:latin typeface="Arial" pitchFamily="34" charset="0"/>
              <a:cs typeface="Arial" pitchFamily="34" charset="0"/>
            </a:endParaRPr>
          </a:p>
        </p:txBody>
      </p:sp>
      <p:sp>
        <p:nvSpPr>
          <p:cNvPr id="10" name="TextBox 9"/>
          <p:cNvSpPr txBox="1"/>
          <p:nvPr/>
        </p:nvSpPr>
        <p:spPr>
          <a:xfrm>
            <a:off x="395536" y="764704"/>
            <a:ext cx="8136904" cy="400110"/>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4-Critères interactifs</a:t>
            </a:r>
            <a:endParaRPr lang="fr-FR" sz="2000" b="1" dirty="0">
              <a:solidFill>
                <a:srgbClr val="FF0000"/>
              </a:solidFill>
              <a:latin typeface="Arial" pitchFamily="34" charset="0"/>
              <a:cs typeface="Arial" pitchFamily="34" charset="0"/>
            </a:endParaRPr>
          </a:p>
        </p:txBody>
      </p:sp>
      <p:sp>
        <p:nvSpPr>
          <p:cNvPr id="13" name="Rectangle 12"/>
          <p:cNvSpPr/>
          <p:nvPr/>
        </p:nvSpPr>
        <p:spPr>
          <a:xfrm>
            <a:off x="467544" y="1268760"/>
            <a:ext cx="2274982" cy="400110"/>
          </a:xfrm>
          <a:prstGeom prst="rect">
            <a:avLst/>
          </a:prstGeom>
        </p:spPr>
        <p:txBody>
          <a:bodyPr wrap="none">
            <a:spAutoFit/>
          </a:bodyPr>
          <a:lstStyle/>
          <a:p>
            <a:r>
              <a:rPr lang="fr-FR" sz="2000" b="1" i="1" dirty="0" smtClean="0">
                <a:solidFill>
                  <a:srgbClr val="0070C0"/>
                </a:solidFill>
                <a:latin typeface="Arial" pitchFamily="34" charset="0"/>
                <a:cs typeface="Arial" pitchFamily="34" charset="0"/>
              </a:rPr>
              <a:t>4.1 Critère de Hill</a:t>
            </a:r>
            <a:endParaRPr lang="fr-FR" sz="2000" dirty="0">
              <a:solidFill>
                <a:srgbClr val="0070C0"/>
              </a:solidFill>
              <a:latin typeface="Arial" pitchFamily="34" charset="0"/>
              <a:cs typeface="Arial"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148185" y="1916832"/>
            <a:ext cx="8995815" cy="1354633"/>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1475656" y="3429000"/>
            <a:ext cx="5400600" cy="859450"/>
          </a:xfrm>
          <a:prstGeom prst="rect">
            <a:avLst/>
          </a:prstGeom>
          <a:noFill/>
          <a:ln w="9525">
            <a:solidFill>
              <a:srgbClr val="FF0000"/>
            </a:solid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2195736" y="5877272"/>
            <a:ext cx="4248472" cy="775704"/>
          </a:xfrm>
          <a:prstGeom prst="rect">
            <a:avLst/>
          </a:prstGeom>
          <a:noFill/>
          <a:ln w="9525">
            <a:solidFill>
              <a:srgbClr val="FF0000"/>
            </a:solidFill>
            <a:miter lim="800000"/>
            <a:headEnd/>
            <a:tailEnd/>
          </a:ln>
        </p:spPr>
      </p:pic>
      <p:sp>
        <p:nvSpPr>
          <p:cNvPr id="16" name="Rectangle 15"/>
          <p:cNvSpPr/>
          <p:nvPr/>
        </p:nvSpPr>
        <p:spPr>
          <a:xfrm>
            <a:off x="467544" y="4725144"/>
            <a:ext cx="7776864" cy="1015663"/>
          </a:xfrm>
          <a:prstGeom prst="rect">
            <a:avLst/>
          </a:prstGeom>
        </p:spPr>
        <p:txBody>
          <a:bodyPr wrap="square">
            <a:spAutoFit/>
          </a:bodyPr>
          <a:lstStyle/>
          <a:p>
            <a:pPr algn="just"/>
            <a:r>
              <a:rPr lang="fr-FR" sz="2000" dirty="0" smtClean="0">
                <a:latin typeface="Arial" pitchFamily="34" charset="0"/>
                <a:cs typeface="Arial" pitchFamily="34" charset="0"/>
              </a:rPr>
              <a:t>Le critère de rupture précédent en contraintes planes a été simplifié par </a:t>
            </a:r>
            <a:r>
              <a:rPr lang="fr-FR" sz="2000" dirty="0" err="1" smtClean="0">
                <a:latin typeface="Arial" pitchFamily="34" charset="0"/>
                <a:cs typeface="Arial" pitchFamily="34" charset="0"/>
              </a:rPr>
              <a:t>Tsai</a:t>
            </a:r>
            <a:r>
              <a:rPr lang="fr-FR" sz="2000" dirty="0" smtClean="0">
                <a:latin typeface="Arial" pitchFamily="34" charset="0"/>
                <a:cs typeface="Arial" pitchFamily="34" charset="0"/>
              </a:rPr>
              <a:t>  dans le cas de matériaux composites unidirectionnels. En effet, dans ce cas : </a:t>
            </a:r>
            <a:r>
              <a:rPr lang="fr-FR" sz="2000" i="1" dirty="0" smtClean="0">
                <a:latin typeface="Arial" pitchFamily="34" charset="0"/>
                <a:cs typeface="Arial" pitchFamily="34" charset="0"/>
              </a:rPr>
              <a:t>Z = Y, et le critère s'écrit :</a:t>
            </a:r>
            <a:endParaRPr lang="fr-FR" sz="2000" dirty="0">
              <a:latin typeface="Arial" pitchFamily="34" charset="0"/>
              <a:cs typeface="Arial" pitchFamily="34" charset="0"/>
            </a:endParaRPr>
          </a:p>
        </p:txBody>
      </p:sp>
      <p:sp>
        <p:nvSpPr>
          <p:cNvPr id="17" name="Rectangle 16"/>
          <p:cNvSpPr/>
          <p:nvPr/>
        </p:nvSpPr>
        <p:spPr>
          <a:xfrm>
            <a:off x="323528" y="4293096"/>
            <a:ext cx="2863413" cy="400110"/>
          </a:xfrm>
          <a:prstGeom prst="rect">
            <a:avLst/>
          </a:prstGeom>
        </p:spPr>
        <p:txBody>
          <a:bodyPr wrap="none">
            <a:spAutoFit/>
          </a:bodyPr>
          <a:lstStyle/>
          <a:p>
            <a:r>
              <a:rPr lang="fr-FR" sz="2000" b="1" i="1" dirty="0" smtClean="0">
                <a:solidFill>
                  <a:srgbClr val="0070C0"/>
                </a:solidFill>
                <a:latin typeface="Arial" pitchFamily="34" charset="0"/>
                <a:cs typeface="Arial" pitchFamily="34" charset="0"/>
              </a:rPr>
              <a:t>4.2 Critère de </a:t>
            </a:r>
            <a:r>
              <a:rPr lang="fr-FR" sz="2000" b="1" i="1" dirty="0" err="1" smtClean="0">
                <a:solidFill>
                  <a:srgbClr val="0070C0"/>
                </a:solidFill>
                <a:latin typeface="Arial" pitchFamily="34" charset="0"/>
                <a:cs typeface="Arial" pitchFamily="34" charset="0"/>
              </a:rPr>
              <a:t>Tsai</a:t>
            </a:r>
            <a:r>
              <a:rPr lang="fr-FR" sz="2000" b="1" i="1" dirty="0" smtClean="0">
                <a:solidFill>
                  <a:srgbClr val="0070C0"/>
                </a:solidFill>
                <a:latin typeface="Arial" pitchFamily="34" charset="0"/>
                <a:cs typeface="Arial" pitchFamily="34" charset="0"/>
              </a:rPr>
              <a:t>-Hill</a:t>
            </a:r>
            <a:endParaRPr lang="fr-FR" sz="2000" dirty="0">
              <a:solidFill>
                <a:srgbClr val="0070C0"/>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8"/>
          <p:cNvSpPr txBox="1">
            <a:spLocks/>
          </p:cNvSpPr>
          <p:nvPr/>
        </p:nvSpPr>
        <p:spPr>
          <a:xfrm>
            <a:off x="8643966" y="6500834"/>
            <a:ext cx="500034" cy="357166"/>
          </a:xfrm>
          <a:prstGeom prst="rect">
            <a:avLst/>
          </a:prstGeom>
          <a:solidFill>
            <a:schemeClr val="tx1">
              <a:lumMod val="85000"/>
              <a:lumOff val="15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p>
            <a:pPr marL="0" marR="0" lvl="0" indent="0" algn="ctr" defTabSz="914400" rtl="0" eaLnBrk="1" fontAlgn="auto" latinLnBrk="0" hangingPunct="1">
              <a:spcBef>
                <a:spcPts val="0"/>
              </a:spcBef>
              <a:spcAft>
                <a:spcPts val="0"/>
              </a:spcAft>
              <a:buClrTx/>
              <a:buSzTx/>
              <a:buFontTx/>
              <a:buNone/>
              <a:tabLst/>
              <a:defRPr/>
            </a:pPr>
            <a:fld id="{F20EBB5C-D399-4A01-8CE9-55FB6F287E0B}" type="slidenum">
              <a:rPr kumimoji="0" lang="fr-FR" b="1" i="0" u="none" strike="noStrike" kern="1200" cap="none" spc="0" normalizeH="0" baseline="0" noProof="0" smtClean="0">
                <a:ln>
                  <a:noFill/>
                </a:ln>
                <a:solidFill>
                  <a:schemeClr val="bg1"/>
                </a:solidFill>
                <a:effectLst/>
                <a:uLnTx/>
                <a:uFillTx/>
                <a:latin typeface="Agency FB" pitchFamily="34" charset="0"/>
              </a:rPr>
              <a:pPr marL="0" marR="0" lvl="0" indent="0" algn="ctr" defTabSz="914400" rtl="0" eaLnBrk="1" fontAlgn="auto" latinLnBrk="0" hangingPunct="1">
                <a:spcBef>
                  <a:spcPts val="0"/>
                </a:spcBef>
                <a:spcAft>
                  <a:spcPts val="0"/>
                </a:spcAft>
                <a:buClrTx/>
                <a:buSzTx/>
                <a:buFontTx/>
                <a:buNone/>
                <a:tabLst/>
                <a:defRPr/>
              </a:pPr>
              <a:t>9</a:t>
            </a:fld>
            <a:endParaRPr kumimoji="0" lang="fr-FR" b="1" i="0" u="none" strike="noStrike" kern="1200" cap="none" spc="0" normalizeH="0" baseline="0" noProof="0" dirty="0">
              <a:ln>
                <a:noFill/>
              </a:ln>
              <a:solidFill>
                <a:schemeClr val="bg1"/>
              </a:solidFill>
              <a:effectLst/>
              <a:uLnTx/>
              <a:uFillTx/>
              <a:latin typeface="Agency FB" pitchFamily="34" charset="0"/>
            </a:endParaRPr>
          </a:p>
        </p:txBody>
      </p:sp>
      <p:sp>
        <p:nvSpPr>
          <p:cNvPr id="35842" name="AutoShape 2" descr="Image associÃ©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TextBox 11"/>
          <p:cNvSpPr txBox="1"/>
          <p:nvPr/>
        </p:nvSpPr>
        <p:spPr>
          <a:xfrm>
            <a:off x="467544" y="188640"/>
            <a:ext cx="7956376" cy="400110"/>
          </a:xfrm>
          <a:prstGeom prst="rect">
            <a:avLst/>
          </a:prstGeom>
          <a:noFill/>
          <a:ln>
            <a:solidFill>
              <a:srgbClr val="FF0000"/>
            </a:solidFill>
          </a:ln>
        </p:spPr>
        <p:txBody>
          <a:bodyPr wrap="square" rtlCol="0">
            <a:spAutoFit/>
          </a:bodyPr>
          <a:lstStyle/>
          <a:p>
            <a:pPr algn="ctr"/>
            <a:r>
              <a:rPr lang="fr-FR" sz="2000" b="1" dirty="0" smtClean="0">
                <a:solidFill>
                  <a:srgbClr val="0070C0"/>
                </a:solidFill>
                <a:latin typeface="Arial" pitchFamily="34" charset="0"/>
                <a:cs typeface="Arial" pitchFamily="34" charset="0"/>
              </a:rPr>
              <a:t>COMPORTEMENT ELASTIQUE DES MATERIAUX COMPOSITES</a:t>
            </a:r>
            <a:endParaRPr lang="fr-FR" sz="2000" dirty="0">
              <a:solidFill>
                <a:srgbClr val="0070C0"/>
              </a:solidFill>
              <a:latin typeface="Arial" pitchFamily="34" charset="0"/>
              <a:cs typeface="Arial" pitchFamily="34" charset="0"/>
            </a:endParaRPr>
          </a:p>
        </p:txBody>
      </p:sp>
      <p:sp>
        <p:nvSpPr>
          <p:cNvPr id="16" name="TextBox 15"/>
          <p:cNvSpPr txBox="1"/>
          <p:nvPr/>
        </p:nvSpPr>
        <p:spPr>
          <a:xfrm>
            <a:off x="395536" y="836712"/>
            <a:ext cx="8568952" cy="3600986"/>
          </a:xfrm>
          <a:prstGeom prst="rect">
            <a:avLst/>
          </a:prstGeom>
          <a:noFill/>
        </p:spPr>
        <p:txBody>
          <a:bodyPr wrap="square" rtlCol="0">
            <a:spAutoFit/>
          </a:bodyPr>
          <a:lstStyle/>
          <a:p>
            <a:r>
              <a:rPr lang="fr-FR" sz="2000" b="1" dirty="0" smtClean="0">
                <a:solidFill>
                  <a:srgbClr val="FF0000"/>
                </a:solidFill>
                <a:latin typeface="Arial" pitchFamily="34" charset="0"/>
                <a:cs typeface="Arial" pitchFamily="34" charset="0"/>
              </a:rPr>
              <a:t>1.4- Matériau orthotrope</a:t>
            </a:r>
          </a:p>
          <a:p>
            <a:pPr algn="just">
              <a:lnSpc>
                <a:spcPct val="150000"/>
              </a:lnSpc>
            </a:pPr>
            <a:r>
              <a:rPr lang="fr-FR" sz="2000" dirty="0" smtClean="0">
                <a:latin typeface="Arial" pitchFamily="34" charset="0"/>
                <a:cs typeface="Arial" pitchFamily="34" charset="0"/>
              </a:rPr>
              <a:t>Un matériau orthotrope possède trois plans de symétrie, perpendiculaires deux à deux. Il est à noter que l'existence de deux plans de symétrie perpendiculaires implique l'existence du troisième : la forme de la matrice de rigidité est donc obtenue en ajoutant au matériau monoclinique un plan de symétrie perpendiculaire au précédent. L'invariance de la matrice dans un changement de base effectué par symétrie par rapport à ce deuxième plan conduit à une matrice de rigidité de la forme :</a:t>
            </a:r>
            <a:endParaRPr lang="fr-F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68500</TotalTime>
  <Words>3388</Words>
  <Application>Microsoft Office PowerPoint</Application>
  <PresentationFormat>On-screen Show (4:3)</PresentationFormat>
  <Paragraphs>471</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Company>AZZA-PC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pc</cp:lastModifiedBy>
  <cp:revision>49</cp:revision>
  <dcterms:created xsi:type="dcterms:W3CDTF">2018-12-13T19:04:11Z</dcterms:created>
  <dcterms:modified xsi:type="dcterms:W3CDTF">2022-11-06T08:13:10Z</dcterms:modified>
</cp:coreProperties>
</file>