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sans titre" id="{84621D2B-CF92-4A29-BB72-4398BCC85BDF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9AF"/>
    <a:srgbClr val="1F08AC"/>
    <a:srgbClr val="0F5E93"/>
    <a:srgbClr val="533296"/>
    <a:srgbClr val="0A87D4"/>
    <a:srgbClr val="1C5BC2"/>
    <a:srgbClr val="184FA8"/>
    <a:srgbClr val="312547"/>
    <a:srgbClr val="7B61A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BF75D-6CBF-4E19-8495-502B5925B5CC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11DA5-DDA9-454E-A504-89F760E79F0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2027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11DA5-DDA9-454E-A504-89F760E79F0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0351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1796BA9-0962-4209-A0DA-0E088CF6B856}" type="datetimeFigureOut">
              <a:rPr lang="fr-FR" smtClean="0"/>
              <a:pPr/>
              <a:t>14/06/2025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0DA3FEB-8C28-4159-97E0-A3B24E57E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3203848" y="1772816"/>
            <a:ext cx="1296144" cy="823391"/>
          </a:xfrm>
          <a:prstGeom prst="rect">
            <a:avLst/>
          </a:prstGeom>
          <a:solidFill>
            <a:srgbClr val="1189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SA" dirty="0"/>
          </a:p>
        </p:txBody>
      </p:sp>
      <p:sp>
        <p:nvSpPr>
          <p:cNvPr id="4" name="ZoneTexte 3"/>
          <p:cNvSpPr txBox="1"/>
          <p:nvPr/>
        </p:nvSpPr>
        <p:spPr>
          <a:xfrm>
            <a:off x="2195736" y="332711"/>
            <a:ext cx="4172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République  Algérienne Démocratique et Populaire Ministère de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708998" y="2924096"/>
            <a:ext cx="3327807" cy="2244574"/>
            <a:chOff x="671644" y="2924096"/>
            <a:chExt cx="3327807" cy="2244574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9000" contrast="-58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380076" y="3425595"/>
              <a:ext cx="2619375" cy="1743075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sharpenSoften amount="25000"/>
                      </a14:imgEffect>
                      <a14:imgEffect>
                        <a14:brightnessContrast bright="-18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71644" y="2924096"/>
              <a:ext cx="1585456" cy="136925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6" name="ZoneTexte 5"/>
          <p:cNvSpPr txBox="1"/>
          <p:nvPr/>
        </p:nvSpPr>
        <p:spPr>
          <a:xfrm>
            <a:off x="2423997" y="502180"/>
            <a:ext cx="378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L</a:t>
            </a:r>
            <a:r>
              <a:rPr lang="en-GB" sz="1200" dirty="0" smtClean="0"/>
              <a:t>’</a:t>
            </a:r>
            <a:r>
              <a:rPr lang="en-GB" sz="1200" dirty="0" err="1" smtClean="0"/>
              <a:t>Enseigne</a:t>
            </a:r>
            <a:r>
              <a:rPr lang="fr-FR" sz="1200" dirty="0" smtClean="0"/>
              <a:t>ment Supérieur et de la Recherche Scientifique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251520" y="897212"/>
            <a:ext cx="2690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Département des sciences de la matière</a:t>
            </a:r>
          </a:p>
          <a:p>
            <a:r>
              <a:rPr lang="fr-FR" sz="1200" dirty="0" err="1" smtClean="0"/>
              <a:t>Filière:chimie</a:t>
            </a:r>
            <a:r>
              <a:rPr lang="fr-FR" sz="1200" dirty="0" smtClean="0"/>
              <a:t> analytique</a:t>
            </a:r>
            <a:endParaRPr lang="fr-FR" sz="1200" dirty="0"/>
          </a:p>
        </p:txBody>
      </p:sp>
      <p:grpSp>
        <p:nvGrpSpPr>
          <p:cNvPr id="3" name="Groupe 2"/>
          <p:cNvGrpSpPr/>
          <p:nvPr/>
        </p:nvGrpSpPr>
        <p:grpSpPr>
          <a:xfrm>
            <a:off x="4022772" y="2373796"/>
            <a:ext cx="4392488" cy="1800200"/>
            <a:chOff x="4022772" y="2373796"/>
            <a:chExt cx="4392488" cy="1800200"/>
          </a:xfrm>
        </p:grpSpPr>
        <p:sp>
          <p:nvSpPr>
            <p:cNvPr id="44" name="Arrondir un rectangle à un seul coin 43"/>
            <p:cNvSpPr/>
            <p:nvPr/>
          </p:nvSpPr>
          <p:spPr>
            <a:xfrm>
              <a:off x="4022772" y="2373796"/>
              <a:ext cx="4392488" cy="1800200"/>
            </a:xfrm>
            <a:prstGeom prst="round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4125333" y="2812231"/>
              <a:ext cx="41873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Les procédés de traitement</a:t>
              </a:r>
              <a:endParaRPr lang="fr-FR" sz="2400" b="1" dirty="0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4704692" y="3352092"/>
              <a:ext cx="33265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Chimique (ozonation)</a:t>
              </a:r>
              <a:endParaRPr lang="ar-SA" sz="2400" b="1" dirty="0"/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5375705" y="4378090"/>
            <a:ext cx="2253911" cy="1368742"/>
            <a:chOff x="5375705" y="4415617"/>
            <a:chExt cx="2253911" cy="1368742"/>
          </a:xfrm>
        </p:grpSpPr>
        <p:sp>
          <p:nvSpPr>
            <p:cNvPr id="15" name="ZoneTexte 14"/>
            <p:cNvSpPr txBox="1"/>
            <p:nvPr/>
          </p:nvSpPr>
          <p:spPr>
            <a:xfrm>
              <a:off x="5375705" y="4415617"/>
              <a:ext cx="14975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i="1" dirty="0" smtClean="0"/>
                <a:t>Présente</a:t>
              </a:r>
              <a:r>
                <a:rPr lang="fr-FR" b="1" dirty="0" smtClean="0"/>
                <a:t> </a:t>
              </a:r>
              <a:r>
                <a:rPr lang="fr-FR" sz="1600" b="1" dirty="0" smtClean="0"/>
                <a:t>par</a:t>
              </a:r>
              <a:r>
                <a:rPr lang="fr-FR" b="1" dirty="0" smtClean="0"/>
                <a:t> </a:t>
              </a:r>
              <a:endParaRPr lang="ar-SA" b="1" dirty="0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5719610" y="4765145"/>
              <a:ext cx="16850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fr-FR" sz="1400" dirty="0" smtClean="0"/>
                <a:t>NADJI   </a:t>
              </a:r>
              <a:r>
                <a:rPr lang="fr-FR" sz="1400" smtClean="0"/>
                <a:t>Malak</a:t>
              </a:r>
              <a:endParaRPr lang="ar-SA" sz="1400" dirty="0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375705" y="5097036"/>
              <a:ext cx="12891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i="1" dirty="0" smtClean="0"/>
                <a:t>Enseignant</a:t>
              </a:r>
              <a:endParaRPr lang="ar-SA" sz="1600" b="1" i="1" dirty="0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5704089" y="5476582"/>
              <a:ext cx="19255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fr-FR" sz="1400" dirty="0" err="1" smtClean="0"/>
                <a:t>Meklid</a:t>
              </a:r>
              <a:r>
                <a:rPr lang="fr-FR" sz="1400" dirty="0" smtClean="0"/>
                <a:t> </a:t>
              </a:r>
              <a:r>
                <a:rPr lang="fr-FR" sz="1400" smtClean="0"/>
                <a:t>abdelhek</a:t>
              </a:r>
              <a:endParaRPr lang="ar-SA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27321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1416945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err="1" smtClean="0"/>
              <a:t>EPA,wastewater</a:t>
            </a:r>
            <a:r>
              <a:rPr lang="fr-FR" b="1" i="1" dirty="0" smtClean="0"/>
              <a:t> </a:t>
            </a:r>
            <a:r>
              <a:rPr lang="fr-FR" b="1" i="1" dirty="0" err="1" smtClean="0"/>
              <a:t>technology</a:t>
            </a:r>
            <a:r>
              <a:rPr lang="fr-FR" b="1" i="1" dirty="0" smtClean="0"/>
              <a:t> </a:t>
            </a:r>
            <a:r>
              <a:rPr lang="fr-FR" b="1" i="1" dirty="0" err="1" smtClean="0"/>
              <a:t>fact</a:t>
            </a:r>
            <a:r>
              <a:rPr lang="fr-FR" b="1" i="1" dirty="0" smtClean="0"/>
              <a:t> </a:t>
            </a:r>
            <a:r>
              <a:rPr lang="fr-FR" b="1" i="1" dirty="0" err="1" smtClean="0"/>
              <a:t>sheet</a:t>
            </a:r>
            <a:r>
              <a:rPr lang="fr-FR" b="1" i="1" dirty="0" smtClean="0"/>
              <a:t> ozone </a:t>
            </a:r>
            <a:r>
              <a:rPr lang="fr-FR" b="1" i="1" dirty="0" err="1" smtClean="0"/>
              <a:t>disinfection</a:t>
            </a:r>
            <a:r>
              <a:rPr lang="fr-FR" b="1" i="1" dirty="0" smtClean="0"/>
              <a:t>.(1999).</a:t>
            </a:r>
            <a:endParaRPr lang="fr-FR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645541" y="218931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 err="1" smtClean="0"/>
              <a:t>Ministére</a:t>
            </a:r>
            <a:r>
              <a:rPr lang="fr-FR" b="1" i="1" dirty="0" smtClean="0"/>
              <a:t> de l’</a:t>
            </a:r>
            <a:r>
              <a:rPr lang="fr-FR" b="1" i="1" dirty="0" err="1" smtClean="0"/>
              <a:t>environnemant</a:t>
            </a:r>
            <a:r>
              <a:rPr lang="fr-FR" b="1" i="1" dirty="0" smtClean="0"/>
              <a:t> , fondation de l’eau, " l’ozonation des </a:t>
            </a:r>
            <a:r>
              <a:rPr lang="fr-FR" b="1" i="1" dirty="0" err="1" smtClean="0"/>
              <a:t>eaux:principe</a:t>
            </a:r>
            <a:r>
              <a:rPr lang="fr-FR" b="1" i="1" dirty="0" smtClean="0"/>
              <a:t>, exploitation et maintenance des installations"</a:t>
            </a:r>
            <a:r>
              <a:rPr lang="fr-FR" b="1" dirty="0" smtClean="0"/>
              <a:t>.(1988)</a:t>
            </a:r>
            <a:endParaRPr lang="fr-FR" b="1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827584" y="2924944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47564" y="3294276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Wedeco</a:t>
            </a:r>
            <a:r>
              <a:rPr lang="fr-FR" b="1" dirty="0" smtClean="0"/>
              <a:t>,"</a:t>
            </a:r>
            <a:r>
              <a:rPr lang="fr-FR" b="1" i="1" dirty="0" smtClean="0"/>
              <a:t>ozone: traitement des eaux usées" .(2015).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147743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oneTexte 27"/>
          <p:cNvSpPr txBox="1"/>
          <p:nvPr/>
        </p:nvSpPr>
        <p:spPr>
          <a:xfrm>
            <a:off x="395536" y="973087"/>
            <a:ext cx="2236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1 Introduction</a:t>
            </a:r>
            <a:endParaRPr lang="ar-SA" sz="2400" b="1" i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389290" y="1574286"/>
            <a:ext cx="5844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2 Mécanisme de formation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ozone</a:t>
            </a:r>
            <a:endParaRPr lang="ar-SA" sz="2400" b="1" i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389290" y="2162424"/>
            <a:ext cx="8611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3 Fonctionnement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ozone dans le traitement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eau</a:t>
            </a:r>
            <a:endParaRPr lang="ar-SA" sz="2400" b="1" i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395536" y="2740278"/>
            <a:ext cx="3728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4 Étapes de l</a:t>
            </a:r>
            <a:r>
              <a:rPr lang="en-GB" sz="2400" b="1" i="1" dirty="0" smtClean="0"/>
              <a:t>’</a:t>
            </a:r>
            <a:r>
              <a:rPr lang="en-GB" sz="2400" b="1" i="1" dirty="0" err="1" smtClean="0"/>
              <a:t>ozonation</a:t>
            </a:r>
            <a:r>
              <a:rPr lang="en-GB" sz="2400" b="1" i="1" dirty="0" smtClean="0"/>
              <a:t> </a:t>
            </a:r>
            <a:endParaRPr lang="ar-SA" sz="2400" b="1" i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389290" y="3246652"/>
            <a:ext cx="8810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5 Applications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ozonation dans le traitement des Eaux </a:t>
            </a:r>
            <a:endParaRPr lang="ar-SA" sz="2400" b="1" i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395536" y="3740484"/>
            <a:ext cx="7915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6 Les avantages et les inconvénients de l</a:t>
            </a:r>
            <a:r>
              <a:rPr lang="en-GB" sz="2400" b="1" i="1" dirty="0" smtClean="0"/>
              <a:t>’</a:t>
            </a:r>
            <a:r>
              <a:rPr lang="en-GB" sz="2400" b="1" i="1" dirty="0" err="1" smtClean="0"/>
              <a:t>ozonation</a:t>
            </a:r>
            <a:r>
              <a:rPr lang="en-GB" sz="2400" b="1" i="1" dirty="0" smtClean="0"/>
              <a:t> </a:t>
            </a:r>
            <a:endParaRPr lang="ar-SA" sz="2400" b="1" i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395536" y="4316991"/>
            <a:ext cx="2111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/>
              <a:t>7 Conclusion</a:t>
            </a:r>
            <a:endParaRPr lang="ar-SA" sz="2400" b="1" i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2837877" y="332655"/>
            <a:ext cx="371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     SOMMAIRE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70456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4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563488"/>
            <a:ext cx="2611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400" b="1" i="1" dirty="0" smtClean="0"/>
              <a:t>1 Introduction </a:t>
            </a:r>
            <a:endParaRPr lang="ar-SA" sz="2400" b="1" i="1" dirty="0"/>
          </a:p>
        </p:txBody>
      </p:sp>
      <p:grpSp>
        <p:nvGrpSpPr>
          <p:cNvPr id="11" name="Groupe 10"/>
          <p:cNvGrpSpPr/>
          <p:nvPr/>
        </p:nvGrpSpPr>
        <p:grpSpPr>
          <a:xfrm>
            <a:off x="611560" y="1412776"/>
            <a:ext cx="8136906" cy="2677656"/>
            <a:chOff x="323527" y="1052736"/>
            <a:chExt cx="8136906" cy="2677656"/>
          </a:xfrm>
        </p:grpSpPr>
        <p:sp>
          <p:nvSpPr>
            <p:cNvPr id="7" name="Arrondir un rectangle avec un coin diagonal 6"/>
            <p:cNvSpPr/>
            <p:nvPr/>
          </p:nvSpPr>
          <p:spPr>
            <a:xfrm>
              <a:off x="323527" y="1052736"/>
              <a:ext cx="8064897" cy="2677656"/>
            </a:xfrm>
            <a:prstGeom prst="round2DiagRect">
              <a:avLst/>
            </a:prstGeom>
            <a:solidFill>
              <a:srgbClr val="0F5E9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95536" y="1052736"/>
              <a:ext cx="806489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600" b="1" dirty="0" smtClean="0"/>
                <a:t>la pollution de l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eau est l’un des grand défis environnementaux d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aujourd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hu</a:t>
              </a:r>
            </a:p>
            <a:p>
              <a:pPr>
                <a:lnSpc>
                  <a:spcPct val="150000"/>
                </a:lnSpc>
              </a:pPr>
              <a:r>
                <a:rPr lang="fr-FR" sz="1600" b="1" dirty="0" smtClean="0"/>
                <a:t>les activités Industrielles, agricoles et domestique ayant un impact négatif sur la qualité de l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eau</a:t>
              </a:r>
              <a:r>
                <a:rPr lang="fr-FR" sz="1600" b="1" dirty="0"/>
                <a:t>, menaçant ainsi la santé publique et les </a:t>
              </a:r>
              <a:r>
                <a:rPr lang="fr-FR" sz="1600" b="1" dirty="0" smtClean="0"/>
                <a:t>écosystèmes.</a:t>
              </a:r>
            </a:p>
            <a:p>
              <a:pPr>
                <a:lnSpc>
                  <a:spcPct val="150000"/>
                </a:lnSpc>
              </a:pPr>
              <a:r>
                <a:rPr lang="fr-FR" sz="1600" b="1" dirty="0" smtClean="0"/>
                <a:t>Pour</a:t>
              </a:r>
              <a:r>
                <a:rPr lang="fr-FR" sz="1400" b="1" dirty="0" smtClean="0"/>
                <a:t> </a:t>
              </a:r>
              <a:r>
                <a:rPr lang="fr-FR" sz="1600" b="1" dirty="0" smtClean="0"/>
                <a:t>affrontement ce problème ,l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ozone est utilisé comme solution efficace et sûre Il </a:t>
              </a:r>
              <a:r>
                <a:rPr lang="fr-FR" sz="1600" b="1" dirty="0"/>
                <a:t>agit comme un puissant oxydant qui élimine les polluant et les microbes </a:t>
              </a:r>
              <a:endParaRPr lang="fr-FR" sz="1600" b="1" dirty="0" smtClean="0"/>
            </a:p>
            <a:p>
              <a:pPr>
                <a:lnSpc>
                  <a:spcPct val="150000"/>
                </a:lnSpc>
              </a:pPr>
              <a:r>
                <a:rPr lang="fr-FR" sz="1600" b="1" dirty="0" smtClean="0"/>
                <a:t>dans l</a:t>
              </a:r>
              <a:r>
                <a:rPr lang="en-GB" sz="1600" b="1" dirty="0" smtClean="0"/>
                <a:t>’</a:t>
              </a:r>
              <a:r>
                <a:rPr lang="fr-FR" sz="1600" b="1" dirty="0" smtClean="0"/>
                <a:t>eau .</a:t>
              </a:r>
              <a:r>
                <a:rPr lang="fr-FR" sz="1600" b="1" dirty="0"/>
                <a:t> L</a:t>
              </a:r>
              <a:r>
                <a:rPr lang="en-GB" sz="1600" b="1" dirty="0"/>
                <a:t>’</a:t>
              </a:r>
              <a:r>
                <a:rPr lang="fr-FR" sz="1600" b="1" dirty="0"/>
                <a:t>ozone se décompose naturellement en oxygène </a:t>
              </a:r>
              <a:r>
                <a:rPr lang="fr-FR" sz="1600" b="1" dirty="0" smtClean="0"/>
                <a:t>, ce qui en fait un choix écologique sans effets secondaires nocifs.</a:t>
              </a:r>
              <a:endParaRPr lang="fr-FR" sz="1600" b="1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467544" y="4615605"/>
            <a:ext cx="8002066" cy="1600201"/>
            <a:chOff x="467544" y="4615605"/>
            <a:chExt cx="8002066" cy="1600201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67544" y="4615606"/>
              <a:ext cx="2441197" cy="160020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275856" y="4615606"/>
              <a:ext cx="2497359" cy="160020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012160" y="4615605"/>
              <a:ext cx="2457450" cy="1579143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</p:spTree>
    <p:extLst>
      <p:ext uri="{BB962C8B-B14F-4D97-AF65-F5344CB8AC3E}">
        <p14:creationId xmlns:p14="http://schemas.microsoft.com/office/powerpoint/2010/main" xmlns="" val="312485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15616" y="389855"/>
            <a:ext cx="6277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i="1" dirty="0" smtClean="0"/>
              <a:t>2 Mécanisme de formation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ozone </a:t>
            </a:r>
            <a:endParaRPr lang="ar-SA" sz="2400" b="1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107504" y="881755"/>
            <a:ext cx="878497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/>
              <a:t> </a:t>
            </a:r>
            <a:r>
              <a:rPr lang="fr-FR" sz="1400" b="1" dirty="0" smtClean="0"/>
              <a:t>l’ozone est produit à partir de molécules d</a:t>
            </a:r>
            <a:r>
              <a:rPr lang="en-GB" sz="1400" b="1" dirty="0" smtClean="0"/>
              <a:t>’</a:t>
            </a:r>
            <a:r>
              <a:rPr lang="fr-FR" sz="1400" b="1" dirty="0" smtClean="0"/>
              <a:t>oxygène </a:t>
            </a:r>
            <a:r>
              <a:rPr lang="fr-FR" sz="2000" i="1" dirty="0" smtClean="0"/>
              <a:t>o</a:t>
            </a:r>
            <a:r>
              <a:rPr lang="fr-FR" sz="1200" i="1" dirty="0" smtClean="0"/>
              <a:t>2</a:t>
            </a:r>
            <a:r>
              <a:rPr lang="fr-FR" sz="1400" b="1" dirty="0" smtClean="0"/>
              <a:t> lorsqu'</a:t>
            </a:r>
            <a:r>
              <a:rPr lang="en-GB" sz="1400" b="1" dirty="0" smtClean="0"/>
              <a:t>’</a:t>
            </a:r>
            <a:r>
              <a:rPr lang="fr-FR" sz="1400" b="1" dirty="0" smtClean="0"/>
              <a:t>elles sont exposées à une énergie élevée , comme une décharge électrique ou des rayons ultraviolets.</a:t>
            </a:r>
          </a:p>
          <a:p>
            <a:pPr>
              <a:lnSpc>
                <a:spcPct val="150000"/>
              </a:lnSpc>
            </a:pPr>
            <a:r>
              <a:rPr lang="fr-FR" sz="1400" b="1" dirty="0" smtClean="0"/>
              <a:t>La molécule d</a:t>
            </a:r>
            <a:r>
              <a:rPr lang="en-GB" sz="1400" b="1" dirty="0" smtClean="0"/>
              <a:t>’oxygen se dissociate en deux </a:t>
            </a:r>
            <a:r>
              <a:rPr lang="fr-FR" sz="1400" b="1" dirty="0" smtClean="0"/>
              <a:t>atome libres, chacun se </a:t>
            </a:r>
            <a:r>
              <a:rPr lang="ar-DZ" sz="1400" b="1" dirty="0" smtClean="0"/>
              <a:t> </a:t>
            </a:r>
            <a:r>
              <a:rPr lang="fr-FR" sz="1400" b="1" dirty="0" smtClean="0"/>
              <a:t>combinant avec une autre molécule d</a:t>
            </a:r>
            <a:r>
              <a:rPr lang="en-GB" sz="1400" b="1" dirty="0" smtClean="0"/>
              <a:t>’</a:t>
            </a:r>
            <a:r>
              <a:rPr lang="fr-FR" sz="1400" b="1" dirty="0" smtClean="0"/>
              <a:t>oxygène pour former de l</a:t>
            </a:r>
            <a:r>
              <a:rPr lang="en-GB" sz="1400" b="1" dirty="0" smtClean="0"/>
              <a:t>’</a:t>
            </a:r>
            <a:r>
              <a:rPr lang="fr-FR" sz="1400" b="1" dirty="0" smtClean="0"/>
              <a:t>ozone</a:t>
            </a:r>
            <a:r>
              <a:rPr lang="fr-FR" i="1" dirty="0"/>
              <a:t> </a:t>
            </a:r>
            <a:r>
              <a:rPr lang="fr-FR" i="1" dirty="0" smtClean="0"/>
              <a:t>o</a:t>
            </a:r>
            <a:r>
              <a:rPr lang="fr-FR" sz="1400" i="1" dirty="0" smtClean="0"/>
              <a:t>3.</a:t>
            </a:r>
            <a:endParaRPr lang="ar-SA" sz="2000" b="1" i="1" dirty="0">
              <a:latin typeface="Castellar" panose="020A0402060406010301" pitchFamily="18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736" y="3789040"/>
            <a:ext cx="4823488" cy="1512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2" name="Groupe 31"/>
          <p:cNvGrpSpPr/>
          <p:nvPr/>
        </p:nvGrpSpPr>
        <p:grpSpPr>
          <a:xfrm>
            <a:off x="647564" y="5445224"/>
            <a:ext cx="3708412" cy="1275615"/>
            <a:chOff x="647564" y="5445224"/>
            <a:chExt cx="3708412" cy="1275615"/>
          </a:xfrm>
        </p:grpSpPr>
        <p:sp>
          <p:nvSpPr>
            <p:cNvPr id="12" name="Rectangle 11"/>
            <p:cNvSpPr/>
            <p:nvPr/>
          </p:nvSpPr>
          <p:spPr>
            <a:xfrm rot="10800000">
              <a:off x="647564" y="5445224"/>
              <a:ext cx="3708412" cy="1152128"/>
            </a:xfrm>
            <a:prstGeom prst="wedgeRectCallou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652275" y="5520510"/>
              <a:ext cx="353334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 smtClean="0"/>
                <a:t> dissociation:</a:t>
              </a:r>
              <a:r>
                <a:rPr lang="fr-FR" sz="1200" dirty="0" smtClean="0"/>
                <a:t> sous l</a:t>
              </a:r>
              <a:r>
                <a:rPr lang="en-GB" sz="1200" dirty="0" smtClean="0"/>
                <a:t>’</a:t>
              </a:r>
              <a:r>
                <a:rPr lang="fr-FR" sz="1200" dirty="0" smtClean="0"/>
                <a:t>effet d</a:t>
              </a:r>
              <a:r>
                <a:rPr lang="en-GB" sz="1200" dirty="0" smtClean="0"/>
                <a:t>’</a:t>
              </a:r>
              <a:r>
                <a:rPr lang="fr-FR" sz="1200" dirty="0" smtClean="0"/>
                <a:t>une décharge</a:t>
              </a:r>
            </a:p>
            <a:p>
              <a:r>
                <a:rPr lang="fr-FR" sz="1200" dirty="0" smtClean="0"/>
                <a:t> électrique, la molécule d</a:t>
              </a:r>
              <a:r>
                <a:rPr lang="en-GB" sz="1200" dirty="0" smtClean="0"/>
                <a:t>’oxygen se disscie</a:t>
              </a:r>
            </a:p>
            <a:p>
              <a:r>
                <a:rPr lang="en-GB" sz="1200" dirty="0" smtClean="0"/>
                <a:t> comme suit: </a:t>
              </a:r>
            </a:p>
            <a:p>
              <a:endParaRPr lang="en-GB" sz="1200" dirty="0"/>
            </a:p>
            <a:p>
              <a:endParaRPr lang="en-GB" sz="1200" dirty="0" smtClean="0"/>
            </a:p>
            <a:p>
              <a:endParaRPr lang="ar-SA" sz="12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1331640" y="6028341"/>
              <a:ext cx="457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O</a:t>
              </a:r>
              <a:r>
                <a:rPr lang="fr-FR" sz="1100" b="1" dirty="0" smtClean="0"/>
                <a:t>2</a:t>
              </a:r>
              <a:endParaRPr lang="ar-SA" b="1" dirty="0"/>
            </a:p>
          </p:txBody>
        </p:sp>
        <p:cxnSp>
          <p:nvCxnSpPr>
            <p:cNvPr id="23" name="Connecteur droit avec flèche 22"/>
            <p:cNvCxnSpPr/>
            <p:nvPr/>
          </p:nvCxnSpPr>
          <p:spPr>
            <a:xfrm>
              <a:off x="1858313" y="6213007"/>
              <a:ext cx="4633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2274188" y="5995193"/>
              <a:ext cx="5084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prstClr val="black"/>
                  </a:solidFill>
                </a:rPr>
                <a:t>2O</a:t>
              </a:r>
              <a:endParaRPr lang="ar-SA" dirty="0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4496366" y="2474243"/>
            <a:ext cx="3892058" cy="1152128"/>
            <a:chOff x="4496366" y="2474243"/>
            <a:chExt cx="3892058" cy="1152128"/>
          </a:xfrm>
        </p:grpSpPr>
        <p:sp>
          <p:nvSpPr>
            <p:cNvPr id="10" name="Rectangle 9"/>
            <p:cNvSpPr/>
            <p:nvPr/>
          </p:nvSpPr>
          <p:spPr>
            <a:xfrm>
              <a:off x="4496366" y="2474243"/>
              <a:ext cx="3892058" cy="1152128"/>
            </a:xfrm>
            <a:prstGeom prst="wedgeRectCallou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608193" y="2555612"/>
              <a:ext cx="377539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 smtClean="0"/>
                <a:t>Formation:</a:t>
              </a:r>
              <a:r>
                <a:rPr lang="fr-FR" sz="1200" dirty="0" smtClean="0"/>
                <a:t> un atome d</a:t>
              </a:r>
              <a:r>
                <a:rPr lang="en-GB" sz="1200" dirty="0" smtClean="0"/>
                <a:t>’</a:t>
              </a:r>
              <a:r>
                <a:rPr lang="fr-FR" sz="1200" dirty="0" smtClean="0"/>
                <a:t>oxygéne libre se cobine </a:t>
              </a:r>
            </a:p>
            <a:p>
              <a:r>
                <a:rPr lang="fr-FR" sz="1200" dirty="0" smtClean="0"/>
                <a:t>Avec une molécule d</a:t>
              </a:r>
              <a:r>
                <a:rPr lang="en-GB" sz="1200" dirty="0" smtClean="0"/>
                <a:t>’</a:t>
              </a:r>
              <a:r>
                <a:rPr lang="fr-FR" sz="1200" dirty="0" smtClean="0"/>
                <a:t>oxygéne pour former </a:t>
              </a:r>
            </a:p>
            <a:p>
              <a:r>
                <a:rPr lang="fr-FR" sz="1200" dirty="0" smtClean="0"/>
                <a:t>D</a:t>
              </a:r>
              <a:r>
                <a:rPr lang="en-GB" sz="1200" dirty="0" smtClean="0"/>
                <a:t>’</a:t>
              </a:r>
              <a:r>
                <a:rPr lang="fr-FR" sz="1200" dirty="0" smtClean="0"/>
                <a:t>ozone </a:t>
              </a:r>
            </a:p>
            <a:p>
              <a:endParaRPr lang="fr-FR" sz="1200" dirty="0"/>
            </a:p>
            <a:p>
              <a:endParaRPr lang="ar-SA" sz="1200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5148063" y="3189677"/>
              <a:ext cx="2245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O + O</a:t>
              </a:r>
              <a:r>
                <a:rPr lang="fr-FR" sz="1200" b="1" dirty="0" smtClean="0"/>
                <a:t>2</a:t>
              </a:r>
              <a:endParaRPr lang="ar-SA" b="1" dirty="0"/>
            </a:p>
          </p:txBody>
        </p:sp>
        <p:cxnSp>
          <p:nvCxnSpPr>
            <p:cNvPr id="30" name="Connecteur droit avec flèche 29"/>
            <p:cNvCxnSpPr/>
            <p:nvPr/>
          </p:nvCxnSpPr>
          <p:spPr>
            <a:xfrm>
              <a:off x="6218196" y="3374343"/>
              <a:ext cx="44461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ZoneTexte 30"/>
            <p:cNvSpPr txBox="1"/>
            <p:nvPr/>
          </p:nvSpPr>
          <p:spPr>
            <a:xfrm>
              <a:off x="6834493" y="3189677"/>
              <a:ext cx="465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O</a:t>
              </a:r>
              <a:r>
                <a:rPr lang="fr-FR" sz="1200" b="1" dirty="0" smtClean="0"/>
                <a:t>3</a:t>
              </a:r>
              <a:endParaRPr lang="ar-SA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77939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4" y="424871"/>
            <a:ext cx="924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i="1" dirty="0" smtClean="0"/>
              <a:t>3 Fonctionnement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ozone dans le traitement de l</a:t>
            </a:r>
            <a:r>
              <a:rPr lang="en-GB" sz="2400" b="1" i="1" dirty="0" smtClean="0"/>
              <a:t>’</a:t>
            </a:r>
            <a:r>
              <a:rPr lang="fr-FR" sz="2400" b="1" i="1" dirty="0" smtClean="0"/>
              <a:t>eau</a:t>
            </a:r>
            <a:r>
              <a:rPr lang="fr-FR" sz="2000" b="1" i="1" dirty="0" smtClean="0"/>
              <a:t>  </a:t>
            </a:r>
            <a:endParaRPr lang="ar-SA" sz="2000" b="1" i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408614" y="1084094"/>
            <a:ext cx="87366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b="1" dirty="0" smtClean="0"/>
              <a:t>Une fois introduit dans l</a:t>
            </a:r>
            <a:r>
              <a:rPr lang="en-GB" sz="1400" b="1" dirty="0" smtClean="0"/>
              <a:t>’</a:t>
            </a:r>
            <a:r>
              <a:rPr lang="fr-FR" sz="1400" b="1" dirty="0" smtClean="0"/>
              <a:t>eau ,</a:t>
            </a:r>
            <a:r>
              <a:rPr lang="en-GB" sz="1400" b="1" dirty="0" err="1" smtClean="0"/>
              <a:t>l’ozone</a:t>
            </a:r>
            <a:r>
              <a:rPr lang="en-GB" sz="1400" b="1" dirty="0" smtClean="0"/>
              <a:t> </a:t>
            </a:r>
            <a:r>
              <a:rPr lang="en-GB" sz="1400" b="1" dirty="0" err="1" smtClean="0"/>
              <a:t>agit</a:t>
            </a:r>
            <a:r>
              <a:rPr lang="en-GB" sz="1400" b="1" dirty="0" smtClean="0"/>
              <a:t> </a:t>
            </a:r>
            <a:r>
              <a:rPr lang="en-GB" sz="1400" b="1" dirty="0" err="1" smtClean="0"/>
              <a:t>comme</a:t>
            </a:r>
            <a:r>
              <a:rPr lang="en-GB" sz="1400" b="1" dirty="0" smtClean="0"/>
              <a:t> </a:t>
            </a:r>
            <a:r>
              <a:rPr lang="en-GB" sz="1400" b="1" dirty="0"/>
              <a:t>u</a:t>
            </a:r>
            <a:r>
              <a:rPr lang="en-GB" sz="1400" b="1" dirty="0" smtClean="0"/>
              <a:t>n agent </a:t>
            </a:r>
            <a:r>
              <a:rPr lang="en-GB" sz="1400" b="1" dirty="0" err="1" smtClean="0"/>
              <a:t>oxydant</a:t>
            </a:r>
            <a:r>
              <a:rPr lang="en-GB" sz="1400" b="1" dirty="0" smtClean="0"/>
              <a:t> puissant qui </a:t>
            </a:r>
            <a:r>
              <a:rPr lang="en-GB" sz="1400" b="1" dirty="0" err="1" smtClean="0"/>
              <a:t>réagit</a:t>
            </a:r>
            <a:r>
              <a:rPr lang="en-GB" sz="1400" b="1" dirty="0" smtClean="0"/>
              <a:t> avec</a:t>
            </a:r>
          </a:p>
          <a:p>
            <a:r>
              <a:rPr lang="fr-FR" sz="1400" b="1" dirty="0" smtClean="0"/>
              <a:t>Les contaminants et les micro-organismes , les équations suivantes illustrent la réaction de l</a:t>
            </a:r>
            <a:r>
              <a:rPr lang="en-GB" sz="1400" b="1" dirty="0" smtClean="0"/>
              <a:t>’</a:t>
            </a:r>
            <a:r>
              <a:rPr lang="fr-FR" sz="1400" b="1" dirty="0" smtClean="0"/>
              <a:t>ozone </a:t>
            </a:r>
          </a:p>
          <a:p>
            <a:pPr>
              <a:lnSpc>
                <a:spcPct val="150000"/>
              </a:lnSpc>
            </a:pPr>
            <a:r>
              <a:rPr lang="fr-FR" sz="1400" b="1" dirty="0" smtClean="0"/>
              <a:t>Avec l</a:t>
            </a:r>
            <a:r>
              <a:rPr lang="en-GB" sz="1400" b="1" dirty="0" smtClean="0"/>
              <a:t>’</a:t>
            </a:r>
            <a:r>
              <a:rPr lang="fr-FR" sz="1400" b="1" dirty="0" smtClean="0"/>
              <a:t>eau et certaines autres substances </a:t>
            </a:r>
            <a:endParaRPr lang="ar-SA" sz="1400" b="1" dirty="0"/>
          </a:p>
        </p:txBody>
      </p:sp>
      <p:grpSp>
        <p:nvGrpSpPr>
          <p:cNvPr id="39" name="Groupe 38"/>
          <p:cNvGrpSpPr/>
          <p:nvPr/>
        </p:nvGrpSpPr>
        <p:grpSpPr>
          <a:xfrm>
            <a:off x="656105" y="2204864"/>
            <a:ext cx="7557788" cy="3960440"/>
            <a:chOff x="656105" y="2204864"/>
            <a:chExt cx="7557788" cy="3960440"/>
          </a:xfrm>
        </p:grpSpPr>
        <p:cxnSp>
          <p:nvCxnSpPr>
            <p:cNvPr id="3" name="Connecteur droit avec flèche 2"/>
            <p:cNvCxnSpPr/>
            <p:nvPr/>
          </p:nvCxnSpPr>
          <p:spPr>
            <a:xfrm flipH="1">
              <a:off x="2554644" y="2712741"/>
              <a:ext cx="900100" cy="10081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>
              <a:off x="5582684" y="2765067"/>
              <a:ext cx="802821" cy="9627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656105" y="4584607"/>
              <a:ext cx="3640691" cy="1580697"/>
            </a:xfrm>
            <a:prstGeom prst="rec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grpSp>
          <p:nvGrpSpPr>
            <p:cNvPr id="38" name="Groupe 37"/>
            <p:cNvGrpSpPr/>
            <p:nvPr/>
          </p:nvGrpSpPr>
          <p:grpSpPr>
            <a:xfrm>
              <a:off x="3131840" y="2204864"/>
              <a:ext cx="2672873" cy="576064"/>
              <a:chOff x="3131840" y="2204864"/>
              <a:chExt cx="2672873" cy="57606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131840" y="2204864"/>
                <a:ext cx="2672873" cy="576064"/>
              </a:xfrm>
              <a:prstGeom prst="rect">
                <a:avLst/>
              </a:prstGeom>
              <a:solidFill>
                <a:srgbClr val="1189A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ar-SA"/>
              </a:p>
            </p:txBody>
          </p:sp>
          <p:sp>
            <p:nvSpPr>
              <p:cNvPr id="12" name="ZoneTexte 11"/>
              <p:cNvSpPr txBox="1"/>
              <p:nvPr/>
            </p:nvSpPr>
            <p:spPr>
              <a:xfrm>
                <a:off x="3592756" y="2308230"/>
                <a:ext cx="19153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R</a:t>
                </a:r>
                <a:r>
                  <a:rPr lang="fr-FR" b="1" dirty="0" err="1" smtClean="0"/>
                  <a:t>éaction</a:t>
                </a:r>
                <a:r>
                  <a:rPr lang="fr-FR" b="1" dirty="0" smtClean="0"/>
                  <a:t> avec</a:t>
                </a:r>
                <a:endParaRPr lang="ar-SA" b="1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1414335" y="3841220"/>
              <a:ext cx="2268252" cy="576064"/>
            </a:xfrm>
            <a:prstGeom prst="rec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1"/>
                  </a:solidFill>
                </a:rPr>
                <a:t>Micro-organismes</a:t>
              </a:r>
              <a:endParaRPr lang="ar-SA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81854" y="3841220"/>
              <a:ext cx="2268252" cy="576064"/>
            </a:xfrm>
            <a:prstGeom prst="rec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1"/>
                  </a:solidFill>
                </a:rPr>
                <a:t>les substances organiques</a:t>
              </a:r>
              <a:endParaRPr lang="ar-SA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656105" y="4684494"/>
              <a:ext cx="364069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 smtClean="0"/>
                <a:t>O3 + H2O       OH + O2 </a:t>
              </a:r>
              <a:r>
                <a:rPr lang="fr-FR" sz="1400" dirty="0"/>
                <a:t>cette réaction </a:t>
              </a:r>
              <a:endParaRPr lang="fr-FR" sz="1400" b="1" dirty="0" smtClean="0"/>
            </a:p>
            <a:p>
              <a:r>
                <a:rPr lang="fr-FR" sz="1400" dirty="0" smtClean="0"/>
                <a:t>produit des radicaux hydroxyles </a:t>
              </a:r>
              <a:r>
                <a:rPr lang="fr-FR" sz="1400" b="1" dirty="0" smtClean="0"/>
                <a:t>OH</a:t>
              </a:r>
              <a:r>
                <a:rPr lang="fr-FR" sz="1400" dirty="0" smtClean="0"/>
                <a:t>, qui sont des oxydants puissants capables de tuer les micro-organismes comme les bactéries et les virus.</a:t>
              </a:r>
              <a:endParaRPr lang="ar-SA" sz="1200" dirty="0"/>
            </a:p>
          </p:txBody>
        </p:sp>
        <p:cxnSp>
          <p:nvCxnSpPr>
            <p:cNvPr id="34" name="Connecteur droit avec flèche 33"/>
            <p:cNvCxnSpPr/>
            <p:nvPr/>
          </p:nvCxnSpPr>
          <p:spPr>
            <a:xfrm>
              <a:off x="1614328" y="4869160"/>
              <a:ext cx="29871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ectangle 35"/>
            <p:cNvSpPr/>
            <p:nvPr/>
          </p:nvSpPr>
          <p:spPr>
            <a:xfrm>
              <a:off x="4573202" y="4584607"/>
              <a:ext cx="3640691" cy="1580697"/>
            </a:xfrm>
            <a:prstGeom prst="rect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4686703" y="4704563"/>
              <a:ext cx="352719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l’ozone réagit avec les composés organiques comme les phénol pour les convertir en substances inoffensives, éliminant ainsi les odeurs et améliorant la qualité de l’eau.</a:t>
              </a:r>
              <a:endParaRPr lang="ar-SA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65213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4" y="476672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400" b="1" dirty="0" smtClean="0"/>
              <a:t>Étapes de l’ozonation dans le traitement de l’eau</a:t>
            </a:r>
            <a:endParaRPr lang="ar-SA" sz="2400" b="1" dirty="0"/>
          </a:p>
        </p:txBody>
      </p:sp>
      <p:sp>
        <p:nvSpPr>
          <p:cNvPr id="7" name="Flèche droite 6"/>
          <p:cNvSpPr/>
          <p:nvPr/>
        </p:nvSpPr>
        <p:spPr>
          <a:xfrm>
            <a:off x="518053" y="1420252"/>
            <a:ext cx="165618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Pré-ozonation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516271" y="3183632"/>
            <a:ext cx="165618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Ozonation intermédiaire</a:t>
            </a:r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518053" y="4941168"/>
            <a:ext cx="165618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désinfection</a:t>
            </a:r>
            <a:endParaRPr lang="ar-SA" sz="1400" b="1" dirty="0">
              <a:solidFill>
                <a:schemeClr val="tx1"/>
              </a:solidFill>
            </a:endParaRPr>
          </a:p>
        </p:txBody>
      </p:sp>
      <p:grpSp>
        <p:nvGrpSpPr>
          <p:cNvPr id="18" name="Groupe 17"/>
          <p:cNvGrpSpPr/>
          <p:nvPr/>
        </p:nvGrpSpPr>
        <p:grpSpPr>
          <a:xfrm>
            <a:off x="3419872" y="962389"/>
            <a:ext cx="4320480" cy="1728192"/>
            <a:chOff x="3419872" y="962389"/>
            <a:chExt cx="4320480" cy="1728192"/>
          </a:xfrm>
        </p:grpSpPr>
        <p:sp>
          <p:nvSpPr>
            <p:cNvPr id="10" name="Ellipse 9"/>
            <p:cNvSpPr/>
            <p:nvPr/>
          </p:nvSpPr>
          <p:spPr>
            <a:xfrm>
              <a:off x="3419872" y="962389"/>
              <a:ext cx="4320480" cy="1728192"/>
            </a:xfrm>
            <a:prstGeom prst="ellipse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 dirty="0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3892058" y="1241709"/>
              <a:ext cx="345638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L’ozonation est introduit dans l’eau pour une courte période(généralement 2 minutes ou moins) pour réaliser une oxydation préliminaire</a:t>
              </a:r>
              <a:endParaRPr lang="ar-SA" sz="1400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3460010" y="2852936"/>
            <a:ext cx="4320480" cy="1806860"/>
            <a:chOff x="3460010" y="2852936"/>
            <a:chExt cx="4320480" cy="1806860"/>
          </a:xfrm>
        </p:grpSpPr>
        <p:sp>
          <p:nvSpPr>
            <p:cNvPr id="11" name="Ellipse 10"/>
            <p:cNvSpPr/>
            <p:nvPr/>
          </p:nvSpPr>
          <p:spPr>
            <a:xfrm>
              <a:off x="3460010" y="2852936"/>
              <a:ext cx="4320480" cy="1806860"/>
            </a:xfrm>
            <a:prstGeom prst="ellipse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995936" y="3183632"/>
              <a:ext cx="345638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La période de contact avec l’ozone est prolongée de 2 à 5 minutes pour accroître  l’efficacité de l’oxydation , permettant une élimination accrue des contaminants</a:t>
              </a:r>
              <a:endParaRPr lang="ar-SA" sz="1200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3443955" y="4761148"/>
            <a:ext cx="4320480" cy="1728192"/>
            <a:chOff x="3443955" y="4761148"/>
            <a:chExt cx="4320480" cy="1728192"/>
          </a:xfrm>
        </p:grpSpPr>
        <p:sp>
          <p:nvSpPr>
            <p:cNvPr id="12" name="Ellipse 11"/>
            <p:cNvSpPr/>
            <p:nvPr/>
          </p:nvSpPr>
          <p:spPr>
            <a:xfrm>
              <a:off x="3443955" y="4761148"/>
              <a:ext cx="4320480" cy="1728192"/>
            </a:xfrm>
            <a:prstGeom prst="ellipse">
              <a:avLst/>
            </a:prstGeom>
            <a:solidFill>
              <a:srgbClr val="1189A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ar-SA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3943997" y="5085184"/>
              <a:ext cx="3352506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Plusieurs compartiments sont utilisés pour garantir une désinfection complète le processus prend de 2 à 10 minutes selon le besoin en traitement de l’eau</a:t>
              </a:r>
              <a:endParaRPr lang="ar-SA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925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7504" y="404664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400" b="1" dirty="0" smtClean="0"/>
              <a:t>Applications de l’ozonation dans le traitement des eaux</a:t>
            </a:r>
            <a:endParaRPr lang="ar-SA" sz="2400" b="1" dirty="0"/>
          </a:p>
        </p:txBody>
      </p:sp>
      <p:grpSp>
        <p:nvGrpSpPr>
          <p:cNvPr id="12" name="Groupe 11"/>
          <p:cNvGrpSpPr/>
          <p:nvPr/>
        </p:nvGrpSpPr>
        <p:grpSpPr>
          <a:xfrm>
            <a:off x="467544" y="1043814"/>
            <a:ext cx="8755033" cy="1123531"/>
            <a:chOff x="467544" y="1043814"/>
            <a:chExt cx="8755033" cy="1123531"/>
          </a:xfrm>
        </p:grpSpPr>
        <p:sp>
          <p:nvSpPr>
            <p:cNvPr id="4" name="ZoneTexte 3"/>
            <p:cNvSpPr txBox="1"/>
            <p:nvPr/>
          </p:nvSpPr>
          <p:spPr>
            <a:xfrm>
              <a:off x="467544" y="1043814"/>
              <a:ext cx="35322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Traitement de l’eau potable:</a:t>
              </a:r>
              <a:endParaRPr lang="ar-SA" sz="1600" b="1" dirty="0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607693" y="1428681"/>
              <a:ext cx="861488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Élimination du goût et de l’odeur indésirables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r-FR" sz="1200" b="1" dirty="0"/>
                <a:t> </a:t>
              </a:r>
              <a:r>
                <a:rPr lang="fr-FR" sz="1400" dirty="0" smtClean="0"/>
                <a:t>élimination des polluants organiques tels que les pesticides et les produits pharmaceutiques</a:t>
              </a:r>
            </a:p>
            <a:p>
              <a:pPr marL="171450" indent="-1714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Désinfection de l’eau avec une efficacité contre les micro-organismes</a:t>
              </a:r>
              <a:endParaRPr lang="ar-SA" sz="1200" dirty="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417753" y="2218580"/>
            <a:ext cx="8340877" cy="1140036"/>
            <a:chOff x="417753" y="2218580"/>
            <a:chExt cx="8340877" cy="1140036"/>
          </a:xfrm>
        </p:grpSpPr>
        <p:sp>
          <p:nvSpPr>
            <p:cNvPr id="8" name="ZoneTexte 7"/>
            <p:cNvSpPr txBox="1"/>
            <p:nvPr/>
          </p:nvSpPr>
          <p:spPr>
            <a:xfrm>
              <a:off x="417753" y="2218580"/>
              <a:ext cx="44973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err="1" smtClean="0"/>
                <a:t>Tr</a:t>
              </a:r>
              <a:r>
                <a:rPr lang="fr-FR" sz="1600" b="1" dirty="0" err="1" smtClean="0"/>
                <a:t>aitement</a:t>
              </a:r>
              <a:r>
                <a:rPr lang="fr-FR" sz="1600" b="1" dirty="0" smtClean="0"/>
                <a:t> de l’eau industrielle:</a:t>
              </a:r>
              <a:endParaRPr lang="ar-SA" sz="1600" b="1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621726" y="2619952"/>
              <a:ext cx="81369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Élimination des substances chimique toxiques dans les eaux usées industrielles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Traitement des eaux utilisées dans les industries alimentaires , en particulier dans la production de jus et de produits laitiers </a:t>
              </a:r>
              <a:endParaRPr lang="ar-SA" sz="1400" dirty="0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512723" y="3419708"/>
            <a:ext cx="8522526" cy="923910"/>
            <a:chOff x="512723" y="3419708"/>
            <a:chExt cx="8522526" cy="923910"/>
          </a:xfrm>
        </p:grpSpPr>
        <p:sp>
          <p:nvSpPr>
            <p:cNvPr id="10" name="ZoneTexte 9"/>
            <p:cNvSpPr txBox="1"/>
            <p:nvPr/>
          </p:nvSpPr>
          <p:spPr>
            <a:xfrm>
              <a:off x="512723" y="3419708"/>
              <a:ext cx="43074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Traitement de l’eau des piscines:</a:t>
              </a:r>
              <a:endParaRPr lang="ar-SA" sz="1600" b="1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754329" y="3820398"/>
              <a:ext cx="8280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Utilisation de l’ozone comme alternative au chlore pour la désinfection :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fr-FR" sz="1400" dirty="0" smtClean="0"/>
                <a:t>Réduction des effets négatifs du chlore sur la peau et les yeux</a:t>
              </a:r>
              <a:endParaRPr lang="ar-SA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4924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37601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SA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329843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400" b="1" dirty="0" smtClean="0"/>
              <a:t>Les avantages et les inconvénients de l’ozone</a:t>
            </a:r>
            <a:endParaRPr lang="ar-SA" sz="2400" b="1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8557828"/>
              </p:ext>
            </p:extLst>
          </p:nvPr>
        </p:nvGraphicFramePr>
        <p:xfrm>
          <a:off x="863588" y="1321000"/>
          <a:ext cx="7272808" cy="383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0495"/>
                <a:gridCol w="3722313"/>
              </a:tblGrid>
              <a:tr h="536355">
                <a:tc>
                  <a:txBody>
                    <a:bodyPr/>
                    <a:lstStyle/>
                    <a:p>
                      <a:pPr rtl="1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Les avantages             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1189A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inconvénients            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1189AF"/>
                    </a:solidFill>
                  </a:tcPr>
                </a:tc>
              </a:tr>
              <a:tr h="1099946">
                <a:tc>
                  <a:txBody>
                    <a:bodyPr/>
                    <a:lstStyle/>
                    <a:p>
                      <a:pPr rtl="1"/>
                      <a:endParaRPr lang="fr-FR" sz="1800" dirty="0" smtClean="0"/>
                    </a:p>
                    <a:p>
                      <a:pPr lvl="0" rtl="1"/>
                      <a:r>
                        <a:rPr lang="fr-FR" sz="1600" b="1" dirty="0" smtClean="0"/>
                        <a:t>Efficacité</a:t>
                      </a:r>
                      <a:r>
                        <a:rPr lang="fr-FR" sz="1600" b="1" baseline="0" dirty="0" smtClean="0"/>
                        <a:t> élevée pour éliminer les bactéries et les virus     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09994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09994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933930" y="3212976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Ne laisse pas d'effets secondaires nocifs comparés au chlore</a:t>
            </a:r>
            <a:endParaRPr lang="ar-SA" sz="16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933930" y="4205242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Aide à éliminer les odeurs désagréables et améliore le goût de l’eau</a:t>
            </a:r>
            <a:endParaRPr lang="ar-SA" sz="16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568552" y="1931764"/>
            <a:ext cx="35283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Coût élevé: les appareils d’ozonation nécessitent des investissements importants pour l’exploitation et la maintenance</a:t>
            </a:r>
            <a:endParaRPr lang="ar-SA" sz="16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4568552" y="3036145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Instabilité de l’</a:t>
            </a:r>
            <a:r>
              <a:rPr lang="fr-FR" sz="1600" b="1" dirty="0" err="1" smtClean="0"/>
              <a:t>ozone:l’ozone</a:t>
            </a:r>
            <a:r>
              <a:rPr lang="fr-FR" sz="1600" b="1" dirty="0" smtClean="0"/>
              <a:t> se décompose rapidement , ce qui nécessite sa production sur place</a:t>
            </a:r>
            <a:endParaRPr lang="ar-SA" sz="16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568552" y="4150746"/>
            <a:ext cx="3452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Précautions de sécurité: le gaz ozone est toxique à des concentrations élevées et doit être manipulé avec prudence</a:t>
            </a:r>
            <a:endParaRPr lang="ar-SA" sz="1600" b="1" dirty="0"/>
          </a:p>
        </p:txBody>
      </p:sp>
    </p:spTree>
    <p:extLst>
      <p:ext uri="{BB962C8B-B14F-4D97-AF65-F5344CB8AC3E}">
        <p14:creationId xmlns:p14="http://schemas.microsoft.com/office/powerpoint/2010/main" xmlns="" val="1309583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31840" y="47667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400" b="1" dirty="0" smtClean="0"/>
              <a:t>conclusion</a:t>
            </a:r>
            <a:endParaRPr lang="ar-SA" sz="2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1780720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L’ozonation est une technique efficace de traitement de l’eau en raison de sa capacité élevée à oxyder et à éliminer les contaminants sans laisser de résidus nocifs.</a:t>
            </a:r>
          </a:p>
          <a:p>
            <a:r>
              <a:rPr lang="fr-FR" b="1" dirty="0" smtClean="0"/>
              <a:t>L’ozonation est appliquée en plusieurs étapes pour garantir une efficacité élevée dans l’élimination des contaminants et des odeurs et la désinfection de l’</a:t>
            </a:r>
            <a:r>
              <a:rPr lang="fr-FR" b="1" dirty="0" err="1" smtClean="0"/>
              <a:t>eau,En</a:t>
            </a:r>
            <a:r>
              <a:rPr lang="fr-FR" b="1" dirty="0" smtClean="0"/>
              <a:t> contrôlant les facteurs tels que la taille des bulles, la pression et température, on peut obtenir une efficacité accrue et fournir une eau propre et sûre.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xmlns="" val="36687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981</TotalTime>
  <Words>816</Words>
  <Application>Microsoft Office PowerPoint</Application>
  <PresentationFormat>Affichage à l'écran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Apothicaire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HP</cp:lastModifiedBy>
  <cp:revision>81</cp:revision>
  <dcterms:created xsi:type="dcterms:W3CDTF">2024-11-01T12:49:19Z</dcterms:created>
  <dcterms:modified xsi:type="dcterms:W3CDTF">2025-06-14T09:24:40Z</dcterms:modified>
</cp:coreProperties>
</file>