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4" r:id="rId1"/>
  </p:sldMasterIdLst>
  <p:notesMasterIdLst>
    <p:notesMasterId r:id="rId23"/>
  </p:notesMasterIdLst>
  <p:sldIdLst>
    <p:sldId id="325" r:id="rId2"/>
    <p:sldId id="326" r:id="rId3"/>
    <p:sldId id="327" r:id="rId4"/>
    <p:sldId id="329" r:id="rId5"/>
    <p:sldId id="331" r:id="rId6"/>
    <p:sldId id="333" r:id="rId7"/>
    <p:sldId id="334" r:id="rId8"/>
    <p:sldId id="335" r:id="rId9"/>
    <p:sldId id="336" r:id="rId10"/>
    <p:sldId id="337" r:id="rId11"/>
    <p:sldId id="339" r:id="rId12"/>
    <p:sldId id="338" r:id="rId13"/>
    <p:sldId id="340" r:id="rId14"/>
    <p:sldId id="341" r:id="rId15"/>
    <p:sldId id="342" r:id="rId16"/>
    <p:sldId id="343" r:id="rId17"/>
    <p:sldId id="344" r:id="rId18"/>
    <p:sldId id="346" r:id="rId19"/>
    <p:sldId id="345" r:id="rId20"/>
    <p:sldId id="328" r:id="rId21"/>
    <p:sldId id="350" r:id="rId22"/>
  </p:sldIdLst>
  <p:sldSz cx="9144000" cy="6858000" type="screen4x3"/>
  <p:notesSz cx="6858000" cy="9144000"/>
  <p:defaultTextStyle>
    <a:defPPr>
      <a:defRPr lang="ar-SA"/>
    </a:defPPr>
    <a:lvl1pPr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1pPr>
    <a:lvl2pPr marL="4572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2pPr>
    <a:lvl3pPr marL="9144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3pPr>
    <a:lvl4pPr marL="13716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4pPr>
    <a:lvl5pPr marL="18288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668" autoAdjust="0"/>
  </p:normalViewPr>
  <p:slideViewPr>
    <p:cSldViewPr>
      <p:cViewPr varScale="1">
        <p:scale>
          <a:sx n="64" d="100"/>
          <a:sy n="64" d="100"/>
        </p:scale>
        <p:origin x="14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1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endParaRPr lang="fr-FR"/>
          </a:p>
        </p:txBody>
      </p:sp>
      <p:sp>
        <p:nvSpPr>
          <p:cNvPr id="1290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3482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2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fld id="{16BB61DB-A526-40B0-A0D4-A46AE107A9AC}"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4</a:t>
            </a:fld>
            <a:endParaRPr lang="en-US"/>
          </a:p>
        </p:txBody>
      </p:sp>
    </p:spTree>
    <p:extLst>
      <p:ext uri="{BB962C8B-B14F-4D97-AF65-F5344CB8AC3E}">
        <p14:creationId xmlns:p14="http://schemas.microsoft.com/office/powerpoint/2010/main" val="610181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5</a:t>
            </a:fld>
            <a:endParaRPr lang="en-US"/>
          </a:p>
        </p:txBody>
      </p:sp>
    </p:spTree>
    <p:extLst>
      <p:ext uri="{BB962C8B-B14F-4D97-AF65-F5344CB8AC3E}">
        <p14:creationId xmlns:p14="http://schemas.microsoft.com/office/powerpoint/2010/main" val="476819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6</a:t>
            </a:fld>
            <a:endParaRPr lang="en-US"/>
          </a:p>
        </p:txBody>
      </p:sp>
    </p:spTree>
    <p:extLst>
      <p:ext uri="{BB962C8B-B14F-4D97-AF65-F5344CB8AC3E}">
        <p14:creationId xmlns:p14="http://schemas.microsoft.com/office/powerpoint/2010/main" val="4236861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7</a:t>
            </a:fld>
            <a:endParaRPr lang="en-US"/>
          </a:p>
        </p:txBody>
      </p:sp>
    </p:spTree>
    <p:extLst>
      <p:ext uri="{BB962C8B-B14F-4D97-AF65-F5344CB8AC3E}">
        <p14:creationId xmlns:p14="http://schemas.microsoft.com/office/powerpoint/2010/main" val="345648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8</a:t>
            </a:fld>
            <a:endParaRPr lang="en-US"/>
          </a:p>
        </p:txBody>
      </p:sp>
    </p:spTree>
    <p:extLst>
      <p:ext uri="{BB962C8B-B14F-4D97-AF65-F5344CB8AC3E}">
        <p14:creationId xmlns:p14="http://schemas.microsoft.com/office/powerpoint/2010/main" val="3079077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9</a:t>
            </a:fld>
            <a:endParaRPr lang="en-US"/>
          </a:p>
        </p:txBody>
      </p:sp>
    </p:spTree>
    <p:extLst>
      <p:ext uri="{BB962C8B-B14F-4D97-AF65-F5344CB8AC3E}">
        <p14:creationId xmlns:p14="http://schemas.microsoft.com/office/powerpoint/2010/main" val="953802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10</a:t>
            </a:fld>
            <a:endParaRPr lang="en-US"/>
          </a:p>
        </p:txBody>
      </p:sp>
    </p:spTree>
    <p:extLst>
      <p:ext uri="{BB962C8B-B14F-4D97-AF65-F5344CB8AC3E}">
        <p14:creationId xmlns:p14="http://schemas.microsoft.com/office/powerpoint/2010/main" val="3846800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11</a:t>
            </a:fld>
            <a:endParaRPr lang="en-US"/>
          </a:p>
        </p:txBody>
      </p:sp>
    </p:spTree>
    <p:extLst>
      <p:ext uri="{BB962C8B-B14F-4D97-AF65-F5344CB8AC3E}">
        <p14:creationId xmlns:p14="http://schemas.microsoft.com/office/powerpoint/2010/main" val="609375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16BB61DB-A526-40B0-A0D4-A46AE107A9AC}" type="slidenum">
              <a:rPr lang="en-US" smtClean="0"/>
              <a:pPr>
                <a:defRPr/>
              </a:pPr>
              <a:t>12</a:t>
            </a:fld>
            <a:endParaRPr lang="en-US"/>
          </a:p>
        </p:txBody>
      </p:sp>
    </p:spTree>
    <p:extLst>
      <p:ext uri="{BB962C8B-B14F-4D97-AF65-F5344CB8AC3E}">
        <p14:creationId xmlns:p14="http://schemas.microsoft.com/office/powerpoint/2010/main" val="1423274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pPr>
              <a:defRPr/>
            </a:pPr>
            <a:fld id="{B07EE3DB-6DEF-40D6-BEC0-29258C2A2FBA}" type="datetime1">
              <a:rPr lang="ar-SA" smtClean="0"/>
              <a:pPr>
                <a:defRPr/>
              </a:pPr>
              <a:t>13/06/1446</a:t>
            </a:fld>
            <a:endParaRPr lang="en-US" altLang="en-US"/>
          </a:p>
        </p:txBody>
      </p:sp>
      <p:sp>
        <p:nvSpPr>
          <p:cNvPr id="17" name="Espace réservé du pied de page 16"/>
          <p:cNvSpPr>
            <a:spLocks noGrp="1"/>
          </p:cNvSpPr>
          <p:nvPr>
            <p:ph type="ftr" sz="quarter" idx="11"/>
          </p:nvPr>
        </p:nvSpPr>
        <p:spPr>
          <a:xfrm>
            <a:off x="5410200" y="4205288"/>
            <a:ext cx="1295400" cy="457200"/>
          </a:xfrm>
        </p:spPr>
        <p:txBody>
          <a:bodyPr/>
          <a:lstStyle/>
          <a:p>
            <a:pPr>
              <a:defRPr/>
            </a:pPr>
            <a:endParaRPr lang="en-US" altLang="en-US"/>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69CC29E9-90B9-4F2F-B0F0-7F018BCBB2D9}" type="slidenum">
              <a:rPr lang="en-US" altLang="en-US" smtClean="0"/>
              <a:pPr>
                <a:defRPr/>
              </a:pPr>
              <a:t>‹N°›</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28AC5908-C31E-4C6D-B8B4-AB6489BBB1AF}" type="datetime1">
              <a:rPr lang="ar-SA" smtClean="0"/>
              <a:pPr>
                <a:defRPr/>
              </a:pPr>
              <a:t>13/06/1446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98A6FAE9-05B8-4788-A91F-F088D525463B}" type="slidenum">
              <a:rPr lang="en-US" altLang="en-US" smtClean="0"/>
              <a:pPr>
                <a:defRPr/>
              </a:pPr>
              <a:t>‹N°›</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E2E83362-DFCB-4593-BFBE-E497348D60FA}" type="datetime1">
              <a:rPr lang="ar-SA" smtClean="0"/>
              <a:pPr>
                <a:defRPr/>
              </a:pPr>
              <a:t>13/06/1446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190B4008-AE3A-4837-B35B-C96975F65491}" type="slidenum">
              <a:rPr lang="en-US" altLang="en-US" smtClean="0"/>
              <a:pPr>
                <a:defRPr/>
              </a:pPr>
              <a:t>‹N°›</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9A29B6D-B76B-462D-BA81-73E662CA6C53}" type="datetime1">
              <a:rPr lang="ar-SA" smtClean="0"/>
              <a:pPr>
                <a:defRPr/>
              </a:pPr>
              <a:t>13/06/1446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8DAE35FF-2751-417C-B8EA-BE0C77B1EE3B}" type="slidenum">
              <a:rPr lang="en-US" altLang="en-US" smtClean="0"/>
              <a:pPr>
                <a:defRPr/>
              </a:pPr>
              <a:t>‹N°›</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pPr>
              <a:defRPr/>
            </a:pPr>
            <a:fld id="{B2AA57CC-3E1D-4165-A53E-C907DC7F08B6}" type="datetime1">
              <a:rPr lang="ar-SA" smtClean="0"/>
              <a:pPr>
                <a:defRPr/>
              </a:pPr>
              <a:t>13/06/1446</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3987873A-1528-4900-A663-0850EAE787DF}" type="slidenum">
              <a:rPr lang="en-US" altLang="en-US" smtClean="0"/>
              <a:pPr>
                <a:defRPr/>
              </a:pPr>
              <a:t>‹N°›</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B9414F5A-2755-4038-8396-7468718FDB78}" type="datetime1">
              <a:rPr lang="ar-SA" smtClean="0"/>
              <a:pPr>
                <a:defRPr/>
              </a:pPr>
              <a:t>13/06/1446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DB5FCCB4-C31A-4151-83DB-ED8B6AD5E9B9}" type="slidenum">
              <a:rPr lang="en-US" altLang="en-US" smtClean="0"/>
              <a:pPr>
                <a:defRPr/>
              </a:pPr>
              <a:t>‹N°›</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e la date 25"/>
          <p:cNvSpPr>
            <a:spLocks noGrp="1"/>
          </p:cNvSpPr>
          <p:nvPr>
            <p:ph type="dt" sz="half" idx="10"/>
          </p:nvPr>
        </p:nvSpPr>
        <p:spPr/>
        <p:txBody>
          <a:bodyPr rtlCol="0"/>
          <a:lstStyle/>
          <a:p>
            <a:pPr>
              <a:defRPr/>
            </a:pPr>
            <a:fld id="{32D71E53-31EE-4825-ACE1-D74087E03C7B}" type="datetime1">
              <a:rPr lang="ar-SA" smtClean="0"/>
              <a:pPr>
                <a:defRPr/>
              </a:pPr>
              <a:t>13/06/1446</a:t>
            </a:fld>
            <a:endParaRPr lang="en-US" altLang="en-US"/>
          </a:p>
        </p:txBody>
      </p:sp>
      <p:sp>
        <p:nvSpPr>
          <p:cNvPr id="27" name="Espace réservé du numéro de diapositive 26"/>
          <p:cNvSpPr>
            <a:spLocks noGrp="1"/>
          </p:cNvSpPr>
          <p:nvPr>
            <p:ph type="sldNum" sz="quarter" idx="11"/>
          </p:nvPr>
        </p:nvSpPr>
        <p:spPr/>
        <p:txBody>
          <a:bodyPr rtlCol="0"/>
          <a:lstStyle/>
          <a:p>
            <a:pPr>
              <a:defRPr/>
            </a:pPr>
            <a:fld id="{F163A17B-A95D-4FC5-A35B-236DA7DCD686}" type="slidenum">
              <a:rPr lang="en-US" altLang="en-US" smtClean="0"/>
              <a:pPr>
                <a:defRPr/>
              </a:pPr>
              <a:t>‹N°›</a:t>
            </a:fld>
            <a:endParaRPr lang="en-US" altLang="en-US"/>
          </a:p>
        </p:txBody>
      </p:sp>
      <p:sp>
        <p:nvSpPr>
          <p:cNvPr id="28" name="Espace réservé du pied de page 27"/>
          <p:cNvSpPr>
            <a:spLocks noGrp="1"/>
          </p:cNvSpPr>
          <p:nvPr>
            <p:ph type="ftr" sz="quarter" idx="12"/>
          </p:nvPr>
        </p:nvSpPr>
        <p:spPr/>
        <p:txBody>
          <a:bodyPr rtlCol="0"/>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pPr>
              <a:defRPr/>
            </a:pPr>
            <a:fld id="{3F8C4444-85C6-447B-9BD1-F12CDA5D6664}" type="datetime1">
              <a:rPr lang="ar-SA" smtClean="0"/>
              <a:pPr>
                <a:defRPr/>
              </a:pPr>
              <a:t>13/06/1446</a:t>
            </a:fld>
            <a:endParaRPr lang="en-US" altLang="en-US"/>
          </a:p>
        </p:txBody>
      </p:sp>
      <p:sp>
        <p:nvSpPr>
          <p:cNvPr id="4" name="Espace réservé du pied de page 3"/>
          <p:cNvSpPr>
            <a:spLocks noGrp="1"/>
          </p:cNvSpPr>
          <p:nvPr>
            <p:ph type="ftr" sz="quarter" idx="11"/>
          </p:nvPr>
        </p:nvSpPr>
        <p:spPr>
          <a:xfrm>
            <a:off x="5257800" y="612648"/>
            <a:ext cx="1325880" cy="457200"/>
          </a:xfrm>
        </p:spPr>
        <p:txBody>
          <a:bodyPr/>
          <a:lstStyle/>
          <a:p>
            <a:pPr>
              <a:defRPr/>
            </a:pPr>
            <a:endParaRPr lang="en-US" altLang="en-US"/>
          </a:p>
        </p:txBody>
      </p:sp>
      <p:sp>
        <p:nvSpPr>
          <p:cNvPr id="5" name="Espace réservé du numéro de diapositive 4"/>
          <p:cNvSpPr>
            <a:spLocks noGrp="1"/>
          </p:cNvSpPr>
          <p:nvPr>
            <p:ph type="sldNum" sz="quarter" idx="12"/>
          </p:nvPr>
        </p:nvSpPr>
        <p:spPr>
          <a:xfrm>
            <a:off x="8174736" y="2272"/>
            <a:ext cx="762000" cy="365760"/>
          </a:xfrm>
        </p:spPr>
        <p:txBody>
          <a:bodyPr/>
          <a:lstStyle/>
          <a:p>
            <a:pPr>
              <a:defRPr/>
            </a:pPr>
            <a:fld id="{D294BB9C-C4AB-4612-BD87-472DFE4A1E4F}" type="slidenum">
              <a:rPr lang="en-US" altLang="en-US" smtClean="0"/>
              <a:pPr>
                <a:defRPr/>
              </a:pPr>
              <a:t>‹N°›</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8C34E137-E2B2-479D-ACCB-0C437DFF228C}" type="datetime1">
              <a:rPr lang="ar-SA" smtClean="0"/>
              <a:pPr>
                <a:defRPr/>
              </a:pPr>
              <a:t>13/06/1446</a:t>
            </a:fld>
            <a:endParaRPr lang="en-US" altLang="en-US"/>
          </a:p>
        </p:txBody>
      </p:sp>
      <p:sp>
        <p:nvSpPr>
          <p:cNvPr id="3" name="Espace réservé du pied de page 2"/>
          <p:cNvSpPr>
            <a:spLocks noGrp="1"/>
          </p:cNvSpPr>
          <p:nvPr>
            <p:ph type="ftr" sz="quarter" idx="11"/>
          </p:nvPr>
        </p:nvSpPr>
        <p:spPr/>
        <p:txBody>
          <a:bodyPr/>
          <a:lstStyle/>
          <a:p>
            <a:pPr>
              <a:defRPr/>
            </a:pPr>
            <a:endParaRPr lang="en-US" altLang="en-US"/>
          </a:p>
        </p:txBody>
      </p:sp>
      <p:sp>
        <p:nvSpPr>
          <p:cNvPr id="4" name="Espace réservé du numéro de diapositive 3"/>
          <p:cNvSpPr>
            <a:spLocks noGrp="1"/>
          </p:cNvSpPr>
          <p:nvPr>
            <p:ph type="sldNum" sz="quarter" idx="12"/>
          </p:nvPr>
        </p:nvSpPr>
        <p:spPr/>
        <p:txBody>
          <a:bodyPr/>
          <a:lstStyle/>
          <a:p>
            <a:pPr>
              <a:defRPr/>
            </a:pPr>
            <a:fld id="{B2FD19BD-8BED-478B-BDE4-9C33C5152715}" type="slidenum">
              <a:rPr lang="en-US" altLang="en-US" smtClean="0"/>
              <a:pPr>
                <a:defRPr/>
              </a:pPr>
              <a:t>‹N°›</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F1E77053-109B-4508-A0E7-1C0A7D39808C}" type="datetime1">
              <a:rPr lang="ar-SA" smtClean="0"/>
              <a:pPr>
                <a:defRPr/>
              </a:pPr>
              <a:t>13/06/1446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4F8991A2-7BA0-40F0-873B-6C80AAF3C296}" type="slidenum">
              <a:rPr lang="en-US" altLang="en-US" smtClean="0"/>
              <a:pPr>
                <a:defRPr/>
              </a:pPr>
              <a:t>‹N°›</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fld id="{22402DE2-1460-470F-8945-ED158DC252D4}" type="datetime1">
              <a:rPr lang="ar-SA" smtClean="0"/>
              <a:pPr>
                <a:defRPr/>
              </a:pPr>
              <a:t>13/06/1446</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69E67609-3448-446B-A2C8-415761410D85}" type="slidenum">
              <a:rPr lang="en-US" altLang="en-US" smtClean="0"/>
              <a:pPr>
                <a:defRPr/>
              </a:pPr>
              <a:t>‹N°›</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99D40CB4-BC75-486B-B5B8-AF544F706206}" type="datetime1">
              <a:rPr lang="ar-SA" smtClean="0"/>
              <a:pPr>
                <a:defRPr/>
              </a:pPr>
              <a:t>13/06/1446</a:t>
            </a:fld>
            <a:endParaRPr lang="en-US" altLang="en-US"/>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ltLang="en-US"/>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CEC7B2F8-6BEF-4424-A45C-06392B8E4FFE}" type="slidenum">
              <a:rPr lang="en-US" altLang="en-US" smtClean="0"/>
              <a:pPr>
                <a:defRPr/>
              </a:pPr>
              <a:t>‹N°›</a:t>
            </a:fld>
            <a:endParaRPr lang="en-US" altLang="en-US"/>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B64180-CFAC-47B9-9BB6-0EF736BD6151}"/>
              </a:ext>
            </a:extLst>
          </p:cNvPr>
          <p:cNvSpPr>
            <a:spLocks noGrp="1"/>
          </p:cNvSpPr>
          <p:nvPr>
            <p:ph type="title"/>
          </p:nvPr>
        </p:nvSpPr>
        <p:spPr/>
        <p:txBody>
          <a:bodyPr/>
          <a:lstStyle/>
          <a:p>
            <a:r>
              <a:rPr lang="fr-FR" dirty="0"/>
              <a:t>Analyse sémantique</a:t>
            </a:r>
          </a:p>
        </p:txBody>
      </p:sp>
      <p:sp>
        <p:nvSpPr>
          <p:cNvPr id="3" name="Espace réservé du texte 2">
            <a:extLst>
              <a:ext uri="{FF2B5EF4-FFF2-40B4-BE49-F238E27FC236}">
                <a16:creationId xmlns:a16="http://schemas.microsoft.com/office/drawing/2014/main" id="{88E10834-409E-4DD6-99EA-E702B811450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EB65361-9BB6-4E13-9255-A4742852044B}"/>
              </a:ext>
            </a:extLst>
          </p:cNvPr>
          <p:cNvSpPr>
            <a:spLocks noGrp="1"/>
          </p:cNvSpPr>
          <p:nvPr>
            <p:ph type="sldNum" sz="quarter" idx="12"/>
          </p:nvPr>
        </p:nvSpPr>
        <p:spPr/>
        <p:txBody>
          <a:bodyPr/>
          <a:lstStyle/>
          <a:p>
            <a:pPr>
              <a:defRPr/>
            </a:pPr>
            <a:fld id="{3987873A-1528-4900-A663-0850EAE787DF}" type="slidenum">
              <a:rPr lang="en-US" altLang="en-US" smtClean="0"/>
              <a:pPr>
                <a:defRPr/>
              </a:pPr>
              <a:t>1</a:t>
            </a:fld>
            <a:endParaRPr lang="en-US" altLang="en-US"/>
          </a:p>
        </p:txBody>
      </p:sp>
    </p:spTree>
    <p:extLst>
      <p:ext uri="{BB962C8B-B14F-4D97-AF65-F5344CB8AC3E}">
        <p14:creationId xmlns:p14="http://schemas.microsoft.com/office/powerpoint/2010/main" val="1249565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spcBef>
                <a:spcPts val="600"/>
              </a:spcBef>
            </a:pPr>
            <a:r>
              <a:rPr lang="fr-FR" sz="2000" dirty="0"/>
              <a:t>Un schéma de traduction dirigé par la syntaxe (STDS ou TDS) est une définition dirigée par la syntaxe dans laquelle l'ordre d'exécution des actions sémantiques est imposé.</a:t>
            </a:r>
          </a:p>
          <a:p>
            <a:pPr>
              <a:spcBef>
                <a:spcPts val="600"/>
              </a:spcBef>
            </a:pPr>
            <a:r>
              <a:rPr lang="fr-FR" sz="2000" dirty="0"/>
              <a:t>Si dans un STDS on a : S → αX{action sémantique}Y β, alors l'action</a:t>
            </a:r>
            <a:br>
              <a:rPr lang="fr-FR" sz="2000" dirty="0"/>
            </a:br>
            <a:r>
              <a:rPr lang="fr-FR" sz="2000" dirty="0"/>
              <a:t>sémantique est exécutée après que le sous-arbre syntaxique issu de X aura été parcouru (par un parcours en profondeur) et avant que celui issu de Y ne le soit.</a:t>
            </a:r>
          </a:p>
          <a:p>
            <a:pPr marL="109728" indent="0">
              <a:spcBef>
                <a:spcPts val="600"/>
              </a:spcBef>
              <a:buNone/>
            </a:pPr>
            <a:r>
              <a:rPr lang="fr-FR" sz="2000" b="1" dirty="0"/>
              <a:t>Exemple: </a:t>
            </a:r>
            <a:r>
              <a:rPr lang="fr-FR" sz="2000" dirty="0"/>
              <a:t>Soit la grammaire suivante :</a:t>
            </a:r>
            <a:br>
              <a:rPr lang="fr-FR" sz="2000" dirty="0"/>
            </a:br>
            <a:r>
              <a:rPr lang="fr-FR" sz="2000" dirty="0"/>
              <a:t>S → </a:t>
            </a:r>
            <a:r>
              <a:rPr lang="fr-FR" sz="2000" dirty="0" err="1"/>
              <a:t>aSb</a:t>
            </a:r>
            <a:r>
              <a:rPr lang="fr-FR" sz="2000" dirty="0"/>
              <a:t> | A</a:t>
            </a:r>
            <a:br>
              <a:rPr lang="fr-FR" sz="2000" dirty="0"/>
            </a:br>
            <a:r>
              <a:rPr lang="fr-FR" sz="2000" dirty="0" err="1"/>
              <a:t>A</a:t>
            </a:r>
            <a:r>
              <a:rPr lang="fr-FR" sz="2000" dirty="0"/>
              <a:t> → </a:t>
            </a:r>
            <a:r>
              <a:rPr lang="fr-FR" sz="2000" dirty="0" err="1"/>
              <a:t>cAd</a:t>
            </a:r>
            <a:r>
              <a:rPr lang="fr-FR" sz="2000" dirty="0"/>
              <a:t> | </a:t>
            </a:r>
            <a:r>
              <a:rPr lang="fr-FR" sz="2000" dirty="0">
                <a:latin typeface="Cambria" panose="02040503050406030204" pitchFamily="18" charset="0"/>
                <a:ea typeface="Cambria" panose="02040503050406030204" pitchFamily="18" charset="0"/>
              </a:rPr>
              <a:t>∈</a:t>
            </a:r>
            <a:endParaRPr lang="fr-FR" sz="2000" dirty="0"/>
          </a:p>
          <a:p>
            <a:pPr marL="109728" indent="0">
              <a:spcBef>
                <a:spcPts val="600"/>
              </a:spcBef>
              <a:buNone/>
            </a:pPr>
            <a:r>
              <a:rPr lang="fr-FR" sz="2000" dirty="0"/>
              <a:t>Un STDS qui calcule le nombre de caractères a dans un mot engendrée par cette grammaire est :</a:t>
            </a:r>
          </a:p>
          <a:p>
            <a:pPr marL="109728" indent="0">
              <a:spcBef>
                <a:spcPts val="600"/>
              </a:spcBef>
              <a:buNone/>
            </a:pPr>
            <a:r>
              <a:rPr lang="fr-FR" sz="2000" dirty="0"/>
              <a:t>S0 → {</a:t>
            </a:r>
            <a:r>
              <a:rPr lang="fr-FR" sz="2000" dirty="0" err="1"/>
              <a:t>nba</a:t>
            </a:r>
            <a:r>
              <a:rPr lang="fr-FR" sz="2000" dirty="0"/>
              <a:t> := 0}S</a:t>
            </a:r>
            <a:br>
              <a:rPr lang="fr-FR" sz="2000" dirty="0"/>
            </a:br>
            <a:r>
              <a:rPr lang="fr-FR" sz="2000" dirty="0" err="1"/>
              <a:t>S</a:t>
            </a:r>
            <a:r>
              <a:rPr lang="fr-FR" sz="2000" dirty="0"/>
              <a:t> → a{</a:t>
            </a:r>
            <a:r>
              <a:rPr lang="fr-FR" sz="2000" dirty="0" err="1"/>
              <a:t>nba</a:t>
            </a:r>
            <a:r>
              <a:rPr lang="fr-FR" sz="2000" dirty="0"/>
              <a:t>++}Sb | A</a:t>
            </a:r>
            <a:br>
              <a:rPr lang="fr-FR" sz="2000" dirty="0"/>
            </a:br>
            <a:r>
              <a:rPr lang="fr-FR" sz="2000" dirty="0" err="1"/>
              <a:t>A</a:t>
            </a:r>
            <a:r>
              <a:rPr lang="fr-FR" sz="2000" dirty="0"/>
              <a:t> → </a:t>
            </a:r>
            <a:r>
              <a:rPr lang="fr-FR" sz="2000" dirty="0" err="1"/>
              <a:t>cAd</a:t>
            </a:r>
            <a:r>
              <a:rPr lang="fr-FR" sz="2000" dirty="0"/>
              <a:t> | </a:t>
            </a:r>
            <a:r>
              <a:rPr lang="fr-FR" sz="2000" dirty="0">
                <a:latin typeface="Cambria" panose="02040503050406030204" pitchFamily="18" charset="0"/>
                <a:ea typeface="Cambria" panose="02040503050406030204" pitchFamily="18" charset="0"/>
              </a:rPr>
              <a:t>∈</a:t>
            </a:r>
            <a:br>
              <a:rPr lang="fr-FR" sz="2000" dirty="0"/>
            </a:br>
            <a:endParaRPr lang="fr-FR" sz="20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10</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fontScale="77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r>
              <a:rPr lang="fr-FR" b="1" dirty="0"/>
              <a:t>Schéma de traduction dirigé par la syntaxe</a:t>
            </a:r>
          </a:p>
        </p:txBody>
      </p:sp>
    </p:spTree>
    <p:extLst>
      <p:ext uri="{BB962C8B-B14F-4D97-AF65-F5344CB8AC3E}">
        <p14:creationId xmlns:p14="http://schemas.microsoft.com/office/powerpoint/2010/main" val="1800172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r>
              <a:rPr lang="fr-FR" sz="2000" dirty="0"/>
              <a:t>Lorsqu'un attribut </a:t>
            </a:r>
            <a:r>
              <a:rPr lang="fr-FR" sz="2000" b="1" dirty="0"/>
              <a:t>a</a:t>
            </a:r>
            <a:r>
              <a:rPr lang="fr-FR" sz="2000" dirty="0"/>
              <a:t> à un nœud d'un arbre syntaxique dépend d'un autre attribut </a:t>
            </a:r>
            <a:r>
              <a:rPr lang="fr-FR" sz="2000" b="1" dirty="0"/>
              <a:t>b</a:t>
            </a:r>
            <a:r>
              <a:rPr lang="fr-FR" sz="2000" dirty="0"/>
              <a:t>, la règle sémantique définissant </a:t>
            </a:r>
            <a:r>
              <a:rPr lang="fr-FR" sz="2000" b="1" dirty="0"/>
              <a:t>a</a:t>
            </a:r>
            <a:r>
              <a:rPr lang="fr-FR" sz="2000" dirty="0"/>
              <a:t> doit être évaluée après celle définissant </a:t>
            </a:r>
            <a:r>
              <a:rPr lang="fr-FR" sz="2000" b="1" dirty="0"/>
              <a:t>b</a:t>
            </a:r>
            <a:r>
              <a:rPr lang="fr-FR" sz="2000" dirty="0"/>
              <a:t>. </a:t>
            </a:r>
          </a:p>
          <a:p>
            <a:pPr algn="just"/>
            <a:r>
              <a:rPr lang="fr-FR" sz="2000" dirty="0"/>
              <a:t>Les interdépendances entre les attributs aux nœuds d'un arbre syntaxique peuvent être décrites par un graphe orienté appelé </a:t>
            </a:r>
            <a:r>
              <a:rPr lang="fr-FR" sz="2000" i="1" dirty="0"/>
              <a:t>graphe de dépendances</a:t>
            </a:r>
            <a:r>
              <a:rPr lang="fr-FR" sz="2000" dirty="0"/>
              <a:t>.</a:t>
            </a:r>
          </a:p>
          <a:p>
            <a:pPr algn="just"/>
            <a:r>
              <a:rPr lang="fr-FR" sz="2000" dirty="0"/>
              <a:t>On appelle graphe de dépendances le graphe orienté représentant les dépendances entre les divers attributs. </a:t>
            </a:r>
          </a:p>
          <a:p>
            <a:pPr algn="just"/>
            <a:r>
              <a:rPr lang="fr-FR" sz="2000" dirty="0"/>
              <a:t>Le graphe a pour sommet chaque attribut. Il y a un arc de </a:t>
            </a:r>
            <a:r>
              <a:rPr lang="fr-FR" sz="2000" b="1" dirty="0"/>
              <a:t>a</a:t>
            </a:r>
            <a:r>
              <a:rPr lang="fr-FR" sz="2000" dirty="0"/>
              <a:t> à </a:t>
            </a:r>
            <a:r>
              <a:rPr lang="fr-FR" sz="2000" b="1" dirty="0"/>
              <a:t>b</a:t>
            </a:r>
            <a:r>
              <a:rPr lang="fr-FR" sz="2000" dirty="0"/>
              <a:t> si seulement si le calcul de </a:t>
            </a:r>
            <a:r>
              <a:rPr lang="fr-FR" sz="2000" b="1" dirty="0"/>
              <a:t>b</a:t>
            </a:r>
            <a:r>
              <a:rPr lang="fr-FR" sz="2000" dirty="0"/>
              <a:t> dépend de </a:t>
            </a:r>
            <a:r>
              <a:rPr lang="fr-FR" sz="2000" b="1" dirty="0"/>
              <a:t>a</a:t>
            </a:r>
            <a:r>
              <a:rPr lang="fr-FR" sz="2000" dirty="0"/>
              <a:t>.</a:t>
            </a:r>
          </a:p>
          <a:p>
            <a:pPr algn="just"/>
            <a:r>
              <a:rPr lang="fr-FR" sz="2000" dirty="0"/>
              <a:t>On construit le graphe de dépendances pour chaque règle de production, ou bien directement le graphe de dépendances d'un arbre syntaxique donné. C'est ce dernier </a:t>
            </a:r>
            <a:r>
              <a:rPr lang="fr-FR" sz="2000" dirty="0" err="1"/>
              <a:t>qu</a:t>
            </a:r>
            <a:r>
              <a:rPr lang="fr-FR" sz="2000" dirty="0"/>
              <a:t> permet de voir quel ordre évaluer les attribués. </a:t>
            </a:r>
          </a:p>
          <a:p>
            <a:pPr algn="just"/>
            <a:r>
              <a:rPr lang="fr-FR" sz="2000" dirty="0"/>
              <a:t>Si le graphe de dépendance contient un cycle, l'évaluation des attributs est alors impossible.</a:t>
            </a:r>
          </a:p>
          <a:p>
            <a:pPr algn="just"/>
            <a:endParaRPr lang="fr-FR" sz="2000" dirty="0"/>
          </a:p>
          <a:p>
            <a:pPr algn="just">
              <a:spcBef>
                <a:spcPts val="600"/>
              </a:spcBef>
            </a:pPr>
            <a:endParaRPr lang="fr-FR" sz="20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11</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fr-FR" b="1" dirty="0"/>
              <a:t>Graphe de dépendances</a:t>
            </a:r>
            <a:endParaRPr lang="fr-FR" dirty="0"/>
          </a:p>
        </p:txBody>
      </p:sp>
    </p:spTree>
    <p:extLst>
      <p:ext uri="{BB962C8B-B14F-4D97-AF65-F5344CB8AC3E}">
        <p14:creationId xmlns:p14="http://schemas.microsoft.com/office/powerpoint/2010/main" val="2173535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spcBef>
                <a:spcPts val="600"/>
              </a:spcBef>
            </a:pPr>
            <a:r>
              <a:rPr lang="fr-FR" sz="2000" dirty="0"/>
              <a:t>L'algorithme suivant décrit la façon dont on construit un graphe de dépendances: </a:t>
            </a:r>
          </a:p>
          <a:p>
            <a:pPr marL="109728" indent="0" algn="just">
              <a:spcBef>
                <a:spcPts val="600"/>
              </a:spcBef>
              <a:buNone/>
            </a:pPr>
            <a:r>
              <a:rPr lang="fr-FR" sz="2000" b="1" dirty="0"/>
              <a:t>pour</a:t>
            </a:r>
            <a:r>
              <a:rPr lang="fr-FR" sz="2000" dirty="0"/>
              <a:t> chaque nœud n de l'arbre syntaxique </a:t>
            </a:r>
            <a:r>
              <a:rPr lang="fr-FR" sz="2000" b="1" dirty="0"/>
              <a:t>faire</a:t>
            </a:r>
          </a:p>
          <a:p>
            <a:pPr marL="688086" lvl="1" indent="-285750" algn="just">
              <a:spcBef>
                <a:spcPts val="600"/>
              </a:spcBef>
              <a:buFont typeface="SimSun" panose="02010600030101010101" pitchFamily="2" charset="-122"/>
              <a:buChar char="­"/>
            </a:pPr>
            <a:r>
              <a:rPr lang="fr-FR" sz="2000" b="1" dirty="0">
                <a:solidFill>
                  <a:schemeClr val="tx1"/>
                </a:solidFill>
              </a:rPr>
              <a:t>pour</a:t>
            </a:r>
            <a:r>
              <a:rPr lang="fr-FR" sz="2000" dirty="0">
                <a:solidFill>
                  <a:schemeClr val="tx1"/>
                </a:solidFill>
              </a:rPr>
              <a:t> chaque attribut a du symbole de la grammaire étiquetant n </a:t>
            </a:r>
            <a:r>
              <a:rPr lang="fr-FR" sz="2000" b="1" dirty="0">
                <a:solidFill>
                  <a:schemeClr val="tx1"/>
                </a:solidFill>
              </a:rPr>
              <a:t>faire</a:t>
            </a:r>
            <a:r>
              <a:rPr lang="fr-FR" sz="2000" dirty="0">
                <a:solidFill>
                  <a:schemeClr val="tx1"/>
                </a:solidFill>
              </a:rPr>
              <a:t> </a:t>
            </a:r>
          </a:p>
          <a:p>
            <a:pPr marL="667512" lvl="2" indent="0" algn="just">
              <a:spcBef>
                <a:spcPts val="600"/>
              </a:spcBef>
              <a:buNone/>
            </a:pPr>
            <a:r>
              <a:rPr lang="fr-FR" sz="2000" dirty="0">
                <a:solidFill>
                  <a:schemeClr val="tx1"/>
                </a:solidFill>
              </a:rPr>
              <a:t>construire un sommet dans le graphe de dépendances pour a ;</a:t>
            </a:r>
          </a:p>
          <a:p>
            <a:pPr marL="109728" indent="0" algn="just">
              <a:spcBef>
                <a:spcPts val="600"/>
              </a:spcBef>
              <a:buNone/>
            </a:pPr>
            <a:r>
              <a:rPr lang="fr-FR" sz="2000" b="1" dirty="0"/>
              <a:t>pour</a:t>
            </a:r>
            <a:r>
              <a:rPr lang="fr-FR" sz="2000" dirty="0"/>
              <a:t> chaque nœud n de l'arbre syntaxique </a:t>
            </a:r>
            <a:r>
              <a:rPr lang="fr-FR" sz="2000" b="1" dirty="0"/>
              <a:t>faire</a:t>
            </a:r>
          </a:p>
          <a:p>
            <a:pPr marL="688086" lvl="1" indent="-285750" algn="just">
              <a:spcBef>
                <a:spcPts val="600"/>
              </a:spcBef>
              <a:buFont typeface="SimSun" panose="02010600030101010101" pitchFamily="2" charset="-122"/>
              <a:buChar char="­"/>
            </a:pPr>
            <a:r>
              <a:rPr lang="fr-FR" sz="2000" b="1" dirty="0">
                <a:solidFill>
                  <a:schemeClr val="tx1"/>
                </a:solidFill>
              </a:rPr>
              <a:t>pour</a:t>
            </a:r>
            <a:r>
              <a:rPr lang="fr-FR" sz="2000" dirty="0">
                <a:solidFill>
                  <a:schemeClr val="tx1"/>
                </a:solidFill>
              </a:rPr>
              <a:t> chaque règle sémantique a := f(b</a:t>
            </a:r>
            <a:r>
              <a:rPr lang="fr-FR" sz="2000" baseline="-25000" dirty="0">
                <a:solidFill>
                  <a:schemeClr val="tx1"/>
                </a:solidFill>
              </a:rPr>
              <a:t>1</a:t>
            </a:r>
            <a:r>
              <a:rPr lang="fr-FR" sz="2000" dirty="0">
                <a:solidFill>
                  <a:schemeClr val="tx1"/>
                </a:solidFill>
              </a:rPr>
              <a:t>, b</a:t>
            </a:r>
            <a:r>
              <a:rPr lang="fr-FR" sz="2000" baseline="-25000" dirty="0">
                <a:solidFill>
                  <a:schemeClr val="tx1"/>
                </a:solidFill>
              </a:rPr>
              <a:t>2</a:t>
            </a:r>
            <a:r>
              <a:rPr lang="fr-FR" sz="2000" dirty="0">
                <a:solidFill>
                  <a:schemeClr val="tx1"/>
                </a:solidFill>
              </a:rPr>
              <a:t>, ··· , b</a:t>
            </a:r>
            <a:r>
              <a:rPr lang="fr-FR" sz="2000" baseline="-25000" dirty="0">
                <a:solidFill>
                  <a:schemeClr val="tx1"/>
                </a:solidFill>
              </a:rPr>
              <a:t>k</a:t>
            </a:r>
            <a:r>
              <a:rPr lang="fr-FR" sz="2000" dirty="0">
                <a:solidFill>
                  <a:schemeClr val="tx1"/>
                </a:solidFill>
              </a:rPr>
              <a:t>) associée à la production appliquée en n </a:t>
            </a:r>
            <a:r>
              <a:rPr lang="fr-FR" sz="2000" b="1" dirty="0">
                <a:solidFill>
                  <a:schemeClr val="tx1"/>
                </a:solidFill>
              </a:rPr>
              <a:t>faire</a:t>
            </a:r>
          </a:p>
          <a:p>
            <a:pPr marL="953262" lvl="2" indent="-285750" algn="just">
              <a:spcBef>
                <a:spcPts val="600"/>
              </a:spcBef>
              <a:buFont typeface="SimSun" panose="02010600030101010101" pitchFamily="2" charset="-122"/>
              <a:buChar char="­"/>
            </a:pPr>
            <a:r>
              <a:rPr lang="fr-FR" sz="2000" dirty="0">
                <a:solidFill>
                  <a:schemeClr val="tx1"/>
                </a:solidFill>
              </a:rPr>
              <a:t> </a:t>
            </a:r>
            <a:r>
              <a:rPr lang="fr-FR" sz="2000" b="1" dirty="0">
                <a:solidFill>
                  <a:schemeClr val="tx1"/>
                </a:solidFill>
              </a:rPr>
              <a:t>pour</a:t>
            </a:r>
            <a:r>
              <a:rPr lang="fr-FR" sz="2000" dirty="0">
                <a:solidFill>
                  <a:schemeClr val="tx1"/>
                </a:solidFill>
              </a:rPr>
              <a:t> i := 1 à k </a:t>
            </a:r>
            <a:r>
              <a:rPr lang="fr-FR" sz="2000" b="1" dirty="0">
                <a:solidFill>
                  <a:schemeClr val="tx1"/>
                </a:solidFill>
              </a:rPr>
              <a:t>faire</a:t>
            </a:r>
            <a:endParaRPr lang="fr-FR" sz="2000" dirty="0">
              <a:solidFill>
                <a:schemeClr val="tx1"/>
              </a:solidFill>
            </a:endParaRPr>
          </a:p>
          <a:p>
            <a:pPr marL="923544" lvl="3" indent="0" algn="just">
              <a:spcBef>
                <a:spcPts val="600"/>
              </a:spcBef>
              <a:buNone/>
            </a:pPr>
            <a:r>
              <a:rPr lang="fr-FR" sz="2000" dirty="0">
                <a:solidFill>
                  <a:schemeClr val="tx1"/>
                </a:solidFill>
              </a:rPr>
              <a:t>construire un arc du sommet correspondant à b</a:t>
            </a:r>
            <a:r>
              <a:rPr lang="fr-FR" sz="2000" baseline="-25000" dirty="0">
                <a:solidFill>
                  <a:schemeClr val="tx1"/>
                </a:solidFill>
              </a:rPr>
              <a:t>i</a:t>
            </a:r>
            <a:r>
              <a:rPr lang="fr-FR" sz="2000" dirty="0">
                <a:solidFill>
                  <a:schemeClr val="tx1"/>
                </a:solidFill>
              </a:rPr>
              <a:t> au sommet correspondant à a ; </a:t>
            </a:r>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12</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fr-FR" b="1" dirty="0"/>
              <a:t>Graphe de dépendances</a:t>
            </a:r>
            <a:endParaRPr lang="fr-FR" dirty="0"/>
          </a:p>
        </p:txBody>
      </p:sp>
    </p:spTree>
    <p:extLst>
      <p:ext uri="{BB962C8B-B14F-4D97-AF65-F5344CB8AC3E}">
        <p14:creationId xmlns:p14="http://schemas.microsoft.com/office/powerpoint/2010/main" val="1634025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9B190D-9FE1-406D-9579-341A4589F3C1}"/>
              </a:ext>
            </a:extLst>
          </p:cNvPr>
          <p:cNvSpPr>
            <a:spLocks noGrp="1"/>
          </p:cNvSpPr>
          <p:nvPr>
            <p:ph type="title"/>
          </p:nvPr>
        </p:nvSpPr>
        <p:spPr>
          <a:xfrm>
            <a:off x="457200" y="417984"/>
            <a:ext cx="8229600" cy="1066800"/>
          </a:xfrm>
        </p:spPr>
        <p:txBody>
          <a:bodyPr/>
          <a:lstStyle/>
          <a:p>
            <a:r>
              <a:rPr lang="fr-FR" b="1"/>
              <a:t>Graphe de dépendances</a:t>
            </a:r>
            <a:endParaRPr lang="fr-FR" dirty="0"/>
          </a:p>
        </p:txBody>
      </p:sp>
      <p:sp>
        <p:nvSpPr>
          <p:cNvPr id="4" name="Espace réservé du numéro de diapositive 3">
            <a:extLst>
              <a:ext uri="{FF2B5EF4-FFF2-40B4-BE49-F238E27FC236}">
                <a16:creationId xmlns:a16="http://schemas.microsoft.com/office/drawing/2014/main" id="{65D9185B-E752-4FE0-B902-57D4E4025C43}"/>
              </a:ext>
            </a:extLst>
          </p:cNvPr>
          <p:cNvSpPr>
            <a:spLocks noGrp="1"/>
          </p:cNvSpPr>
          <p:nvPr>
            <p:ph type="sldNum" sz="quarter" idx="12"/>
          </p:nvPr>
        </p:nvSpPr>
        <p:spPr/>
        <p:txBody>
          <a:bodyPr/>
          <a:lstStyle/>
          <a:p>
            <a:pPr>
              <a:defRPr/>
            </a:pPr>
            <a:fld id="{8DAE35FF-2751-417C-B8EA-BE0C77B1EE3B}" type="slidenum">
              <a:rPr lang="en-US" altLang="en-US" smtClean="0"/>
              <a:pPr>
                <a:defRPr/>
              </a:pPr>
              <a:t>13</a:t>
            </a:fld>
            <a:endParaRPr lang="en-US" altLang="en-US"/>
          </a:p>
        </p:txBody>
      </p:sp>
      <p:graphicFrame>
        <p:nvGraphicFramePr>
          <p:cNvPr id="11" name="Espace réservé du contenu 10">
            <a:extLst>
              <a:ext uri="{FF2B5EF4-FFF2-40B4-BE49-F238E27FC236}">
                <a16:creationId xmlns:a16="http://schemas.microsoft.com/office/drawing/2014/main" id="{AB96DC25-B148-4AA5-ACD2-22F8A597AC29}"/>
              </a:ext>
            </a:extLst>
          </p:cNvPr>
          <p:cNvGraphicFramePr>
            <a:graphicFrameLocks noGrp="1"/>
          </p:cNvGraphicFramePr>
          <p:nvPr>
            <p:ph idx="1"/>
            <p:extLst>
              <p:ext uri="{D42A27DB-BD31-4B8C-83A1-F6EECF244321}">
                <p14:modId xmlns:p14="http://schemas.microsoft.com/office/powerpoint/2010/main" val="358638465"/>
              </p:ext>
            </p:extLst>
          </p:nvPr>
        </p:nvGraphicFramePr>
        <p:xfrm>
          <a:off x="467544" y="2492896"/>
          <a:ext cx="5442158" cy="2625090"/>
        </p:xfrm>
        <a:graphic>
          <a:graphicData uri="http://schemas.openxmlformats.org/drawingml/2006/table">
            <a:tbl>
              <a:tblPr firstRow="1" firstCol="1" lastRow="1" lastCol="1" bandRow="1" bandCol="1">
                <a:tableStyleId>{5C22544A-7EE6-4342-B048-85BDC9FD1C3A}</a:tableStyleId>
              </a:tblPr>
              <a:tblGrid>
                <a:gridCol w="1645304">
                  <a:extLst>
                    <a:ext uri="{9D8B030D-6E8A-4147-A177-3AD203B41FA5}">
                      <a16:colId xmlns:a16="http://schemas.microsoft.com/office/drawing/2014/main" val="907322794"/>
                    </a:ext>
                  </a:extLst>
                </a:gridCol>
                <a:gridCol w="3796854">
                  <a:extLst>
                    <a:ext uri="{9D8B030D-6E8A-4147-A177-3AD203B41FA5}">
                      <a16:colId xmlns:a16="http://schemas.microsoft.com/office/drawing/2014/main" val="2881281391"/>
                    </a:ext>
                  </a:extLst>
                </a:gridCol>
              </a:tblGrid>
              <a:tr h="0">
                <a:tc>
                  <a:txBody>
                    <a:bodyPr/>
                    <a:lstStyle/>
                    <a:p>
                      <a:pPr algn="justLow">
                        <a:spcAft>
                          <a:spcPts val="0"/>
                        </a:spcAft>
                      </a:pPr>
                      <a:r>
                        <a:rPr lang="fr-FR" sz="1600">
                          <a:solidFill>
                            <a:schemeClr val="tx1"/>
                          </a:solidFill>
                          <a:effectLst/>
                        </a:rPr>
                        <a:t>Production </a:t>
                      </a:r>
                      <a:endParaRPr lang="fr-F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600">
                          <a:solidFill>
                            <a:schemeClr val="tx1"/>
                          </a:solidFill>
                          <a:effectLst/>
                        </a:rPr>
                        <a:t>Action sémantique</a:t>
                      </a:r>
                      <a:endParaRPr lang="fr-FR" sz="160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8090912"/>
                  </a:ext>
                </a:extLst>
              </a:tr>
              <a:tr h="0">
                <a:tc>
                  <a:txBody>
                    <a:bodyPr/>
                    <a:lstStyle/>
                    <a:p>
                      <a:pPr algn="justLow">
                        <a:spcAft>
                          <a:spcPts val="0"/>
                        </a:spcAft>
                      </a:pPr>
                      <a:r>
                        <a:rPr lang="fr-FR" sz="1600" b="0" dirty="0">
                          <a:solidFill>
                            <a:schemeClr val="tx1"/>
                          </a:solidFill>
                          <a:effectLst/>
                        </a:rPr>
                        <a:t>S'→S</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en-US" sz="1600" b="0" dirty="0" err="1">
                          <a:solidFill>
                            <a:schemeClr val="tx1"/>
                          </a:solidFill>
                          <a:effectLst/>
                        </a:rPr>
                        <a:t>S.a</a:t>
                      </a:r>
                      <a:r>
                        <a:rPr lang="en-US" sz="1600" b="0" dirty="0">
                          <a:solidFill>
                            <a:schemeClr val="tx1"/>
                          </a:solidFill>
                          <a:effectLst/>
                        </a:rPr>
                        <a:t>:=</a:t>
                      </a:r>
                      <a:r>
                        <a:rPr lang="en-US" sz="1600" b="0" dirty="0" err="1">
                          <a:solidFill>
                            <a:schemeClr val="tx1"/>
                          </a:solidFill>
                          <a:effectLst/>
                        </a:rPr>
                        <a:t>S.b</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5481124"/>
                  </a:ext>
                </a:extLst>
              </a:tr>
              <a:tr h="0">
                <a:tc>
                  <a:txBody>
                    <a:bodyPr/>
                    <a:lstStyle/>
                    <a:p>
                      <a:pPr algn="justLow">
                        <a:spcAft>
                          <a:spcPts val="0"/>
                        </a:spcAft>
                      </a:pPr>
                      <a:r>
                        <a:rPr lang="fr-FR" sz="1600" b="0" dirty="0">
                          <a:solidFill>
                            <a:schemeClr val="tx1"/>
                          </a:solidFill>
                          <a:effectLst/>
                        </a:rPr>
                        <a:t>S→SST</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en-US" sz="1600" b="0" dirty="0">
                          <a:solidFill>
                            <a:schemeClr val="tx1"/>
                          </a:solidFill>
                          <a:effectLst/>
                        </a:rPr>
                        <a:t>S(0).b:=S(1).</a:t>
                      </a:r>
                      <a:r>
                        <a:rPr lang="en-US" sz="1600" b="0" dirty="0" err="1">
                          <a:solidFill>
                            <a:schemeClr val="tx1"/>
                          </a:solidFill>
                          <a:effectLst/>
                        </a:rPr>
                        <a:t>b+S</a:t>
                      </a:r>
                      <a:r>
                        <a:rPr lang="en-US" sz="1600" b="0" dirty="0">
                          <a:solidFill>
                            <a:schemeClr val="tx1"/>
                          </a:solidFill>
                          <a:effectLst/>
                        </a:rPr>
                        <a:t>(2).</a:t>
                      </a:r>
                      <a:r>
                        <a:rPr lang="en-US" sz="1600" b="0" dirty="0" err="1">
                          <a:solidFill>
                            <a:schemeClr val="tx1"/>
                          </a:solidFill>
                          <a:effectLst/>
                        </a:rPr>
                        <a:t>b+T.b</a:t>
                      </a:r>
                      <a:endParaRPr lang="fr-FR" sz="1600" b="0" dirty="0">
                        <a:solidFill>
                          <a:schemeClr val="tx1"/>
                        </a:solidFill>
                        <a:effectLst/>
                      </a:endParaRPr>
                    </a:p>
                    <a:p>
                      <a:pPr>
                        <a:spcAft>
                          <a:spcPts val="0"/>
                        </a:spcAft>
                      </a:pPr>
                      <a:r>
                        <a:rPr lang="en-US" sz="1600" b="0" dirty="0">
                          <a:solidFill>
                            <a:schemeClr val="tx1"/>
                          </a:solidFill>
                          <a:effectLst/>
                        </a:rPr>
                        <a:t>S(1).a:=S(0).a</a:t>
                      </a:r>
                      <a:endParaRPr lang="fr-FR" sz="1600" b="0" dirty="0">
                        <a:solidFill>
                          <a:schemeClr val="tx1"/>
                        </a:solidFill>
                        <a:effectLst/>
                      </a:endParaRPr>
                    </a:p>
                    <a:p>
                      <a:pPr>
                        <a:spcAft>
                          <a:spcPts val="0"/>
                        </a:spcAft>
                      </a:pPr>
                      <a:r>
                        <a:rPr lang="en-US" sz="1600" b="0" dirty="0">
                          <a:solidFill>
                            <a:schemeClr val="tx1"/>
                          </a:solidFill>
                          <a:effectLst/>
                        </a:rPr>
                        <a:t>S(2).a:=S(0).a+1 </a:t>
                      </a:r>
                    </a:p>
                    <a:p>
                      <a:pPr>
                        <a:spcAft>
                          <a:spcPts val="0"/>
                        </a:spcAft>
                      </a:pPr>
                      <a:r>
                        <a:rPr lang="en-US" sz="1600" b="0" dirty="0" err="1">
                          <a:solidFill>
                            <a:schemeClr val="tx1"/>
                          </a:solidFill>
                          <a:effectLst/>
                        </a:rPr>
                        <a:t>T.a</a:t>
                      </a:r>
                      <a:r>
                        <a:rPr lang="en-US" sz="1600" b="0" dirty="0">
                          <a:solidFill>
                            <a:schemeClr val="tx1"/>
                          </a:solidFill>
                          <a:effectLst/>
                        </a:rPr>
                        <a:t>:=S(0).a+ S(0).</a:t>
                      </a:r>
                      <a:r>
                        <a:rPr lang="en-US" sz="1600" b="0" dirty="0" err="1">
                          <a:solidFill>
                            <a:schemeClr val="tx1"/>
                          </a:solidFill>
                          <a:effectLst/>
                        </a:rPr>
                        <a:t>b+S</a:t>
                      </a:r>
                      <a:r>
                        <a:rPr lang="en-US" sz="1600" b="0" dirty="0">
                          <a:solidFill>
                            <a:schemeClr val="tx1"/>
                          </a:solidFill>
                          <a:effectLst/>
                        </a:rPr>
                        <a:t>(1).a</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6337169"/>
                  </a:ext>
                </a:extLst>
              </a:tr>
              <a:tr h="0">
                <a:tc>
                  <a:txBody>
                    <a:bodyPr/>
                    <a:lstStyle/>
                    <a:p>
                      <a:pPr algn="justLow">
                        <a:spcAft>
                          <a:spcPts val="0"/>
                        </a:spcAft>
                      </a:pPr>
                      <a:r>
                        <a:rPr lang="fr-FR" sz="1600" b="0" dirty="0">
                          <a:solidFill>
                            <a:schemeClr val="tx1"/>
                          </a:solidFill>
                          <a:effectLst/>
                        </a:rPr>
                        <a:t>T→PT</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600" b="0" dirty="0">
                          <a:solidFill>
                            <a:schemeClr val="tx1"/>
                          </a:solidFill>
                          <a:effectLst/>
                        </a:rPr>
                        <a:t>T(0).b:=</a:t>
                      </a:r>
                      <a:r>
                        <a:rPr lang="fr-FR" sz="1600" b="0" dirty="0" err="1">
                          <a:solidFill>
                            <a:schemeClr val="tx1"/>
                          </a:solidFill>
                          <a:effectLst/>
                        </a:rPr>
                        <a:t>P.a+P.b</a:t>
                      </a:r>
                      <a:endParaRPr lang="fr-FR" sz="1600" b="0" dirty="0">
                        <a:solidFill>
                          <a:schemeClr val="tx1"/>
                        </a:solidFill>
                        <a:effectLst/>
                      </a:endParaRPr>
                    </a:p>
                    <a:p>
                      <a:pPr algn="justLow">
                        <a:spcAft>
                          <a:spcPts val="0"/>
                        </a:spcAft>
                      </a:pPr>
                      <a:r>
                        <a:rPr lang="fr-FR" sz="1600" b="0" dirty="0" err="1">
                          <a:solidFill>
                            <a:schemeClr val="tx1"/>
                          </a:solidFill>
                          <a:effectLst/>
                        </a:rPr>
                        <a:t>P.a</a:t>
                      </a:r>
                      <a:r>
                        <a:rPr lang="fr-FR" sz="1600" b="0" dirty="0">
                          <a:solidFill>
                            <a:schemeClr val="tx1"/>
                          </a:solidFill>
                          <a:effectLst/>
                        </a:rPr>
                        <a:t>:=T(0).a+3</a:t>
                      </a:r>
                    </a:p>
                    <a:p>
                      <a:pPr algn="justLow">
                        <a:spcAft>
                          <a:spcPts val="0"/>
                        </a:spcAft>
                      </a:pPr>
                      <a:r>
                        <a:rPr lang="fr-FR" sz="1600" b="0" dirty="0">
                          <a:solidFill>
                            <a:schemeClr val="tx1"/>
                          </a:solidFill>
                          <a:effectLst/>
                        </a:rPr>
                        <a:t> T(1).a:=...</a:t>
                      </a:r>
                      <a:endParaRPr lang="fr-FR" sz="1600" b="0" dirty="0">
                        <a:solidFill>
                          <a:schemeClr val="tx1"/>
                        </a:solidFill>
                        <a:effectLst/>
                        <a:latin typeface="Times New Roman" panose="02020603050405020304" pitchFamily="18" charset="0"/>
                        <a:ea typeface="Times New Roman" panose="02020603050405020304" pitchFamily="18" charset="0"/>
                      </a:endParaRPr>
                    </a:p>
                  </a:txBody>
                  <a:tcPr marL="68580" marR="68580" marT="71755" marB="717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7575095"/>
                  </a:ext>
                </a:extLst>
              </a:tr>
            </a:tbl>
          </a:graphicData>
        </a:graphic>
      </p:graphicFrame>
      <p:sp>
        <p:nvSpPr>
          <p:cNvPr id="12" name="ZoneTexte 11">
            <a:extLst>
              <a:ext uri="{FF2B5EF4-FFF2-40B4-BE49-F238E27FC236}">
                <a16:creationId xmlns:a16="http://schemas.microsoft.com/office/drawing/2014/main" id="{8171E887-D36A-4AC1-859B-734B29E47649}"/>
              </a:ext>
            </a:extLst>
          </p:cNvPr>
          <p:cNvSpPr txBox="1"/>
          <p:nvPr/>
        </p:nvSpPr>
        <p:spPr>
          <a:xfrm>
            <a:off x="457200" y="1682391"/>
            <a:ext cx="6048672" cy="769441"/>
          </a:xfrm>
          <a:prstGeom prst="rect">
            <a:avLst/>
          </a:prstGeom>
          <a:noFill/>
        </p:spPr>
        <p:txBody>
          <a:bodyPr wrap="square" rtlCol="0">
            <a:spAutoFit/>
          </a:bodyPr>
          <a:lstStyle/>
          <a:p>
            <a:pPr>
              <a:buNone/>
            </a:pPr>
            <a:r>
              <a:rPr lang="fr-FR" sz="2000" b="1" dirty="0"/>
              <a:t>Exemple : </a:t>
            </a:r>
            <a:endParaRPr lang="fr-FR" sz="2000" dirty="0"/>
          </a:p>
          <a:p>
            <a:pPr>
              <a:buNone/>
            </a:pPr>
            <a:r>
              <a:rPr lang="fr-FR" sz="2000" dirty="0"/>
              <a:t>Soit la DDS suivante (a hérité et b synthétisé) </a:t>
            </a:r>
          </a:p>
        </p:txBody>
      </p:sp>
      <p:pic>
        <p:nvPicPr>
          <p:cNvPr id="2052" name="Picture 4">
            <a:extLst>
              <a:ext uri="{FF2B5EF4-FFF2-40B4-BE49-F238E27FC236}">
                <a16:creationId xmlns:a16="http://schemas.microsoft.com/office/drawing/2014/main" id="{38E9A0FD-44F4-433B-93B2-32CC7ECE58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9016" y="3068960"/>
            <a:ext cx="2677720" cy="2625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4971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A5C2E-51F6-4A6A-B3C0-2050B5229674}"/>
              </a:ext>
            </a:extLst>
          </p:cNvPr>
          <p:cNvSpPr>
            <a:spLocks noGrp="1"/>
          </p:cNvSpPr>
          <p:nvPr>
            <p:ph type="title"/>
          </p:nvPr>
        </p:nvSpPr>
        <p:spPr>
          <a:xfrm>
            <a:off x="395536" y="489992"/>
            <a:ext cx="8541200" cy="1066800"/>
          </a:xfrm>
        </p:spPr>
        <p:txBody>
          <a:bodyPr>
            <a:normAutofit fontScale="90000"/>
          </a:bodyPr>
          <a:lstStyle/>
          <a:p>
            <a:r>
              <a:rPr lang="fr-FR" dirty="0"/>
              <a:t>Ordre d'évaluation des actions sémantiques</a:t>
            </a:r>
          </a:p>
        </p:txBody>
      </p:sp>
      <p:sp>
        <p:nvSpPr>
          <p:cNvPr id="3" name="Espace réservé du contenu 2">
            <a:extLst>
              <a:ext uri="{FF2B5EF4-FFF2-40B4-BE49-F238E27FC236}">
                <a16:creationId xmlns:a16="http://schemas.microsoft.com/office/drawing/2014/main" id="{18B846CF-B144-4B33-942E-96325731C3ED}"/>
              </a:ext>
            </a:extLst>
          </p:cNvPr>
          <p:cNvSpPr>
            <a:spLocks noGrp="1"/>
          </p:cNvSpPr>
          <p:nvPr>
            <p:ph idx="1"/>
          </p:nvPr>
        </p:nvSpPr>
        <p:spPr>
          <a:xfrm>
            <a:off x="395536" y="1678752"/>
            <a:ext cx="8229600" cy="4846592"/>
          </a:xfrm>
        </p:spPr>
        <p:txBody>
          <a:bodyPr>
            <a:normAutofit/>
          </a:bodyPr>
          <a:lstStyle/>
          <a:p>
            <a:pPr marL="109728" indent="0">
              <a:buNone/>
            </a:pPr>
            <a:r>
              <a:rPr lang="fr-FR" b="1" dirty="0"/>
              <a:t>Après l'analyse syntaxique </a:t>
            </a:r>
            <a:endParaRPr lang="fr-FR" dirty="0"/>
          </a:p>
          <a:p>
            <a:pPr algn="just">
              <a:spcBef>
                <a:spcPts val="1200"/>
              </a:spcBef>
            </a:pPr>
            <a:r>
              <a:rPr lang="fr-FR" sz="1800" dirty="0"/>
              <a:t>On peut faire le calcul des attributs indépendamment de l'analyse syntaxique : lors de l'analyse syntaxique, on construit l'arbre syntaxique, puis ensuite, lorsque l'analyse syntaxique est terminée, le calcul des attributs s'effectue sur cet arbre par des parcours de cet arbre (en suivant l'ordre d'évaluation des attributs). </a:t>
            </a:r>
          </a:p>
          <a:p>
            <a:pPr algn="just">
              <a:spcBef>
                <a:spcPts val="1200"/>
              </a:spcBef>
            </a:pPr>
            <a:r>
              <a:rPr lang="fr-FR" sz="1800" dirty="0"/>
              <a:t>Cette méthode est très coûteuse en mémoire (stockage de l'arbre). Mais l'avantage est que l'on n'est pas dépendant de l'ordre de visite des sommets de l'arbre syntaxique imposé par l'analyse syntaxique, où l'analyse descendante impose un parcours en profondeur du haut vers le bas, de la gauche vers la droite, et l'analyse ascendante un parcours du bas vers le haut, ...). </a:t>
            </a:r>
          </a:p>
        </p:txBody>
      </p:sp>
      <p:sp>
        <p:nvSpPr>
          <p:cNvPr id="4" name="Espace réservé du numéro de diapositive 3">
            <a:extLst>
              <a:ext uri="{FF2B5EF4-FFF2-40B4-BE49-F238E27FC236}">
                <a16:creationId xmlns:a16="http://schemas.microsoft.com/office/drawing/2014/main" id="{7FC9ACB6-8EF0-4B4D-8A97-1FD89277B4D1}"/>
              </a:ext>
            </a:extLst>
          </p:cNvPr>
          <p:cNvSpPr>
            <a:spLocks noGrp="1"/>
          </p:cNvSpPr>
          <p:nvPr>
            <p:ph type="sldNum" sz="quarter" idx="12"/>
          </p:nvPr>
        </p:nvSpPr>
        <p:spPr/>
        <p:txBody>
          <a:bodyPr/>
          <a:lstStyle/>
          <a:p>
            <a:pPr>
              <a:defRPr/>
            </a:pPr>
            <a:fld id="{8DAE35FF-2751-417C-B8EA-BE0C77B1EE3B}" type="slidenum">
              <a:rPr lang="en-US" altLang="en-US" smtClean="0"/>
              <a:pPr>
                <a:defRPr/>
              </a:pPr>
              <a:t>14</a:t>
            </a:fld>
            <a:endParaRPr lang="en-US" altLang="en-US"/>
          </a:p>
        </p:txBody>
      </p:sp>
    </p:spTree>
    <p:extLst>
      <p:ext uri="{BB962C8B-B14F-4D97-AF65-F5344CB8AC3E}">
        <p14:creationId xmlns:p14="http://schemas.microsoft.com/office/powerpoint/2010/main" val="2628102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A5C2E-51F6-4A6A-B3C0-2050B5229674}"/>
              </a:ext>
            </a:extLst>
          </p:cNvPr>
          <p:cNvSpPr>
            <a:spLocks noGrp="1"/>
          </p:cNvSpPr>
          <p:nvPr>
            <p:ph type="title"/>
          </p:nvPr>
        </p:nvSpPr>
        <p:spPr>
          <a:xfrm>
            <a:off x="395536" y="489992"/>
            <a:ext cx="8541200" cy="1066800"/>
          </a:xfrm>
        </p:spPr>
        <p:txBody>
          <a:bodyPr>
            <a:normAutofit fontScale="90000"/>
          </a:bodyPr>
          <a:lstStyle/>
          <a:p>
            <a:r>
              <a:rPr lang="fr-FR" dirty="0"/>
              <a:t>Ordre d'évaluation des actions sémantiques</a:t>
            </a:r>
          </a:p>
        </p:txBody>
      </p:sp>
      <p:sp>
        <p:nvSpPr>
          <p:cNvPr id="3" name="Espace réservé du contenu 2">
            <a:extLst>
              <a:ext uri="{FF2B5EF4-FFF2-40B4-BE49-F238E27FC236}">
                <a16:creationId xmlns:a16="http://schemas.microsoft.com/office/drawing/2014/main" id="{18B846CF-B144-4B33-942E-96325731C3ED}"/>
              </a:ext>
            </a:extLst>
          </p:cNvPr>
          <p:cNvSpPr>
            <a:spLocks noGrp="1"/>
          </p:cNvSpPr>
          <p:nvPr>
            <p:ph idx="1"/>
          </p:nvPr>
        </p:nvSpPr>
        <p:spPr>
          <a:xfrm>
            <a:off x="395536" y="1678752"/>
            <a:ext cx="8229600" cy="4846592"/>
          </a:xfrm>
        </p:spPr>
        <p:txBody>
          <a:bodyPr>
            <a:normAutofit/>
          </a:bodyPr>
          <a:lstStyle/>
          <a:p>
            <a:pPr marL="109728" indent="0">
              <a:buNone/>
            </a:pPr>
            <a:r>
              <a:rPr lang="fr-FR" b="1" dirty="0"/>
              <a:t>Pendant l'analyse syntaxique </a:t>
            </a:r>
          </a:p>
          <a:p>
            <a:pPr algn="just">
              <a:spcBef>
                <a:spcPts val="1200"/>
              </a:spcBef>
            </a:pPr>
            <a:r>
              <a:rPr lang="fr-FR" sz="2000" dirty="0"/>
              <a:t>On peut évaluer les attributs en même temps que l'on effectue l'analyse syntaxique. Dans ce cas, on utilisera une pile pour conserver les valeurs des attributs, cette pile pouvant être la même que celle de l'analyseur syntaxique, ou une autre. </a:t>
            </a:r>
          </a:p>
          <a:p>
            <a:pPr algn="just">
              <a:spcBef>
                <a:spcPts val="1200"/>
              </a:spcBef>
            </a:pPr>
            <a:r>
              <a:rPr lang="fr-FR" sz="2000" dirty="0"/>
              <a:t>Cette fois-ci, l'ordre d'évaluation des attributs est lié à l'ordre dans lequel les nœuds de l'arbre syntaxique sont "crées" par la méthode d'analyse. </a:t>
            </a:r>
          </a:p>
          <a:p>
            <a:pPr algn="just">
              <a:spcBef>
                <a:spcPts val="1200"/>
              </a:spcBef>
            </a:pPr>
            <a:r>
              <a:rPr lang="fr-FR" sz="2000" dirty="0">
                <a:solidFill>
                  <a:srgbClr val="FF0000"/>
                </a:solidFill>
              </a:rPr>
              <a:t>On ne pourra traiter les grammaires S-attribuées qu'avec une analyse ascendante, et les grammaires L-attribuées qu'avec l'analyse descendante.</a:t>
            </a:r>
          </a:p>
        </p:txBody>
      </p:sp>
      <p:sp>
        <p:nvSpPr>
          <p:cNvPr id="4" name="Espace réservé du numéro de diapositive 3">
            <a:extLst>
              <a:ext uri="{FF2B5EF4-FFF2-40B4-BE49-F238E27FC236}">
                <a16:creationId xmlns:a16="http://schemas.microsoft.com/office/drawing/2014/main" id="{7FC9ACB6-8EF0-4B4D-8A97-1FD89277B4D1}"/>
              </a:ext>
            </a:extLst>
          </p:cNvPr>
          <p:cNvSpPr>
            <a:spLocks noGrp="1"/>
          </p:cNvSpPr>
          <p:nvPr>
            <p:ph type="sldNum" sz="quarter" idx="12"/>
          </p:nvPr>
        </p:nvSpPr>
        <p:spPr/>
        <p:txBody>
          <a:bodyPr/>
          <a:lstStyle/>
          <a:p>
            <a:pPr>
              <a:defRPr/>
            </a:pPr>
            <a:fld id="{8DAE35FF-2751-417C-B8EA-BE0C77B1EE3B}" type="slidenum">
              <a:rPr lang="en-US" altLang="en-US" smtClean="0"/>
              <a:pPr>
                <a:defRPr/>
              </a:pPr>
              <a:t>15</a:t>
            </a:fld>
            <a:endParaRPr lang="en-US" altLang="en-US"/>
          </a:p>
        </p:txBody>
      </p:sp>
    </p:spTree>
    <p:extLst>
      <p:ext uri="{BB962C8B-B14F-4D97-AF65-F5344CB8AC3E}">
        <p14:creationId xmlns:p14="http://schemas.microsoft.com/office/powerpoint/2010/main" val="2084314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FA5C2E-51F6-4A6A-B3C0-2050B5229674}"/>
              </a:ext>
            </a:extLst>
          </p:cNvPr>
          <p:cNvSpPr>
            <a:spLocks noGrp="1"/>
          </p:cNvSpPr>
          <p:nvPr>
            <p:ph type="title"/>
          </p:nvPr>
        </p:nvSpPr>
        <p:spPr>
          <a:xfrm>
            <a:off x="395536" y="188640"/>
            <a:ext cx="8541200" cy="1066800"/>
          </a:xfrm>
        </p:spPr>
        <p:txBody>
          <a:bodyPr>
            <a:normAutofit/>
          </a:bodyPr>
          <a:lstStyle/>
          <a:p>
            <a:pPr marL="109728"/>
            <a:r>
              <a:rPr lang="fr-FR" b="1" dirty="0"/>
              <a:t>Pendant l'analyse syntaxique </a:t>
            </a:r>
          </a:p>
        </p:txBody>
      </p:sp>
      <p:sp>
        <p:nvSpPr>
          <p:cNvPr id="3" name="Espace réservé du contenu 2">
            <a:extLst>
              <a:ext uri="{FF2B5EF4-FFF2-40B4-BE49-F238E27FC236}">
                <a16:creationId xmlns:a16="http://schemas.microsoft.com/office/drawing/2014/main" id="{18B846CF-B144-4B33-942E-96325731C3ED}"/>
              </a:ext>
            </a:extLst>
          </p:cNvPr>
          <p:cNvSpPr>
            <a:spLocks noGrp="1"/>
          </p:cNvSpPr>
          <p:nvPr>
            <p:ph idx="1"/>
          </p:nvPr>
        </p:nvSpPr>
        <p:spPr>
          <a:xfrm>
            <a:off x="395535" y="1340768"/>
            <a:ext cx="8541199" cy="4846592"/>
          </a:xfrm>
        </p:spPr>
        <p:txBody>
          <a:bodyPr>
            <a:normAutofit/>
          </a:bodyPr>
          <a:lstStyle/>
          <a:p>
            <a:pPr marL="109728" indent="0">
              <a:buNone/>
            </a:pPr>
            <a:r>
              <a:rPr lang="fr-FR" sz="2000" b="1" dirty="0"/>
              <a:t>Exemple:</a:t>
            </a:r>
          </a:p>
          <a:p>
            <a:pPr marL="109728" indent="0">
              <a:buNone/>
            </a:pPr>
            <a:r>
              <a:rPr lang="fr-FR" sz="2000" dirty="0"/>
              <a:t>Évaluation d'une expression arithmétique   avec une analyse ascendante </a:t>
            </a:r>
          </a:p>
          <a:p>
            <a:pPr marL="109728" indent="0">
              <a:buNone/>
            </a:pPr>
            <a:endParaRPr lang="fr-FR" sz="2000" b="1" dirty="0"/>
          </a:p>
          <a:p>
            <a:pPr marL="109728" indent="0">
              <a:buNone/>
            </a:pPr>
            <a:endParaRPr lang="fr-FR" sz="2000" b="1" dirty="0"/>
          </a:p>
        </p:txBody>
      </p:sp>
      <p:sp>
        <p:nvSpPr>
          <p:cNvPr id="4" name="Espace réservé du numéro de diapositive 3">
            <a:extLst>
              <a:ext uri="{FF2B5EF4-FFF2-40B4-BE49-F238E27FC236}">
                <a16:creationId xmlns:a16="http://schemas.microsoft.com/office/drawing/2014/main" id="{7FC9ACB6-8EF0-4B4D-8A97-1FD89277B4D1}"/>
              </a:ext>
            </a:extLst>
          </p:cNvPr>
          <p:cNvSpPr>
            <a:spLocks noGrp="1"/>
          </p:cNvSpPr>
          <p:nvPr>
            <p:ph type="sldNum" sz="quarter" idx="12"/>
          </p:nvPr>
        </p:nvSpPr>
        <p:spPr/>
        <p:txBody>
          <a:bodyPr/>
          <a:lstStyle/>
          <a:p>
            <a:pPr>
              <a:defRPr/>
            </a:pPr>
            <a:fld id="{8DAE35FF-2751-417C-B8EA-BE0C77B1EE3B}" type="slidenum">
              <a:rPr lang="en-US" altLang="en-US" smtClean="0"/>
              <a:pPr>
                <a:defRPr/>
              </a:pPr>
              <a:t>16</a:t>
            </a:fld>
            <a:endParaRPr lang="en-US" altLang="en-US"/>
          </a:p>
        </p:txBody>
      </p:sp>
      <p:graphicFrame>
        <p:nvGraphicFramePr>
          <p:cNvPr id="5" name="Tableau 4">
            <a:extLst>
              <a:ext uri="{FF2B5EF4-FFF2-40B4-BE49-F238E27FC236}">
                <a16:creationId xmlns:a16="http://schemas.microsoft.com/office/drawing/2014/main" id="{85F7916B-ED71-4078-8E5B-6D237C80ACAD}"/>
              </a:ext>
            </a:extLst>
          </p:cNvPr>
          <p:cNvGraphicFramePr>
            <a:graphicFrameLocks noGrp="1"/>
          </p:cNvGraphicFramePr>
          <p:nvPr>
            <p:extLst>
              <p:ext uri="{D42A27DB-BD31-4B8C-83A1-F6EECF244321}">
                <p14:modId xmlns:p14="http://schemas.microsoft.com/office/powerpoint/2010/main" val="2259723051"/>
              </p:ext>
            </p:extLst>
          </p:nvPr>
        </p:nvGraphicFramePr>
        <p:xfrm>
          <a:off x="521550" y="2276872"/>
          <a:ext cx="8415185" cy="3703480"/>
        </p:xfrm>
        <a:graphic>
          <a:graphicData uri="http://schemas.openxmlformats.org/drawingml/2006/table">
            <a:tbl>
              <a:tblPr firstRow="1" firstCol="1" lastRow="1" lastCol="1" bandRow="1" bandCol="1">
                <a:tableStyleId>{5C22544A-7EE6-4342-B048-85BDC9FD1C3A}</a:tableStyleId>
              </a:tblPr>
              <a:tblGrid>
                <a:gridCol w="2209901">
                  <a:extLst>
                    <a:ext uri="{9D8B030D-6E8A-4147-A177-3AD203B41FA5}">
                      <a16:colId xmlns:a16="http://schemas.microsoft.com/office/drawing/2014/main" val="3036223363"/>
                    </a:ext>
                  </a:extLst>
                </a:gridCol>
                <a:gridCol w="3161183">
                  <a:extLst>
                    <a:ext uri="{9D8B030D-6E8A-4147-A177-3AD203B41FA5}">
                      <a16:colId xmlns:a16="http://schemas.microsoft.com/office/drawing/2014/main" val="444195067"/>
                    </a:ext>
                  </a:extLst>
                </a:gridCol>
                <a:gridCol w="3044101">
                  <a:extLst>
                    <a:ext uri="{9D8B030D-6E8A-4147-A177-3AD203B41FA5}">
                      <a16:colId xmlns:a16="http://schemas.microsoft.com/office/drawing/2014/main" val="2640896422"/>
                    </a:ext>
                  </a:extLst>
                </a:gridCol>
              </a:tblGrid>
              <a:tr h="443157">
                <a:tc>
                  <a:txBody>
                    <a:bodyPr/>
                    <a:lstStyle/>
                    <a:p>
                      <a:pPr algn="l">
                        <a:spcAft>
                          <a:spcPts val="0"/>
                        </a:spcAft>
                      </a:pPr>
                      <a:r>
                        <a:rPr lang="fr-FR" sz="1800" dirty="0">
                          <a:solidFill>
                            <a:schemeClr val="tx1"/>
                          </a:solidFill>
                          <a:effectLst/>
                        </a:rPr>
                        <a:t>Production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Action sémantique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Traduction avec une pile</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1872405"/>
                  </a:ext>
                </a:extLst>
              </a:tr>
              <a:tr h="886314">
                <a:tc>
                  <a:txBody>
                    <a:bodyPr/>
                    <a:lstStyle/>
                    <a:p>
                      <a:pPr algn="l">
                        <a:spcAft>
                          <a:spcPts val="0"/>
                        </a:spcAft>
                      </a:pPr>
                      <a:r>
                        <a:rPr lang="fr-FR" sz="1800" dirty="0">
                          <a:solidFill>
                            <a:schemeClr val="tx1"/>
                          </a:solidFill>
                          <a:effectLst/>
                        </a:rPr>
                        <a:t>E→E+T</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E(0).val:=E(1).</a:t>
                      </a:r>
                      <a:r>
                        <a:rPr lang="fr-FR" sz="1800" dirty="0" err="1">
                          <a:solidFill>
                            <a:schemeClr val="tx1"/>
                          </a:solidFill>
                          <a:effectLst/>
                        </a:rPr>
                        <a:t>val+T.val</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err="1">
                          <a:solidFill>
                            <a:schemeClr val="tx1"/>
                          </a:solidFill>
                          <a:effectLst/>
                        </a:rPr>
                        <a:t>tmpT</a:t>
                      </a:r>
                      <a:r>
                        <a:rPr lang="fr-FR" sz="1800" dirty="0">
                          <a:solidFill>
                            <a:schemeClr val="tx1"/>
                          </a:solidFill>
                          <a:effectLst/>
                        </a:rPr>
                        <a:t> = </a:t>
                      </a:r>
                      <a:r>
                        <a:rPr lang="fr-FR" sz="1800" dirty="0" err="1">
                          <a:solidFill>
                            <a:schemeClr val="tx1"/>
                          </a:solidFill>
                          <a:effectLst/>
                        </a:rPr>
                        <a:t>depiler</a:t>
                      </a:r>
                      <a:r>
                        <a:rPr lang="fr-FR" sz="1800" dirty="0">
                          <a:solidFill>
                            <a:schemeClr val="tx1"/>
                          </a:solidFill>
                          <a:effectLst/>
                        </a:rPr>
                        <a:t>()</a:t>
                      </a:r>
                    </a:p>
                    <a:p>
                      <a:pPr algn="l">
                        <a:spcAft>
                          <a:spcPts val="0"/>
                        </a:spcAft>
                      </a:pPr>
                      <a:r>
                        <a:rPr lang="fr-FR" sz="1800" dirty="0" err="1">
                          <a:solidFill>
                            <a:schemeClr val="tx1"/>
                          </a:solidFill>
                          <a:effectLst/>
                        </a:rPr>
                        <a:t>tmpE</a:t>
                      </a:r>
                      <a:r>
                        <a:rPr lang="fr-FR" sz="1800" dirty="0">
                          <a:solidFill>
                            <a:schemeClr val="tx1"/>
                          </a:solidFill>
                          <a:effectLst/>
                        </a:rPr>
                        <a:t> = </a:t>
                      </a:r>
                      <a:r>
                        <a:rPr lang="fr-FR" sz="1800" dirty="0" err="1">
                          <a:solidFill>
                            <a:schemeClr val="tx1"/>
                          </a:solidFill>
                          <a:effectLst/>
                        </a:rPr>
                        <a:t>depiler</a:t>
                      </a:r>
                      <a:r>
                        <a:rPr lang="fr-FR" sz="1800" dirty="0">
                          <a:solidFill>
                            <a:schemeClr val="tx1"/>
                          </a:solidFill>
                          <a:effectLst/>
                        </a:rPr>
                        <a:t>()</a:t>
                      </a:r>
                    </a:p>
                    <a:p>
                      <a:pPr algn="l">
                        <a:spcAft>
                          <a:spcPts val="0"/>
                        </a:spcAft>
                      </a:pPr>
                      <a:r>
                        <a:rPr lang="fr-FR" sz="1800" dirty="0">
                          <a:solidFill>
                            <a:schemeClr val="tx1"/>
                          </a:solidFill>
                          <a:effectLst/>
                        </a:rPr>
                        <a:t>empiler(</a:t>
                      </a:r>
                      <a:r>
                        <a:rPr lang="fr-FR" sz="1800" dirty="0" err="1">
                          <a:solidFill>
                            <a:schemeClr val="tx1"/>
                          </a:solidFill>
                          <a:effectLst/>
                        </a:rPr>
                        <a:t>tmpE+tmpT</a:t>
                      </a:r>
                      <a:r>
                        <a:rPr lang="fr-FR" sz="1800" dirty="0">
                          <a:solidFill>
                            <a:schemeClr val="tx1"/>
                          </a:solidFill>
                          <a:effectLst/>
                        </a:rPr>
                        <a:t>)</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96796439"/>
                  </a:ext>
                </a:extLst>
              </a:tr>
              <a:tr h="221578">
                <a:tc>
                  <a:txBody>
                    <a:bodyPr/>
                    <a:lstStyle/>
                    <a:p>
                      <a:pPr algn="l">
                        <a:spcAft>
                          <a:spcPts val="0"/>
                        </a:spcAft>
                      </a:pPr>
                      <a:r>
                        <a:rPr lang="fr-FR" sz="1800">
                          <a:solidFill>
                            <a:schemeClr val="tx1"/>
                          </a:solidFill>
                          <a:effectLst/>
                        </a:rPr>
                        <a:t>E→ T</a:t>
                      </a:r>
                      <a:endParaRPr lang="fr-FR" sz="180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a:solidFill>
                            <a:schemeClr val="tx1"/>
                          </a:solidFill>
                          <a:effectLst/>
                        </a:rPr>
                        <a:t>E.val:=T.val</a:t>
                      </a:r>
                      <a:endParaRPr lang="fr-FR" sz="180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3110708"/>
                  </a:ext>
                </a:extLst>
              </a:tr>
              <a:tr h="1107892">
                <a:tc>
                  <a:txBody>
                    <a:bodyPr/>
                    <a:lstStyle/>
                    <a:p>
                      <a:pPr algn="l">
                        <a:spcAft>
                          <a:spcPts val="0"/>
                        </a:spcAft>
                      </a:pPr>
                      <a:r>
                        <a:rPr lang="fr-FR" sz="1800">
                          <a:solidFill>
                            <a:schemeClr val="tx1"/>
                          </a:solidFill>
                          <a:effectLst/>
                        </a:rPr>
                        <a:t>T→ T*F</a:t>
                      </a:r>
                      <a:endParaRPr lang="fr-FR" sz="180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T(0).val:=T(1).val*</a:t>
                      </a:r>
                      <a:r>
                        <a:rPr lang="fr-FR" sz="1800" dirty="0" err="1">
                          <a:solidFill>
                            <a:schemeClr val="tx1"/>
                          </a:solidFill>
                          <a:effectLst/>
                        </a:rPr>
                        <a:t>F.val</a:t>
                      </a:r>
                      <a:r>
                        <a:rPr lang="fr-FR" sz="1800" dirty="0">
                          <a:solidFill>
                            <a:schemeClr val="tx1"/>
                          </a:solidFill>
                          <a:effectLst/>
                        </a:rPr>
                        <a:t>	</a:t>
                      </a:r>
                    </a:p>
                    <a:p>
                      <a:pPr algn="l">
                        <a:spcAft>
                          <a:spcPts val="0"/>
                        </a:spcAft>
                      </a:pPr>
                      <a:r>
                        <a:rPr lang="fr-FR" sz="1800" dirty="0">
                          <a:solidFill>
                            <a:schemeClr val="tx1"/>
                          </a:solidFill>
                          <a:effectLst/>
                        </a:rPr>
                        <a:t> 	</a:t>
                      </a:r>
                    </a:p>
                    <a:p>
                      <a:pPr algn="l">
                        <a:spcAft>
                          <a:spcPts val="0"/>
                        </a:spcAft>
                      </a:pPr>
                      <a:r>
                        <a:rPr lang="en-US" sz="1800" dirty="0">
                          <a:solidFill>
                            <a:schemeClr val="tx1"/>
                          </a:solidFill>
                          <a:effectLst/>
                        </a:rPr>
                        <a:t>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en-US" sz="1800" dirty="0" err="1">
                          <a:solidFill>
                            <a:schemeClr val="tx1"/>
                          </a:solidFill>
                          <a:effectLst/>
                        </a:rPr>
                        <a:t>tmpT</a:t>
                      </a:r>
                      <a:r>
                        <a:rPr lang="en-US" sz="1800" dirty="0">
                          <a:solidFill>
                            <a:schemeClr val="tx1"/>
                          </a:solidFill>
                          <a:effectLst/>
                        </a:rPr>
                        <a:t> = </a:t>
                      </a:r>
                      <a:r>
                        <a:rPr lang="en-US" sz="1800" dirty="0" err="1">
                          <a:solidFill>
                            <a:schemeClr val="tx1"/>
                          </a:solidFill>
                          <a:effectLst/>
                        </a:rPr>
                        <a:t>depiler</a:t>
                      </a:r>
                      <a:r>
                        <a:rPr lang="en-US" sz="1800" dirty="0">
                          <a:solidFill>
                            <a:schemeClr val="tx1"/>
                          </a:solidFill>
                          <a:effectLst/>
                        </a:rPr>
                        <a:t>()</a:t>
                      </a:r>
                      <a:endParaRPr lang="fr-FR" sz="1800" dirty="0">
                        <a:solidFill>
                          <a:schemeClr val="tx1"/>
                        </a:solidFill>
                        <a:effectLst/>
                      </a:endParaRPr>
                    </a:p>
                    <a:p>
                      <a:pPr algn="l">
                        <a:spcAft>
                          <a:spcPts val="0"/>
                        </a:spcAft>
                      </a:pPr>
                      <a:r>
                        <a:rPr lang="en-US" sz="1800" dirty="0" err="1">
                          <a:solidFill>
                            <a:schemeClr val="tx1"/>
                          </a:solidFill>
                          <a:effectLst/>
                        </a:rPr>
                        <a:t>tmpF</a:t>
                      </a:r>
                      <a:r>
                        <a:rPr lang="en-US" sz="1800" dirty="0">
                          <a:solidFill>
                            <a:schemeClr val="tx1"/>
                          </a:solidFill>
                          <a:effectLst/>
                        </a:rPr>
                        <a:t> = </a:t>
                      </a:r>
                      <a:r>
                        <a:rPr lang="en-US" sz="1800" dirty="0" err="1">
                          <a:solidFill>
                            <a:schemeClr val="tx1"/>
                          </a:solidFill>
                          <a:effectLst/>
                        </a:rPr>
                        <a:t>depiler</a:t>
                      </a:r>
                      <a:r>
                        <a:rPr lang="en-US" sz="1800" dirty="0">
                          <a:solidFill>
                            <a:schemeClr val="tx1"/>
                          </a:solidFill>
                          <a:effectLst/>
                        </a:rPr>
                        <a:t>()</a:t>
                      </a:r>
                      <a:endParaRPr lang="fr-FR" sz="1800" dirty="0">
                        <a:solidFill>
                          <a:schemeClr val="tx1"/>
                        </a:solidFill>
                        <a:effectLst/>
                      </a:endParaRPr>
                    </a:p>
                    <a:p>
                      <a:pPr algn="l">
                        <a:spcAft>
                          <a:spcPts val="0"/>
                        </a:spcAft>
                      </a:pPr>
                      <a:r>
                        <a:rPr lang="en-US" sz="1800" dirty="0" err="1">
                          <a:solidFill>
                            <a:schemeClr val="tx1"/>
                          </a:solidFill>
                          <a:effectLst/>
                        </a:rPr>
                        <a:t>empiler</a:t>
                      </a:r>
                      <a:r>
                        <a:rPr lang="en-US" sz="1800" dirty="0">
                          <a:solidFill>
                            <a:schemeClr val="tx1"/>
                          </a:solidFill>
                          <a:effectLst/>
                        </a:rPr>
                        <a:t>(</a:t>
                      </a:r>
                      <a:r>
                        <a:rPr lang="en-US" sz="1800" dirty="0" err="1">
                          <a:solidFill>
                            <a:schemeClr val="tx1"/>
                          </a:solidFill>
                          <a:effectLst/>
                        </a:rPr>
                        <a:t>tmpT</a:t>
                      </a:r>
                      <a:r>
                        <a:rPr lang="en-US" sz="1800" dirty="0">
                          <a:solidFill>
                            <a:schemeClr val="tx1"/>
                          </a:solidFill>
                          <a:effectLst/>
                        </a:rPr>
                        <a:t>*</a:t>
                      </a:r>
                      <a:r>
                        <a:rPr lang="en-US" sz="1800" dirty="0" err="1">
                          <a:solidFill>
                            <a:schemeClr val="tx1"/>
                          </a:solidFill>
                          <a:effectLst/>
                        </a:rPr>
                        <a:t>tmpF</a:t>
                      </a:r>
                      <a:r>
                        <a:rPr lang="en-US" sz="1800" dirty="0">
                          <a:solidFill>
                            <a:schemeClr val="tx1"/>
                          </a:solidFill>
                          <a:effectLst/>
                        </a:rPr>
                        <a:t>)</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15619538"/>
                  </a:ext>
                </a:extLst>
              </a:tr>
              <a:tr h="443157">
                <a:tc>
                  <a:txBody>
                    <a:bodyPr/>
                    <a:lstStyle/>
                    <a:p>
                      <a:pPr algn="l">
                        <a:spcAft>
                          <a:spcPts val="0"/>
                        </a:spcAft>
                      </a:pPr>
                      <a:r>
                        <a:rPr lang="fr-FR" sz="1800">
                          <a:solidFill>
                            <a:schemeClr val="tx1"/>
                          </a:solidFill>
                          <a:effectLst/>
                        </a:rPr>
                        <a:t>T→ F</a:t>
                      </a:r>
                      <a:endParaRPr lang="fr-FR" sz="180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rtl="0" eaLnBrk="1" latinLnBrk="0" hangingPunct="1">
                        <a:spcAft>
                          <a:spcPts val="0"/>
                        </a:spcAft>
                      </a:pPr>
                      <a:r>
                        <a:rPr kumimoji="0" lang="fr-FR" sz="1800" kern="1200" dirty="0" err="1">
                          <a:solidFill>
                            <a:schemeClr val="tx1"/>
                          </a:solidFill>
                          <a:effectLst/>
                          <a:latin typeface="+mn-lt"/>
                          <a:ea typeface="+mn-ea"/>
                          <a:cs typeface="+mn-cs"/>
                        </a:rPr>
                        <a:t>T.val</a:t>
                      </a:r>
                      <a:r>
                        <a:rPr kumimoji="0" lang="fr-FR" sz="1800" kern="1200" dirty="0">
                          <a:solidFill>
                            <a:schemeClr val="tx1"/>
                          </a:solidFill>
                          <a:effectLst/>
                          <a:latin typeface="+mn-lt"/>
                          <a:ea typeface="+mn-ea"/>
                          <a:cs typeface="+mn-cs"/>
                        </a:rPr>
                        <a:t>:=</a:t>
                      </a:r>
                      <a:r>
                        <a:rPr kumimoji="0" lang="fr-FR" sz="1800" kern="1200" dirty="0" err="1">
                          <a:solidFill>
                            <a:schemeClr val="tx1"/>
                          </a:solidFill>
                          <a:effectLst/>
                          <a:latin typeface="+mn-lt"/>
                          <a:ea typeface="+mn-ea"/>
                          <a:cs typeface="+mn-cs"/>
                        </a:rPr>
                        <a:t>F.val</a:t>
                      </a:r>
                      <a:r>
                        <a:rPr kumimoji="0" lang="fr-FR" sz="1800" kern="1200" dirty="0">
                          <a:solidFill>
                            <a:schemeClr val="tx1"/>
                          </a:solidFill>
                          <a:effectLst/>
                          <a:latin typeface="+mn-lt"/>
                          <a:ea typeface="+mn-ea"/>
                          <a:cs typeface="+mn-cs"/>
                        </a:rPr>
                        <a:t>	 </a:t>
                      </a: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32890630"/>
                  </a:ext>
                </a:extLst>
              </a:tr>
              <a:tr h="221578">
                <a:tc>
                  <a:txBody>
                    <a:bodyPr/>
                    <a:lstStyle/>
                    <a:p>
                      <a:pPr algn="l">
                        <a:spcAft>
                          <a:spcPts val="0"/>
                        </a:spcAft>
                      </a:pPr>
                      <a:r>
                        <a:rPr lang="fr-FR" sz="1800" dirty="0">
                          <a:solidFill>
                            <a:schemeClr val="tx1"/>
                          </a:solidFill>
                          <a:effectLst/>
                        </a:rPr>
                        <a:t>F→ (E)</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err="1">
                          <a:solidFill>
                            <a:schemeClr val="tx1"/>
                          </a:solidFill>
                          <a:effectLst/>
                        </a:rPr>
                        <a:t>F.val</a:t>
                      </a:r>
                      <a:r>
                        <a:rPr lang="fr-FR" sz="1800" dirty="0">
                          <a:solidFill>
                            <a:schemeClr val="tx1"/>
                          </a:solidFill>
                          <a:effectLst/>
                        </a:rPr>
                        <a:t>:=</a:t>
                      </a:r>
                      <a:r>
                        <a:rPr lang="fr-FR" sz="1800" dirty="0" err="1">
                          <a:solidFill>
                            <a:schemeClr val="tx1"/>
                          </a:solidFill>
                          <a:effectLst/>
                        </a:rPr>
                        <a:t>E.val</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0827979"/>
                  </a:ext>
                </a:extLst>
              </a:tr>
              <a:tr h="221578">
                <a:tc>
                  <a:txBody>
                    <a:bodyPr/>
                    <a:lstStyle/>
                    <a:p>
                      <a:pPr algn="l">
                        <a:spcAft>
                          <a:spcPts val="0"/>
                        </a:spcAft>
                      </a:pPr>
                      <a:r>
                        <a:rPr lang="fr-FR" sz="1800" dirty="0">
                          <a:solidFill>
                            <a:schemeClr val="tx1"/>
                          </a:solidFill>
                          <a:effectLst/>
                        </a:rPr>
                        <a:t>F→ nb</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b="0" dirty="0" err="1">
                          <a:solidFill>
                            <a:schemeClr val="tx1"/>
                          </a:solidFill>
                          <a:effectLst/>
                        </a:rPr>
                        <a:t>F.val</a:t>
                      </a:r>
                      <a:r>
                        <a:rPr lang="fr-FR" sz="1800" b="0" dirty="0">
                          <a:solidFill>
                            <a:schemeClr val="tx1"/>
                          </a:solidFill>
                          <a:effectLst/>
                        </a:rPr>
                        <a:t>:=nb</a:t>
                      </a:r>
                      <a:r>
                        <a:rPr lang="fr-FR" sz="1800" dirty="0">
                          <a:solidFill>
                            <a:schemeClr val="tx1"/>
                          </a:solidFill>
                          <a:effectLst/>
                        </a:rPr>
                        <a:t>	</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fr-FR" sz="1800" dirty="0">
                          <a:solidFill>
                            <a:schemeClr val="tx1"/>
                          </a:solidFill>
                          <a:effectLst/>
                        </a:rPr>
                        <a:t>empiler(nb)</a:t>
                      </a:r>
                      <a:endParaRPr lang="fr-FR" sz="1800" dirty="0">
                        <a:solidFill>
                          <a:schemeClr val="tx1"/>
                        </a:solidFill>
                        <a:effectLst/>
                        <a:latin typeface="Times New Roman" panose="02020603050405020304" pitchFamily="18" charset="0"/>
                        <a:ea typeface="Times New Roman" panose="02020603050405020304" pitchFamily="18" charset="0"/>
                      </a:endParaRPr>
                    </a:p>
                  </a:txBody>
                  <a:tcPr marL="75438" marR="7543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83588150"/>
                  </a:ext>
                </a:extLst>
              </a:tr>
            </a:tbl>
          </a:graphicData>
        </a:graphic>
      </p:graphicFrame>
    </p:spTree>
    <p:extLst>
      <p:ext uri="{BB962C8B-B14F-4D97-AF65-F5344CB8AC3E}">
        <p14:creationId xmlns:p14="http://schemas.microsoft.com/office/powerpoint/2010/main" val="829088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665633-5A2F-4EC0-B9A2-4607D01D2B18}"/>
              </a:ext>
            </a:extLst>
          </p:cNvPr>
          <p:cNvSpPr>
            <a:spLocks noGrp="1"/>
          </p:cNvSpPr>
          <p:nvPr>
            <p:ph type="title"/>
          </p:nvPr>
        </p:nvSpPr>
        <p:spPr>
          <a:xfrm>
            <a:off x="179512" y="116632"/>
            <a:ext cx="8229600" cy="1066800"/>
          </a:xfrm>
        </p:spPr>
        <p:txBody>
          <a:bodyPr>
            <a:normAutofit/>
          </a:bodyPr>
          <a:lstStyle/>
          <a:p>
            <a:r>
              <a:rPr lang="fr-FR" b="1"/>
              <a:t>Pendant l'analyse syntaxique </a:t>
            </a:r>
            <a:endParaRPr lang="fr-FR" dirty="0"/>
          </a:p>
        </p:txBody>
      </p:sp>
      <p:sp>
        <p:nvSpPr>
          <p:cNvPr id="4" name="Espace réservé du numéro de diapositive 3">
            <a:extLst>
              <a:ext uri="{FF2B5EF4-FFF2-40B4-BE49-F238E27FC236}">
                <a16:creationId xmlns:a16="http://schemas.microsoft.com/office/drawing/2014/main" id="{52D5CDA5-D2B9-49E6-A7A5-729934E50444}"/>
              </a:ext>
            </a:extLst>
          </p:cNvPr>
          <p:cNvSpPr>
            <a:spLocks noGrp="1"/>
          </p:cNvSpPr>
          <p:nvPr>
            <p:ph type="sldNum" sz="quarter" idx="12"/>
          </p:nvPr>
        </p:nvSpPr>
        <p:spPr/>
        <p:txBody>
          <a:bodyPr/>
          <a:lstStyle/>
          <a:p>
            <a:pPr>
              <a:defRPr/>
            </a:pPr>
            <a:fld id="{8DAE35FF-2751-417C-B8EA-BE0C77B1EE3B}" type="slidenum">
              <a:rPr lang="en-US" altLang="en-US" smtClean="0"/>
              <a:pPr>
                <a:defRPr/>
              </a:pPr>
              <a:t>17</a:t>
            </a:fld>
            <a:endParaRPr lang="en-US" altLang="en-US"/>
          </a:p>
        </p:txBody>
      </p:sp>
      <p:pic>
        <p:nvPicPr>
          <p:cNvPr id="4099" name="Picture 3">
            <a:extLst>
              <a:ext uri="{FF2B5EF4-FFF2-40B4-BE49-F238E27FC236}">
                <a16:creationId xmlns:a16="http://schemas.microsoft.com/office/drawing/2014/main" id="{03282296-77F4-4D3E-8092-11D5D71B04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26" y="1183432"/>
            <a:ext cx="8367986" cy="54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0820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DF91E53-E95D-4E76-A892-F86136EAA731}"/>
              </a:ext>
            </a:extLst>
          </p:cNvPr>
          <p:cNvSpPr>
            <a:spLocks noGrp="1"/>
          </p:cNvSpPr>
          <p:nvPr>
            <p:ph idx="1"/>
          </p:nvPr>
        </p:nvSpPr>
        <p:spPr>
          <a:xfrm>
            <a:off x="428506" y="1340768"/>
            <a:ext cx="8229600" cy="4923072"/>
          </a:xfrm>
        </p:spPr>
        <p:txBody>
          <a:bodyPr>
            <a:noAutofit/>
          </a:bodyPr>
          <a:lstStyle/>
          <a:p>
            <a:pPr algn="just"/>
            <a:r>
              <a:rPr lang="fr-FR" sz="2000" dirty="0"/>
              <a:t>Le rôle d'un contrôleur de type est de vérifier que le type d'une construction correspond au type attendu par son contexte. </a:t>
            </a:r>
          </a:p>
          <a:p>
            <a:pPr marL="109728" indent="0" algn="just">
              <a:buNone/>
            </a:pPr>
            <a:r>
              <a:rPr lang="fr-FR" sz="2000" dirty="0">
                <a:sym typeface="Wingdings" panose="05000000000000000000" pitchFamily="2" charset="2"/>
              </a:rPr>
              <a:t></a:t>
            </a:r>
            <a:r>
              <a:rPr lang="fr-FR" sz="2000" dirty="0"/>
              <a:t>Par exemple, en C, on ne peut pas additionner un </a:t>
            </a:r>
            <a:r>
              <a:rPr lang="fr-FR" sz="2000" b="1" dirty="0"/>
              <a:t>double</a:t>
            </a:r>
            <a:r>
              <a:rPr lang="fr-FR" sz="2000" dirty="0"/>
              <a:t> et un </a:t>
            </a:r>
            <a:r>
              <a:rPr lang="fr-FR" sz="2000" b="1" dirty="0"/>
              <a:t>char</a:t>
            </a:r>
            <a:r>
              <a:rPr lang="fr-FR" sz="2000" dirty="0"/>
              <a:t> </a:t>
            </a:r>
            <a:r>
              <a:rPr lang="fr-FR" sz="2000" b="1" dirty="0"/>
              <a:t>*</a:t>
            </a:r>
            <a:r>
              <a:rPr lang="fr-FR" sz="2000" dirty="0"/>
              <a:t>, indicer un tableau avec un </a:t>
            </a:r>
            <a:r>
              <a:rPr lang="fr-FR" sz="2000" b="1" dirty="0" err="1"/>
              <a:t>float</a:t>
            </a:r>
            <a:r>
              <a:rPr lang="fr-FR" sz="2000" dirty="0"/>
              <a:t>, manipuler un </a:t>
            </a:r>
            <a:r>
              <a:rPr lang="fr-FR" sz="2000" b="1" dirty="0" err="1"/>
              <a:t>int</a:t>
            </a:r>
            <a:r>
              <a:rPr lang="fr-FR" sz="2000" dirty="0"/>
              <a:t> et un </a:t>
            </a:r>
            <a:r>
              <a:rPr lang="fr-FR" sz="2000" b="1" dirty="0" err="1"/>
              <a:t>struct</a:t>
            </a:r>
            <a:r>
              <a:rPr lang="fr-FR" sz="2000" dirty="0"/>
              <a:t>, ...</a:t>
            </a:r>
          </a:p>
          <a:p>
            <a:r>
              <a:rPr lang="fr-FR" sz="2000" dirty="0"/>
              <a:t>Un contrôle de type est dit statique s'il est effectué au moment de la compilation, et il est dit dynamique s'il est effectué au moment de l'exécution. </a:t>
            </a:r>
          </a:p>
          <a:p>
            <a:r>
              <a:rPr lang="fr-FR" sz="2000" dirty="0"/>
              <a:t>Le contrôle dynamique est à éviter car il est alors très difficile pour le programmeur de voir d'où vient l'erreur (quand il y en a une). En pratique cependant, certains contrôles ne peuvent être fait que dynamiquement. </a:t>
            </a:r>
          </a:p>
          <a:p>
            <a:r>
              <a:rPr lang="fr-FR" sz="2000" dirty="0"/>
              <a:t>A noter que dans certains cas, le contrôle de type devient extrêmement difficile, tel est le cas de l'expression suivante :</a:t>
            </a:r>
            <a:br>
              <a:rPr lang="fr-FR" sz="2000" dirty="0"/>
            </a:br>
            <a:r>
              <a:rPr lang="fr-FR" sz="2000" dirty="0" err="1"/>
              <a:t>s</a:t>
            </a:r>
            <a:r>
              <a:rPr lang="fr-FR" sz="2000" dirty="0" err="1">
                <a:sym typeface="Wingdings" panose="05000000000000000000" pitchFamily="2" charset="2"/>
              </a:rPr>
              <a:t></a:t>
            </a:r>
            <a:r>
              <a:rPr lang="fr-FR" sz="2000" dirty="0" err="1"/>
              <a:t>t.f</a:t>
            </a:r>
            <a:r>
              <a:rPr lang="fr-FR" sz="2000" dirty="0"/>
              <a:t>[p[*i]]-&amp;j  (une expression contenant des pointeurs, des adresses,...).</a:t>
            </a:r>
            <a:br>
              <a:rPr lang="fr-FR" sz="2000" dirty="0"/>
            </a:br>
            <a:br>
              <a:rPr lang="fr-FR" sz="2000" dirty="0"/>
            </a:br>
            <a:br>
              <a:rPr lang="fr-FR" sz="2000" dirty="0"/>
            </a:br>
            <a:endParaRPr lang="fr-FR" sz="2000" dirty="0"/>
          </a:p>
        </p:txBody>
      </p:sp>
      <p:sp>
        <p:nvSpPr>
          <p:cNvPr id="4" name="Espace réservé du numéro de diapositive 3">
            <a:extLst>
              <a:ext uri="{FF2B5EF4-FFF2-40B4-BE49-F238E27FC236}">
                <a16:creationId xmlns:a16="http://schemas.microsoft.com/office/drawing/2014/main" id="{660B9670-28A8-46A8-A4A6-02683DEEBDDD}"/>
              </a:ext>
            </a:extLst>
          </p:cNvPr>
          <p:cNvSpPr>
            <a:spLocks noGrp="1"/>
          </p:cNvSpPr>
          <p:nvPr>
            <p:ph type="sldNum" sz="quarter" idx="12"/>
          </p:nvPr>
        </p:nvSpPr>
        <p:spPr/>
        <p:txBody>
          <a:bodyPr/>
          <a:lstStyle/>
          <a:p>
            <a:pPr>
              <a:defRPr/>
            </a:pPr>
            <a:fld id="{8DAE35FF-2751-417C-B8EA-BE0C77B1EE3B}" type="slidenum">
              <a:rPr lang="en-US" altLang="en-US" smtClean="0"/>
              <a:pPr>
                <a:defRPr/>
              </a:pPr>
              <a:t>18</a:t>
            </a:fld>
            <a:endParaRPr lang="en-US" altLang="en-US"/>
          </a:p>
        </p:txBody>
      </p:sp>
      <p:sp>
        <p:nvSpPr>
          <p:cNvPr id="5" name="Titre 1">
            <a:extLst>
              <a:ext uri="{FF2B5EF4-FFF2-40B4-BE49-F238E27FC236}">
                <a16:creationId xmlns:a16="http://schemas.microsoft.com/office/drawing/2014/main" id="{F9F42C33-F968-46B5-8B9A-E58EDA7E5030}"/>
              </a:ext>
            </a:extLst>
          </p:cNvPr>
          <p:cNvSpPr>
            <a:spLocks noGrp="1"/>
          </p:cNvSpPr>
          <p:nvPr>
            <p:ph type="title"/>
          </p:nvPr>
        </p:nvSpPr>
        <p:spPr>
          <a:xfrm>
            <a:off x="395536" y="332656"/>
            <a:ext cx="8229600" cy="1066800"/>
          </a:xfrm>
        </p:spPr>
        <p:txBody>
          <a:bodyPr/>
          <a:lstStyle/>
          <a:p>
            <a:r>
              <a:rPr lang="fr-FR" b="1" dirty="0"/>
              <a:t>Contrôle de type</a:t>
            </a:r>
          </a:p>
        </p:txBody>
      </p:sp>
    </p:spTree>
    <p:extLst>
      <p:ext uri="{BB962C8B-B14F-4D97-AF65-F5344CB8AC3E}">
        <p14:creationId xmlns:p14="http://schemas.microsoft.com/office/powerpoint/2010/main" val="114526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436E87-3064-4CC1-B1D4-4F13B0D1207F}"/>
              </a:ext>
            </a:extLst>
          </p:cNvPr>
          <p:cNvSpPr>
            <a:spLocks noGrp="1"/>
          </p:cNvSpPr>
          <p:nvPr>
            <p:ph type="title"/>
          </p:nvPr>
        </p:nvSpPr>
        <p:spPr>
          <a:xfrm>
            <a:off x="395536" y="332656"/>
            <a:ext cx="8229600" cy="1066800"/>
          </a:xfrm>
        </p:spPr>
        <p:txBody>
          <a:bodyPr/>
          <a:lstStyle/>
          <a:p>
            <a:r>
              <a:rPr lang="fr-FR" dirty="0"/>
              <a:t>Contrôle de type</a:t>
            </a:r>
          </a:p>
        </p:txBody>
      </p:sp>
      <p:sp>
        <p:nvSpPr>
          <p:cNvPr id="3" name="Espace réservé du contenu 2">
            <a:extLst>
              <a:ext uri="{FF2B5EF4-FFF2-40B4-BE49-F238E27FC236}">
                <a16:creationId xmlns:a16="http://schemas.microsoft.com/office/drawing/2014/main" id="{5B5AEFC5-0298-4691-B9C2-D1A9C2D8A8ED}"/>
              </a:ext>
            </a:extLst>
          </p:cNvPr>
          <p:cNvSpPr>
            <a:spLocks noGrp="1"/>
          </p:cNvSpPr>
          <p:nvPr>
            <p:ph idx="1"/>
          </p:nvPr>
        </p:nvSpPr>
        <p:spPr>
          <a:xfrm>
            <a:off x="457200" y="1399456"/>
            <a:ext cx="8229600" cy="5175080"/>
          </a:xfrm>
        </p:spPr>
        <p:txBody>
          <a:bodyPr/>
          <a:lstStyle/>
          <a:p>
            <a:endParaRPr lang="fr-FR" dirty="0"/>
          </a:p>
        </p:txBody>
      </p:sp>
      <p:sp>
        <p:nvSpPr>
          <p:cNvPr id="4" name="Espace réservé du numéro de diapositive 3">
            <a:extLst>
              <a:ext uri="{FF2B5EF4-FFF2-40B4-BE49-F238E27FC236}">
                <a16:creationId xmlns:a16="http://schemas.microsoft.com/office/drawing/2014/main" id="{08ACC6B7-C4F8-46E2-AF28-08FAE540260E}"/>
              </a:ext>
            </a:extLst>
          </p:cNvPr>
          <p:cNvSpPr>
            <a:spLocks noGrp="1"/>
          </p:cNvSpPr>
          <p:nvPr>
            <p:ph type="sldNum" sz="quarter" idx="12"/>
          </p:nvPr>
        </p:nvSpPr>
        <p:spPr/>
        <p:txBody>
          <a:bodyPr/>
          <a:lstStyle/>
          <a:p>
            <a:pPr>
              <a:defRPr/>
            </a:pPr>
            <a:fld id="{8DAE35FF-2751-417C-B8EA-BE0C77B1EE3B}" type="slidenum">
              <a:rPr lang="en-US" altLang="en-US" smtClean="0"/>
              <a:pPr>
                <a:defRPr/>
              </a:pPr>
              <a:t>19</a:t>
            </a:fld>
            <a:endParaRPr lang="en-US" altLang="en-US"/>
          </a:p>
        </p:txBody>
      </p:sp>
      <p:pic>
        <p:nvPicPr>
          <p:cNvPr id="5" name="Image 4">
            <a:extLst>
              <a:ext uri="{FF2B5EF4-FFF2-40B4-BE49-F238E27FC236}">
                <a16:creationId xmlns:a16="http://schemas.microsoft.com/office/drawing/2014/main" id="{7174EB2D-FB50-4499-87F4-78DE1C2221F0}"/>
              </a:ext>
            </a:extLst>
          </p:cNvPr>
          <p:cNvPicPr>
            <a:picLocks noChangeAspect="1"/>
          </p:cNvPicPr>
          <p:nvPr/>
        </p:nvPicPr>
        <p:blipFill>
          <a:blip r:embed="rId2"/>
          <a:stretch>
            <a:fillRect/>
          </a:stretch>
        </p:blipFill>
        <p:spPr>
          <a:xfrm>
            <a:off x="0" y="1366344"/>
            <a:ext cx="9144000" cy="5014983"/>
          </a:xfrm>
          <a:prstGeom prst="rect">
            <a:avLst/>
          </a:prstGeom>
        </p:spPr>
      </p:pic>
    </p:spTree>
    <p:extLst>
      <p:ext uri="{BB962C8B-B14F-4D97-AF65-F5344CB8AC3E}">
        <p14:creationId xmlns:p14="http://schemas.microsoft.com/office/powerpoint/2010/main" val="1822179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a:xfrm>
            <a:off x="457200" y="277813"/>
            <a:ext cx="8401050" cy="722312"/>
          </a:xfrm>
        </p:spPr>
        <p:txBody>
          <a:bodyPr/>
          <a:lstStyle/>
          <a:p>
            <a:r>
              <a:rPr lang="fr-FR" sz="3600" b="1" dirty="0">
                <a:latin typeface="Times New Roman" pitchFamily="18" charset="0"/>
                <a:cs typeface="Times New Roman" pitchFamily="18" charset="0"/>
              </a:rPr>
              <a:t>Introduction</a:t>
            </a:r>
            <a:endParaRPr lang="en-US" sz="3600" b="1" dirty="0">
              <a:latin typeface="Times New Roman" pitchFamily="18" charset="0"/>
              <a:cs typeface="Times New Roman" pitchFamily="18" charset="0"/>
            </a:endParaRPr>
          </a:p>
        </p:txBody>
      </p:sp>
      <p:sp>
        <p:nvSpPr>
          <p:cNvPr id="61445" name="Rectangle 3"/>
          <p:cNvSpPr>
            <a:spLocks noGrp="1" noChangeArrowheads="1"/>
          </p:cNvSpPr>
          <p:nvPr>
            <p:ph idx="1"/>
          </p:nvPr>
        </p:nvSpPr>
        <p:spPr>
          <a:xfrm>
            <a:off x="500063" y="1275666"/>
            <a:ext cx="8401050" cy="4867959"/>
          </a:xfrm>
        </p:spPr>
        <p:txBody>
          <a:bodyPr>
            <a:normAutofit/>
          </a:bodyPr>
          <a:lstStyle/>
          <a:p>
            <a:r>
              <a:rPr lang="fr-FR" sz="1800" dirty="0"/>
              <a:t>Certaines propriétés fondamentales du langage source à traduire ne peuvent être décrites à l'aide de la seule grammaire hors contexte du langage, car on a souvent besoin de plus d'informations qui dépendent du contexte</a:t>
            </a:r>
          </a:p>
          <a:p>
            <a:pPr marL="109728" indent="0">
              <a:spcBef>
                <a:spcPts val="1200"/>
              </a:spcBef>
              <a:buNone/>
            </a:pPr>
            <a:r>
              <a:rPr lang="fr-FR" sz="1800" dirty="0"/>
              <a:t> Par exemple  :</a:t>
            </a:r>
          </a:p>
          <a:p>
            <a:r>
              <a:rPr lang="fr-FR" sz="1800" dirty="0"/>
              <a:t>On ne peut pas utiliser dans une variable qui n'a pas été déclarée.</a:t>
            </a:r>
          </a:p>
          <a:p>
            <a:r>
              <a:rPr lang="fr-FR" sz="1800" dirty="0"/>
              <a:t>On ne peut pas déclarer deux fois une même variable .</a:t>
            </a:r>
          </a:p>
          <a:p>
            <a:r>
              <a:rPr lang="fr-FR" sz="1800" dirty="0"/>
              <a:t>Lors d'un appel de fonction, il doit y avoir autant de paramètres formels que de paramètres effectifs, et leur type doit correspondre. </a:t>
            </a:r>
          </a:p>
          <a:p>
            <a:r>
              <a:rPr lang="fr-FR" sz="1800" dirty="0"/>
              <a:t>On ne peut pas multiplier un réel avec une chaîne.</a:t>
            </a:r>
          </a:p>
          <a:p>
            <a:r>
              <a:rPr lang="fr-FR" sz="1800" dirty="0"/>
              <a:t>Lorsqu'on rencontre un identificateur, est-ce une fonction ou une variable ? Si c'est une variable, est-elle déclarée ? Est-elle utilisable à cet endroit (dans ce contexte) ? Quel type de valeur est stocké dans cette variable ? …. Si c'est une fonction, combien et quel type d'argument a-t-elle ?</a:t>
            </a:r>
          </a:p>
          <a:p>
            <a:pPr algn="l" rtl="0"/>
            <a:endParaRPr lang="en-US" sz="18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C77D2CF1-9655-4587-A729-C7D721378596}" type="slidenum">
              <a:rPr lang="en-US" altLang="en-US"/>
              <a:pPr>
                <a:defRPr/>
              </a:pPr>
              <a:t>2</a:t>
            </a:fld>
            <a:endParaRPr lang="en-US" altLang="en-US"/>
          </a:p>
        </p:txBody>
      </p:sp>
      <p:sp>
        <p:nvSpPr>
          <p:cNvPr id="6144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99A56E0-1FA1-4A66-BC7F-2489F78FFA0F}" type="slidenum">
              <a:rPr lang="ar-SA" altLang="en-US" sz="1200">
                <a:latin typeface="Garamond" pitchFamily="18" charset="0"/>
                <a:cs typeface="Arial" charset="0"/>
              </a:rPr>
              <a:pPr algn="r">
                <a:spcBef>
                  <a:spcPct val="0"/>
                </a:spcBef>
                <a:buClrTx/>
                <a:buSzTx/>
                <a:buFontTx/>
                <a:buNone/>
              </a:pPr>
              <a:t>2</a:t>
            </a:fld>
            <a:endParaRPr lang="en-US" altLang="en-US" sz="1200">
              <a:latin typeface="Garamond" pitchFamily="18" charset="0"/>
              <a:cs typeface="Arial" charset="0"/>
            </a:endParaRPr>
          </a:p>
        </p:txBody>
      </p:sp>
    </p:spTree>
    <p:extLst>
      <p:ext uri="{BB962C8B-B14F-4D97-AF65-F5344CB8AC3E}">
        <p14:creationId xmlns:p14="http://schemas.microsoft.com/office/powerpoint/2010/main" val="1249533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F9BFA7-7560-4C7E-BF41-74D29DFB3301}"/>
              </a:ext>
            </a:extLst>
          </p:cNvPr>
          <p:cNvSpPr>
            <a:spLocks noGrp="1"/>
          </p:cNvSpPr>
          <p:nvPr>
            <p:ph type="title"/>
          </p:nvPr>
        </p:nvSpPr>
        <p:spPr>
          <a:xfrm>
            <a:off x="457200" y="332656"/>
            <a:ext cx="8229600" cy="1066800"/>
          </a:xfrm>
        </p:spPr>
        <p:txBody>
          <a:bodyPr>
            <a:normAutofit/>
          </a:bodyPr>
          <a:lstStyle/>
          <a:p>
            <a:r>
              <a:rPr lang="fr-FR" b="1" dirty="0"/>
              <a:t>Création des arbres abstraits </a:t>
            </a:r>
            <a:endParaRPr lang="fr-FR" dirty="0"/>
          </a:p>
        </p:txBody>
      </p:sp>
      <p:sp>
        <p:nvSpPr>
          <p:cNvPr id="3" name="Espace réservé du contenu 2">
            <a:extLst>
              <a:ext uri="{FF2B5EF4-FFF2-40B4-BE49-F238E27FC236}">
                <a16:creationId xmlns:a16="http://schemas.microsoft.com/office/drawing/2014/main" id="{6C228A9F-51FA-4172-B8A4-54854975FE39}"/>
              </a:ext>
            </a:extLst>
          </p:cNvPr>
          <p:cNvSpPr>
            <a:spLocks noGrp="1"/>
          </p:cNvSpPr>
          <p:nvPr>
            <p:ph idx="1"/>
          </p:nvPr>
        </p:nvSpPr>
        <p:spPr>
          <a:xfrm>
            <a:off x="457200" y="1340768"/>
            <a:ext cx="8229600" cy="5184576"/>
          </a:xfrm>
        </p:spPr>
        <p:txBody>
          <a:bodyPr>
            <a:normAutofit/>
          </a:bodyPr>
          <a:lstStyle/>
          <a:p>
            <a:pPr algn="just"/>
            <a:r>
              <a:rPr lang="fr-FR" sz="2000" dirty="0"/>
              <a:t>Un arbre syntaxique abstrait</a:t>
            </a:r>
            <a:r>
              <a:rPr lang="fr-FR" sz="2000" b="1" dirty="0"/>
              <a:t> </a:t>
            </a:r>
            <a:r>
              <a:rPr lang="fr-FR" sz="2000" dirty="0"/>
              <a:t>est une forme condensée d'arbre syntaxique, adapté à la représentation des constructions d'un langage.</a:t>
            </a:r>
          </a:p>
          <a:p>
            <a:pPr algn="just"/>
            <a:r>
              <a:rPr lang="fr-FR" sz="2000" dirty="0"/>
              <a:t>Dans un arbre abstrait, les opérateurs et les mots clés n'apparaissent pas comme des feuilles, mais sont plutôt associées aux nœuds intérieurs qui seraient les pères de ces feuilles dans l'arbre syntaxique. </a:t>
            </a:r>
          </a:p>
          <a:p>
            <a:pPr algn="just"/>
            <a:r>
              <a:rPr lang="fr-FR" sz="2000" dirty="0"/>
              <a:t>La construction d'un arbre abstrait pour une expression est semblable à la traduction de l'expression en forme postfixé. </a:t>
            </a:r>
          </a:p>
          <a:p>
            <a:pPr algn="just"/>
            <a:r>
              <a:rPr lang="fr-FR" sz="2000" dirty="0"/>
              <a:t>On construit des sous arbres pour les expressions en créant un nœud pour chaque opérateur et chaque opérande. </a:t>
            </a:r>
          </a:p>
          <a:p>
            <a:pPr algn="just"/>
            <a:r>
              <a:rPr lang="fr-FR" sz="2000" dirty="0"/>
              <a:t>Les fils d'un nœud opérateur sont les racines des sous arbres représentant les expressions constituant les opérandes de cet opérateur.</a:t>
            </a:r>
          </a:p>
          <a:p>
            <a:pPr algn="just"/>
            <a:endParaRPr lang="fr-FR" sz="2000" dirty="0"/>
          </a:p>
        </p:txBody>
      </p:sp>
      <p:sp>
        <p:nvSpPr>
          <p:cNvPr id="4" name="Espace réservé du numéro de diapositive 3">
            <a:extLst>
              <a:ext uri="{FF2B5EF4-FFF2-40B4-BE49-F238E27FC236}">
                <a16:creationId xmlns:a16="http://schemas.microsoft.com/office/drawing/2014/main" id="{34D1B48A-BA7C-442F-A231-68EBB82A01EA}"/>
              </a:ext>
            </a:extLst>
          </p:cNvPr>
          <p:cNvSpPr>
            <a:spLocks noGrp="1"/>
          </p:cNvSpPr>
          <p:nvPr>
            <p:ph type="sldNum" sz="quarter" idx="12"/>
          </p:nvPr>
        </p:nvSpPr>
        <p:spPr/>
        <p:txBody>
          <a:bodyPr/>
          <a:lstStyle/>
          <a:p>
            <a:pPr>
              <a:defRPr/>
            </a:pPr>
            <a:fld id="{8DAE35FF-2751-417C-B8EA-BE0C77B1EE3B}" type="slidenum">
              <a:rPr lang="en-US" altLang="en-US" smtClean="0"/>
              <a:pPr>
                <a:defRPr/>
              </a:pPr>
              <a:t>20</a:t>
            </a:fld>
            <a:endParaRPr lang="en-US" altLang="en-US"/>
          </a:p>
        </p:txBody>
      </p:sp>
    </p:spTree>
    <p:extLst>
      <p:ext uri="{BB962C8B-B14F-4D97-AF65-F5344CB8AC3E}">
        <p14:creationId xmlns:p14="http://schemas.microsoft.com/office/powerpoint/2010/main" val="274266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F9BFA7-7560-4C7E-BF41-74D29DFB3301}"/>
              </a:ext>
            </a:extLst>
          </p:cNvPr>
          <p:cNvSpPr>
            <a:spLocks noGrp="1"/>
          </p:cNvSpPr>
          <p:nvPr>
            <p:ph type="title"/>
          </p:nvPr>
        </p:nvSpPr>
        <p:spPr>
          <a:xfrm>
            <a:off x="457200" y="332656"/>
            <a:ext cx="8229600" cy="1066800"/>
          </a:xfrm>
        </p:spPr>
        <p:txBody>
          <a:bodyPr>
            <a:normAutofit/>
          </a:bodyPr>
          <a:lstStyle/>
          <a:p>
            <a:r>
              <a:rPr lang="fr-FR" b="1" dirty="0"/>
              <a:t>Création des arbres abstraits </a:t>
            </a:r>
            <a:endParaRPr lang="fr-FR" dirty="0"/>
          </a:p>
        </p:txBody>
      </p:sp>
      <p:sp>
        <p:nvSpPr>
          <p:cNvPr id="3" name="Espace réservé du contenu 2">
            <a:extLst>
              <a:ext uri="{FF2B5EF4-FFF2-40B4-BE49-F238E27FC236}">
                <a16:creationId xmlns:a16="http://schemas.microsoft.com/office/drawing/2014/main" id="{6C228A9F-51FA-4172-B8A4-54854975FE39}"/>
              </a:ext>
            </a:extLst>
          </p:cNvPr>
          <p:cNvSpPr>
            <a:spLocks noGrp="1"/>
          </p:cNvSpPr>
          <p:nvPr>
            <p:ph idx="1"/>
          </p:nvPr>
        </p:nvSpPr>
        <p:spPr>
          <a:xfrm>
            <a:off x="457200" y="1340768"/>
            <a:ext cx="8229600" cy="5184576"/>
          </a:xfrm>
        </p:spPr>
        <p:txBody>
          <a:bodyPr>
            <a:normAutofit/>
          </a:bodyPr>
          <a:lstStyle/>
          <a:p>
            <a:pPr algn="just"/>
            <a:endParaRPr lang="fr-FR" sz="2000" dirty="0"/>
          </a:p>
          <a:p>
            <a:pPr algn="just"/>
            <a:endParaRPr lang="fr-FR" sz="2000" dirty="0"/>
          </a:p>
        </p:txBody>
      </p:sp>
      <p:sp>
        <p:nvSpPr>
          <p:cNvPr id="4" name="Espace réservé du numéro de diapositive 3">
            <a:extLst>
              <a:ext uri="{FF2B5EF4-FFF2-40B4-BE49-F238E27FC236}">
                <a16:creationId xmlns:a16="http://schemas.microsoft.com/office/drawing/2014/main" id="{34D1B48A-BA7C-442F-A231-68EBB82A01EA}"/>
              </a:ext>
            </a:extLst>
          </p:cNvPr>
          <p:cNvSpPr>
            <a:spLocks noGrp="1"/>
          </p:cNvSpPr>
          <p:nvPr>
            <p:ph type="sldNum" sz="quarter" idx="12"/>
          </p:nvPr>
        </p:nvSpPr>
        <p:spPr/>
        <p:txBody>
          <a:bodyPr/>
          <a:lstStyle/>
          <a:p>
            <a:pPr>
              <a:defRPr/>
            </a:pPr>
            <a:fld id="{8DAE35FF-2751-417C-B8EA-BE0C77B1EE3B}" type="slidenum">
              <a:rPr lang="en-US" altLang="en-US" smtClean="0"/>
              <a:pPr>
                <a:defRPr/>
              </a:pPr>
              <a:t>21</a:t>
            </a:fld>
            <a:endParaRPr lang="en-US" altLang="en-US"/>
          </a:p>
        </p:txBody>
      </p:sp>
      <p:graphicFrame>
        <p:nvGraphicFramePr>
          <p:cNvPr id="5" name="Tableau 4">
            <a:extLst>
              <a:ext uri="{FF2B5EF4-FFF2-40B4-BE49-F238E27FC236}">
                <a16:creationId xmlns:a16="http://schemas.microsoft.com/office/drawing/2014/main" id="{B28DE174-D6DD-4AC8-B323-5208C458CE33}"/>
              </a:ext>
            </a:extLst>
          </p:cNvPr>
          <p:cNvGraphicFramePr>
            <a:graphicFrameLocks noGrp="1"/>
          </p:cNvGraphicFramePr>
          <p:nvPr>
            <p:extLst>
              <p:ext uri="{D42A27DB-BD31-4B8C-83A1-F6EECF244321}">
                <p14:modId xmlns:p14="http://schemas.microsoft.com/office/powerpoint/2010/main" val="3314671786"/>
              </p:ext>
            </p:extLst>
          </p:nvPr>
        </p:nvGraphicFramePr>
        <p:xfrm>
          <a:off x="683568" y="1340768"/>
          <a:ext cx="6048672" cy="2815074"/>
        </p:xfrm>
        <a:graphic>
          <a:graphicData uri="http://schemas.openxmlformats.org/drawingml/2006/table">
            <a:tbl>
              <a:tblPr firstRow="1" firstCol="1" lastRow="1" lastCol="1" bandRow="1" bandCol="1">
                <a:tableStyleId>{5C22544A-7EE6-4342-B048-85BDC9FD1C3A}</a:tableStyleId>
              </a:tblPr>
              <a:tblGrid>
                <a:gridCol w="1661034">
                  <a:extLst>
                    <a:ext uri="{9D8B030D-6E8A-4147-A177-3AD203B41FA5}">
                      <a16:colId xmlns:a16="http://schemas.microsoft.com/office/drawing/2014/main" val="2289824139"/>
                    </a:ext>
                  </a:extLst>
                </a:gridCol>
                <a:gridCol w="4387638">
                  <a:extLst>
                    <a:ext uri="{9D8B030D-6E8A-4147-A177-3AD203B41FA5}">
                      <a16:colId xmlns:a16="http://schemas.microsoft.com/office/drawing/2014/main" val="1459313262"/>
                    </a:ext>
                  </a:extLst>
                </a:gridCol>
              </a:tblGrid>
              <a:tr h="377739">
                <a:tc>
                  <a:txBody>
                    <a:bodyPr/>
                    <a:lstStyle/>
                    <a:p>
                      <a:pPr algn="justLow">
                        <a:spcAft>
                          <a:spcPts val="0"/>
                        </a:spcAft>
                      </a:pPr>
                      <a:r>
                        <a:rPr lang="fr-FR" sz="1800" b="0" dirty="0">
                          <a:solidFill>
                            <a:schemeClr val="tx1"/>
                          </a:solidFill>
                          <a:effectLst/>
                        </a:rPr>
                        <a:t>Production	</a:t>
                      </a:r>
                      <a:endParaRPr lang="fr-FR" sz="18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dirty="0">
                          <a:solidFill>
                            <a:schemeClr val="tx1"/>
                          </a:solidFill>
                          <a:effectLst/>
                        </a:rPr>
                        <a:t>Action sémantique</a:t>
                      </a:r>
                      <a:endParaRPr lang="fr-FR" sz="18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257056"/>
                  </a:ext>
                </a:extLst>
              </a:tr>
              <a:tr h="377739">
                <a:tc>
                  <a:txBody>
                    <a:bodyPr/>
                    <a:lstStyle/>
                    <a:p>
                      <a:pPr algn="justLow">
                        <a:spcAft>
                          <a:spcPts val="0"/>
                        </a:spcAft>
                      </a:pPr>
                      <a:r>
                        <a:rPr lang="fr-FR" sz="1800" b="0">
                          <a:solidFill>
                            <a:schemeClr val="tx1"/>
                          </a:solidFill>
                          <a:effectLst/>
                        </a:rPr>
                        <a:t>E→E+T</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a:solidFill>
                            <a:schemeClr val="tx1"/>
                          </a:solidFill>
                          <a:effectLst/>
                        </a:rPr>
                        <a:t>E.pn=CréerNoeud('+',E</a:t>
                      </a:r>
                      <a:r>
                        <a:rPr lang="fr-FR" sz="1800" b="0" baseline="30000">
                          <a:solidFill>
                            <a:schemeClr val="tx1"/>
                          </a:solidFill>
                          <a:effectLst/>
                        </a:rPr>
                        <a:t>(1)</a:t>
                      </a:r>
                      <a:r>
                        <a:rPr lang="fr-FR" sz="1800" b="0">
                          <a:solidFill>
                            <a:schemeClr val="tx1"/>
                          </a:solidFill>
                          <a:effectLst/>
                        </a:rPr>
                        <a:t>.pn,T.pn)</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1410780"/>
                  </a:ext>
                </a:extLst>
              </a:tr>
              <a:tr h="377739">
                <a:tc>
                  <a:txBody>
                    <a:bodyPr/>
                    <a:lstStyle/>
                    <a:p>
                      <a:pPr algn="justLow">
                        <a:spcAft>
                          <a:spcPts val="0"/>
                        </a:spcAft>
                      </a:pPr>
                      <a:r>
                        <a:rPr lang="fr-FR" sz="1800" b="0">
                          <a:solidFill>
                            <a:schemeClr val="tx1"/>
                          </a:solidFill>
                          <a:effectLst/>
                        </a:rPr>
                        <a:t>E→E-T</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a:solidFill>
                            <a:schemeClr val="tx1"/>
                          </a:solidFill>
                          <a:effectLst/>
                        </a:rPr>
                        <a:t>E.pn=CréerNoeud('-',E</a:t>
                      </a:r>
                      <a:r>
                        <a:rPr lang="fr-FR" sz="1800" b="0" baseline="30000">
                          <a:solidFill>
                            <a:schemeClr val="tx1"/>
                          </a:solidFill>
                          <a:effectLst/>
                        </a:rPr>
                        <a:t>(1)</a:t>
                      </a:r>
                      <a:r>
                        <a:rPr lang="fr-FR" sz="1800" b="0">
                          <a:solidFill>
                            <a:schemeClr val="tx1"/>
                          </a:solidFill>
                          <a:effectLst/>
                        </a:rPr>
                        <a:t>.pn,T.pn)</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4748338"/>
                  </a:ext>
                </a:extLst>
              </a:tr>
              <a:tr h="377739">
                <a:tc>
                  <a:txBody>
                    <a:bodyPr/>
                    <a:lstStyle/>
                    <a:p>
                      <a:pPr algn="justLow">
                        <a:spcAft>
                          <a:spcPts val="0"/>
                        </a:spcAft>
                      </a:pPr>
                      <a:r>
                        <a:rPr lang="fr-FR" sz="1800" b="0">
                          <a:solidFill>
                            <a:schemeClr val="tx1"/>
                          </a:solidFill>
                          <a:effectLst/>
                        </a:rPr>
                        <a:t>E→ T</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a:solidFill>
                            <a:schemeClr val="tx1"/>
                          </a:solidFill>
                          <a:effectLst/>
                        </a:rPr>
                        <a:t>E.pn=T.pn</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91209024"/>
                  </a:ext>
                </a:extLst>
              </a:tr>
              <a:tr h="377739">
                <a:tc>
                  <a:txBody>
                    <a:bodyPr/>
                    <a:lstStyle/>
                    <a:p>
                      <a:pPr algn="justLow">
                        <a:spcAft>
                          <a:spcPts val="0"/>
                        </a:spcAft>
                      </a:pPr>
                      <a:r>
                        <a:rPr lang="fr-FR" sz="1800" b="0">
                          <a:solidFill>
                            <a:schemeClr val="tx1"/>
                          </a:solidFill>
                          <a:effectLst/>
                        </a:rPr>
                        <a:t>T → (E) </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a:solidFill>
                            <a:schemeClr val="tx1"/>
                          </a:solidFill>
                          <a:effectLst/>
                        </a:rPr>
                        <a:t>T.pn= E.pn</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6379533"/>
                  </a:ext>
                </a:extLst>
              </a:tr>
              <a:tr h="377739">
                <a:tc>
                  <a:txBody>
                    <a:bodyPr/>
                    <a:lstStyle/>
                    <a:p>
                      <a:pPr algn="justLow">
                        <a:spcAft>
                          <a:spcPts val="0"/>
                        </a:spcAft>
                      </a:pPr>
                      <a:r>
                        <a:rPr lang="fr-FR" sz="1800" b="0">
                          <a:solidFill>
                            <a:schemeClr val="tx1"/>
                          </a:solidFill>
                          <a:effectLst/>
                        </a:rPr>
                        <a:t>T →id</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a:solidFill>
                            <a:schemeClr val="tx1"/>
                          </a:solidFill>
                          <a:effectLst/>
                        </a:rPr>
                        <a:t>T.pn=CréerFeuille(Id,ValLex)</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0682850"/>
                  </a:ext>
                </a:extLst>
              </a:tr>
              <a:tr h="377739">
                <a:tc>
                  <a:txBody>
                    <a:bodyPr/>
                    <a:lstStyle/>
                    <a:p>
                      <a:pPr algn="justLow">
                        <a:spcAft>
                          <a:spcPts val="0"/>
                        </a:spcAft>
                      </a:pPr>
                      <a:r>
                        <a:rPr lang="fr-FR" sz="1800" b="0">
                          <a:solidFill>
                            <a:schemeClr val="tx1"/>
                          </a:solidFill>
                          <a:effectLst/>
                        </a:rPr>
                        <a:t>T →nb</a:t>
                      </a:r>
                      <a:endParaRPr lang="fr-FR" sz="1800" b="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a:spcAft>
                          <a:spcPts val="0"/>
                        </a:spcAft>
                      </a:pPr>
                      <a:r>
                        <a:rPr lang="fr-FR" sz="1800" b="0" dirty="0">
                          <a:solidFill>
                            <a:schemeClr val="tx1"/>
                          </a:solidFill>
                          <a:effectLst/>
                        </a:rPr>
                        <a:t>T.pn=</a:t>
                      </a:r>
                      <a:r>
                        <a:rPr lang="fr-FR" sz="1800" b="0" dirty="0" err="1">
                          <a:solidFill>
                            <a:schemeClr val="tx1"/>
                          </a:solidFill>
                          <a:effectLst/>
                        </a:rPr>
                        <a:t>CréerFeuille</a:t>
                      </a:r>
                      <a:r>
                        <a:rPr lang="fr-FR" sz="1800" b="0" dirty="0">
                          <a:solidFill>
                            <a:schemeClr val="tx1"/>
                          </a:solidFill>
                          <a:effectLst/>
                        </a:rPr>
                        <a:t>(</a:t>
                      </a:r>
                      <a:r>
                        <a:rPr lang="fr-FR" sz="1800" b="0" dirty="0" err="1">
                          <a:solidFill>
                            <a:schemeClr val="tx1"/>
                          </a:solidFill>
                          <a:effectLst/>
                        </a:rPr>
                        <a:t>nb,nb.ValLex</a:t>
                      </a:r>
                      <a:r>
                        <a:rPr lang="fr-FR" sz="1800" b="0" dirty="0">
                          <a:solidFill>
                            <a:schemeClr val="tx1"/>
                          </a:solidFill>
                          <a:effectLst/>
                        </a:rPr>
                        <a:t>)</a:t>
                      </a:r>
                      <a:endParaRPr lang="fr-FR" sz="18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924684"/>
                  </a:ext>
                </a:extLst>
              </a:tr>
            </a:tbl>
          </a:graphicData>
        </a:graphic>
      </p:graphicFrame>
      <p:pic>
        <p:nvPicPr>
          <p:cNvPr id="6" name="Espace réservé du contenu 4">
            <a:extLst>
              <a:ext uri="{FF2B5EF4-FFF2-40B4-BE49-F238E27FC236}">
                <a16:creationId xmlns:a16="http://schemas.microsoft.com/office/drawing/2014/main" id="{84D84BED-B19C-401E-9E5B-E032A9973D2E}"/>
              </a:ext>
            </a:extLst>
          </p:cNvPr>
          <p:cNvPicPr>
            <a:picLocks noChangeAspect="1"/>
          </p:cNvPicPr>
          <p:nvPr/>
        </p:nvPicPr>
        <p:blipFill>
          <a:blip r:embed="rId2"/>
          <a:stretch>
            <a:fillRect/>
          </a:stretch>
        </p:blipFill>
        <p:spPr>
          <a:xfrm>
            <a:off x="755576" y="4348534"/>
            <a:ext cx="6381750" cy="2320826"/>
          </a:xfrm>
          <a:prstGeom prst="rect">
            <a:avLst/>
          </a:prstGeom>
        </p:spPr>
      </p:pic>
    </p:spTree>
    <p:extLst>
      <p:ext uri="{BB962C8B-B14F-4D97-AF65-F5344CB8AC3E}">
        <p14:creationId xmlns:p14="http://schemas.microsoft.com/office/powerpoint/2010/main" val="1954935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3"/>
            <a:ext cx="8229600" cy="4325112"/>
          </a:xfrm>
        </p:spPr>
        <p:txBody>
          <a:bodyPr>
            <a:normAutofit/>
          </a:bodyPr>
          <a:lstStyle/>
          <a:p>
            <a:pPr algn="just">
              <a:spcBef>
                <a:spcPts val="600"/>
              </a:spcBef>
            </a:pPr>
            <a:r>
              <a:rPr lang="fr-FR" sz="1800" dirty="0"/>
              <a:t>Toutes ces informations sont disponibles dans le programme mais pas forcément à l'endroit où l'on rencontre l'identificateur : on dit qu'elles sont présentes dans le </a:t>
            </a:r>
            <a:r>
              <a:rPr lang="fr-FR" sz="1800" b="1" i="1" dirty="0"/>
              <a:t>contexte</a:t>
            </a:r>
            <a:r>
              <a:rPr lang="fr-FR" sz="1800" dirty="0"/>
              <a:t>, et on les appellera informations </a:t>
            </a:r>
            <a:r>
              <a:rPr lang="fr-FR" sz="1800" i="1" dirty="0"/>
              <a:t>contextuelles</a:t>
            </a:r>
            <a:r>
              <a:rPr lang="fr-FR" sz="1800" dirty="0"/>
              <a:t>.</a:t>
            </a:r>
          </a:p>
          <a:p>
            <a:pPr algn="just">
              <a:spcBef>
                <a:spcPts val="600"/>
              </a:spcBef>
            </a:pPr>
            <a:r>
              <a:rPr lang="fr-FR" sz="1800" dirty="0"/>
              <a:t>En plus de reconnaître si le programme est bien une phrase du langage, le parseur doit donc construire ce contexte, qui lui permettra ensuite d'avoir accès à ces informations en temps voulu.</a:t>
            </a:r>
          </a:p>
          <a:p>
            <a:pPr algn="just">
              <a:spcBef>
                <a:spcPts val="600"/>
              </a:spcBef>
            </a:pPr>
            <a:r>
              <a:rPr lang="fr-FR" sz="1800" dirty="0"/>
              <a:t>Le contexte est défini par des déclarations (en général en début de programme/fonction/procédure...) qui donnent le contexte pour les feuilles de l'arbre syntaxique, et par des règles sémantique qui permettent de déduire le contexte pour tous les nœuds internes de l'arbre.</a:t>
            </a:r>
          </a:p>
          <a:p>
            <a:pPr algn="just"/>
            <a:endParaRPr lang="fr-FR" sz="18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3</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buFontTx/>
            </a:pPr>
            <a:r>
              <a:rPr lang="fr-FR" sz="3600" b="1">
                <a:latin typeface="Times New Roman" pitchFamily="18" charset="0"/>
                <a:cs typeface="Times New Roman" pitchFamily="18" charset="0"/>
              </a:rPr>
              <a:t>Introduction</a:t>
            </a:r>
            <a:endParaRPr lang="en-US"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462021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spcBef>
                <a:spcPts val="600"/>
              </a:spcBef>
            </a:pPr>
            <a:r>
              <a:rPr lang="fr-FR" sz="1800" dirty="0"/>
              <a:t>Une définition dirigée par la syntaxe (DDS) est un formalisme permettant d'associer des actions à une production d'une règle de grammaire.</a:t>
            </a:r>
          </a:p>
          <a:p>
            <a:pPr lvl="0" algn="just">
              <a:spcBef>
                <a:spcPts val="600"/>
              </a:spcBef>
            </a:pPr>
            <a:r>
              <a:rPr lang="fr-FR" sz="1800" dirty="0"/>
              <a:t>Chaque symbole de la grammaire (terminal ou non) possède un ensemble d'</a:t>
            </a:r>
            <a:r>
              <a:rPr lang="fr-FR" sz="1800" b="1" dirty="0"/>
              <a:t>attributs (ou des variables)</a:t>
            </a:r>
            <a:r>
              <a:rPr lang="fr-FR" sz="1800" dirty="0"/>
              <a:t>.</a:t>
            </a:r>
          </a:p>
          <a:p>
            <a:pPr lvl="0" algn="just">
              <a:spcBef>
                <a:spcPts val="600"/>
              </a:spcBef>
            </a:pPr>
            <a:r>
              <a:rPr lang="fr-FR" sz="1800" dirty="0"/>
              <a:t>Chaque règle de production de la grammaire possède un ensemble de </a:t>
            </a:r>
            <a:r>
              <a:rPr lang="fr-FR" sz="1800" b="1" dirty="0"/>
              <a:t>règles sémantiques </a:t>
            </a:r>
            <a:r>
              <a:rPr lang="fr-FR" sz="1800" dirty="0"/>
              <a:t>qui permettent de calculer la valeur des attributs associés aux symboles apparaissant dans la production.</a:t>
            </a:r>
          </a:p>
          <a:p>
            <a:pPr lvl="0" algn="just">
              <a:spcBef>
                <a:spcPts val="600"/>
              </a:spcBef>
            </a:pPr>
            <a:r>
              <a:rPr lang="fr-FR" sz="1800" dirty="0"/>
              <a:t>Une règle sémantique est une suite d'instructions algorithmiques : elle peut contenir des affectations, des si-sinon, des instruction d'affichage,…</a:t>
            </a:r>
          </a:p>
          <a:p>
            <a:pPr algn="just">
              <a:spcBef>
                <a:spcPts val="600"/>
              </a:spcBef>
            </a:pPr>
            <a:r>
              <a:rPr lang="fr-FR" sz="1800" dirty="0"/>
              <a:t>On notera </a:t>
            </a:r>
            <a:r>
              <a:rPr lang="fr-FR" sz="1800" dirty="0" err="1"/>
              <a:t>X.a</a:t>
            </a:r>
            <a:r>
              <a:rPr lang="fr-FR" sz="1800" dirty="0"/>
              <a:t> l'attribut </a:t>
            </a:r>
            <a:r>
              <a:rPr lang="fr-FR" sz="1800" i="1" dirty="0"/>
              <a:t>a</a:t>
            </a:r>
            <a:r>
              <a:rPr lang="fr-FR" sz="1800" dirty="0"/>
              <a:t> du symbole X, s'il y a plusieurs symboles X dans une production, on notera X</a:t>
            </a:r>
            <a:r>
              <a:rPr lang="fr-FR" sz="1800" baseline="30000" dirty="0"/>
              <a:t>(0)</a:t>
            </a:r>
            <a:r>
              <a:rPr lang="fr-FR" sz="1800" dirty="0"/>
              <a:t> s'il est en partie gauche, X</a:t>
            </a:r>
            <a:r>
              <a:rPr lang="fr-FR" sz="1800" baseline="30000" dirty="0"/>
              <a:t>(1)</a:t>
            </a:r>
            <a:r>
              <a:rPr lang="fr-FR" sz="1800" dirty="0"/>
              <a:t> si c'est le plus à gauche de la partie à droite, X</a:t>
            </a:r>
            <a:r>
              <a:rPr lang="fr-FR" sz="1800" baseline="30000" dirty="0"/>
              <a:t>(2)</a:t>
            </a:r>
            <a:r>
              <a:rPr lang="fr-FR" sz="1800" dirty="0"/>
              <a:t> si c'est le deuxième plus à gauche de la partie à droite,…, X</a:t>
            </a:r>
            <a:r>
              <a:rPr lang="fr-FR" sz="1800" baseline="30000" dirty="0"/>
              <a:t>(n)</a:t>
            </a:r>
            <a:r>
              <a:rPr lang="fr-FR" sz="1800" dirty="0"/>
              <a:t> si c'est le deuxième plus à droite de la partie à droite.</a:t>
            </a:r>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4</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r>
              <a:rPr lang="fr-FR" b="1" dirty="0"/>
              <a:t>Définition dirigée par la syntaxe</a:t>
            </a:r>
            <a:endParaRPr lang="fr-FR" dirty="0"/>
          </a:p>
        </p:txBody>
      </p:sp>
    </p:spTree>
    <p:extLst>
      <p:ext uri="{BB962C8B-B14F-4D97-AF65-F5344CB8AC3E}">
        <p14:creationId xmlns:p14="http://schemas.microsoft.com/office/powerpoint/2010/main" val="2953089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r>
              <a:rPr lang="fr-FR" sz="1800" dirty="0"/>
              <a:t>Une </a:t>
            </a:r>
            <a:r>
              <a:rPr lang="fr-FR" sz="1800" b="1" dirty="0"/>
              <a:t>grammaire attribuée </a:t>
            </a:r>
            <a:r>
              <a:rPr lang="fr-FR" sz="1800" dirty="0"/>
              <a:t>est une grammaire hors contexte dans laquelle on associe à chaque symbole de la grammaire des informations sémantiques. </a:t>
            </a:r>
          </a:p>
          <a:p>
            <a:pPr algn="just"/>
            <a:r>
              <a:rPr lang="fr-FR" sz="1800" dirty="0"/>
              <a:t> Si l'on considère un nœud d'un arbre syntaxique comme une structure avec des champs pour stocker de l'information, alors un attribut correspond à un nom de champ.</a:t>
            </a:r>
          </a:p>
          <a:p>
            <a:pPr algn="just"/>
            <a:r>
              <a:rPr lang="fr-FR" sz="1800" dirty="0"/>
              <a:t>Un attribut peut donc représenter tout ce qu'on veut, une chaîne de caractères, un nombre, un type, une adresse, ou toute autre chose,</a:t>
            </a:r>
          </a:p>
          <a:p>
            <a:pPr algn="just"/>
            <a:r>
              <a:rPr lang="fr-FR" sz="1800" dirty="0"/>
              <a:t>Deux sous-ensembles des attributs: </a:t>
            </a:r>
            <a:r>
              <a:rPr lang="fr-FR" sz="1800" b="1" dirty="0"/>
              <a:t>attributs synthétisés</a:t>
            </a:r>
            <a:r>
              <a:rPr lang="fr-FR" sz="1800" i="1" dirty="0"/>
              <a:t> </a:t>
            </a:r>
            <a:r>
              <a:rPr lang="fr-FR" sz="1800" dirty="0"/>
              <a:t>et </a:t>
            </a:r>
            <a:r>
              <a:rPr lang="fr-FR" sz="1800" b="1" dirty="0"/>
              <a:t>attributs hérités</a:t>
            </a:r>
            <a:r>
              <a:rPr lang="fr-FR" sz="1800" dirty="0"/>
              <a:t>.</a:t>
            </a:r>
          </a:p>
          <a:p>
            <a:pPr algn="just">
              <a:spcBef>
                <a:spcPts val="600"/>
              </a:spcBef>
            </a:pPr>
            <a:endParaRPr lang="fr-FR" sz="18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5</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endParaRPr lang="fr-FR" dirty="0"/>
          </a:p>
        </p:txBody>
      </p:sp>
      <p:sp>
        <p:nvSpPr>
          <p:cNvPr id="6" name="Rectangle 2">
            <a:extLst>
              <a:ext uri="{FF2B5EF4-FFF2-40B4-BE49-F238E27FC236}">
                <a16:creationId xmlns:a16="http://schemas.microsoft.com/office/drawing/2014/main" id="{6BB2FC15-2C3C-459D-8FAA-C1E21A0AE917}"/>
              </a:ext>
            </a:extLst>
          </p:cNvPr>
          <p:cNvSpPr txBox="1">
            <a:spLocks noChangeArrowheads="1"/>
          </p:cNvSpPr>
          <p:nvPr/>
        </p:nvSpPr>
        <p:spPr>
          <a:xfrm>
            <a:off x="609600" y="4302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r>
              <a:rPr lang="fr-FR" b="1" dirty="0"/>
              <a:t>Grammaire attribuée</a:t>
            </a:r>
            <a:endParaRPr lang="fr-FR" dirty="0"/>
          </a:p>
        </p:txBody>
      </p:sp>
    </p:spTree>
    <p:extLst>
      <p:ext uri="{BB962C8B-B14F-4D97-AF65-F5344CB8AC3E}">
        <p14:creationId xmlns:p14="http://schemas.microsoft.com/office/powerpoint/2010/main" val="4124582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r>
              <a:rPr lang="fr-FR" sz="2000" dirty="0"/>
              <a:t>Un attribut est dit synthétisé lorsqu'il est calculé pour le non terminal de la partie gauche en fonction des attributs des non terminaux de la partie droite. </a:t>
            </a:r>
          </a:p>
          <a:p>
            <a:pPr algn="just"/>
            <a:r>
              <a:rPr lang="fr-FR" sz="2000" dirty="0"/>
              <a:t>Sur l'arbre, la valeur d'un attribut en un nœud se calcul en fonction des attributs de ses fils, c-à-d le calcul de l'attribut se fait des feuilles vers la racine. </a:t>
            </a:r>
          </a:p>
          <a:p>
            <a:pPr algn="just"/>
            <a:r>
              <a:rPr lang="fr-FR" sz="2000" dirty="0"/>
              <a:t>Une grammaire attribuée n'ayant que des attributs synthétisés est dite S-attribuée.</a:t>
            </a:r>
          </a:p>
          <a:p>
            <a:pPr algn="just"/>
            <a:r>
              <a:rPr lang="fr-FR" sz="2000" dirty="0"/>
              <a:t>Les attributs synthétisés peuvent être facilement évalués lors d'une analyse ascendante, mais pas lors d'une analyse descendante. </a:t>
            </a:r>
          </a:p>
          <a:p>
            <a:pPr marL="109728" indent="0" algn="just">
              <a:buNone/>
            </a:pPr>
            <a:endParaRPr lang="fr-FR" sz="20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6</a:t>
            </a:fld>
            <a:endParaRPr lang="en-US" altLang="en-US"/>
          </a:p>
        </p:txBody>
      </p:sp>
      <p:sp>
        <p:nvSpPr>
          <p:cNvPr id="5" name="Rectangle 2">
            <a:extLst>
              <a:ext uri="{FF2B5EF4-FFF2-40B4-BE49-F238E27FC236}">
                <a16:creationId xmlns:a16="http://schemas.microsoft.com/office/drawing/2014/main" id="{1BC70E5E-392C-4EDF-A159-7F0A7F79E4EF}"/>
              </a:ext>
            </a:extLst>
          </p:cNvPr>
          <p:cNvSpPr txBox="1">
            <a:spLocks noChangeArrowheads="1"/>
          </p:cNvSpPr>
          <p:nvPr/>
        </p:nvSpPr>
        <p:spPr>
          <a:xfrm>
            <a:off x="609600" y="4302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109728">
              <a:spcBef>
                <a:spcPts val="1200"/>
              </a:spcBef>
            </a:pPr>
            <a:r>
              <a:rPr lang="fr-FR" b="1" dirty="0"/>
              <a:t>Attributs synthétisés</a:t>
            </a:r>
            <a:endParaRPr lang="fr-FR" dirty="0"/>
          </a:p>
        </p:txBody>
      </p:sp>
    </p:spTree>
    <p:extLst>
      <p:ext uri="{BB962C8B-B14F-4D97-AF65-F5344CB8AC3E}">
        <p14:creationId xmlns:p14="http://schemas.microsoft.com/office/powerpoint/2010/main" val="4180180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spcBef>
                <a:spcPts val="600"/>
              </a:spcBef>
            </a:pPr>
            <a:r>
              <a:rPr lang="fr-FR" sz="2000" dirty="0"/>
              <a:t>Un attribut est dit hérité lorsqu'il est calculé à partir des attributs de la partie gauche, et éventuellement des attributs d'autres non terminaux de la partie droite. </a:t>
            </a:r>
          </a:p>
          <a:p>
            <a:pPr algn="just">
              <a:spcBef>
                <a:spcPts val="600"/>
              </a:spcBef>
            </a:pPr>
            <a:r>
              <a:rPr lang="fr-FR" sz="2000" dirty="0"/>
              <a:t>Sur l'arbre, la valeur d'un attribut à un nœud se calcul en fonctions des attributs se fait des frères et du père. C-à-d que le calcul de l'attribut se fait de la racine vers les feuilles.</a:t>
            </a:r>
          </a:p>
          <a:p>
            <a:pPr algn="just">
              <a:spcBef>
                <a:spcPts val="600"/>
              </a:spcBef>
            </a:pPr>
            <a:r>
              <a:rPr lang="fr-FR" sz="2000" dirty="0"/>
              <a:t>Une grammaire attribuée n'ayant que des attributs hérités et telle que ces attributs ne dépendent pas des attributs des frères droits est dite </a:t>
            </a:r>
            <a:r>
              <a:rPr lang="fr-FR" sz="2000" dirty="0" err="1"/>
              <a:t>L-attribuée</a:t>
            </a:r>
            <a:r>
              <a:rPr lang="fr-FR" sz="2000" dirty="0"/>
              <a:t>. </a:t>
            </a:r>
          </a:p>
          <a:p>
            <a:pPr algn="just">
              <a:spcBef>
                <a:spcPts val="600"/>
              </a:spcBef>
            </a:pPr>
            <a:r>
              <a:rPr lang="fr-FR" sz="2000" dirty="0"/>
              <a:t>Les attributs d’une définition </a:t>
            </a:r>
            <a:r>
              <a:rPr lang="fr-FR" sz="2000" dirty="0" err="1"/>
              <a:t>L-attribuée</a:t>
            </a:r>
            <a:r>
              <a:rPr lang="fr-FR" sz="2000" dirty="0"/>
              <a:t> peuvent être facilement évalués lors d'une analyse descendante.</a:t>
            </a:r>
          </a:p>
          <a:p>
            <a:pPr algn="just"/>
            <a:endParaRPr lang="fr-FR" sz="20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7</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109728" lvl="0">
              <a:spcBef>
                <a:spcPts val="1200"/>
              </a:spcBef>
            </a:pPr>
            <a:r>
              <a:rPr lang="fr-FR" b="1" dirty="0"/>
              <a:t>Attributs hérités</a:t>
            </a:r>
          </a:p>
        </p:txBody>
      </p:sp>
    </p:spTree>
    <p:extLst>
      <p:ext uri="{BB962C8B-B14F-4D97-AF65-F5344CB8AC3E}">
        <p14:creationId xmlns:p14="http://schemas.microsoft.com/office/powerpoint/2010/main" val="4191064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marL="109728" indent="0">
              <a:spcBef>
                <a:spcPts val="1200"/>
              </a:spcBef>
              <a:spcAft>
                <a:spcPts val="600"/>
              </a:spcAft>
              <a:buNone/>
            </a:pPr>
            <a:r>
              <a:rPr lang="fr-FR" sz="2200" b="1" dirty="0"/>
              <a:t>Exemple 1:</a:t>
            </a:r>
            <a:endParaRPr lang="fr-FR" sz="2200" dirty="0"/>
          </a:p>
          <a:p>
            <a:r>
              <a:rPr lang="fr-FR" sz="2000" dirty="0"/>
              <a:t>Soit une déclaration définie par la règle syntaxique suivante : </a:t>
            </a:r>
          </a:p>
          <a:p>
            <a:pPr marL="109728" indent="0">
              <a:buNone/>
            </a:pPr>
            <a:r>
              <a:rPr lang="fr-FR" sz="2000" dirty="0"/>
              <a:t>      D→TL {</a:t>
            </a:r>
            <a:r>
              <a:rPr lang="fr-FR" sz="2000" dirty="0" err="1"/>
              <a:t>L.type</a:t>
            </a:r>
            <a:r>
              <a:rPr lang="fr-FR" sz="2000" dirty="0"/>
              <a:t>=</a:t>
            </a:r>
            <a:r>
              <a:rPr lang="fr-FR" sz="2000" dirty="0" err="1"/>
              <a:t>T.type</a:t>
            </a:r>
            <a:r>
              <a:rPr lang="fr-FR" sz="2000" dirty="0"/>
              <a:t>}</a:t>
            </a:r>
          </a:p>
          <a:p>
            <a:r>
              <a:rPr lang="fr-FR" sz="2000" dirty="0"/>
              <a:t>Permet de passer l'information sur le type de la déclaration à la liste de variables L.</a:t>
            </a:r>
          </a:p>
          <a:p>
            <a:pPr marL="109728" indent="0">
              <a:spcBef>
                <a:spcPts val="1200"/>
              </a:spcBef>
              <a:spcAft>
                <a:spcPts val="600"/>
              </a:spcAft>
              <a:buNone/>
            </a:pPr>
            <a:r>
              <a:rPr lang="fr-FR" sz="2200" b="1" dirty="0"/>
              <a:t>Exemple2 :</a:t>
            </a:r>
          </a:p>
          <a:p>
            <a:r>
              <a:rPr lang="fr-FR" sz="2000" dirty="0"/>
              <a:t>L→V,L  </a:t>
            </a:r>
            <a:r>
              <a:rPr lang="fr-FR" sz="2000" dirty="0" err="1"/>
              <a:t>V.type</a:t>
            </a:r>
            <a:r>
              <a:rPr lang="fr-FR" sz="2000" dirty="0"/>
              <a:t>=L(0).type;</a:t>
            </a:r>
          </a:p>
          <a:p>
            <a:pPr marL="109728" indent="0">
              <a:buNone/>
            </a:pPr>
            <a:r>
              <a:rPr lang="fr-FR" sz="2000" dirty="0"/>
              <a:t>                  L(1). type=L(0).type;</a:t>
            </a:r>
          </a:p>
          <a:p>
            <a:pPr marL="109728" indent="0">
              <a:buNone/>
            </a:pPr>
            <a:endParaRPr lang="fr-FR" sz="2000" dirty="0"/>
          </a:p>
          <a:p>
            <a:r>
              <a:rPr lang="fr-FR" sz="2000" dirty="0"/>
              <a:t>L→V         V. type=</a:t>
            </a:r>
            <a:r>
              <a:rPr lang="fr-FR" sz="2000" dirty="0" err="1"/>
              <a:t>L.type</a:t>
            </a:r>
            <a:r>
              <a:rPr lang="fr-FR" sz="2000" dirty="0"/>
              <a:t>;</a:t>
            </a:r>
          </a:p>
          <a:p>
            <a:pPr algn="just">
              <a:spcBef>
                <a:spcPts val="600"/>
              </a:spcBef>
            </a:pPr>
            <a:endParaRPr lang="fr-FR" sz="18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8</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r>
              <a:rPr lang="fr-FR" b="1"/>
              <a:t>Attributs</a:t>
            </a:r>
            <a:endParaRPr lang="fr-FR" dirty="0"/>
          </a:p>
        </p:txBody>
      </p:sp>
    </p:spTree>
    <p:extLst>
      <p:ext uri="{BB962C8B-B14F-4D97-AF65-F5344CB8AC3E}">
        <p14:creationId xmlns:p14="http://schemas.microsoft.com/office/powerpoint/2010/main" val="11234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46EA78-9324-4855-B804-EAC236A25C93}"/>
              </a:ext>
            </a:extLst>
          </p:cNvPr>
          <p:cNvSpPr>
            <a:spLocks noGrp="1"/>
          </p:cNvSpPr>
          <p:nvPr>
            <p:ph idx="1"/>
          </p:nvPr>
        </p:nvSpPr>
        <p:spPr>
          <a:xfrm>
            <a:off x="179512" y="1279642"/>
            <a:ext cx="8229600" cy="5101685"/>
          </a:xfrm>
        </p:spPr>
        <p:txBody>
          <a:bodyPr>
            <a:noAutofit/>
          </a:bodyPr>
          <a:lstStyle/>
          <a:p>
            <a:pPr algn="just">
              <a:spcBef>
                <a:spcPts val="600"/>
              </a:spcBef>
            </a:pPr>
            <a:r>
              <a:rPr lang="fr-FR" sz="1800" dirty="0"/>
              <a:t>Une DDS, avec un attribut hérité </a:t>
            </a:r>
            <a:r>
              <a:rPr lang="fr-FR" sz="1800" dirty="0" err="1"/>
              <a:t>L.typeh</a:t>
            </a:r>
            <a:r>
              <a:rPr lang="fr-FR" sz="1800" dirty="0"/>
              <a:t>, qui engendre la déclaration d’une liste d'identificateurs avec un type entier ou réel.</a:t>
            </a:r>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algn="just">
              <a:spcBef>
                <a:spcPts val="600"/>
              </a:spcBef>
            </a:pPr>
            <a:endParaRPr lang="fr-FR" sz="1800" dirty="0"/>
          </a:p>
          <a:p>
            <a:pPr marL="109728" indent="0">
              <a:spcBef>
                <a:spcPts val="600"/>
              </a:spcBef>
              <a:buNone/>
            </a:pPr>
            <a:r>
              <a:rPr lang="fr-FR" sz="1800" dirty="0"/>
              <a:t> </a:t>
            </a:r>
            <a:br>
              <a:rPr lang="fr-FR" sz="1800" dirty="0"/>
            </a:br>
            <a:endParaRPr lang="fr-FR" sz="1800" dirty="0"/>
          </a:p>
        </p:txBody>
      </p:sp>
      <p:sp>
        <p:nvSpPr>
          <p:cNvPr id="4" name="Espace réservé du numéro de diapositive 3">
            <a:extLst>
              <a:ext uri="{FF2B5EF4-FFF2-40B4-BE49-F238E27FC236}">
                <a16:creationId xmlns:a16="http://schemas.microsoft.com/office/drawing/2014/main" id="{00AAC9EB-78C4-450B-B7C2-03AA7D2A51E7}"/>
              </a:ext>
            </a:extLst>
          </p:cNvPr>
          <p:cNvSpPr>
            <a:spLocks noGrp="1"/>
          </p:cNvSpPr>
          <p:nvPr>
            <p:ph type="sldNum" sz="quarter" idx="12"/>
          </p:nvPr>
        </p:nvSpPr>
        <p:spPr/>
        <p:txBody>
          <a:bodyPr/>
          <a:lstStyle/>
          <a:p>
            <a:pPr>
              <a:defRPr/>
            </a:pPr>
            <a:fld id="{8DAE35FF-2751-417C-B8EA-BE0C77B1EE3B}" type="slidenum">
              <a:rPr lang="en-US" altLang="en-US" smtClean="0"/>
              <a:pPr>
                <a:defRPr/>
              </a:pPr>
              <a:t>9</a:t>
            </a:fld>
            <a:endParaRPr lang="en-US" altLang="en-US"/>
          </a:p>
        </p:txBody>
      </p:sp>
      <p:sp>
        <p:nvSpPr>
          <p:cNvPr id="7" name="Rectangle 2">
            <a:extLst>
              <a:ext uri="{FF2B5EF4-FFF2-40B4-BE49-F238E27FC236}">
                <a16:creationId xmlns:a16="http://schemas.microsoft.com/office/drawing/2014/main" id="{74F3D1FF-3CD0-470F-A54D-CDD0D919FDD2}"/>
              </a:ext>
            </a:extLst>
          </p:cNvPr>
          <p:cNvSpPr txBox="1">
            <a:spLocks noChangeArrowheads="1"/>
          </p:cNvSpPr>
          <p:nvPr/>
        </p:nvSpPr>
        <p:spPr>
          <a:xfrm>
            <a:off x="457200" y="277813"/>
            <a:ext cx="8401050" cy="722312"/>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fontAlgn="auto">
              <a:spcAft>
                <a:spcPts val="0"/>
              </a:spcAft>
              <a:buClrTx/>
              <a:buSzTx/>
            </a:pPr>
            <a:r>
              <a:rPr lang="fr-FR" b="1"/>
              <a:t>Exemple</a:t>
            </a:r>
            <a:endParaRPr lang="fr-FR" dirty="0"/>
          </a:p>
        </p:txBody>
      </p:sp>
      <p:pic>
        <p:nvPicPr>
          <p:cNvPr id="2" name="Image 1">
            <a:extLst>
              <a:ext uri="{FF2B5EF4-FFF2-40B4-BE49-F238E27FC236}">
                <a16:creationId xmlns:a16="http://schemas.microsoft.com/office/drawing/2014/main" id="{44BDE5DE-BB53-4DF7-B6E2-92EDE1640C48}"/>
              </a:ext>
            </a:extLst>
          </p:cNvPr>
          <p:cNvPicPr>
            <a:picLocks noChangeAspect="1"/>
          </p:cNvPicPr>
          <p:nvPr/>
        </p:nvPicPr>
        <p:blipFill>
          <a:blip r:embed="rId3"/>
          <a:stretch>
            <a:fillRect/>
          </a:stretch>
        </p:blipFill>
        <p:spPr>
          <a:xfrm>
            <a:off x="1455439" y="1988840"/>
            <a:ext cx="4268689" cy="1858318"/>
          </a:xfrm>
          <a:prstGeom prst="rect">
            <a:avLst/>
          </a:prstGeom>
        </p:spPr>
      </p:pic>
      <p:pic>
        <p:nvPicPr>
          <p:cNvPr id="5" name="Image 4">
            <a:extLst>
              <a:ext uri="{FF2B5EF4-FFF2-40B4-BE49-F238E27FC236}">
                <a16:creationId xmlns:a16="http://schemas.microsoft.com/office/drawing/2014/main" id="{60D05AF1-E437-44B0-ADE3-8E16C8FC8938}"/>
              </a:ext>
            </a:extLst>
          </p:cNvPr>
          <p:cNvPicPr>
            <a:picLocks noChangeAspect="1"/>
          </p:cNvPicPr>
          <p:nvPr/>
        </p:nvPicPr>
        <p:blipFill>
          <a:blip r:embed="rId4"/>
          <a:stretch>
            <a:fillRect/>
          </a:stretch>
        </p:blipFill>
        <p:spPr>
          <a:xfrm>
            <a:off x="2339752" y="3847158"/>
            <a:ext cx="4076303" cy="2929305"/>
          </a:xfrm>
          <a:prstGeom prst="rect">
            <a:avLst/>
          </a:prstGeom>
        </p:spPr>
      </p:pic>
    </p:spTree>
    <p:extLst>
      <p:ext uri="{BB962C8B-B14F-4D97-AF65-F5344CB8AC3E}">
        <p14:creationId xmlns:p14="http://schemas.microsoft.com/office/powerpoint/2010/main" val="33409207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24207</TotalTime>
  <Words>2204</Words>
  <Application>Microsoft Office PowerPoint</Application>
  <PresentationFormat>Affichage à l'écran (4:3)</PresentationFormat>
  <Paragraphs>192</Paragraphs>
  <Slides>21</Slides>
  <Notes>9</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21</vt:i4>
      </vt:variant>
    </vt:vector>
  </HeadingPairs>
  <TitlesOfParts>
    <vt:vector size="31" baseType="lpstr">
      <vt:lpstr>SimSun</vt:lpstr>
      <vt:lpstr>Arial</vt:lpstr>
      <vt:lpstr>Cambria</vt:lpstr>
      <vt:lpstr>Garamond</vt:lpstr>
      <vt:lpstr>Georgia</vt:lpstr>
      <vt:lpstr>Times New Roman</vt:lpstr>
      <vt:lpstr>Trebuchet MS</vt:lpstr>
      <vt:lpstr>Wingdings</vt:lpstr>
      <vt:lpstr>Wingdings 2</vt:lpstr>
      <vt:lpstr>Urbain</vt:lpstr>
      <vt:lpstr>Analyse sémantique</vt:lpstr>
      <vt:lpstr>Introduction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Graphe de dépendances</vt:lpstr>
      <vt:lpstr>Ordre d'évaluation des actions sémantiques</vt:lpstr>
      <vt:lpstr>Ordre d'évaluation des actions sémantiques</vt:lpstr>
      <vt:lpstr>Pendant l'analyse syntaxique </vt:lpstr>
      <vt:lpstr>Pendant l'analyse syntaxique </vt:lpstr>
      <vt:lpstr>Contrôle de type</vt:lpstr>
      <vt:lpstr>Contrôle de type</vt:lpstr>
      <vt:lpstr>Création des arbres abstraits </vt:lpstr>
      <vt:lpstr>Création des arbres abstraits </vt:lpstr>
    </vt:vector>
  </TitlesOfParts>
  <Company>meadi.corp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nadjib</dc:creator>
  <cp:lastModifiedBy>Nadjib MEADI</cp:lastModifiedBy>
  <cp:revision>271</cp:revision>
  <dcterms:created xsi:type="dcterms:W3CDTF">2010-10-17T19:55:10Z</dcterms:created>
  <dcterms:modified xsi:type="dcterms:W3CDTF">2024-12-14T20:47:07Z</dcterms:modified>
</cp:coreProperties>
</file>