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309" r:id="rId5"/>
    <p:sldId id="388" r:id="rId6"/>
    <p:sldId id="389" r:id="rId7"/>
    <p:sldId id="390" r:id="rId8"/>
    <p:sldId id="391" r:id="rId9"/>
    <p:sldId id="393" r:id="rId10"/>
    <p:sldId id="394" r:id="rId11"/>
    <p:sldId id="395" r:id="rId12"/>
    <p:sldId id="396" r:id="rId13"/>
    <p:sldId id="397" r:id="rId14"/>
    <p:sldId id="398" r:id="rId15"/>
    <p:sldId id="399" r:id="rId16"/>
    <p:sldId id="400" r:id="rId17"/>
    <p:sldId id="401" r:id="rId18"/>
    <p:sldId id="40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0" autoAdjust="0"/>
    <p:restoredTop sz="94660"/>
  </p:normalViewPr>
  <p:slideViewPr>
    <p:cSldViewPr>
      <p:cViewPr>
        <p:scale>
          <a:sx n="90" d="100"/>
          <a:sy n="90" d="100"/>
        </p:scale>
        <p:origin x="-600" y="8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B0F9-2F78-499C-A71B-AAF0076DDF68}" type="datetimeFigureOut">
              <a:rPr lang="fr-FR" smtClean="0"/>
              <a:pPr/>
              <a:t>10/12/2022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EFBC1-9A79-465A-ABCF-8C02A6DCBCD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M/Mme le Président/e, mesdames et messieurs les membres du jury, J’ai l’honneur et le plaisir de présenter aujourd’hui devant vous ma thèse intitulée </a:t>
            </a:r>
            <a:endParaRPr lang="fr-FR" dirty="0"/>
          </a:p>
        </p:txBody>
      </p:sp>
      <p:sp>
        <p:nvSpPr>
          <p:cNvPr id="4" name="Slide Number Placeholder 3"/>
          <p:cNvSpPr>
            <a:spLocks noGrp="1"/>
          </p:cNvSpPr>
          <p:nvPr>
            <p:ph type="sldNum" sz="quarter" idx="10"/>
          </p:nvPr>
        </p:nvSpPr>
        <p:spPr/>
        <p:txBody>
          <a:bodyPr/>
          <a:lstStyle/>
          <a:p>
            <a:fld id="{B0436443-9EBB-4606-8EDE-E6FD844ABB7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F0A73-0FFB-4210-A1D3-42736507E7B4}" type="slidenum">
              <a:rPr lang="fr-FR"/>
              <a:pPr/>
              <a:t>2</a:t>
            </a:fld>
            <a:endParaRPr lang="fr-F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algn="just"/>
            <a:r>
              <a:rPr lang="fr-FR" sz="1400" dirty="0" smtClean="0"/>
              <a:t>Le plan de cette présentation est </a:t>
            </a:r>
            <a:r>
              <a:rPr lang="fr-FR" sz="1400" dirty="0"/>
              <a:t>réparti en 4  points principales :</a:t>
            </a:r>
          </a:p>
          <a:p>
            <a:pPr algn="just"/>
            <a:r>
              <a:rPr lang="fr-FR" sz="1400" dirty="0"/>
              <a:t>Une introduction générale présentant  problématique et objectifs visés, </a:t>
            </a:r>
            <a:r>
              <a:rPr lang="fr-FR" sz="1400" dirty="0" smtClean="0"/>
              <a:t>cette partie est suivie d’une revue bibliographique: </a:t>
            </a:r>
            <a:endParaRPr lang="fr-FR" sz="1400" dirty="0"/>
          </a:p>
          <a:p>
            <a:pPr algn="just"/>
            <a:r>
              <a:rPr lang="fr-FR" dirty="0"/>
              <a:t>première partie, consacrée à la recherche bibliographique, comportant processus des réparations minces, suivi d’un aperçus générale sur les béton de sable.</a:t>
            </a:r>
            <a:endParaRPr lang="fr-FR" sz="1400" dirty="0"/>
          </a:p>
          <a:p>
            <a:pPr algn="just"/>
            <a:r>
              <a:rPr lang="fr-FR" altLang="zh-CN" dirty="0"/>
              <a:t>Ensuite la deuxi</a:t>
            </a:r>
            <a:r>
              <a:rPr lang="fr-FR" altLang="zh-CN" dirty="0">
                <a:latin typeface="Times New Roman"/>
              </a:rPr>
              <a:t>è</a:t>
            </a:r>
            <a:r>
              <a:rPr lang="fr-FR" altLang="zh-CN" dirty="0"/>
              <a:t>me partie est consacr</a:t>
            </a:r>
            <a:r>
              <a:rPr lang="fr-FR" altLang="zh-CN" dirty="0">
                <a:latin typeface="Times New Roman"/>
              </a:rPr>
              <a:t>é</a:t>
            </a:r>
            <a:r>
              <a:rPr lang="fr-FR" altLang="zh-CN" dirty="0"/>
              <a:t>e </a:t>
            </a:r>
            <a:r>
              <a:rPr lang="fr-FR" altLang="zh-CN" dirty="0">
                <a:latin typeface="Times New Roman"/>
              </a:rPr>
              <a:t>à</a:t>
            </a:r>
            <a:r>
              <a:rPr lang="fr-FR" altLang="zh-CN" dirty="0"/>
              <a:t> l</a:t>
            </a:r>
            <a:r>
              <a:rPr lang="fr-FR" altLang="zh-CN" dirty="0">
                <a:latin typeface="Times New Roman"/>
              </a:rPr>
              <a:t>’é</a:t>
            </a:r>
            <a:r>
              <a:rPr lang="fr-FR" altLang="zh-CN" dirty="0"/>
              <a:t>tude exp</a:t>
            </a:r>
            <a:r>
              <a:rPr lang="fr-FR" altLang="zh-CN" dirty="0">
                <a:latin typeface="Times New Roman"/>
              </a:rPr>
              <a:t>é</a:t>
            </a:r>
            <a:r>
              <a:rPr lang="fr-FR" altLang="zh-CN" dirty="0"/>
              <a:t>rimentale. On </a:t>
            </a:r>
            <a:r>
              <a:rPr lang="fr-FR" dirty="0"/>
              <a:t>présentera  les </a:t>
            </a:r>
            <a:r>
              <a:rPr lang="fr-FR" altLang="zh-CN" dirty="0" err="1"/>
              <a:t>r</a:t>
            </a:r>
            <a:r>
              <a:rPr lang="fr-FR" altLang="zh-CN" dirty="0" err="1">
                <a:latin typeface="Times New Roman"/>
              </a:rPr>
              <a:t>é</a:t>
            </a:r>
            <a:r>
              <a:rPr lang="fr-FR" altLang="zh-CN" dirty="0" err="1"/>
              <a:t>sultas</a:t>
            </a:r>
            <a:r>
              <a:rPr lang="fr-FR" altLang="zh-CN" dirty="0"/>
              <a:t> des essais r</a:t>
            </a:r>
            <a:r>
              <a:rPr lang="fr-FR" altLang="zh-CN" dirty="0">
                <a:latin typeface="Times New Roman"/>
              </a:rPr>
              <a:t>é</a:t>
            </a:r>
            <a:r>
              <a:rPr lang="fr-FR" altLang="zh-CN" dirty="0"/>
              <a:t>alis</a:t>
            </a:r>
            <a:r>
              <a:rPr lang="fr-FR" altLang="zh-CN" dirty="0">
                <a:latin typeface="Times New Roman"/>
              </a:rPr>
              <a:t>é</a:t>
            </a:r>
            <a:r>
              <a:rPr lang="fr-FR" altLang="zh-CN" dirty="0"/>
              <a:t>s et discutions</a:t>
            </a:r>
          </a:p>
          <a:p>
            <a:pPr algn="just"/>
            <a:r>
              <a:rPr lang="fr-FR" sz="1400" dirty="0"/>
              <a:t>Enfin les conclusions obtenues de notre recherche sont abordées dans une conclusion générale .puis on terminera par recommandations et perspectives. </a:t>
            </a:r>
          </a:p>
          <a:p>
            <a:pPr algn="just"/>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3638"/>
            <a:ext cx="2133600" cy="457200"/>
          </a:xfrm>
        </p:spPr>
        <p:txBody>
          <a:bodyPr/>
          <a:lstStyle>
            <a:lvl1pPr>
              <a:defRPr/>
            </a:lvl1pPr>
          </a:lstStyle>
          <a:p>
            <a:fld id="{B720D467-EB4F-4BF1-B841-DA30B3C70D44}" type="datetime1">
              <a:rPr lang="fr-FR" smtClean="0"/>
              <a:pPr/>
              <a:t>10/12/2022</a:t>
            </a:fld>
            <a:endParaRPr lang="fr-F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3638"/>
            <a:ext cx="2133600" cy="457200"/>
          </a:xfrm>
        </p:spPr>
        <p:txBody>
          <a:bodyPr/>
          <a:lstStyle>
            <a:lvl1pPr>
              <a:defRPr/>
            </a:lvl1pPr>
          </a:lstStyle>
          <a:p>
            <a:fld id="{F20EBB5C-D399-4A01-8CE9-55FB6F287E0B}"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10/12/2022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51512-87EE-4D68-B00A-EF5AB3E4D79C}" type="datetimeFigureOut">
              <a:rPr lang="fr-FR" smtClean="0"/>
              <a:pPr/>
              <a:t>10/12/2022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1F2D4-54FD-430B-9056-E372BAD09B5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2773" name="Rectangle 5"/>
          <p:cNvSpPr>
            <a:spLocks noChangeArrowheads="1"/>
          </p:cNvSpPr>
          <p:nvPr/>
        </p:nvSpPr>
        <p:spPr bwMode="auto">
          <a:xfrm>
            <a:off x="0" y="2295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413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428596" y="209984"/>
            <a:ext cx="8286808" cy="852808"/>
          </a:xfrm>
          <a:prstGeom prst="rect">
            <a:avLst/>
          </a:prstGeom>
          <a:solidFill>
            <a:schemeClr val="accent1"/>
          </a:solidFill>
          <a:ln>
            <a:solidFill>
              <a:schemeClr val="bg1"/>
            </a:solid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bg1"/>
                </a:solidFill>
                <a:latin typeface="Book Antiqua" pitchFamily="18" charset="0"/>
                <a:ea typeface="+mj-ea"/>
                <a:cs typeface="+mj-cs"/>
              </a:rPr>
              <a:t>Université Mohamed  </a:t>
            </a:r>
            <a:r>
              <a:rPr lang="fr-FR" b="1" spc="-100" dirty="0" err="1" smtClean="0">
                <a:solidFill>
                  <a:schemeClr val="bg1"/>
                </a:solidFill>
                <a:latin typeface="Book Antiqua" pitchFamily="18" charset="0"/>
                <a:ea typeface="+mj-ea"/>
                <a:cs typeface="+mj-cs"/>
              </a:rPr>
              <a:t>Khider</a:t>
            </a:r>
            <a:r>
              <a:rPr lang="fr-FR" b="1" spc="-100" dirty="0" smtClean="0">
                <a:solidFill>
                  <a:schemeClr val="bg1"/>
                </a:solidFill>
                <a:latin typeface="Book Antiqua" pitchFamily="18" charset="0"/>
                <a:ea typeface="+mj-ea"/>
                <a:cs typeface="+mj-cs"/>
              </a:rPr>
              <a:t> – Biskra</a:t>
            </a:r>
          </a:p>
          <a:p>
            <a:pPr algn="ctr">
              <a:spcBef>
                <a:spcPct val="0"/>
              </a:spcBef>
              <a:defRPr/>
            </a:pPr>
            <a:r>
              <a:rPr lang="fr-FR" b="1" spc="-100" dirty="0" smtClean="0">
                <a:solidFill>
                  <a:schemeClr val="bg1"/>
                </a:solidFill>
                <a:latin typeface="Book Antiqua" pitchFamily="18" charset="0"/>
                <a:ea typeface="+mj-ea"/>
                <a:cs typeface="+mj-cs"/>
              </a:rPr>
              <a:t>Faculté des Sciences et de la technologie</a:t>
            </a:r>
          </a:p>
          <a:p>
            <a:pPr algn="ctr">
              <a:spcBef>
                <a:spcPct val="0"/>
              </a:spcBef>
              <a:defRPr/>
            </a:pPr>
            <a:r>
              <a:rPr lang="fr-FR" b="1" spc="-100" dirty="0" smtClean="0">
                <a:solidFill>
                  <a:schemeClr val="bg1"/>
                </a:solidFill>
                <a:latin typeface="Book Antiqua" pitchFamily="18" charset="0"/>
                <a:ea typeface="+mj-ea"/>
                <a:cs typeface="+mj-cs"/>
              </a:rPr>
              <a:t>Département  de Génie Civil et  d’Hydraulique</a:t>
            </a:r>
            <a:endParaRPr lang="fr-FR" b="1" spc="-100" dirty="0">
              <a:solidFill>
                <a:schemeClr val="bg1"/>
              </a:solidFill>
              <a:latin typeface="Book Antiqua" pitchFamily="18" charset="0"/>
              <a:ea typeface="+mj-ea"/>
              <a:cs typeface="+mj-cs"/>
            </a:endParaRPr>
          </a:p>
        </p:txBody>
      </p:sp>
      <p:pic>
        <p:nvPicPr>
          <p:cNvPr id="13" name="Picture 3" descr="SigleUNI4"/>
          <p:cNvPicPr preferRelativeResize="0">
            <a:picLocks noChangeAspect="1" noChangeArrowheads="1"/>
          </p:cNvPicPr>
          <p:nvPr/>
        </p:nvPicPr>
        <p:blipFill>
          <a:blip r:embed="rId3" cstate="print"/>
          <a:srcRect l="2623" t="1465" r="1811"/>
          <a:stretch>
            <a:fillRect/>
          </a:stretch>
        </p:blipFill>
        <p:spPr bwMode="auto">
          <a:xfrm>
            <a:off x="165361" y="188640"/>
            <a:ext cx="691863" cy="864096"/>
          </a:xfrm>
          <a:prstGeom prst="rect">
            <a:avLst/>
          </a:prstGeom>
          <a:solidFill>
            <a:schemeClr val="bg2"/>
          </a:solidFill>
          <a:ln>
            <a:noFill/>
          </a:ln>
          <a:effectLst>
            <a:outerShdw blurRad="292100" dist="139700" dir="2700000" algn="tl" rotWithShape="0">
              <a:srgbClr val="333333">
                <a:alpha val="65000"/>
              </a:srgbClr>
            </a:outerShdw>
          </a:effectLst>
        </p:spPr>
      </p:pic>
      <p:pic>
        <p:nvPicPr>
          <p:cNvPr id="14" name="Picture 3" descr="SigleUNI4"/>
          <p:cNvPicPr preferRelativeResize="0">
            <a:picLocks noChangeAspect="1" noChangeArrowheads="1"/>
          </p:cNvPicPr>
          <p:nvPr/>
        </p:nvPicPr>
        <p:blipFill>
          <a:blip r:embed="rId3" cstate="print"/>
          <a:srcRect l="2623" t="1465" r="1811"/>
          <a:stretch>
            <a:fillRect/>
          </a:stretch>
        </p:blipFill>
        <p:spPr bwMode="auto">
          <a:xfrm>
            <a:off x="8286776" y="188640"/>
            <a:ext cx="691863" cy="864096"/>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971600" y="2204864"/>
            <a:ext cx="3672408" cy="637364"/>
          </a:xfrm>
          <a:prstGeom prst="rect">
            <a:avLst/>
          </a:prstGeom>
          <a:solidFill>
            <a:schemeClr val="bg1"/>
          </a:solidFill>
          <a:ln>
            <a:noFill/>
          </a:ln>
          <a:effectLst>
            <a:outerShdw blurRad="292100" dist="139700" dir="2700000" algn="tl" rotWithShape="0">
              <a:srgbClr val="333333">
                <a:alpha val="65000"/>
              </a:srgbClr>
            </a:outerShdw>
          </a:effectLst>
          <a:scene3d>
            <a:camera prst="obliqueTopRight"/>
            <a:lightRig rig="threePt" dir="t"/>
          </a:scene3d>
        </p:spPr>
        <p:txBody>
          <a:bodyPr vert="horz" wrap="square" lIns="18000" tIns="10800" rIns="18000" bIns="10800" anchor="t">
            <a:spAutoFit/>
          </a:bodyPr>
          <a:lstStyle/>
          <a:p>
            <a:pPr algn="ctr">
              <a:spcBef>
                <a:spcPct val="0"/>
              </a:spcBef>
              <a:defRPr/>
            </a:pPr>
            <a:r>
              <a:rPr lang="fr-FR" sz="2000" b="1" spc="-100" dirty="0" smtClean="0">
                <a:latin typeface="Agency FB" pitchFamily="34" charset="0"/>
                <a:ea typeface="+mj-ea"/>
                <a:cs typeface="+mj-cs"/>
              </a:rPr>
              <a:t>Matière: </a:t>
            </a:r>
          </a:p>
          <a:p>
            <a:pPr algn="ctr">
              <a:spcBef>
                <a:spcPct val="0"/>
              </a:spcBef>
              <a:defRPr/>
            </a:pPr>
            <a:r>
              <a:rPr lang="fr-FR" sz="2000" b="1" spc="-100" dirty="0" smtClean="0">
                <a:solidFill>
                  <a:schemeClr val="tx2"/>
                </a:solidFill>
                <a:latin typeface="Book Antiqua" pitchFamily="18" charset="0"/>
                <a:ea typeface="+mj-ea"/>
                <a:cs typeface="+mj-cs"/>
              </a:rPr>
              <a:t>Matériaux composites</a:t>
            </a:r>
          </a:p>
        </p:txBody>
      </p:sp>
      <p:sp>
        <p:nvSpPr>
          <p:cNvPr id="11" name="Rectangle 12"/>
          <p:cNvSpPr txBox="1">
            <a:spLocks noChangeArrowheads="1"/>
          </p:cNvSpPr>
          <p:nvPr/>
        </p:nvSpPr>
        <p:spPr>
          <a:xfrm>
            <a:off x="1115616" y="1340768"/>
            <a:ext cx="6984777" cy="298810"/>
          </a:xfrm>
          <a:prstGeom prst="rect">
            <a:avLst/>
          </a:prstGeom>
          <a:solidFill>
            <a:schemeClr val="accent1">
              <a:lumMod val="20000"/>
              <a:lumOff val="80000"/>
            </a:schemeClr>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8000" tIns="10800" rIns="18000" bIns="10800" anchor="t">
            <a:spAutoFit/>
          </a:bodyPr>
          <a:lstStyle/>
          <a:p>
            <a:pPr algn="ctr">
              <a:spcBef>
                <a:spcPct val="0"/>
              </a:spcBef>
              <a:defRPr/>
            </a:pPr>
            <a:r>
              <a:rPr lang="fr-FR" b="1" dirty="0" smtClean="0">
                <a:solidFill>
                  <a:srgbClr val="254061"/>
                </a:solidFill>
                <a:latin typeface="Times New Roman" pitchFamily="18" charset="0"/>
                <a:ea typeface="Times New Roman" pitchFamily="18" charset="0"/>
                <a:cs typeface="Times New Roman" pitchFamily="18" charset="0"/>
              </a:rPr>
              <a:t>Master 2: Matériaux en Génie civil </a:t>
            </a:r>
            <a:endParaRPr kumimoji="0" lang="fr-FR" sz="4800" b="0" i="0" u="none" strike="noStrike" kern="1200" cap="none" spc="-100" normalizeH="0" baseline="0" noProof="0" dirty="0" smtClean="0">
              <a:ln>
                <a:noFill/>
              </a:ln>
              <a:solidFill>
                <a:srgbClr val="254061"/>
              </a:solidFill>
              <a:effectLst/>
              <a:uLnTx/>
              <a:uFillTx/>
              <a:latin typeface="+mj-lt"/>
              <a:ea typeface="+mj-ea"/>
              <a:cs typeface="+mj-cs"/>
            </a:endParaRPr>
          </a:p>
        </p:txBody>
      </p:sp>
      <p:sp>
        <p:nvSpPr>
          <p:cNvPr id="12" name="ZoneTexte 11"/>
          <p:cNvSpPr txBox="1"/>
          <p:nvPr/>
        </p:nvSpPr>
        <p:spPr>
          <a:xfrm>
            <a:off x="6715140" y="6344900"/>
            <a:ext cx="2249348" cy="298810"/>
          </a:xfrm>
          <a:prstGeom prst="rect">
            <a:avLst/>
          </a:prstGeom>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tx2">
                    <a:lumMod val="75000"/>
                  </a:schemeClr>
                </a:solidFill>
                <a:latin typeface="Book Antiqua" pitchFamily="18" charset="0"/>
                <a:ea typeface="+mj-ea"/>
                <a:cs typeface="+mj-cs"/>
              </a:rPr>
              <a:t>Le   11/ 12 /2021</a:t>
            </a:r>
          </a:p>
        </p:txBody>
      </p:sp>
      <p:sp>
        <p:nvSpPr>
          <p:cNvPr id="15" name="ZoneTexte 15"/>
          <p:cNvSpPr txBox="1"/>
          <p:nvPr/>
        </p:nvSpPr>
        <p:spPr>
          <a:xfrm>
            <a:off x="5399584" y="4581128"/>
            <a:ext cx="3744416" cy="1037474"/>
          </a:xfrm>
          <a:prstGeom prst="rect">
            <a:avLst/>
          </a:prstGeom>
          <a:solidFill>
            <a:schemeClr val="bg1"/>
          </a:solidFill>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lnSpc>
                <a:spcPct val="150000"/>
              </a:lnSpc>
              <a:spcBef>
                <a:spcPct val="0"/>
              </a:spcBef>
              <a:defRPr/>
            </a:pPr>
            <a:r>
              <a:rPr lang="fr-FR" sz="2000" b="1" spc="-100" dirty="0" smtClean="0">
                <a:latin typeface="Agency FB" pitchFamily="34" charset="0"/>
                <a:ea typeface="+mj-ea"/>
                <a:cs typeface="+mj-cs"/>
              </a:rPr>
              <a:t>Présentée par :</a:t>
            </a:r>
          </a:p>
          <a:p>
            <a:pPr algn="ctr">
              <a:lnSpc>
                <a:spcPct val="150000"/>
              </a:lnSpc>
              <a:spcBef>
                <a:spcPct val="0"/>
              </a:spcBef>
              <a:defRPr/>
            </a:pPr>
            <a:r>
              <a:rPr lang="fr-FR" sz="2400" b="1" spc="-100" dirty="0" smtClean="0">
                <a:solidFill>
                  <a:schemeClr val="tx2"/>
                </a:solidFill>
                <a:latin typeface="Book Antiqua" pitchFamily="18" charset="0"/>
                <a:ea typeface="+mj-ea"/>
                <a:cs typeface="+mj-cs"/>
              </a:rPr>
              <a:t>Dr: </a:t>
            </a:r>
            <a:r>
              <a:rPr lang="fr-FR" sz="2400" b="1" spc="-100" dirty="0" err="1" smtClean="0">
                <a:solidFill>
                  <a:schemeClr val="tx2"/>
                </a:solidFill>
                <a:latin typeface="Book Antiqua" pitchFamily="18" charset="0"/>
                <a:ea typeface="+mj-ea"/>
                <a:cs typeface="+mj-cs"/>
              </a:rPr>
              <a:t>Izemouren</a:t>
            </a:r>
            <a:r>
              <a:rPr lang="fr-FR" sz="2400" b="1" spc="-100" dirty="0" smtClean="0">
                <a:solidFill>
                  <a:schemeClr val="tx2"/>
                </a:solidFill>
                <a:latin typeface="Book Antiqua" pitchFamily="18" charset="0"/>
                <a:ea typeface="+mj-ea"/>
                <a:cs typeface="+mj-cs"/>
              </a:rPr>
              <a:t> </a:t>
            </a:r>
            <a:r>
              <a:rPr lang="fr-FR" sz="2400" b="1" spc="-100" dirty="0" err="1" smtClean="0">
                <a:solidFill>
                  <a:schemeClr val="tx2"/>
                </a:solidFill>
                <a:latin typeface="Book Antiqua" pitchFamily="18" charset="0"/>
                <a:ea typeface="+mj-ea"/>
                <a:cs typeface="+mj-cs"/>
              </a:rPr>
              <a:t>Ouarda</a:t>
            </a:r>
            <a:endParaRPr lang="fr-FR" sz="2400" b="1" spc="-100" dirty="0" smtClean="0">
              <a:solidFill>
                <a:schemeClr val="tx2"/>
              </a:solidFill>
              <a:latin typeface="Book Antiqua" pitchFamily="18" charset="0"/>
              <a:ea typeface="+mj-ea"/>
              <a:cs typeface="+mj-cs"/>
            </a:endParaRPr>
          </a:p>
        </p:txBody>
      </p:sp>
      <p:sp>
        <p:nvSpPr>
          <p:cNvPr id="17" name="ZoneTexte 16"/>
          <p:cNvSpPr txBox="1"/>
          <p:nvPr/>
        </p:nvSpPr>
        <p:spPr>
          <a:xfrm>
            <a:off x="539552" y="3140968"/>
            <a:ext cx="8316000" cy="954107"/>
          </a:xfrm>
          <a:prstGeom prst="rect">
            <a:avLst/>
          </a:prstGeom>
          <a:noFill/>
          <a:ln>
            <a:noFill/>
          </a:ln>
        </p:spPr>
        <p:txBody>
          <a:bodyPr wrap="square">
            <a:spAutoFit/>
          </a:bodyPr>
          <a:lstStyle/>
          <a:p>
            <a:pPr algn="ctr"/>
            <a:r>
              <a:rPr lang="fr-FR" sz="3200" b="1" dirty="0" smtClean="0">
                <a:solidFill>
                  <a:srgbClr val="0000FF"/>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Cours </a:t>
            </a:r>
            <a:r>
              <a:rPr lang="fr-FR" sz="2400" b="1" dirty="0" smtClean="0">
                <a:solidFill>
                  <a:srgbClr val="0000FF"/>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N05:</a:t>
            </a:r>
            <a:r>
              <a:rPr lang="fr-FR" sz="2400" b="1" dirty="0" smtClean="0"/>
              <a:t>Comportement élastique d’un matériau composite hors axes principaux</a:t>
            </a:r>
            <a:endParaRPr lang="fr-FR" sz="2400" b="1" dirty="0">
              <a:solidFill>
                <a:srgbClr val="0070C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pic>
        <p:nvPicPr>
          <p:cNvPr id="77826" name="Picture 2"/>
          <p:cNvPicPr>
            <a:picLocks noChangeAspect="1" noChangeArrowheads="1"/>
          </p:cNvPicPr>
          <p:nvPr/>
        </p:nvPicPr>
        <p:blipFill>
          <a:blip r:embed="rId4" cstate="print"/>
          <a:srcRect/>
          <a:stretch>
            <a:fillRect/>
          </a:stretch>
        </p:blipFill>
        <p:spPr bwMode="auto">
          <a:xfrm>
            <a:off x="395536" y="4005064"/>
            <a:ext cx="4533331" cy="258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6146" name="Picture 2"/>
          <p:cNvPicPr>
            <a:picLocks noChangeAspect="1" noChangeArrowheads="1"/>
          </p:cNvPicPr>
          <p:nvPr/>
        </p:nvPicPr>
        <p:blipFill>
          <a:blip r:embed="rId3" cstate="print"/>
          <a:srcRect/>
          <a:stretch>
            <a:fillRect/>
          </a:stretch>
        </p:blipFill>
        <p:spPr bwMode="auto">
          <a:xfrm>
            <a:off x="683568" y="836712"/>
            <a:ext cx="7778080" cy="3278551"/>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971600" y="4365104"/>
            <a:ext cx="6162675" cy="1981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7170" name="Picture 2"/>
          <p:cNvPicPr>
            <a:picLocks noChangeAspect="1" noChangeArrowheads="1"/>
          </p:cNvPicPr>
          <p:nvPr/>
        </p:nvPicPr>
        <p:blipFill>
          <a:blip r:embed="rId3" cstate="print"/>
          <a:srcRect/>
          <a:stretch>
            <a:fillRect/>
          </a:stretch>
        </p:blipFill>
        <p:spPr bwMode="auto">
          <a:xfrm>
            <a:off x="251520" y="836712"/>
            <a:ext cx="7803232" cy="257940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779912" y="3501008"/>
            <a:ext cx="4080453" cy="244827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8194" name="Picture 2"/>
          <p:cNvPicPr>
            <a:picLocks noChangeAspect="1" noChangeArrowheads="1"/>
          </p:cNvPicPr>
          <p:nvPr/>
        </p:nvPicPr>
        <p:blipFill>
          <a:blip r:embed="rId3" cstate="print"/>
          <a:srcRect/>
          <a:stretch>
            <a:fillRect/>
          </a:stretch>
        </p:blipFill>
        <p:spPr bwMode="auto">
          <a:xfrm>
            <a:off x="1115616" y="1124744"/>
            <a:ext cx="6961609" cy="3067941"/>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27584" y="4077072"/>
            <a:ext cx="6552034" cy="219250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9218" name="Picture 2"/>
          <p:cNvPicPr>
            <a:picLocks noChangeAspect="1" noChangeArrowheads="1"/>
          </p:cNvPicPr>
          <p:nvPr/>
        </p:nvPicPr>
        <p:blipFill>
          <a:blip r:embed="rId3" cstate="print"/>
          <a:srcRect/>
          <a:stretch>
            <a:fillRect/>
          </a:stretch>
        </p:blipFill>
        <p:spPr bwMode="auto">
          <a:xfrm>
            <a:off x="755576" y="1124744"/>
            <a:ext cx="7605372" cy="3312368"/>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403648" y="4653136"/>
            <a:ext cx="6288999" cy="12241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10242" name="Picture 2"/>
          <p:cNvPicPr>
            <a:picLocks noChangeAspect="1" noChangeArrowheads="1"/>
          </p:cNvPicPr>
          <p:nvPr/>
        </p:nvPicPr>
        <p:blipFill>
          <a:blip r:embed="rId3" cstate="print"/>
          <a:srcRect/>
          <a:stretch>
            <a:fillRect/>
          </a:stretch>
        </p:blipFill>
        <p:spPr bwMode="auto">
          <a:xfrm>
            <a:off x="323528" y="548680"/>
            <a:ext cx="7294984" cy="3636512"/>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187624" y="4365104"/>
            <a:ext cx="6592044" cy="206752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7" name="Picture 3"/>
          <p:cNvPicPr>
            <a:picLocks noChangeAspect="1" noChangeArrowheads="1"/>
          </p:cNvPicPr>
          <p:nvPr/>
        </p:nvPicPr>
        <p:blipFill>
          <a:blip r:embed="rId3" cstate="print"/>
          <a:srcRect/>
          <a:stretch>
            <a:fillRect/>
          </a:stretch>
        </p:blipFill>
        <p:spPr bwMode="auto">
          <a:xfrm>
            <a:off x="755576" y="908720"/>
            <a:ext cx="7359774" cy="3168352"/>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755576" y="4437112"/>
            <a:ext cx="7585481" cy="176192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12290" name="Picture 2"/>
          <p:cNvPicPr>
            <a:picLocks noChangeAspect="1" noChangeArrowheads="1"/>
          </p:cNvPicPr>
          <p:nvPr/>
        </p:nvPicPr>
        <p:blipFill>
          <a:blip r:embed="rId3" cstate="print"/>
          <a:srcRect/>
          <a:stretch>
            <a:fillRect/>
          </a:stretch>
        </p:blipFill>
        <p:spPr bwMode="auto">
          <a:xfrm>
            <a:off x="790997" y="908720"/>
            <a:ext cx="8353003" cy="1970575"/>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971600" y="3212976"/>
            <a:ext cx="7300119" cy="302025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13314" name="Picture 2"/>
          <p:cNvPicPr>
            <a:picLocks noChangeAspect="1" noChangeArrowheads="1"/>
          </p:cNvPicPr>
          <p:nvPr/>
        </p:nvPicPr>
        <p:blipFill>
          <a:blip r:embed="rId3" cstate="print"/>
          <a:srcRect/>
          <a:stretch>
            <a:fillRect/>
          </a:stretch>
        </p:blipFill>
        <p:spPr bwMode="auto">
          <a:xfrm>
            <a:off x="611560" y="764704"/>
            <a:ext cx="8141171" cy="35034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14338" name="Picture 2"/>
          <p:cNvPicPr>
            <a:picLocks noChangeAspect="1" noChangeArrowheads="1"/>
          </p:cNvPicPr>
          <p:nvPr/>
        </p:nvPicPr>
        <p:blipFill>
          <a:blip r:embed="rId3" cstate="print"/>
          <a:srcRect/>
          <a:stretch>
            <a:fillRect/>
          </a:stretch>
        </p:blipFill>
        <p:spPr bwMode="auto">
          <a:xfrm>
            <a:off x="467544" y="1268760"/>
            <a:ext cx="7723418" cy="3311219"/>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3923928" y="4581128"/>
            <a:ext cx="3985062" cy="199834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0" y="-24"/>
            <a:ext cx="9144000" cy="500066"/>
          </a:xfrm>
          <a:prstGeom prst="rect">
            <a:avLst/>
          </a:prstGeom>
          <a:solidFill>
            <a:schemeClr val="bg1">
              <a:lumMod val="85000"/>
            </a:schemeClr>
          </a:solidFill>
          <a:ln w="9525">
            <a:solidFill>
              <a:schemeClr val="tx2">
                <a:lumMod val="75000"/>
              </a:schemeClr>
            </a:solidFill>
            <a:miter lim="800000"/>
            <a:headEnd/>
            <a:tailEnd/>
          </a:ln>
          <a:effectLst/>
        </p:spPr>
        <p:txBody>
          <a:bodyPr/>
          <a:lstStyle/>
          <a:p>
            <a:pPr marL="342900" indent="-342900" algn="ctr">
              <a:lnSpc>
                <a:spcPct val="90000"/>
              </a:lnSpc>
              <a:spcBef>
                <a:spcPct val="20000"/>
              </a:spcBef>
              <a:buClr>
                <a:schemeClr val="hlink"/>
              </a:buClr>
              <a:buSzPct val="90000"/>
              <a:buFont typeface="Wingdings" pitchFamily="2" charset="2"/>
              <a:buNone/>
            </a:pPr>
            <a:r>
              <a:rPr lang="fr-FR" sz="32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Programme de la matière</a:t>
            </a:r>
            <a:endParaRPr lang="en-US" sz="3200" b="1" i="1" dirty="0">
              <a:solidFill>
                <a:srgbClr val="FF0000"/>
              </a:solidFill>
              <a:effectLst>
                <a:outerShdw blurRad="38100" dist="38100" dir="2700000" algn="tl">
                  <a:srgbClr val="000000"/>
                </a:outerShdw>
              </a:effectLst>
              <a:latin typeface="Agency FB" pitchFamily="34" charset="0"/>
            </a:endParaRPr>
          </a:p>
        </p:txBody>
      </p:sp>
      <p:grpSp>
        <p:nvGrpSpPr>
          <p:cNvPr id="2" name="Group 8"/>
          <p:cNvGrpSpPr>
            <a:grpSpLocks/>
          </p:cNvGrpSpPr>
          <p:nvPr/>
        </p:nvGrpSpPr>
        <p:grpSpPr bwMode="auto">
          <a:xfrm>
            <a:off x="251520" y="764704"/>
            <a:ext cx="5064138" cy="520700"/>
            <a:chOff x="96" y="618"/>
            <a:chExt cx="3190" cy="328"/>
          </a:xfrm>
        </p:grpSpPr>
        <p:sp>
          <p:nvSpPr>
            <p:cNvPr id="486409" name="Rectangle 9"/>
            <p:cNvSpPr>
              <a:spLocks noChangeArrowheads="1"/>
            </p:cNvSpPr>
            <p:nvPr/>
          </p:nvSpPr>
          <p:spPr bwMode="auto">
            <a:xfrm>
              <a:off x="786" y="618"/>
              <a:ext cx="2500" cy="32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01 : </a:t>
              </a:r>
              <a:r>
                <a:rPr lang="fr-FR" sz="3000" dirty="0" smtClean="0">
                  <a:solidFill>
                    <a:schemeClr val="tx1">
                      <a:lumMod val="75000"/>
                      <a:lumOff val="25000"/>
                    </a:schemeClr>
                  </a:solidFill>
                  <a:effectLst>
                    <a:outerShdw blurRad="38100" dist="38100" dir="2700000" algn="tl">
                      <a:srgbClr val="000000">
                        <a:alpha val="43137"/>
                      </a:srgbClr>
                    </a:outerShdw>
                  </a:effectLst>
                </a:rPr>
                <a:t>Généralité</a:t>
              </a:r>
              <a:endParaRPr lang="fr-FR" sz="3000" dirty="0">
                <a:solidFill>
                  <a:schemeClr val="tx1">
                    <a:lumMod val="75000"/>
                    <a:lumOff val="25000"/>
                  </a:schemeClr>
                </a:solidFill>
                <a:effectLst>
                  <a:outerShdw blurRad="38100" dist="38100" dir="2700000" algn="tl">
                    <a:srgbClr val="000000">
                      <a:alpha val="43137"/>
                    </a:srgbClr>
                  </a:outerShdw>
                </a:effectLst>
              </a:endParaRPr>
            </a:p>
          </p:txBody>
        </p:sp>
        <p:sp>
          <p:nvSpPr>
            <p:cNvPr id="486410" name="AutoShape 10"/>
            <p:cNvSpPr>
              <a:spLocks noChangeArrowheads="1"/>
            </p:cNvSpPr>
            <p:nvPr/>
          </p:nvSpPr>
          <p:spPr bwMode="auto">
            <a:xfrm>
              <a:off x="96" y="754"/>
              <a:ext cx="624" cy="192"/>
            </a:xfrm>
            <a:prstGeom prst="rightArrow">
              <a:avLst>
                <a:gd name="adj1" fmla="val 50000"/>
                <a:gd name="adj2" fmla="val 81250"/>
              </a:avLst>
            </a:prstGeom>
            <a:solidFill>
              <a:schemeClr val="tx1">
                <a:lumMod val="65000"/>
                <a:lumOff val="35000"/>
              </a:schemeClr>
            </a:solidFill>
            <a:ln w="9525">
              <a:solidFill>
                <a:schemeClr val="tx1">
                  <a:lumMod val="50000"/>
                  <a:lumOff val="50000"/>
                </a:schemeClr>
              </a:solid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coolSlant"/>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3" name="Groupe 29"/>
          <p:cNvGrpSpPr/>
          <p:nvPr/>
        </p:nvGrpSpPr>
        <p:grpSpPr>
          <a:xfrm>
            <a:off x="395536" y="1340768"/>
            <a:ext cx="8310377" cy="500066"/>
            <a:chOff x="3009896" y="2285992"/>
            <a:chExt cx="8310377" cy="500066"/>
          </a:xfrm>
        </p:grpSpPr>
        <p:sp>
          <p:nvSpPr>
            <p:cNvPr id="486412" name="Rectangle 12"/>
            <p:cNvSpPr>
              <a:spLocks noChangeArrowheads="1"/>
            </p:cNvSpPr>
            <p:nvPr/>
          </p:nvSpPr>
          <p:spPr bwMode="auto">
            <a:xfrm>
              <a:off x="4143372" y="2285992"/>
              <a:ext cx="7176901" cy="49116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80000"/>
                </a:lnSpc>
                <a:spcBef>
                  <a:spcPct val="20000"/>
                </a:spcBef>
              </a:pPr>
              <a:r>
                <a:rPr lang="fr-FR" sz="3000" b="1" dirty="0" smtClean="0">
                  <a:solidFill>
                    <a:schemeClr val="tx1">
                      <a:lumMod val="75000"/>
                      <a:lumOff val="25000"/>
                    </a:schemeClr>
                  </a:solidFill>
                  <a:effectLst>
                    <a:outerShdw blurRad="38100" dist="38100" dir="2700000" algn="tl">
                      <a:srgbClr val="000000"/>
                    </a:outerShdw>
                  </a:effectLst>
                </a:rPr>
                <a:t>Chapitre 02 : </a:t>
              </a:r>
              <a:r>
                <a:rPr lang="fr-FR" sz="3200" b="1" dirty="0" smtClean="0">
                  <a:solidFill>
                    <a:srgbClr val="0070C0"/>
                  </a:solidFill>
                </a:rPr>
                <a:t>Composition des composites</a:t>
              </a:r>
              <a:endParaRPr lang="fr-FR" sz="3000" b="1" dirty="0">
                <a:solidFill>
                  <a:srgbClr val="0070C0"/>
                </a:solidFill>
                <a:effectLst>
                  <a:outerShdw blurRad="38100" dist="38100" dir="2700000" algn="tl">
                    <a:srgbClr val="000000"/>
                  </a:outerShdw>
                </a:effectLst>
                <a:latin typeface="Agency FB" pitchFamily="34" charset="0"/>
              </a:endParaRPr>
            </a:p>
          </p:txBody>
        </p:sp>
        <p:sp>
          <p:nvSpPr>
            <p:cNvPr id="23" name="AutoShape 10"/>
            <p:cNvSpPr>
              <a:spLocks noChangeArrowheads="1"/>
            </p:cNvSpPr>
            <p:nvPr/>
          </p:nvSpPr>
          <p:spPr bwMode="auto">
            <a:xfrm>
              <a:off x="3009896" y="248125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4" name="Groupe 30"/>
          <p:cNvGrpSpPr/>
          <p:nvPr/>
        </p:nvGrpSpPr>
        <p:grpSpPr>
          <a:xfrm>
            <a:off x="395536" y="1916832"/>
            <a:ext cx="8020618" cy="978729"/>
            <a:chOff x="3009896" y="3571876"/>
            <a:chExt cx="8020618" cy="978729"/>
          </a:xfrm>
        </p:grpSpPr>
        <p:sp>
          <p:nvSpPr>
            <p:cNvPr id="486415" name="Rectangle 15"/>
            <p:cNvSpPr>
              <a:spLocks noChangeArrowheads="1"/>
            </p:cNvSpPr>
            <p:nvPr/>
          </p:nvSpPr>
          <p:spPr bwMode="auto">
            <a:xfrm>
              <a:off x="4143372" y="3571876"/>
              <a:ext cx="6887142" cy="978729"/>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03 :</a:t>
              </a:r>
              <a:r>
                <a:rPr lang="fr-FR" sz="3200" b="1" dirty="0" smtClean="0"/>
                <a:t> Technologie de fabrication </a:t>
              </a:r>
            </a:p>
            <a:p>
              <a:pPr>
                <a:lnSpc>
                  <a:spcPct val="90000"/>
                </a:lnSpc>
                <a:spcBef>
                  <a:spcPct val="0"/>
                </a:spcBef>
              </a:pPr>
              <a:r>
                <a:rPr lang="fr-FR" sz="3200" b="1" dirty="0" smtClean="0"/>
                <a:t>                       des composites</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24" name="AutoShape 10"/>
            <p:cNvSpPr>
              <a:spLocks noChangeArrowheads="1"/>
            </p:cNvSpPr>
            <p:nvPr/>
          </p:nvSpPr>
          <p:spPr bwMode="auto">
            <a:xfrm>
              <a:off x="3009896" y="3714752"/>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5" name="Groupe 31"/>
          <p:cNvGrpSpPr/>
          <p:nvPr/>
        </p:nvGrpSpPr>
        <p:grpSpPr>
          <a:xfrm>
            <a:off x="395536" y="4005064"/>
            <a:ext cx="8748464" cy="798937"/>
            <a:chOff x="3009896" y="5500702"/>
            <a:chExt cx="8748464" cy="798937"/>
          </a:xfrm>
        </p:grpSpPr>
        <p:sp>
          <p:nvSpPr>
            <p:cNvPr id="486418" name="Rectangle 18"/>
            <p:cNvSpPr>
              <a:spLocks noChangeArrowheads="1"/>
            </p:cNvSpPr>
            <p:nvPr/>
          </p:nvSpPr>
          <p:spPr bwMode="auto">
            <a:xfrm>
              <a:off x="4143372" y="5500702"/>
              <a:ext cx="7614988" cy="798937"/>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200" b="1" dirty="0" smtClean="0">
                  <a:solidFill>
                    <a:schemeClr val="tx1">
                      <a:lumMod val="75000"/>
                      <a:lumOff val="25000"/>
                    </a:schemeClr>
                  </a:solidFill>
                  <a:effectLst>
                    <a:outerShdw blurRad="38100" dist="38100" dir="2700000" algn="tl">
                      <a:srgbClr val="000000"/>
                    </a:outerShdw>
                  </a:effectLst>
                </a:rPr>
                <a:t>Chapitre 05: </a:t>
              </a:r>
              <a:r>
                <a:rPr lang="fr-FR" sz="3200" b="1" dirty="0" smtClean="0"/>
                <a:t>Comportement des composites aux actions intérieures et extérieures</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2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2"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grpSp>
        <p:nvGrpSpPr>
          <p:cNvPr id="7" name="Groupe 32"/>
          <p:cNvGrpSpPr/>
          <p:nvPr/>
        </p:nvGrpSpPr>
        <p:grpSpPr>
          <a:xfrm>
            <a:off x="395536" y="3284984"/>
            <a:ext cx="5562632" cy="447676"/>
            <a:chOff x="3009896" y="5500702"/>
            <a:chExt cx="5562632" cy="447676"/>
          </a:xfrm>
        </p:grpSpPr>
        <p:sp>
          <p:nvSpPr>
            <p:cNvPr id="34" name="Rectangle 18"/>
            <p:cNvSpPr>
              <a:spLocks noChangeArrowheads="1"/>
            </p:cNvSpPr>
            <p:nvPr/>
          </p:nvSpPr>
          <p:spPr bwMode="auto">
            <a:xfrm>
              <a:off x="4143372" y="5500702"/>
              <a:ext cx="4429156" cy="431593"/>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04: </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3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6" name="Rectangle 25"/>
          <p:cNvSpPr/>
          <p:nvPr/>
        </p:nvSpPr>
        <p:spPr>
          <a:xfrm>
            <a:off x="3563888" y="3140968"/>
            <a:ext cx="4656468" cy="584775"/>
          </a:xfrm>
          <a:prstGeom prst="rect">
            <a:avLst/>
          </a:prstGeom>
        </p:spPr>
        <p:txBody>
          <a:bodyPr wrap="none">
            <a:spAutoFit/>
          </a:bodyPr>
          <a:lstStyle/>
          <a:p>
            <a:r>
              <a:rPr lang="fr-FR" sz="3200" b="1" dirty="0" smtClean="0"/>
              <a:t>Propriétés des composites</a:t>
            </a:r>
            <a:endParaRPr lang="fr-FR" sz="3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1043608" y="2852936"/>
            <a:ext cx="7560840" cy="121444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pPr algn="ctr"/>
            <a:r>
              <a:rPr lang="fr-FR" sz="3600" dirty="0" smtClean="0"/>
              <a:t>Composite orthotrope</a:t>
            </a:r>
            <a:endParaRPr lang="fr-FR" sz="3600" b="1" dirty="0" smtClean="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539552" y="980728"/>
            <a:ext cx="8208912" cy="2308324"/>
          </a:xfrm>
          <a:prstGeom prst="rect">
            <a:avLst/>
          </a:prstGeom>
        </p:spPr>
        <p:txBody>
          <a:bodyPr wrap="square">
            <a:spAutoFit/>
          </a:bodyPr>
          <a:lstStyle/>
          <a:p>
            <a:pPr algn="just"/>
            <a:r>
              <a:rPr lang="fr-FR" dirty="0" smtClean="0">
                <a:latin typeface="Arial" pitchFamily="34" charset="0"/>
                <a:cs typeface="Arial" pitchFamily="34" charset="0"/>
              </a:rPr>
              <a:t>Les matériaux composites orthotropes sont constituées de la superposition de couches unidirectionnelles ou à base de tissus. Les tissus sont généralement formés par des fils unidirectionnels croisés à 90° dans deux sens appelés respectivement chaîne et trame (Figure 5.1). Ces couches possèdent trois plans de symétrie orthogonaux deux à deux. Un composite orthotrope possède deux directions principales (1,L) dans la direction chaîne et (2,T) dans la direction trame. La troisième direction qui est orthogonale au plan des couches est notée (3,T’).</a:t>
            </a:r>
            <a:endParaRPr lang="fr-FR" dirty="0">
              <a:latin typeface="Arial" pitchFamily="34" charset="0"/>
              <a:cs typeface="Arial" pitchFamily="34" charset="0"/>
            </a:endParaRP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1027" name="Picture 3"/>
          <p:cNvPicPr>
            <a:picLocks noChangeAspect="1" noChangeArrowheads="1"/>
          </p:cNvPicPr>
          <p:nvPr/>
        </p:nvPicPr>
        <p:blipFill>
          <a:blip r:embed="rId3" cstate="print"/>
          <a:srcRect/>
          <a:stretch>
            <a:fillRect/>
          </a:stretch>
        </p:blipFill>
        <p:spPr bwMode="auto">
          <a:xfrm>
            <a:off x="1979712" y="3861049"/>
            <a:ext cx="5392167" cy="18284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sp>
        <p:nvSpPr>
          <p:cNvPr id="6" name="Rectangle 5"/>
          <p:cNvSpPr/>
          <p:nvPr/>
        </p:nvSpPr>
        <p:spPr>
          <a:xfrm>
            <a:off x="395536" y="1268760"/>
            <a:ext cx="7848872" cy="1477328"/>
          </a:xfrm>
          <a:prstGeom prst="rect">
            <a:avLst/>
          </a:prstGeom>
        </p:spPr>
        <p:txBody>
          <a:bodyPr wrap="square">
            <a:spAutoFit/>
          </a:bodyPr>
          <a:lstStyle/>
          <a:p>
            <a:pPr algn="just"/>
            <a:r>
              <a:rPr lang="fr-FR" dirty="0" smtClean="0">
                <a:latin typeface="Arial" pitchFamily="34" charset="0"/>
                <a:cs typeface="Arial" pitchFamily="34" charset="0"/>
              </a:rPr>
              <a:t>Le comportement élastique d’un composite orthotrope est décrit par la loi de l’élasticité linéaire (loi de Hooke) qui lie les contraintes aux déformations par des coefficients appelés constantes de rigidité </a:t>
            </a:r>
            <a:r>
              <a:rPr lang="fr-FR" dirty="0" err="1" smtClean="0">
                <a:latin typeface="Arial" pitchFamily="34" charset="0"/>
                <a:cs typeface="Arial" pitchFamily="34" charset="0"/>
              </a:rPr>
              <a:t>Cij</a:t>
            </a:r>
            <a:r>
              <a:rPr lang="fr-FR" dirty="0" smtClean="0">
                <a:latin typeface="Arial" pitchFamily="34" charset="0"/>
                <a:cs typeface="Arial" pitchFamily="34" charset="0"/>
              </a:rPr>
              <a:t> ou bien par les constantes de souplesse </a:t>
            </a:r>
            <a:r>
              <a:rPr lang="fr-FR" dirty="0" err="1" smtClean="0">
                <a:latin typeface="Arial" pitchFamily="34" charset="0"/>
                <a:cs typeface="Arial" pitchFamily="34" charset="0"/>
              </a:rPr>
              <a:t>Sij</a:t>
            </a:r>
            <a:r>
              <a:rPr lang="fr-FR" dirty="0" smtClean="0">
                <a:latin typeface="Arial" pitchFamily="34" charset="0"/>
                <a:cs typeface="Arial" pitchFamily="34" charset="0"/>
              </a:rPr>
              <a:t> . Dans ce cas la loi de Hooke s’écrit selon les formes suivantes :</a:t>
            </a:r>
            <a:endParaRPr lang="fr-FR" dirty="0">
              <a:latin typeface="Arial" pitchFamily="34" charset="0"/>
              <a:cs typeface="Arial" pitchFamily="34" charset="0"/>
            </a:endParaRPr>
          </a:p>
        </p:txBody>
      </p:sp>
      <p:sp>
        <p:nvSpPr>
          <p:cNvPr id="9" name="Rectangle 8"/>
          <p:cNvSpPr/>
          <p:nvPr/>
        </p:nvSpPr>
        <p:spPr>
          <a:xfrm>
            <a:off x="539552" y="2924944"/>
            <a:ext cx="7920880" cy="1200329"/>
          </a:xfrm>
          <a:prstGeom prst="rect">
            <a:avLst/>
          </a:prstGeom>
        </p:spPr>
        <p:txBody>
          <a:bodyPr wrap="square">
            <a:spAutoFit/>
          </a:bodyPr>
          <a:lstStyle/>
          <a:p>
            <a:r>
              <a:rPr lang="fr-FR" dirty="0" smtClean="0"/>
              <a:t>Les deux tenseurs </a:t>
            </a:r>
            <a:r>
              <a:rPr lang="fr-FR" dirty="0" err="1" smtClean="0"/>
              <a:t>Cijkl</a:t>
            </a:r>
            <a:r>
              <a:rPr lang="fr-FR" dirty="0" smtClean="0"/>
              <a:t> et </a:t>
            </a:r>
            <a:r>
              <a:rPr lang="fr-FR" dirty="0" err="1" smtClean="0"/>
              <a:t>Sijkl</a:t>
            </a:r>
            <a:r>
              <a:rPr lang="fr-FR" dirty="0" smtClean="0"/>
              <a:t> appelés tenseurs de constitution sont  </a:t>
            </a:r>
            <a:r>
              <a:rPr lang="fr-FR" dirty="0" err="1" smtClean="0"/>
              <a:t>ymétriques</a:t>
            </a:r>
            <a:r>
              <a:rPr lang="fr-FR" dirty="0" smtClean="0"/>
              <a:t>, ce qui permet d’utiliser une écriture matricielle condensée des deux relations (5.1) et (5.2). Soient la première forme qui donne les contraintes en fonction des déformations et de la matrice de rigidité:</a:t>
            </a:r>
            <a:endParaRPr lang="fr-FR"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a:off x="539552" y="764704"/>
            <a:ext cx="5524500" cy="21907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15616" y="3501008"/>
            <a:ext cx="5172075" cy="2133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51520" y="2996952"/>
            <a:ext cx="7617867" cy="579701"/>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156176" y="1700808"/>
            <a:ext cx="552450" cy="3429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6804248" y="3861048"/>
            <a:ext cx="495300" cy="438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3074" name="Picture 2"/>
          <p:cNvPicPr>
            <a:picLocks noChangeAspect="1" noChangeArrowheads="1"/>
          </p:cNvPicPr>
          <p:nvPr/>
        </p:nvPicPr>
        <p:blipFill>
          <a:blip r:embed="rId3" cstate="print"/>
          <a:srcRect/>
          <a:stretch>
            <a:fillRect/>
          </a:stretch>
        </p:blipFill>
        <p:spPr bwMode="auto">
          <a:xfrm>
            <a:off x="66675" y="764704"/>
            <a:ext cx="9077325" cy="27622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11560" y="3645024"/>
            <a:ext cx="7879560" cy="1491542"/>
          </a:xfrm>
          <a:prstGeom prst="rect">
            <a:avLst/>
          </a:prstGeom>
          <a:noFill/>
          <a:ln w="9525">
            <a:solidFill>
              <a:srgbClr val="FF0000"/>
            </a:solid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4098" name="Picture 2"/>
          <p:cNvPicPr>
            <a:picLocks noChangeAspect="1" noChangeArrowheads="1"/>
          </p:cNvPicPr>
          <p:nvPr/>
        </p:nvPicPr>
        <p:blipFill>
          <a:blip r:embed="rId3" cstate="print"/>
          <a:srcRect/>
          <a:stretch>
            <a:fillRect/>
          </a:stretch>
        </p:blipFill>
        <p:spPr bwMode="auto">
          <a:xfrm>
            <a:off x="899592" y="980728"/>
            <a:ext cx="7924168" cy="388898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3563888" y="260648"/>
            <a:ext cx="2278380" cy="369332"/>
          </a:xfrm>
          <a:prstGeom prst="rect">
            <a:avLst/>
          </a:prstGeom>
          <a:solidFill>
            <a:srgbClr val="00B0F0"/>
          </a:solidFill>
          <a:ln>
            <a:solidFill>
              <a:srgbClr val="FF0000"/>
            </a:solidFill>
          </a:ln>
        </p:spPr>
        <p:txBody>
          <a:bodyPr wrap="none">
            <a:spAutoFit/>
          </a:bodyPr>
          <a:lstStyle/>
          <a:p>
            <a:pPr algn="ctr"/>
            <a:r>
              <a:rPr lang="fr-FR" dirty="0" smtClean="0"/>
              <a:t>Composite orthotrope</a:t>
            </a:r>
            <a:endParaRPr lang="fr-FR" b="1" dirty="0" smtClean="0">
              <a:solidFill>
                <a:srgbClr val="0070C0"/>
              </a:solidFill>
            </a:endParaRPr>
          </a:p>
        </p:txBody>
      </p:sp>
      <p:pic>
        <p:nvPicPr>
          <p:cNvPr id="5123" name="Picture 3"/>
          <p:cNvPicPr>
            <a:picLocks noChangeAspect="1" noChangeArrowheads="1"/>
          </p:cNvPicPr>
          <p:nvPr/>
        </p:nvPicPr>
        <p:blipFill>
          <a:blip r:embed="rId3" cstate="print"/>
          <a:srcRect/>
          <a:stretch>
            <a:fillRect/>
          </a:stretch>
        </p:blipFill>
        <p:spPr bwMode="auto">
          <a:xfrm>
            <a:off x="74006" y="980728"/>
            <a:ext cx="8331634" cy="2016224"/>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83568" y="3573016"/>
            <a:ext cx="7504760" cy="158417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68656</TotalTime>
  <Words>468</Words>
  <Application>Microsoft Office PowerPoint</Application>
  <PresentationFormat>On-screen Show (4:3)</PresentationFormat>
  <Paragraphs>80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AZZA-PC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pc</cp:lastModifiedBy>
  <cp:revision>50</cp:revision>
  <dcterms:created xsi:type="dcterms:W3CDTF">2018-12-13T19:04:11Z</dcterms:created>
  <dcterms:modified xsi:type="dcterms:W3CDTF">2022-12-10T20:16:20Z</dcterms:modified>
</cp:coreProperties>
</file>