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31" r:id="rId2"/>
    <p:sldId id="375" r:id="rId3"/>
    <p:sldId id="376" r:id="rId4"/>
    <p:sldId id="381" r:id="rId5"/>
    <p:sldId id="377" r:id="rId6"/>
    <p:sldId id="379" r:id="rId7"/>
    <p:sldId id="382" r:id="rId8"/>
    <p:sldId id="380" r:id="rId9"/>
    <p:sldId id="378" r:id="rId10"/>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08/12/2024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08/12/2024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3200" b="1" dirty="0" smtClean="0">
                <a:solidFill>
                  <a:srgbClr val="FF0000"/>
                </a:solidFill>
              </a:rPr>
              <a:t>TQM culture</a:t>
            </a:r>
            <a:br>
              <a:rPr lang="fr-FR" sz="3200" b="1" dirty="0" smtClean="0">
                <a:solidFill>
                  <a:srgbClr val="FF0000"/>
                </a:solidFill>
              </a:rPr>
            </a:b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Course </a:t>
            </a:r>
            <a:r>
              <a:rPr lang="ar-DZ" sz="3200" b="1" dirty="0" smtClean="0">
                <a:solidFill>
                  <a:srgbClr val="0070C0"/>
                </a:solidFill>
              </a:rPr>
              <a:t>10</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Introduction</a:t>
            </a:r>
            <a:endParaRPr lang="fr-FR" dirty="0">
              <a:solidFill>
                <a:srgbClr val="FF0000"/>
              </a:solidFill>
            </a:endParaRPr>
          </a:p>
        </p:txBody>
      </p:sp>
      <p:sp>
        <p:nvSpPr>
          <p:cNvPr id="3" name="Espace réservé du contenu 2"/>
          <p:cNvSpPr>
            <a:spLocks noGrp="1"/>
          </p:cNvSpPr>
          <p:nvPr>
            <p:ph idx="1"/>
          </p:nvPr>
        </p:nvSpPr>
        <p:spPr>
          <a:xfrm>
            <a:off x="705609" y="1600202"/>
            <a:ext cx="9787006" cy="4525963"/>
          </a:xfrm>
        </p:spPr>
        <p:txBody>
          <a:bodyPr/>
          <a:lstStyle/>
          <a:p>
            <a:pPr algn="just"/>
            <a:r>
              <a:rPr lang="en-US" dirty="0" smtClean="0"/>
              <a:t>Quality culture means different things to different organizations. Every organization has a unique culture, and it is virtually impossible to achieve excellence unless a good quality culture has been fostered because culture is the driving force of quality.</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142852"/>
            <a:ext cx="10142696" cy="1071570"/>
          </a:xfrm>
        </p:spPr>
        <p:txBody>
          <a:bodyPr>
            <a:normAutofit/>
          </a:bodyPr>
          <a:lstStyle/>
          <a:p>
            <a:r>
              <a:rPr lang="fr-FR" b="1" dirty="0" err="1" smtClean="0">
                <a:solidFill>
                  <a:srgbClr val="FF0000"/>
                </a:solidFill>
              </a:rPr>
              <a:t>Definitions</a:t>
            </a:r>
            <a:endParaRPr lang="fr-FR" b="1" dirty="0">
              <a:solidFill>
                <a:srgbClr val="FF0000"/>
              </a:solidFill>
            </a:endParaRPr>
          </a:p>
        </p:txBody>
      </p:sp>
      <p:sp>
        <p:nvSpPr>
          <p:cNvPr id="3" name="Espace réservé du contenu 2"/>
          <p:cNvSpPr>
            <a:spLocks noGrp="1"/>
          </p:cNvSpPr>
          <p:nvPr>
            <p:ph idx="1"/>
          </p:nvPr>
        </p:nvSpPr>
        <p:spPr>
          <a:xfrm>
            <a:off x="348419" y="1500174"/>
            <a:ext cx="10501386" cy="4786346"/>
          </a:xfrm>
        </p:spPr>
        <p:txBody>
          <a:bodyPr>
            <a:normAutofit fontScale="85000" lnSpcReduction="10000"/>
          </a:bodyPr>
          <a:lstStyle/>
          <a:p>
            <a:pPr algn="just"/>
            <a:r>
              <a:rPr lang="en-US" dirty="0" smtClean="0"/>
              <a:t>Behavioral scientists have come to the conclusion that </a:t>
            </a:r>
            <a:r>
              <a:rPr lang="en-US" i="1" dirty="0" smtClean="0">
                <a:solidFill>
                  <a:srgbClr val="FF0000"/>
                </a:solidFill>
              </a:rPr>
              <a:t>culture </a:t>
            </a:r>
            <a:r>
              <a:rPr lang="en-US" i="1" dirty="0" smtClean="0"/>
              <a:t>is closely related to </a:t>
            </a:r>
            <a:r>
              <a:rPr lang="en-US" dirty="0" smtClean="0"/>
              <a:t>the complex mental state of the individual and </a:t>
            </a:r>
            <a:r>
              <a:rPr lang="en-US" dirty="0" smtClean="0">
                <a:solidFill>
                  <a:srgbClr val="FF0000"/>
                </a:solidFill>
              </a:rPr>
              <a:t>includes beliefs, feelings, values, and dispositions to act in a certain way. </a:t>
            </a:r>
          </a:p>
          <a:p>
            <a:pPr algn="just"/>
            <a:r>
              <a:rPr lang="en-US" i="1" dirty="0" smtClean="0"/>
              <a:t>Quality occurs in elements and is expressed in </a:t>
            </a:r>
            <a:r>
              <a:rPr lang="en-US" dirty="0" smtClean="0"/>
              <a:t>relations. It influences its users—customers, clients, and influences their behavior in the market according to their satisfaction and experience with a particular product or service. Values that customers recognize are affected by their culture, and their expectations in relation to quality are usually influenced by their culture and customs. </a:t>
            </a:r>
          </a:p>
          <a:p>
            <a:pPr algn="just"/>
            <a:r>
              <a:rPr lang="en-US" dirty="0" smtClean="0">
                <a:solidFill>
                  <a:srgbClr val="0070C0"/>
                </a:solidFill>
              </a:rPr>
              <a:t>Each organization has its own culture, and within this, different subcultures can be distinguished, which set the standards of </a:t>
            </a:r>
            <a:r>
              <a:rPr lang="fr-FR" dirty="0" err="1" smtClean="0">
                <a:solidFill>
                  <a:srgbClr val="0070C0"/>
                </a:solidFill>
              </a:rPr>
              <a:t>conduct</a:t>
            </a:r>
            <a:r>
              <a:rPr lang="fr-FR" dirty="0" smtClean="0">
                <a:solidFill>
                  <a:srgbClr val="0070C0"/>
                </a:solidFill>
              </a:rPr>
              <a:t> of the </a:t>
            </a:r>
            <a:r>
              <a:rPr lang="fr-FR" dirty="0" err="1" smtClean="0">
                <a:solidFill>
                  <a:srgbClr val="0070C0"/>
                </a:solidFill>
              </a:rPr>
              <a:t>organization</a:t>
            </a:r>
            <a:r>
              <a:rPr lang="fr-FR" dirty="0" smtClean="0">
                <a:solidFill>
                  <a:srgbClr val="0070C0"/>
                </a:solidFill>
              </a:rPr>
              <a:t>.</a:t>
            </a:r>
          </a:p>
          <a:p>
            <a:pPr algn="just"/>
            <a:endParaRPr lang="fr-F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142852"/>
            <a:ext cx="10142696" cy="1071570"/>
          </a:xfrm>
        </p:spPr>
        <p:txBody>
          <a:bodyPr>
            <a:normAutofit/>
          </a:bodyPr>
          <a:lstStyle/>
          <a:p>
            <a:endParaRPr lang="fr-FR" b="1" dirty="0">
              <a:solidFill>
                <a:srgbClr val="FF0000"/>
              </a:solidFill>
            </a:endParaRPr>
          </a:p>
        </p:txBody>
      </p:sp>
      <p:sp>
        <p:nvSpPr>
          <p:cNvPr id="3" name="Espace réservé du contenu 2"/>
          <p:cNvSpPr>
            <a:spLocks noGrp="1"/>
          </p:cNvSpPr>
          <p:nvPr>
            <p:ph idx="1"/>
          </p:nvPr>
        </p:nvSpPr>
        <p:spPr>
          <a:xfrm>
            <a:off x="348419" y="1142984"/>
            <a:ext cx="10501386" cy="4500594"/>
          </a:xfrm>
        </p:spPr>
        <p:txBody>
          <a:bodyPr>
            <a:normAutofit fontScale="85000" lnSpcReduction="10000"/>
          </a:bodyPr>
          <a:lstStyle/>
          <a:p>
            <a:pPr algn="just"/>
            <a:endParaRPr lang="fr-FR" dirty="0" smtClean="0"/>
          </a:p>
          <a:p>
            <a:pPr algn="just"/>
            <a:r>
              <a:rPr lang="en-US" i="1" dirty="0" smtClean="0">
                <a:solidFill>
                  <a:srgbClr val="FF0000"/>
                </a:solidFill>
              </a:rPr>
              <a:t>Organizational culture </a:t>
            </a:r>
            <a:r>
              <a:rPr lang="en-US" i="1" dirty="0" smtClean="0">
                <a:solidFill>
                  <a:srgbClr val="0070C0"/>
                </a:solidFill>
              </a:rPr>
              <a:t>presents common beliefs, values, attitudes, and expectations </a:t>
            </a:r>
            <a:r>
              <a:rPr lang="en-US" dirty="0" smtClean="0">
                <a:solidFill>
                  <a:srgbClr val="0070C0"/>
                </a:solidFill>
              </a:rPr>
              <a:t>related to certain behavior of the people belonging to an organization</a:t>
            </a:r>
            <a:r>
              <a:rPr lang="en-US" dirty="0" smtClean="0"/>
              <a:t>. </a:t>
            </a:r>
            <a:r>
              <a:rPr lang="en-US" dirty="0" smtClean="0">
                <a:solidFill>
                  <a:srgbClr val="0070C0"/>
                </a:solidFill>
              </a:rPr>
              <a:t>It refers to the beliefs, attitudes, etiquette, and system of values of its management, employees, and other related parties in a given area and given time. </a:t>
            </a:r>
            <a:r>
              <a:rPr lang="en-US" dirty="0" smtClean="0"/>
              <a:t>A suitably chosen </a:t>
            </a:r>
            <a:r>
              <a:rPr lang="en-US" i="1" dirty="0" smtClean="0"/>
              <a:t>strategy </a:t>
            </a:r>
            <a:r>
              <a:rPr lang="en-US" dirty="0" smtClean="0"/>
              <a:t>significantly affects the quality and performance of the organization and the possibility of varying the means of improvement of its culture; the result of the strategy is that the culture affects the way the organization works. It depends on the formality of the organization, personality types, location, and groups that are formed within the </a:t>
            </a:r>
            <a:r>
              <a:rPr lang="fr-FR" dirty="0" err="1" smtClean="0"/>
              <a:t>organization</a:t>
            </a:r>
            <a:r>
              <a:rPr lang="fr-FR"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785794"/>
            <a:ext cx="10142696" cy="5572164"/>
          </a:xfrm>
        </p:spPr>
        <p:txBody>
          <a:bodyPr>
            <a:normAutofit fontScale="70000" lnSpcReduction="20000"/>
          </a:bodyPr>
          <a:lstStyle/>
          <a:p>
            <a:pPr algn="just">
              <a:buNone/>
            </a:pPr>
            <a:r>
              <a:rPr lang="en-US" dirty="0" smtClean="0">
                <a:solidFill>
                  <a:srgbClr val="0070C0"/>
                </a:solidFill>
              </a:rPr>
              <a:t>There are many factors that contribute to the </a:t>
            </a:r>
            <a:r>
              <a:rPr lang="en-US" i="1" dirty="0" smtClean="0">
                <a:solidFill>
                  <a:srgbClr val="0070C0"/>
                </a:solidFill>
              </a:rPr>
              <a:t>quality culture in an organization. </a:t>
            </a:r>
            <a:r>
              <a:rPr lang="en-US" i="1" dirty="0" smtClean="0"/>
              <a:t>The </a:t>
            </a:r>
            <a:r>
              <a:rPr lang="en-US" dirty="0" smtClean="0"/>
              <a:t>following factors are associated with the hierarchy of human needs, whether of an individual or of different interests of an organized group of people:</a:t>
            </a:r>
          </a:p>
          <a:p>
            <a:pPr algn="just">
              <a:buNone/>
            </a:pPr>
            <a:endParaRPr lang="en-US" dirty="0" smtClean="0"/>
          </a:p>
          <a:p>
            <a:pPr algn="just">
              <a:buNone/>
            </a:pPr>
            <a:r>
              <a:rPr lang="fr-FR" dirty="0" smtClean="0"/>
              <a:t>• </a:t>
            </a:r>
            <a:r>
              <a:rPr lang="fr-FR" dirty="0" err="1" smtClean="0"/>
              <a:t>Psychological</a:t>
            </a:r>
            <a:r>
              <a:rPr lang="fr-FR" dirty="0" smtClean="0"/>
              <a:t> </a:t>
            </a:r>
            <a:r>
              <a:rPr lang="fr-FR" dirty="0" err="1" smtClean="0"/>
              <a:t>needs</a:t>
            </a:r>
            <a:endParaRPr lang="fr-FR" dirty="0" smtClean="0"/>
          </a:p>
          <a:p>
            <a:pPr algn="just">
              <a:buNone/>
            </a:pPr>
            <a:r>
              <a:rPr lang="fr-FR" dirty="0" smtClean="0"/>
              <a:t>• Social </a:t>
            </a:r>
            <a:r>
              <a:rPr lang="fr-FR" dirty="0" err="1" smtClean="0"/>
              <a:t>needs</a:t>
            </a:r>
            <a:endParaRPr lang="fr-FR" dirty="0" smtClean="0"/>
          </a:p>
          <a:p>
            <a:pPr algn="just">
              <a:buNone/>
            </a:pPr>
            <a:r>
              <a:rPr lang="fr-FR" dirty="0" smtClean="0"/>
              <a:t>• </a:t>
            </a:r>
            <a:r>
              <a:rPr lang="fr-FR" dirty="0" err="1" smtClean="0"/>
              <a:t>Safety</a:t>
            </a:r>
            <a:r>
              <a:rPr lang="fr-FR" dirty="0" smtClean="0"/>
              <a:t> </a:t>
            </a:r>
            <a:r>
              <a:rPr lang="fr-FR" dirty="0" err="1" smtClean="0"/>
              <a:t>needs</a:t>
            </a:r>
            <a:endParaRPr lang="fr-FR" dirty="0" smtClean="0"/>
          </a:p>
          <a:p>
            <a:pPr algn="just">
              <a:buNone/>
            </a:pPr>
            <a:r>
              <a:rPr lang="fr-FR" dirty="0" smtClean="0"/>
              <a:t>• </a:t>
            </a:r>
            <a:r>
              <a:rPr lang="fr-FR" dirty="0" err="1" smtClean="0"/>
              <a:t>Needs</a:t>
            </a:r>
            <a:r>
              <a:rPr lang="fr-FR" dirty="0" smtClean="0"/>
              <a:t> for self-</a:t>
            </a:r>
            <a:r>
              <a:rPr lang="fr-FR" dirty="0" err="1" smtClean="0"/>
              <a:t>realization</a:t>
            </a:r>
            <a:endParaRPr lang="fr-FR" dirty="0" smtClean="0"/>
          </a:p>
          <a:p>
            <a:pPr algn="just">
              <a:buNone/>
            </a:pPr>
            <a:endParaRPr lang="fr-FR" dirty="0" smtClean="0"/>
          </a:p>
          <a:p>
            <a:pPr algn="just"/>
            <a:r>
              <a:rPr lang="en-US" dirty="0" smtClean="0">
                <a:solidFill>
                  <a:srgbClr val="0070C0"/>
                </a:solidFill>
              </a:rPr>
              <a:t>The organization shapes the behavior of its people, while the people create its culture by their ethics, structure, and method of communication and information flow. The culture evolves as the organization and its surroundings change and become gradually </a:t>
            </a:r>
            <a:r>
              <a:rPr lang="fr-FR" dirty="0" err="1" smtClean="0">
                <a:solidFill>
                  <a:srgbClr val="0070C0"/>
                </a:solidFill>
              </a:rPr>
              <a:t>differentiated</a:t>
            </a:r>
            <a:r>
              <a:rPr lang="fr-FR" dirty="0" smtClean="0">
                <a:solidFill>
                  <a:srgbClr val="0070C0"/>
                </a:solidFill>
              </a:rPr>
              <a:t>.</a:t>
            </a:r>
          </a:p>
          <a:p>
            <a:pPr algn="just"/>
            <a:endParaRPr lang="en-US" dirty="0" smtClean="0"/>
          </a:p>
          <a:p>
            <a:pPr algn="just"/>
            <a:r>
              <a:rPr lang="en-US" dirty="0" smtClean="0"/>
              <a:t>Martin </a:t>
            </a:r>
            <a:r>
              <a:rPr lang="en-US" dirty="0" err="1" smtClean="0"/>
              <a:t>Reimann</a:t>
            </a:r>
            <a:r>
              <a:rPr lang="en-US" dirty="0" smtClean="0"/>
              <a:t>, Ulrich F. </a:t>
            </a:r>
            <a:r>
              <a:rPr lang="en-US" dirty="0" err="1" smtClean="0"/>
              <a:t>Lünemann</a:t>
            </a:r>
            <a:r>
              <a:rPr lang="en-US" dirty="0" smtClean="0"/>
              <a:t>, and Richard B. Chase in their research recognize that </a:t>
            </a:r>
            <a:r>
              <a:rPr lang="en-US" dirty="0" smtClean="0">
                <a:solidFill>
                  <a:srgbClr val="0070C0"/>
                </a:solidFill>
              </a:rPr>
              <a:t>the perception of the level of service quality varies in different cultures, and this </a:t>
            </a:r>
            <a:r>
              <a:rPr lang="fr-FR" dirty="0" err="1" smtClean="0">
                <a:solidFill>
                  <a:srgbClr val="0070C0"/>
                </a:solidFill>
              </a:rPr>
              <a:t>significantly</a:t>
            </a:r>
            <a:r>
              <a:rPr lang="fr-FR" dirty="0" smtClean="0">
                <a:solidFill>
                  <a:srgbClr val="0070C0"/>
                </a:solidFill>
              </a:rPr>
              <a:t> affects </a:t>
            </a:r>
            <a:r>
              <a:rPr lang="fr-FR" dirty="0" err="1" smtClean="0">
                <a:solidFill>
                  <a:srgbClr val="0070C0"/>
                </a:solidFill>
              </a:rPr>
              <a:t>customer</a:t>
            </a:r>
            <a:r>
              <a:rPr lang="fr-FR" dirty="0" smtClean="0">
                <a:solidFill>
                  <a:srgbClr val="0070C0"/>
                </a:solidFill>
              </a:rPr>
              <a:t> satisfaction.</a:t>
            </a:r>
            <a:endParaRPr lang="fr-FR" dirty="0">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1071546"/>
            <a:ext cx="10000568" cy="3571900"/>
          </a:xfrm>
        </p:spPr>
        <p:txBody>
          <a:bodyPr>
            <a:normAutofit fontScale="92500" lnSpcReduction="10000"/>
          </a:bodyPr>
          <a:lstStyle/>
          <a:p>
            <a:pPr algn="just"/>
            <a:r>
              <a:rPr lang="en-US" dirty="0" smtClean="0">
                <a:solidFill>
                  <a:srgbClr val="0070C0"/>
                </a:solidFill>
              </a:rPr>
              <a:t>It’s important to note that an organization's quality culture is associated with TQM. </a:t>
            </a:r>
            <a:r>
              <a:rPr lang="en-US" dirty="0" smtClean="0"/>
              <a:t>The organizational culture and the quality management system influence each other, including each other’s functionalities. </a:t>
            </a:r>
            <a:r>
              <a:rPr lang="en-US" dirty="0" smtClean="0">
                <a:solidFill>
                  <a:srgbClr val="0070C0"/>
                </a:solidFill>
              </a:rPr>
              <a:t>This makes assessing the current organizational culture all the more critical—before implementing TQM. In this way, you can identify aspects of the organizational culture that will support or constrain the cultural change.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428604"/>
            <a:ext cx="10214882" cy="6143668"/>
          </a:xfrm>
        </p:spPr>
        <p:txBody>
          <a:bodyPr>
            <a:normAutofit fontScale="77500" lnSpcReduction="20000"/>
          </a:bodyPr>
          <a:lstStyle/>
          <a:p>
            <a:pPr algn="just">
              <a:buNone/>
            </a:pPr>
            <a:r>
              <a:rPr lang="en-US" b="1" dirty="0" err="1" smtClean="0"/>
              <a:t>Lahke</a:t>
            </a:r>
            <a:r>
              <a:rPr lang="en-US" b="1" dirty="0" smtClean="0"/>
              <a:t> </a:t>
            </a:r>
            <a:r>
              <a:rPr lang="en-US" b="1" dirty="0" smtClean="0"/>
              <a:t>&amp; </a:t>
            </a:r>
            <a:r>
              <a:rPr lang="en-US" b="1" dirty="0" err="1" smtClean="0"/>
              <a:t>Mohanty</a:t>
            </a:r>
            <a:r>
              <a:rPr lang="en-US" b="1" dirty="0" smtClean="0"/>
              <a:t> (1994) deemed </a:t>
            </a:r>
            <a:r>
              <a:rPr lang="en-US" b="1" dirty="0" smtClean="0">
                <a:solidFill>
                  <a:srgbClr val="0070C0"/>
                </a:solidFill>
              </a:rPr>
              <a:t>the following measures fundamental for achieving cultural change</a:t>
            </a:r>
            <a:r>
              <a:rPr lang="en-US" b="1" dirty="0" smtClean="0">
                <a:solidFill>
                  <a:srgbClr val="0070C0"/>
                </a:solidFill>
              </a:rPr>
              <a:t>:</a:t>
            </a:r>
          </a:p>
          <a:p>
            <a:pPr algn="just">
              <a:buNone/>
            </a:pPr>
            <a:endParaRPr lang="en-US" dirty="0" smtClean="0">
              <a:solidFill>
                <a:srgbClr val="0070C0"/>
              </a:solidFill>
            </a:endParaRPr>
          </a:p>
          <a:p>
            <a:pPr algn="just"/>
            <a:r>
              <a:rPr lang="en-US" dirty="0" smtClean="0"/>
              <a:t>Policies, procedures, and processes should emphasize quality.</a:t>
            </a:r>
          </a:p>
          <a:p>
            <a:pPr algn="just"/>
            <a:r>
              <a:rPr lang="en-US" dirty="0" smtClean="0"/>
              <a:t>All employees should be aware of the importance of quality in achieving their business goals.</a:t>
            </a:r>
          </a:p>
          <a:p>
            <a:pPr algn="just"/>
            <a:r>
              <a:rPr lang="en-US" dirty="0" smtClean="0"/>
              <a:t>Employees at all levels should be aware of the customer’s requirements and needs.</a:t>
            </a:r>
          </a:p>
          <a:p>
            <a:pPr algn="just"/>
            <a:r>
              <a:rPr lang="en-US" dirty="0" smtClean="0"/>
              <a:t>The organizational structure should allow for the implementation of continuous improvement activities.</a:t>
            </a:r>
          </a:p>
          <a:p>
            <a:pPr algn="just"/>
            <a:r>
              <a:rPr lang="en-US" dirty="0" smtClean="0"/>
              <a:t>The business plan must describe the integration of internal and external customer requirements.</a:t>
            </a:r>
          </a:p>
          <a:p>
            <a:pPr algn="just"/>
            <a:r>
              <a:rPr lang="en-US" dirty="0" smtClean="0"/>
              <a:t>The use of customer-based measures of performance is critical.</a:t>
            </a:r>
          </a:p>
          <a:p>
            <a:pPr algn="just"/>
            <a:r>
              <a:rPr lang="en-US" dirty="0" smtClean="0"/>
              <a:t>Strong communication lines must be in place. </a:t>
            </a:r>
          </a:p>
          <a:p>
            <a:pPr algn="just"/>
            <a:r>
              <a:rPr lang="en-US" dirty="0" smtClean="0"/>
              <a:t>Teams should foster customer commitment. </a:t>
            </a:r>
          </a:p>
          <a:p>
            <a:pPr algn="just"/>
            <a:r>
              <a:rPr lang="en-US" dirty="0" smtClean="0"/>
              <a:t>Top management should emphasize customer-oriented values and beliefs.</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lstStyle/>
          <a:p>
            <a:endParaRPr lang="fr-FR" dirty="0"/>
          </a:p>
        </p:txBody>
      </p:sp>
      <p:sp>
        <p:nvSpPr>
          <p:cNvPr id="3" name="Espace réservé du contenu 2"/>
          <p:cNvSpPr>
            <a:spLocks noGrp="1"/>
          </p:cNvSpPr>
          <p:nvPr>
            <p:ph idx="1"/>
          </p:nvPr>
        </p:nvSpPr>
        <p:spPr>
          <a:xfrm>
            <a:off x="563485" y="1357298"/>
            <a:ext cx="10142696" cy="4768867"/>
          </a:xfrm>
        </p:spPr>
        <p:txBody>
          <a:bodyPr>
            <a:normAutofit fontScale="70000" lnSpcReduction="20000"/>
          </a:bodyPr>
          <a:lstStyle/>
          <a:p>
            <a:pPr algn="just">
              <a:buNone/>
            </a:pPr>
            <a:r>
              <a:rPr lang="en-US" dirty="0" smtClean="0">
                <a:solidFill>
                  <a:srgbClr val="0070C0"/>
                </a:solidFill>
              </a:rPr>
              <a:t>The organization seeking to implement TQM needs a culture that deals effectively with change, including any changes associated with adapting to the external environment and responding to internal processes </a:t>
            </a:r>
            <a:r>
              <a:rPr lang="en-US" dirty="0" smtClean="0"/>
              <a:t>(</a:t>
            </a:r>
            <a:r>
              <a:rPr lang="en-US" dirty="0" err="1" smtClean="0"/>
              <a:t>Kujala</a:t>
            </a:r>
            <a:r>
              <a:rPr lang="en-US" dirty="0" smtClean="0"/>
              <a:t>, 2002).  </a:t>
            </a:r>
          </a:p>
          <a:p>
            <a:pPr algn="just">
              <a:buNone/>
            </a:pPr>
            <a:endParaRPr lang="en-US" dirty="0" smtClean="0"/>
          </a:p>
          <a:p>
            <a:pPr algn="just">
              <a:buNone/>
            </a:pPr>
            <a:r>
              <a:rPr lang="en-US" dirty="0" err="1" smtClean="0"/>
              <a:t>Dellana</a:t>
            </a:r>
            <a:r>
              <a:rPr lang="en-US" dirty="0" smtClean="0"/>
              <a:t> </a:t>
            </a:r>
            <a:r>
              <a:rPr lang="en-US" dirty="0" smtClean="0"/>
              <a:t>&amp; Hauser (1999), in their research, found that </a:t>
            </a:r>
            <a:r>
              <a:rPr lang="en-US" i="1" dirty="0" smtClean="0"/>
              <a:t>“the ideal cultural profile for supporting TQM may be characterized to a degree by the adhocracy culture type, and secondarily by the group culture type.”</a:t>
            </a:r>
            <a:r>
              <a:rPr lang="en-US" dirty="0" smtClean="0"/>
              <a:t> </a:t>
            </a:r>
          </a:p>
          <a:p>
            <a:pPr algn="just">
              <a:buNone/>
            </a:pPr>
            <a:endParaRPr lang="en-US" dirty="0" smtClean="0"/>
          </a:p>
          <a:p>
            <a:pPr algn="just">
              <a:buNone/>
            </a:pPr>
            <a:r>
              <a:rPr lang="en-US" dirty="0" smtClean="0"/>
              <a:t>It </a:t>
            </a:r>
            <a:r>
              <a:rPr lang="en-US" dirty="0" smtClean="0"/>
              <a:t>is obvious that flexibility-oriented organizations, such as those with group or </a:t>
            </a:r>
            <a:r>
              <a:rPr lang="en-US" dirty="0" smtClean="0">
                <a:solidFill>
                  <a:srgbClr val="FF0000"/>
                </a:solidFill>
              </a:rPr>
              <a:t>adhocracy cultures</a:t>
            </a:r>
            <a:r>
              <a:rPr lang="en-US" dirty="0" smtClean="0"/>
              <a:t>, already possess a climate of trust and a positive attitude toward the organization; for this reason, one can expect less resistance to TQM implementation. Tata &amp; Prasad (1998) examined the structural and cultural influences on TQM implementation through the building blocks of TQM, suggesting that organic structures and </a:t>
            </a:r>
            <a:r>
              <a:rPr lang="en-US" dirty="0" smtClean="0">
                <a:solidFill>
                  <a:srgbClr val="0070C0"/>
                </a:solidFill>
              </a:rPr>
              <a:t>flexibility-oriented cultures are more conducive to TQM success than</a:t>
            </a:r>
            <a:r>
              <a:rPr lang="en-US" dirty="0" smtClean="0"/>
              <a:t> mechanistic structures and </a:t>
            </a:r>
            <a:r>
              <a:rPr lang="en-US" dirty="0" smtClean="0">
                <a:solidFill>
                  <a:srgbClr val="0070C0"/>
                </a:solidFill>
              </a:rPr>
              <a:t>control-oriented cultures. </a:t>
            </a:r>
          </a:p>
          <a:p>
            <a:pPr>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5500702"/>
            <a:ext cx="10142696" cy="1143000"/>
          </a:xfrm>
        </p:spPr>
        <p:txBody>
          <a:bodyPr>
            <a:normAutofit/>
          </a:bodyPr>
          <a:lstStyle/>
          <a:p>
            <a:r>
              <a:rPr lang="fr-FR" sz="2000" dirty="0" smtClean="0"/>
              <a:t>Source: https://www.scilife.io/blog/build-quality-culture-with-tqm</a:t>
            </a:r>
            <a:endParaRPr lang="fr-FR" sz="2000" dirty="0"/>
          </a:p>
        </p:txBody>
      </p:sp>
      <p:pic>
        <p:nvPicPr>
          <p:cNvPr id="1027" name="Picture 3" descr="C:\Users\DELL\Pictures\tqm culture.png"/>
          <p:cNvPicPr>
            <a:picLocks noGrp="1" noChangeAspect="1" noChangeArrowheads="1"/>
          </p:cNvPicPr>
          <p:nvPr>
            <p:ph idx="1"/>
          </p:nvPr>
        </p:nvPicPr>
        <p:blipFill>
          <a:blip r:embed="rId2"/>
          <a:srcRect/>
          <a:stretch>
            <a:fillRect/>
          </a:stretch>
        </p:blipFill>
        <p:spPr bwMode="auto">
          <a:xfrm>
            <a:off x="2777311" y="500042"/>
            <a:ext cx="6072230" cy="509598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2712</TotalTime>
  <Words>650</Words>
  <Application>Microsoft Office PowerPoint</Application>
  <PresentationFormat>Personnalisé</PresentationFormat>
  <Paragraphs>39</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TQM culture  Course 10</vt:lpstr>
      <vt:lpstr>Introduction</vt:lpstr>
      <vt:lpstr>Definitions</vt:lpstr>
      <vt:lpstr>Diapositive 4</vt:lpstr>
      <vt:lpstr>Diapositive 5</vt:lpstr>
      <vt:lpstr>Diapositive 6</vt:lpstr>
      <vt:lpstr>Diapositive 7</vt:lpstr>
      <vt:lpstr>Diapositive 8</vt:lpstr>
      <vt:lpstr>Source: https://www.scilife.io/blog/build-quality-culture-with-tqm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202</cp:revision>
  <dcterms:created xsi:type="dcterms:W3CDTF">2024-09-09T18:00:01Z</dcterms:created>
  <dcterms:modified xsi:type="dcterms:W3CDTF">2024-12-08T15:20:18Z</dcterms:modified>
</cp:coreProperties>
</file>