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notesMasterIdLst>
    <p:notesMasterId r:id="rId16"/>
  </p:notesMasterIdLst>
  <p:sldIdLst>
    <p:sldId id="256" r:id="rId2"/>
    <p:sldId id="276" r:id="rId3"/>
    <p:sldId id="295" r:id="rId4"/>
    <p:sldId id="296" r:id="rId5"/>
    <p:sldId id="297" r:id="rId6"/>
    <p:sldId id="277" r:id="rId7"/>
    <p:sldId id="260" r:id="rId8"/>
    <p:sldId id="291" r:id="rId9"/>
    <p:sldId id="292" r:id="rId10"/>
    <p:sldId id="293" r:id="rId11"/>
    <p:sldId id="294" r:id="rId12"/>
    <p:sldId id="299" r:id="rId13"/>
    <p:sldId id="300" r:id="rId14"/>
    <p:sldId id="30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496097C-58E8-45CE-9C2B-713DBB4C8A47}">
          <p14:sldIdLst>
            <p14:sldId id="256"/>
            <p14:sldId id="276"/>
            <p14:sldId id="295"/>
            <p14:sldId id="296"/>
            <p14:sldId id="297"/>
            <p14:sldId id="277"/>
            <p14:sldId id="260"/>
            <p14:sldId id="291"/>
            <p14:sldId id="292"/>
            <p14:sldId id="293"/>
            <p14:sldId id="294"/>
          </p14:sldIdLst>
        </p14:section>
        <p14:section name="Section sans titre" id="{0DE79FC8-0DB8-4F70-96FE-643720BE3055}">
          <p14:sldIdLst>
            <p14:sldId id="299"/>
            <p14:sldId id="300"/>
            <p14:sldId id="30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2" autoAdjust="0"/>
    <p:restoredTop sz="89946" autoAdjust="0"/>
  </p:normalViewPr>
  <p:slideViewPr>
    <p:cSldViewPr snapToGrid="0">
      <p:cViewPr varScale="1">
        <p:scale>
          <a:sx n="67" d="100"/>
          <a:sy n="67" d="100"/>
        </p:scale>
        <p:origin x="936" y="6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DD5EF-5FEC-4E4F-B429-41293AB4C2B6}" type="datetimeFigureOut">
              <a:rPr lang="fr-FR" smtClean="0"/>
              <a:t>27/04/2025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B5874-BF3D-4369-A801-866AF0B78B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551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B5874-BF3D-4369-A801-866AF0B78BCB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2827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35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6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405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7327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01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28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175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199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07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607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21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840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881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22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013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594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168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5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s://encrypted-tbn0.gstatic.com/images?q=tbn:ANd9GcRCiGVdGvE1uBS98bXM90XoAbSl3AKn4TezV4SOHPzGQjCLzWqI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s://encrypted-tbn0.gstatic.com/images?q=tbn:ANd9GcQt7nWFmk9DQeP--ApkfmsN_uHVPb1xl3w-MAV-vNsOO_rWWDiH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Résultat de recherche d'images pour &quot;‫ادارة المعرفة والمنظمات الافتراضية‬‎&quot;"/>
          <p:cNvPicPr/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118405" y="2369309"/>
            <a:ext cx="9349427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56360" y="675645"/>
            <a:ext cx="9448800" cy="1825096"/>
          </a:xfrm>
        </p:spPr>
        <p:txBody>
          <a:bodyPr>
            <a:normAutofit/>
          </a:bodyPr>
          <a:lstStyle/>
          <a:p>
            <a:pPr algn="ctr" rtl="1"/>
            <a:r>
              <a:rPr lang="ar-DZ" sz="6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التسويق الالكتروني </a:t>
            </a:r>
            <a:endParaRPr lang="fr-FR" sz="6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693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71613" y="493256"/>
            <a:ext cx="10295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4000" dirty="0" smtClean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فاعلية </a:t>
            </a:r>
            <a:r>
              <a:rPr lang="ar-DZ" sz="4000" dirty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التسويق الالكتروني </a:t>
            </a:r>
            <a:r>
              <a:rPr lang="fr-FR" sz="4000" dirty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E-Marketing </a:t>
            </a:r>
            <a:r>
              <a:rPr lang="fr-FR" sz="4000" dirty="0" err="1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Effectivness</a:t>
            </a:r>
            <a:endParaRPr lang="ar-DZ" sz="4000" dirty="0">
              <a:ln w="0"/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0038" y="1558385"/>
            <a:ext cx="11467389" cy="1854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حتى تنجح عملية التسويق الالكتروني ، وتكون عادية ناجحة وفاعلة ، فانه </a:t>
            </a:r>
            <a:r>
              <a:rPr lang="ar-DZ" sz="2000" dirty="0" smtClean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ينبغي </a:t>
            </a:r>
            <a:r>
              <a:rPr lang="ar-DZ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ان يتوفر فيها عدد من العناصر منها : </a:t>
            </a:r>
            <a:endParaRPr lang="fr-FR" sz="2000" dirty="0"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1-تحقيق المنفعة للزبون : </a:t>
            </a:r>
            <a:r>
              <a:rPr lang="ar-DZ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ينبغي ان تسعى المنظمة الى تقديم منفعة كافية وواضحة خلال طرح المنتج (سلعة او خدمة ) عبر الانترنت ، اذ يترتب على مستوى هذه المنفعة قرار الزبون بتكرار او عدم تكرار عملية الشراء . </a:t>
            </a:r>
            <a:endParaRPr lang="fr-FR" sz="2000" dirty="0"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/>
            <a:r>
              <a:rPr lang="ar-DZ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ولذلك ينبغي ان يتضمن محتوى موقع المتجر الالكتروني جميع الخدمات التعزيزية التي تستجيب لرغبات الزبون ، وان تسعى المنظمة قدر الإمكان الى تحقيق الحاجات والرغبات الشخصية للزبون من خلال تبني منهج التوجه الشخصي </a:t>
            </a:r>
            <a:r>
              <a:rPr lang="ar-DZ" dirty="0">
                <a:ea typeface="Calibri" panose="020F0502020204030204" pitchFamily="34" charset="0"/>
                <a:cs typeface="Simplified Arabic" panose="02020603050405020304" pitchFamily="18" charset="-78"/>
              </a:rPr>
              <a:t>.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23202" y="3519170"/>
            <a:ext cx="10944225" cy="2392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و تسعى المنظمات العاملة على الانترنت الى التميز من خلال تقديم منافع فريدة ومتميزة الى زبائنها ، ويكون لمستوى الخدمات المرافقة للمنتج الأساسي دور في تحقيق عملية التميز . 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2-تحقيق التكامل مع جميع أنشطة الاعمال الالكترونية : </a:t>
            </a: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ينبغي ان تسعى المنظمة الى تحقيق التكامل بين التسويق الالكتروني وبقية أنشطة الاعمال الالكترونية بحيث تنعكس هذه الأنشطة في كل مرحلة من مراحل عملية التسويق الالكتروني ( مرحلة الاعداد و مرحلة الاتصال ومرحلة التبادل ومرحلة ما بعد البيع ) ، على سبيل المثال ، لا يمكن ان تجري و تتم عملية البيع بنجاح اذ لم يكن هناك تفاعل تكامل مع نظم الدفع عبر الانترنت ، واذا لم تتوفر نظم امن و حماية فاعلة ، وإذ لم يتوفر عاملون مدربون على استخدام تكنولوجيا الاعمال الالكترونية بكفاءة وفاعلية .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88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313" y="707590"/>
            <a:ext cx="116443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Simplified Arabic" panose="02020603050405020304" pitchFamily="18" charset="-78"/>
              </a:rPr>
              <a:t>3-القدرة </a:t>
            </a:r>
            <a:r>
              <a:rPr lang="ar-DZ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Simplified Arabic" panose="02020603050405020304" pitchFamily="18" charset="-78"/>
              </a:rPr>
              <a:t>على عرض محتويات وخدمات المتجر الالكتروني في صورة فاعلة : </a:t>
            </a:r>
            <a:r>
              <a:rPr lang="ar-DZ" sz="2000" dirty="0">
                <a:ea typeface="Calibri" panose="020F0502020204030204" pitchFamily="34" charset="0"/>
                <a:cs typeface="Simplified Arabic" panose="02020603050405020304" pitchFamily="18" charset="-78"/>
              </a:rPr>
              <a:t>ينبغي عرض محتويات المتجر و خدماته المختلفة ضمن موقع الويب بصورة تلائم الطبيعة الجديدة للأعمال الالكترونية . ان عرض المحتويات المختلفة لمتجر الالكتروني ينبغي ان يكون بصورة مختلفة عن الأساليب المستخدمة في ميدان الاعمال التقليدية ، فالتسويق الالكتروني باستخدام الانترنت له طابعه الخاص و مواصفاته التي تميزه عن التسويق التقليدي وهناك بعض المنظمات التي لا تمتلك خبرة في الاعمال والتسويق عبر الانترنت ، وهذه المنظمات تلجا الى استنساخ الاساليب التقليدية و نقلها و تبنيها في أنشطتها التسويقية عبر الانترنت ، وهذا يوقعها في هفوات و نقاط ضعف متعددة . 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875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769771" y="493256"/>
            <a:ext cx="7997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4000" dirty="0" err="1" smtClean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استراتجيات</a:t>
            </a:r>
            <a:r>
              <a:rPr lang="ar-DZ" sz="4000" dirty="0" smtClean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للتسويق </a:t>
            </a:r>
            <a:r>
              <a:rPr lang="ar-DZ" sz="4000" dirty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الالكتروني: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3115" y="1621990"/>
            <a:ext cx="116443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b="1" dirty="0" smtClean="0"/>
              <a:t>1- السويق بالإذن : </a:t>
            </a:r>
            <a:r>
              <a:rPr lang="ar-DZ" sz="2000" dirty="0" smtClean="0"/>
              <a:t>أخذ إذن الزبون قبل القيام بالتسويق وإعطائه فرصة من استقبال الإعلانات، يوفر التكاليف و يزيد معدل التحويل و يحسن العلاقة والسمعة ، بخلاف إغراق العميل بالرسائل مثل التسجيل في موقع ( التوظيف، تجارة التجزئة، مبيعات معينة......)</a:t>
            </a:r>
          </a:p>
          <a:p>
            <a:pPr algn="just" rtl="1"/>
            <a:r>
              <a:rPr lang="ar-DZ" sz="2000" b="1" dirty="0" smtClean="0"/>
              <a:t>2- استراتيجية التسويق في السوق العالمي : </a:t>
            </a:r>
            <a:r>
              <a:rPr lang="ar-DZ" sz="2000" dirty="0" smtClean="0"/>
              <a:t>لزيادة المبيعات و كسب العملاء خارج السوق المحلي</a:t>
            </a:r>
          </a:p>
          <a:p>
            <a:pPr algn="just" rtl="1"/>
            <a:r>
              <a:rPr lang="ar-DZ" sz="2000" dirty="0" smtClean="0"/>
              <a:t>أ*اتاحة الفرصة لدفع بالعملة المحلية.</a:t>
            </a:r>
          </a:p>
          <a:p>
            <a:pPr algn="just" rtl="1"/>
            <a:r>
              <a:rPr lang="ar-DZ" sz="2000" dirty="0" smtClean="0"/>
              <a:t>ب*وضوح السعر</a:t>
            </a:r>
          </a:p>
          <a:p>
            <a:pPr algn="just" rtl="1"/>
            <a:r>
              <a:rPr lang="ar-DZ" sz="2000" dirty="0" smtClean="0"/>
              <a:t>ج* معالجة مسألة الضرائب كتحديد ما اذا كان السعر يشمل الضرائب والرسوم  ام لا. </a:t>
            </a:r>
          </a:p>
          <a:p>
            <a:pPr algn="just" rtl="1"/>
            <a:r>
              <a:rPr lang="ar-DZ" sz="2000" dirty="0" smtClean="0"/>
              <a:t>د* المرونة في الأسعار وتغيرها من بلد الى بلد حسب القدرة الشرائية للمواطن.</a:t>
            </a:r>
          </a:p>
          <a:p>
            <a:pPr algn="just" rtl="1"/>
            <a:r>
              <a:rPr lang="ar-DZ" sz="2000" b="1" dirty="0" smtClean="0"/>
              <a:t>3-التسويق الموجه </a:t>
            </a:r>
            <a:r>
              <a:rPr lang="fr-FR" sz="2000" b="1" dirty="0" smtClean="0"/>
              <a:t>Marketing Cause</a:t>
            </a:r>
            <a:r>
              <a:rPr lang="ar-DZ" sz="2000" b="1" dirty="0" smtClean="0"/>
              <a:t>: </a:t>
            </a:r>
            <a:r>
              <a:rPr lang="ar-DZ" sz="2000" dirty="0" smtClean="0"/>
              <a:t>يوازن بين تحقيق رضا العملاء وأهداف حملة الأسهم وتوقعات المجتمع واحتياجاته، وغالبا ما تتعامل الشركة مع هيئة خيرية أو منظمة غير ربحية. </a:t>
            </a:r>
          </a:p>
          <a:p>
            <a:pPr algn="just" rtl="1"/>
            <a:r>
              <a:rPr lang="ar-DZ" sz="2000" b="1" dirty="0" smtClean="0"/>
              <a:t>4-التسويق القائم على التخصيص </a:t>
            </a:r>
            <a:r>
              <a:rPr lang="fr-FR" sz="2000" b="1" dirty="0" err="1" smtClean="0"/>
              <a:t>personalization</a:t>
            </a:r>
            <a:r>
              <a:rPr lang="ar-DZ" sz="2000" b="1" dirty="0" smtClean="0"/>
              <a:t>: </a:t>
            </a:r>
            <a:r>
              <a:rPr lang="fr-FR" sz="2000" b="1" dirty="0" smtClean="0"/>
              <a:t> </a:t>
            </a:r>
            <a:r>
              <a:rPr lang="ar-DZ" sz="2000" dirty="0" smtClean="0"/>
              <a:t>جمع معلومات عن خصائص و تفضيلات العملاء وتحليلها، وإرسال إعلانات تناسبهم، يستعمل لزيادة عدد الزبائن و ترددهم على الموقع وهو عنصر أساسي في وسائل  التواصل الاجتماعي، ومحركات البحث ، والبعض يطلق عليه التسويق من الفرد الى الفرد </a:t>
            </a:r>
            <a:r>
              <a:rPr lang="fr-FR" sz="2000" b="1" dirty="0" smtClean="0"/>
              <a:t>Marketing One-To-One </a:t>
            </a:r>
            <a:r>
              <a:rPr lang="ar-DZ" sz="2000" b="1" dirty="0" smtClean="0"/>
              <a:t> </a:t>
            </a:r>
            <a:r>
              <a:rPr lang="ar-DZ" sz="2000" dirty="0" smtClean="0"/>
              <a:t>وله أربع خطوات رئيسية: </a:t>
            </a:r>
          </a:p>
          <a:p>
            <a:pPr algn="just" rtl="1"/>
            <a:r>
              <a:rPr lang="ar-DZ" sz="2000" u="sng" dirty="0" smtClean="0"/>
              <a:t>التحديد</a:t>
            </a:r>
            <a:r>
              <a:rPr lang="ar-DZ" sz="2000" dirty="0" smtClean="0"/>
              <a:t>: تحديد العملاء المستهدفين لجمع المعلومات عن تفضيلاتهم وخصائصهم، وقنواتهم المفضلة. </a:t>
            </a:r>
          </a:p>
          <a:p>
            <a:pPr algn="just" rtl="1"/>
            <a:r>
              <a:rPr lang="ar-DZ" sz="2000" u="sng" dirty="0" smtClean="0"/>
              <a:t>التميز: </a:t>
            </a:r>
            <a:r>
              <a:rPr lang="ar-DZ" sz="2000" dirty="0" smtClean="0"/>
              <a:t>وفي هذه المرحلة يتم تقسيم العملاء الى مجموعات متجانسة في الخصائص و التفضيلات.</a:t>
            </a:r>
          </a:p>
          <a:p>
            <a:pPr algn="just" rtl="1"/>
            <a:r>
              <a:rPr lang="ar-DZ" sz="2000" u="sng" dirty="0" smtClean="0"/>
              <a:t>التفاعل: </a:t>
            </a:r>
            <a:r>
              <a:rPr lang="ar-DZ" sz="2000" dirty="0" smtClean="0"/>
              <a:t>وهنا يتم التواصل مع العميل عن طريق قناة الاتصال التي يفضلها</a:t>
            </a:r>
          </a:p>
          <a:p>
            <a:pPr algn="just" rtl="1"/>
            <a:r>
              <a:rPr lang="ar-DZ" sz="2000" u="sng" dirty="0" smtClean="0"/>
              <a:t>التخصيص: </a:t>
            </a:r>
            <a:r>
              <a:rPr lang="ar-DZ" sz="2000" dirty="0" smtClean="0"/>
              <a:t>يتم ارسال رسالة ترويجية بالمنتج أو الخدمة التي تناسب العميل.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12165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313" y="707590"/>
            <a:ext cx="116443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5- التسويق القائم على الندرة: </a:t>
            </a:r>
            <a:r>
              <a:rPr lang="ar-DZ" sz="2000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إتاحة السلعة فقط على الموقع الإلكتروني، إتاحة العرض لمدة محددة، عرض كميات محدودة، تغيير العرض من يوم الى أخر.  </a:t>
            </a:r>
          </a:p>
          <a:p>
            <a:pPr algn="just" rtl="1"/>
            <a:r>
              <a:rPr lang="ar-DZ" sz="2000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6</a:t>
            </a:r>
            <a:r>
              <a:rPr lang="ar-DZ" sz="20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-  التسويق القائم على العلاقات: </a:t>
            </a:r>
            <a:r>
              <a:rPr lang="ar-DZ" sz="2000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يركز على بناء علاقة مع العملاء، وليس بيع السلع لهم فقط. </a:t>
            </a:r>
          </a:p>
          <a:p>
            <a:pPr algn="just" rtl="1"/>
            <a:r>
              <a:rPr lang="ar-DZ" sz="2000" b="1" dirty="0" smtClean="0">
                <a:cs typeface="Simplified Arabic" panose="02020603050405020304" pitchFamily="18" charset="-78"/>
              </a:rPr>
              <a:t>7- التسويق العكسي</a:t>
            </a:r>
            <a:r>
              <a:rPr lang="fr-FR" sz="2000" b="1" dirty="0" smtClean="0">
                <a:cs typeface="Simplified Arabic" panose="02020603050405020304" pitchFamily="18" charset="-78"/>
              </a:rPr>
              <a:t>  Marketing reverse</a:t>
            </a:r>
            <a:r>
              <a:rPr lang="ar-DZ" sz="2000" b="1" dirty="0" smtClean="0">
                <a:cs typeface="Simplified Arabic" panose="02020603050405020304" pitchFamily="18" charset="-78"/>
              </a:rPr>
              <a:t>: </a:t>
            </a:r>
            <a:r>
              <a:rPr lang="ar-DZ" sz="2000" dirty="0" smtClean="0">
                <a:cs typeface="Simplified Arabic" panose="02020603050405020304" pitchFamily="18" charset="-78"/>
              </a:rPr>
              <a:t>جعل العملاء يبحثون عن المنتج بدافع الفضول أو التميز أو الوطنية.</a:t>
            </a:r>
          </a:p>
          <a:p>
            <a:pPr algn="just" rtl="1"/>
            <a:r>
              <a:rPr lang="ar-DZ" sz="2000" dirty="0" smtClean="0">
                <a:cs typeface="Simplified Arabic" panose="02020603050405020304" pitchFamily="18" charset="-78"/>
              </a:rPr>
              <a:t>8- التسويق عند البيع:</a:t>
            </a:r>
            <a:r>
              <a:rPr lang="fr-FR" sz="2000" b="1" dirty="0" smtClean="0">
                <a:cs typeface="Simplified Arabic" panose="02020603050405020304" pitchFamily="18" charset="-78"/>
              </a:rPr>
              <a:t>Marketing </a:t>
            </a:r>
            <a:r>
              <a:rPr lang="fr-FR" sz="2000" b="1" dirty="0" err="1" smtClean="0">
                <a:cs typeface="Simplified Arabic" panose="02020603050405020304" pitchFamily="18" charset="-78"/>
              </a:rPr>
              <a:t>transactional</a:t>
            </a:r>
            <a:r>
              <a:rPr lang="ar-DZ" sz="2000" b="1" dirty="0" smtClean="0">
                <a:cs typeface="Simplified Arabic" panose="02020603050405020304" pitchFamily="18" charset="-78"/>
              </a:rPr>
              <a:t>: إعطاء قسيمة لاستخدامها المرة القادمة، او تذكرة العمل يستخدمها في عمليات الشراء.</a:t>
            </a:r>
          </a:p>
          <a:p>
            <a:pPr algn="just" rtl="1"/>
            <a:r>
              <a:rPr lang="ar-DZ" sz="2000" b="1" dirty="0" smtClean="0">
                <a:cs typeface="Simplified Arabic" panose="02020603050405020304" pitchFamily="18" charset="-78"/>
              </a:rPr>
              <a:t>9- التسويق القائم على التنوع </a:t>
            </a:r>
            <a:r>
              <a:rPr lang="fr-FR" sz="2000" b="1" dirty="0" smtClean="0">
                <a:cs typeface="Simplified Arabic" panose="02020603050405020304" pitchFamily="18" charset="-78"/>
              </a:rPr>
              <a:t>Marketing </a:t>
            </a:r>
            <a:r>
              <a:rPr lang="fr-FR" sz="2000" b="1" dirty="0" err="1" smtClean="0">
                <a:cs typeface="Simplified Arabic" panose="02020603050405020304" pitchFamily="18" charset="-78"/>
              </a:rPr>
              <a:t>Diversity</a:t>
            </a:r>
            <a:r>
              <a:rPr lang="ar-DZ" sz="2000" b="1" dirty="0" smtClean="0">
                <a:cs typeface="Simplified Arabic" panose="02020603050405020304" pitchFamily="18" charset="-78"/>
              </a:rPr>
              <a:t> : تغيير المزيج التسويقي(السعر, الترويج, المكان, القناة ) ليناسب اعراق و اعمار و اجناس المجتمعات المختلفة.</a:t>
            </a:r>
          </a:p>
          <a:p>
            <a:pPr algn="just" rtl="1"/>
            <a:endParaRPr lang="fr-FR" sz="20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3126834" y="3436481"/>
            <a:ext cx="7997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4000" dirty="0" smtClean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للتسويق الفيروسي:  </a:t>
            </a:r>
            <a:endParaRPr lang="ar-DZ" sz="4000" dirty="0">
              <a:ln w="0"/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1463" y="4144367"/>
            <a:ext cx="110728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b="1" dirty="0">
                <a:cs typeface="Simplified Arabic" panose="02020603050405020304" pitchFamily="18" charset="-78"/>
              </a:rPr>
              <a:t>طرح مفهوم التسويق الفيروسي عبر الإنترنيت من خلال كتاب للناقد العالمي </a:t>
            </a:r>
            <a:r>
              <a:rPr lang="fr-FR" sz="2000" b="1" dirty="0">
                <a:cs typeface="Simplified Arabic" panose="02020603050405020304" pitchFamily="18" charset="-78"/>
              </a:rPr>
              <a:t>Douglas </a:t>
            </a:r>
            <a:r>
              <a:rPr lang="ar-DZ" sz="2000" b="1" dirty="0">
                <a:cs typeface="Simplified Arabic" panose="02020603050405020304" pitchFamily="18" charset="-78"/>
              </a:rPr>
              <a:t> سنة 1994في كتابه " </a:t>
            </a:r>
            <a:r>
              <a:rPr lang="fr-FR" sz="2000" b="1" dirty="0">
                <a:cs typeface="Simplified Arabic" panose="02020603050405020304" pitchFamily="18" charset="-78"/>
              </a:rPr>
              <a:t>Viral Media" ، </a:t>
            </a:r>
            <a:r>
              <a:rPr lang="ar-DZ" sz="2000" b="1" dirty="0">
                <a:cs typeface="Simplified Arabic" panose="02020603050405020304" pitchFamily="18" charset="-78"/>
              </a:rPr>
              <a:t>حيث ركز من خلاله، على الإعلان الذي يصل الى المستخدمين عن طريق الانترنت</a:t>
            </a:r>
            <a:r>
              <a:rPr lang="ar-DZ" sz="2000" b="1" dirty="0" smtClean="0">
                <a:cs typeface="Simplified Arabic" panose="02020603050405020304" pitchFamily="18" charset="-78"/>
              </a:rPr>
              <a:t>.</a:t>
            </a:r>
          </a:p>
          <a:p>
            <a:pPr algn="just" rtl="1"/>
            <a:r>
              <a:rPr lang="ar-DZ" sz="2000" b="1" u="sng" dirty="0"/>
              <a:t>تعريف التسويق </a:t>
            </a:r>
            <a:r>
              <a:rPr lang="ar-DZ" sz="2000" b="1" u="sng" dirty="0" smtClean="0"/>
              <a:t>الفيروسي</a:t>
            </a:r>
          </a:p>
          <a:p>
            <a:pPr algn="just" rtl="1"/>
            <a:r>
              <a:rPr lang="ar-DZ" sz="2000" dirty="0" smtClean="0"/>
              <a:t>يرى كل </a:t>
            </a:r>
            <a:r>
              <a:rPr lang="ar-DZ" sz="2000" dirty="0"/>
              <a:t>من </a:t>
            </a:r>
            <a:r>
              <a:rPr lang="fr-FR" sz="2000" dirty="0" err="1" smtClean="0"/>
              <a:t>walach</a:t>
            </a:r>
            <a:r>
              <a:rPr lang="fr-FR" sz="2000" dirty="0" smtClean="0"/>
              <a:t> </a:t>
            </a:r>
            <a:r>
              <a:rPr lang="fr-FR" sz="2000" dirty="0"/>
              <a:t>and Rival </a:t>
            </a:r>
            <a:r>
              <a:rPr lang="ar-DZ" sz="2000" dirty="0"/>
              <a:t>بأنه:" </a:t>
            </a:r>
            <a:r>
              <a:rPr lang="ar-DZ" sz="2000" dirty="0" smtClean="0"/>
              <a:t>استراتيجية </a:t>
            </a:r>
            <a:r>
              <a:rPr lang="ar-DZ" sz="2000" dirty="0"/>
              <a:t>لنشر الرسالة التسويقية حول المنتج من </a:t>
            </a:r>
            <a:r>
              <a:rPr lang="ar-DZ" sz="2000" dirty="0" smtClean="0"/>
              <a:t>خلال </a:t>
            </a:r>
            <a:r>
              <a:rPr lang="ar-DZ" sz="2000" dirty="0"/>
              <a:t>مواقع التواصل </a:t>
            </a:r>
            <a:r>
              <a:rPr lang="ar-DZ" sz="2000" dirty="0" smtClean="0"/>
              <a:t>الاجتماعي </a:t>
            </a:r>
            <a:r>
              <a:rPr lang="ar-DZ" sz="2000" dirty="0"/>
              <a:t>على شبكة </a:t>
            </a:r>
            <a:r>
              <a:rPr lang="ar-DZ" sz="2000" dirty="0" smtClean="0"/>
              <a:t>الإنترنت، </a:t>
            </a:r>
            <a:r>
              <a:rPr lang="ar-DZ" sz="2000" dirty="0"/>
              <a:t>وغالبا ما يتضمن محتوى الرسالة نكت، صور، فيديو، </a:t>
            </a:r>
            <a:r>
              <a:rPr lang="ar-DZ" sz="2000" dirty="0" smtClean="0"/>
              <a:t>أفلام </a:t>
            </a:r>
            <a:r>
              <a:rPr lang="ar-DZ" sz="2000" dirty="0"/>
              <a:t>قصيرة، توضح معلومات حول المنتج، ويتم تمريرها من شخص </a:t>
            </a:r>
            <a:r>
              <a:rPr lang="ar-DZ" sz="2000" dirty="0" smtClean="0"/>
              <a:t>آخر."</a:t>
            </a:r>
            <a:endParaRPr lang="fr-FR" sz="2000" b="1" u="sng" dirty="0"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893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76375" y="1018698"/>
            <a:ext cx="1071562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dirty="0"/>
              <a:t>يمكن القول أن التسويق الفيروسي هو أسلوب من </a:t>
            </a:r>
            <a:r>
              <a:rPr lang="ar-DZ" sz="2000" dirty="0" smtClean="0"/>
              <a:t>الأساليب الإلكترونية </a:t>
            </a:r>
            <a:r>
              <a:rPr lang="ar-DZ" sz="2000" dirty="0"/>
              <a:t>في مجال التسويق ويستخدم لنشر الرسائل والترويج عن طريق اختيار وتحفيز عدد قليل من </a:t>
            </a:r>
            <a:r>
              <a:rPr lang="ar-DZ" sz="2000" dirty="0" smtClean="0"/>
              <a:t>الأشخاص </a:t>
            </a:r>
            <a:r>
              <a:rPr lang="ar-DZ" sz="2000" dirty="0"/>
              <a:t>لتنتشر بين عدد كبير بشكل فيروسي وتكاليف أقل، أي أنه </a:t>
            </a:r>
            <a:r>
              <a:rPr lang="ar-DZ" sz="2000" dirty="0" smtClean="0"/>
              <a:t>استراتيجية </a:t>
            </a:r>
            <a:r>
              <a:rPr lang="ar-DZ" sz="2000" dirty="0"/>
              <a:t>ونشاط عمله يكون على شكل عمل الفيروسات التي تنتشر بسرعة رهيبة ويكون ذلك بطريقة إلكترونية</a:t>
            </a:r>
            <a:r>
              <a:rPr lang="ar-DZ" sz="2000" dirty="0" smtClean="0"/>
              <a:t>.</a:t>
            </a:r>
            <a:endParaRPr lang="ar-DZ" sz="2000" dirty="0"/>
          </a:p>
          <a:p>
            <a:pPr algn="just" rtl="1"/>
            <a:r>
              <a:rPr lang="ar-DZ" sz="2000" dirty="0" smtClean="0"/>
              <a:t>   ويعتمد التسويق الفيروسي بشكل أساسي على </a:t>
            </a:r>
            <a:r>
              <a:rPr lang="ar-DZ" sz="2000" b="1" u="sng" dirty="0" smtClean="0"/>
              <a:t>ملفات المستخدمين، </a:t>
            </a:r>
            <a:r>
              <a:rPr lang="ar-DZ" sz="2000" dirty="0" smtClean="0"/>
              <a:t>وهي الملفات التي تستخدمها مواقع التسوق الإلكتروني على جهاز المستخدم، وترجع اليها في الزيارات التالية، لتقديم عروض تتماشى مع تفضيلاته.</a:t>
            </a:r>
          </a:p>
          <a:p>
            <a:pPr algn="just" rtl="1"/>
            <a:endParaRPr lang="ar-DZ" sz="2000" dirty="0" smtClean="0"/>
          </a:p>
          <a:p>
            <a:pPr algn="just" rtl="1"/>
            <a:r>
              <a:rPr lang="ar-DZ" sz="2400" b="1" u="sng" dirty="0" smtClean="0"/>
              <a:t>. معوقات </a:t>
            </a:r>
            <a:r>
              <a:rPr lang="ar-DZ" sz="2400" b="1" u="sng" dirty="0"/>
              <a:t>نجاح التسويق الفيروسي عبر وسائل التواصل </a:t>
            </a:r>
            <a:r>
              <a:rPr lang="ar-DZ" sz="2400" b="1" u="sng" dirty="0" err="1"/>
              <a:t>االجتماعي</a:t>
            </a:r>
            <a:r>
              <a:rPr lang="ar-DZ" sz="2400" b="1" u="sng" dirty="0"/>
              <a:t>: </a:t>
            </a:r>
            <a:endParaRPr lang="ar-DZ" sz="2400" b="1" u="sng" dirty="0" smtClean="0"/>
          </a:p>
          <a:p>
            <a:pPr algn="just" rtl="1"/>
            <a:r>
              <a:rPr lang="ar-DZ" sz="2400" dirty="0"/>
              <a:t>بالرغم من </a:t>
            </a:r>
            <a:r>
              <a:rPr lang="ar-DZ" sz="2400" dirty="0" smtClean="0"/>
              <a:t>الإيجابيات </a:t>
            </a:r>
            <a:r>
              <a:rPr lang="ar-DZ" sz="2400" dirty="0"/>
              <a:t>الكثيرة التي يمنحها التسويق الفيروسي عبر مواقع التواصل </a:t>
            </a:r>
            <a:r>
              <a:rPr lang="ar-DZ" sz="2400" dirty="0" smtClean="0"/>
              <a:t>الاجتماعي </a:t>
            </a:r>
            <a:r>
              <a:rPr lang="ar-DZ" sz="2400" dirty="0"/>
              <a:t>هذا ال يمنع من بروز عدد من المعوقات التي قد تقاوم نجاح </a:t>
            </a:r>
            <a:r>
              <a:rPr lang="ar-DZ" sz="2400" dirty="0" smtClean="0"/>
              <a:t>استراتيجيته </a:t>
            </a:r>
            <a:r>
              <a:rPr lang="ar-DZ" sz="2400" dirty="0"/>
              <a:t>والتي نذكر منها</a:t>
            </a:r>
            <a:r>
              <a:rPr lang="ar-DZ" sz="2400" dirty="0" smtClean="0"/>
              <a:t>:</a:t>
            </a:r>
          </a:p>
          <a:p>
            <a:pPr algn="just" rtl="1"/>
            <a:r>
              <a:rPr lang="ar-DZ" sz="2400" dirty="0" smtClean="0"/>
              <a:t>*اهمال </a:t>
            </a:r>
            <a:r>
              <a:rPr lang="ar-DZ" sz="2400" dirty="0"/>
              <a:t>بعض المؤسسات للتعليقات </a:t>
            </a:r>
            <a:r>
              <a:rPr lang="ar-DZ" sz="2400" dirty="0" smtClean="0"/>
              <a:t>والآراء </a:t>
            </a:r>
            <a:r>
              <a:rPr lang="ar-DZ" sz="2400" dirty="0"/>
              <a:t>المكتوبة من قبل الزبائن حول منتج أو خدمة ما وعدم أخذ </a:t>
            </a:r>
            <a:r>
              <a:rPr lang="ar-DZ" sz="2400" dirty="0" smtClean="0"/>
              <a:t>الأمر </a:t>
            </a:r>
            <a:r>
              <a:rPr lang="ar-DZ" sz="2400" dirty="0"/>
              <a:t>بالجدية المطلوبة</a:t>
            </a:r>
            <a:r>
              <a:rPr lang="ar-DZ" sz="2400" dirty="0" smtClean="0"/>
              <a:t>؛</a:t>
            </a:r>
          </a:p>
          <a:p>
            <a:pPr algn="just" rtl="1"/>
            <a:r>
              <a:rPr lang="ar-DZ" sz="2400" dirty="0" smtClean="0"/>
              <a:t>*عدم </a:t>
            </a:r>
            <a:r>
              <a:rPr lang="ar-DZ" sz="2400" dirty="0"/>
              <a:t>وجود تخطيط </a:t>
            </a:r>
            <a:r>
              <a:rPr lang="ar-DZ" sz="2400" dirty="0" smtClean="0"/>
              <a:t>استراتيجي </a:t>
            </a:r>
            <a:r>
              <a:rPr lang="ar-DZ" sz="2400" dirty="0"/>
              <a:t>متوسط وبعيد المدى للتسويق الفيروسي</a:t>
            </a:r>
            <a:r>
              <a:rPr lang="ar-DZ" sz="2400" dirty="0" smtClean="0"/>
              <a:t>.</a:t>
            </a:r>
          </a:p>
          <a:p>
            <a:pPr algn="just" rtl="1"/>
            <a:r>
              <a:rPr lang="ar-DZ" sz="2400" dirty="0"/>
              <a:t> </a:t>
            </a:r>
            <a:r>
              <a:rPr lang="ar-DZ" sz="2400" dirty="0" smtClean="0"/>
              <a:t>*استمرار </a:t>
            </a:r>
            <a:r>
              <a:rPr lang="ar-DZ" sz="2400" dirty="0"/>
              <a:t>التركيز على وسيلة واحدة من وسائل النشر </a:t>
            </a:r>
            <a:r>
              <a:rPr lang="ar-DZ" sz="2400" dirty="0" smtClean="0"/>
              <a:t>الإلكترونية </a:t>
            </a:r>
            <a:r>
              <a:rPr lang="ar-DZ" sz="2400" dirty="0"/>
              <a:t>مثل </a:t>
            </a:r>
            <a:r>
              <a:rPr lang="ar-DZ" sz="2400" dirty="0" smtClean="0"/>
              <a:t>:الفيس </a:t>
            </a:r>
            <a:r>
              <a:rPr lang="ar-DZ" sz="2400" dirty="0"/>
              <a:t>بوك أو </a:t>
            </a:r>
            <a:r>
              <a:rPr lang="ar-DZ" sz="2400" dirty="0" smtClean="0"/>
              <a:t>توتير </a:t>
            </a:r>
            <a:r>
              <a:rPr lang="ar-DZ" sz="2400" dirty="0"/>
              <a:t>أو يوتيوب، وإهمال باقي الوسائل </a:t>
            </a:r>
            <a:r>
              <a:rPr lang="ar-DZ" sz="2400" dirty="0" smtClean="0"/>
              <a:t>الأخرى.</a:t>
            </a:r>
          </a:p>
          <a:p>
            <a:pPr algn="just" rtl="1"/>
            <a:r>
              <a:rPr lang="ar-DZ" sz="2400" dirty="0" smtClean="0"/>
              <a:t>*اهمال </a:t>
            </a:r>
            <a:r>
              <a:rPr lang="ar-DZ" sz="2400" dirty="0"/>
              <a:t>عنصر </a:t>
            </a:r>
            <a:r>
              <a:rPr lang="ar-DZ" sz="2400" dirty="0" smtClean="0"/>
              <a:t>الإثارة </a:t>
            </a:r>
            <a:r>
              <a:rPr lang="ar-DZ" sz="2400" dirty="0"/>
              <a:t>والتشويق عند صياغة </a:t>
            </a:r>
            <a:r>
              <a:rPr lang="ar-DZ" sz="2400" dirty="0" smtClean="0"/>
              <a:t>الإعلان </a:t>
            </a:r>
            <a:r>
              <a:rPr lang="ar-DZ" sz="2400" dirty="0"/>
              <a:t>وبثه إلكترونيا. </a:t>
            </a:r>
            <a:endParaRPr lang="ar-DZ" sz="2400" dirty="0" smtClean="0"/>
          </a:p>
          <a:p>
            <a:pPr algn="just" rtl="1"/>
            <a:endParaRPr lang="ar-DZ" sz="24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153359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0" y="1112520"/>
            <a:ext cx="12192000" cy="5410200"/>
          </a:xfrm>
        </p:spPr>
        <p:txBody>
          <a:bodyPr>
            <a:normAutofit/>
          </a:bodyPr>
          <a:lstStyle/>
          <a:p>
            <a:pPr algn="just" rtl="1"/>
            <a:r>
              <a:rPr lang="ar-DZ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لقد ازدادت الأهمية الاستراتيجية للتسويق الالكتروني ( التسويق عبر الانترنت ) بعد انتشار الاستخدامات التجارية للإنترنت ، وقد فتح التسويق الالكتروني آفاقا جديدة في عالم التسويق.</a:t>
            </a:r>
            <a:endParaRPr lang="fr-FR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/>
            <a:r>
              <a:rPr lang="ar-DZ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والتسويق الالكتروني يتيح للمنظمة فرصة استهداف المشترين و المتسوقين و المستهلكين بصورة فردية ، و يتمتع التسويق الالكتروني الفردي بأهمية ترويجية كبيرة ، اذ كلما تمكنت الإدارة من مخاطبة المشتري ( المستهلك ، الزبون ) بصورة شخصية وفردية اكثر ، كلما كانت قادرة على استقطابه وجذبه الى المنظمة بصورة افضل . </a:t>
            </a:r>
            <a:endParaRPr lang="fr-FR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/>
            <a:r>
              <a:rPr lang="ar-SA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وبسبب الأهمية التي بات يتمتع بها التسويق الالكتروني فقد اصبح من ضرورات نجاح المنظمات الحديثة ،وصار من الضروري تضمين هذا النمط التسويقي  في أنشطة المنظمة. وعملياتها . </a:t>
            </a:r>
            <a:endParaRPr lang="fr-FR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/>
            <a:r>
              <a:rPr lang="ar-SA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والتسويق الالكتروني هو إدارة التفاعل بين المنظمة والمستهلك في فضاء البيئة الافتراضية من اجل تحقيق المنافع المشتركة والبيئة الافتراضية  للتسويق الالكتروني تعتمد صورة أساسية على تكنولوجيا الانترنت . وعملية التسويق الالكتروني لا تركز فقط على عمليات بيع المنتجات الى المستهلك ، بل تركز أيضا على إدارة العلاقات بين المنظمة ، من جانب والمستهلك و عناصر البيئة الداخلية و البيئة الخارجية ، من جانب اخر . </a:t>
            </a:r>
            <a:endParaRPr lang="fr-FR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/>
            <a:r>
              <a:rPr lang="ar-SA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ووظيفة التسويق الإلكتروني تعمل على تحقيق التنسيق و التكامل مع بقية وظائف المنظمة المختلفة (مثل وظيفة الإنتاج ووظيفة  الشراء و التخزين ووظيفة المالية ووظيفة البحث والتطوير وغيرها من الوظائف ).</a:t>
            </a:r>
            <a:endParaRPr lang="fr-FR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/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108960" y="136497"/>
            <a:ext cx="88258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3600" dirty="0" smtClean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مفهوم </a:t>
            </a:r>
            <a:r>
              <a:rPr lang="ar-DZ" sz="3600" dirty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التسويق الالكتروني .</a:t>
            </a:r>
            <a:br>
              <a:rPr lang="ar-DZ" sz="3600" dirty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DZ" sz="3600" dirty="0">
              <a:ln w="0"/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>
                <a:ln w="0"/>
                <a:solidFill>
                  <a:srgbClr val="7030A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مصطلحات تتعلق  بالتسويق </a:t>
            </a:r>
            <a:r>
              <a:rPr lang="ar-DZ" dirty="0">
                <a:ln w="0"/>
                <a:solidFill>
                  <a:srgbClr val="7030A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الالكتروني .</a:t>
            </a:r>
            <a:br>
              <a:rPr lang="ar-DZ" dirty="0">
                <a:ln w="0"/>
                <a:solidFill>
                  <a:srgbClr val="7030A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DZ" dirty="0">
                <a:ln w="0"/>
                <a:solidFill>
                  <a:srgbClr val="7030A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DZ" dirty="0">
                <a:ln w="0"/>
                <a:solidFill>
                  <a:srgbClr val="7030A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77440" y="1410887"/>
            <a:ext cx="87934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السوق: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مجموعة من العملاء الحاليين و المحتملين ويشتركون في حاجة أو رغبة معينة ومستعدين و قادرين على الدخول في عملية تبادل لتلبيتها. 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إدارة التسويق: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عملية تخطيط وتنفيد ومراقبة طرح وتسعير وترويج وتوزيع الأفكار و السلع و الخدمات لخلق عملية تبادل. 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قيمة السلعة للعميل :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هي الفرق بين منافع السلعة و تكلفتها بالنسبة للعميل (الزبون)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التسويق الالكتروني: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هو تسويق المنتجات و الخدمات و الأفكار عبر الوسائل الإلكترونية 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004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707240"/>
          </a:xfrm>
        </p:spPr>
        <p:txBody>
          <a:bodyPr>
            <a:normAutofit fontScale="90000"/>
          </a:bodyPr>
          <a:lstStyle/>
          <a:p>
            <a:r>
              <a:rPr lang="ar-DZ" dirty="0" smtClean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المزيج التسويقي للخدمات.</a:t>
            </a:r>
            <a:r>
              <a:rPr lang="ar-DZ" dirty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DZ" dirty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DZ" dirty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DZ" dirty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17993"/>
            <a:ext cx="12015788" cy="5486400"/>
          </a:xfrm>
        </p:spPr>
        <p:txBody>
          <a:bodyPr>
            <a:normAutofit/>
          </a:bodyPr>
          <a:lstStyle/>
          <a:p>
            <a:pPr algn="just" rtl="1"/>
            <a:r>
              <a:rPr lang="ar-DZ" dirty="0" smtClean="0"/>
              <a:t>يتكون المزيج التسويقي من </a:t>
            </a:r>
            <a:r>
              <a:rPr lang="fr-FR" dirty="0" smtClean="0"/>
              <a:t>8P</a:t>
            </a:r>
            <a:r>
              <a:rPr lang="ar-DZ" dirty="0" smtClean="0"/>
              <a:t> وهو مجموعة من الخطط و السياسات و العمليات لتي تمارسها الإدارة التسويقية بهدف التريج للعلامة التجارية او السلعة .</a:t>
            </a:r>
          </a:p>
          <a:p>
            <a:pPr marL="0" indent="0" algn="just" rtl="1">
              <a:buNone/>
            </a:pPr>
            <a:r>
              <a:rPr lang="ar-DZ" b="1" dirty="0" smtClean="0"/>
              <a:t>أولا- المنتج</a:t>
            </a:r>
            <a:r>
              <a:rPr lang="fr-FR" b="1" dirty="0" err="1" smtClean="0"/>
              <a:t>product</a:t>
            </a:r>
            <a:r>
              <a:rPr lang="fr-FR" b="1" dirty="0" smtClean="0"/>
              <a:t> </a:t>
            </a:r>
            <a:r>
              <a:rPr lang="ar-DZ" b="1" dirty="0" smtClean="0"/>
              <a:t>: </a:t>
            </a:r>
            <a:r>
              <a:rPr lang="ar-DZ" dirty="0" smtClean="0"/>
              <a:t>هو كل شيء له قيمة وقابل للتداول على الإنترنت سواء كان مادي ملموس أو غير ملموس قد يكون سلعة أو خدمة  أو فكرة.</a:t>
            </a:r>
          </a:p>
          <a:p>
            <a:pPr marL="0" indent="0" algn="just" rtl="1">
              <a:buNone/>
            </a:pPr>
            <a:r>
              <a:rPr lang="ar-DZ" u="sng" dirty="0" smtClean="0"/>
              <a:t>من خصائص المنتج الجيد : </a:t>
            </a:r>
            <a:r>
              <a:rPr lang="ar-DZ" dirty="0" smtClean="0"/>
              <a:t>له اسم وخصائص محددة ، ويقم قيمة جديدة، يحل مشكلة، يحظى بقبول عام ، سهل الاستخدام ،مصحوب بعرض و عينة أو شهادات ثقة، له عدة استخدامات.</a:t>
            </a:r>
          </a:p>
          <a:p>
            <a:pPr marL="0" indent="0" algn="just" rtl="1">
              <a:buNone/>
            </a:pPr>
            <a:r>
              <a:rPr lang="ar-DZ" b="1" dirty="0" smtClean="0"/>
              <a:t>ثانيا: السعر </a:t>
            </a:r>
            <a:r>
              <a:rPr lang="fr-FR" b="1" dirty="0" err="1" smtClean="0"/>
              <a:t>price</a:t>
            </a:r>
            <a:r>
              <a:rPr lang="ar-DZ" b="1" dirty="0" smtClean="0"/>
              <a:t>: </a:t>
            </a:r>
            <a:r>
              <a:rPr lang="ar-DZ" dirty="0" smtClean="0"/>
              <a:t>القيمة التي يدفعها المشتري للبائع أو مقدم الخدمة، ويجب تحديده في ضوء طبيعة السلعة والتكاليف وأهداف الحملة، وظروف العملاء والوضع الاقتصادي و سعر السلع  المنافسة، المكملة و كمية المزون</a:t>
            </a:r>
          </a:p>
          <a:p>
            <a:pPr marL="0" indent="0" algn="just" rtl="1">
              <a:buNone/>
            </a:pPr>
            <a:r>
              <a:rPr lang="ar-DZ" b="1" dirty="0" smtClean="0"/>
              <a:t>ثالثا- الترويج </a:t>
            </a:r>
            <a:r>
              <a:rPr lang="fr-FR" b="1" dirty="0" smtClean="0"/>
              <a:t>promotion</a:t>
            </a:r>
            <a:r>
              <a:rPr lang="ar-DZ" b="1" dirty="0" smtClean="0"/>
              <a:t>: </a:t>
            </a:r>
            <a:r>
              <a:rPr lang="ar-DZ" dirty="0" smtClean="0"/>
              <a:t>هدفه تعريف المستهلك بالسلعة وتغيير الآراء السلبية أو إقناعه بفوائدهما و المزايا التي تتمتع بها ، ويشمل الإعلانات بمختلف اشكالها، و البيع الشخصي وعينات السلع ، وتجربة السلعة او الخدمة(مثل السيارات-الهواتف) لفترة محدودة و غيرها .</a:t>
            </a:r>
          </a:p>
          <a:p>
            <a:pPr marL="0" indent="0" algn="just" rtl="1">
              <a:buNone/>
            </a:pPr>
            <a:r>
              <a:rPr lang="ar-DZ" b="1" dirty="0" smtClean="0"/>
              <a:t>رابعا- المكان </a:t>
            </a:r>
            <a:r>
              <a:rPr lang="fr-FR" b="1" dirty="0" smtClean="0"/>
              <a:t>place</a:t>
            </a:r>
            <a:r>
              <a:rPr lang="ar-DZ" b="1" dirty="0" smtClean="0"/>
              <a:t>: </a:t>
            </a:r>
            <a:r>
              <a:rPr lang="ar-DZ" dirty="0" smtClean="0"/>
              <a:t>هو اختيار منفذ التوزيع أو قناة التوزيع المناسبة لإيصال السلعة للزبون، ويشمل طريقة التوصيل والوسطاء و تكلفة الوساطة و نوع العملاء . </a:t>
            </a:r>
          </a:p>
          <a:p>
            <a:pPr marL="0" indent="0" algn="just" rtl="1">
              <a:buNone/>
            </a:pPr>
            <a:r>
              <a:rPr lang="ar-DZ" b="1" dirty="0" smtClean="0"/>
              <a:t>خامسا- العمليات </a:t>
            </a:r>
            <a:r>
              <a:rPr lang="fr-FR" b="1" dirty="0" err="1" smtClean="0"/>
              <a:t>process</a:t>
            </a:r>
            <a:r>
              <a:rPr lang="ar-DZ" b="1" dirty="0" smtClean="0"/>
              <a:t>:  </a:t>
            </a:r>
            <a:r>
              <a:rPr lang="ar-DZ" dirty="0" smtClean="0"/>
              <a:t>عمليات انهاء ومعالجة الطلبات مثل فترة الانتظار و المساواة  بين الزبائن، وسهولة طريقة الدفع و معاير الجودة وطرق الرد على شكاوي العمل.  </a:t>
            </a:r>
          </a:p>
        </p:txBody>
      </p:sp>
    </p:spTree>
    <p:extLst>
      <p:ext uri="{BB962C8B-B14F-4D97-AF65-F5344CB8AC3E}">
        <p14:creationId xmlns:p14="http://schemas.microsoft.com/office/powerpoint/2010/main" val="322527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4425" y="1257300"/>
            <a:ext cx="10086976" cy="4146997"/>
          </a:xfrm>
        </p:spPr>
        <p:txBody>
          <a:bodyPr/>
          <a:lstStyle/>
          <a:p>
            <a:pPr marL="0" indent="0" algn="just" rtl="1">
              <a:buNone/>
            </a:pPr>
            <a:r>
              <a:rPr lang="ar-DZ" b="1" dirty="0"/>
              <a:t>سادسا- البيئة الحقيقية </a:t>
            </a:r>
            <a:r>
              <a:rPr lang="fr-FR" b="1" dirty="0" err="1"/>
              <a:t>physical</a:t>
            </a:r>
            <a:r>
              <a:rPr lang="fr-FR" b="1" dirty="0"/>
              <a:t> </a:t>
            </a:r>
            <a:r>
              <a:rPr lang="fr-FR" b="1" dirty="0" err="1"/>
              <a:t>enviroment</a:t>
            </a:r>
            <a:r>
              <a:rPr lang="fr-FR" b="1" dirty="0"/>
              <a:t> </a:t>
            </a:r>
            <a:r>
              <a:rPr lang="ar-DZ" b="1" dirty="0"/>
              <a:t>: </a:t>
            </a:r>
            <a:r>
              <a:rPr lang="ar-DZ" dirty="0" smtClean="0"/>
              <a:t>تمثل الدليل على وجود الخدمة والثقة بها مثل وجود موقع حقيقي للشركة و رقم هاتف و إشارة للجهة الرسمية التي المعتمدة للموقع.</a:t>
            </a:r>
            <a:endParaRPr lang="ar-DZ" dirty="0"/>
          </a:p>
          <a:p>
            <a:pPr marL="0" indent="0" algn="just" rtl="1">
              <a:buNone/>
            </a:pPr>
            <a:r>
              <a:rPr lang="ar-DZ" b="1" dirty="0"/>
              <a:t>سابعا- الأشخاص </a:t>
            </a:r>
            <a:r>
              <a:rPr lang="fr-FR" b="1" dirty="0"/>
              <a:t>people</a:t>
            </a:r>
            <a:r>
              <a:rPr lang="ar-DZ" b="1" dirty="0"/>
              <a:t>: </a:t>
            </a:r>
            <a:r>
              <a:rPr lang="ar-DZ" dirty="0" smtClean="0"/>
              <a:t>تتعلق بمهارات مقدمي الخدمة وسلوكهم وقدرة العميل على الاتصال بهم وقدرتهم على حل مشاكل العمل.</a:t>
            </a:r>
            <a:endParaRPr lang="fr-FR" dirty="0"/>
          </a:p>
          <a:p>
            <a:pPr marL="0" indent="0" algn="r" rtl="1">
              <a:buNone/>
            </a:pPr>
            <a:r>
              <a:rPr lang="ar-DZ" b="1" dirty="0"/>
              <a:t>ثامنا: </a:t>
            </a:r>
            <a:r>
              <a:rPr lang="ar-DZ" b="1" dirty="0" smtClean="0"/>
              <a:t>الأداء </a:t>
            </a:r>
            <a:r>
              <a:rPr lang="fr-FR" b="1" dirty="0" smtClean="0"/>
              <a:t>performance</a:t>
            </a:r>
            <a:r>
              <a:rPr lang="ar-DZ" b="1" dirty="0" smtClean="0"/>
              <a:t>: </a:t>
            </a:r>
            <a:r>
              <a:rPr lang="ar-DZ" dirty="0" smtClean="0"/>
              <a:t>جودة الخدمة مثل سرعة الموقع الإلكتروني، قوة البرنامج</a:t>
            </a:r>
            <a:r>
              <a:rPr lang="ar-DZ" b="1" dirty="0" smtClean="0"/>
              <a:t>.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05779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769771" y="493256"/>
            <a:ext cx="7997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4000" dirty="0" smtClean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مزايا </a:t>
            </a:r>
            <a:r>
              <a:rPr lang="ar-DZ" sz="4000" dirty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تطبيق التسويق الالكتروني : </a:t>
            </a:r>
          </a:p>
        </p:txBody>
      </p:sp>
      <p:sp>
        <p:nvSpPr>
          <p:cNvPr id="8" name="Rectangle 7"/>
          <p:cNvSpPr/>
          <p:nvPr/>
        </p:nvSpPr>
        <p:spPr>
          <a:xfrm>
            <a:off x="200025" y="1371533"/>
            <a:ext cx="11315700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2000"/>
              </a:lnSpc>
              <a:spcAft>
                <a:spcPts val="800"/>
              </a:spcAft>
            </a:pPr>
            <a:r>
              <a:rPr lang="ar-SA" sz="2000" b="1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ان تبني التسويق الالكتروني (عبر الانترنت ) يحقق مزايا متعددة لجميع أصحاب المصالح ، ومن هذه المزايا الفريدة التي تحقق ما يأتي :</a:t>
            </a:r>
            <a:endParaRPr lang="fr-FR" sz="2000" b="1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948189"/>
            <a:ext cx="11958638" cy="2706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b="1" u="sng" dirty="0" smtClean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أ-</a:t>
            </a:r>
            <a:r>
              <a:rPr lang="ar-SA" sz="2000" b="1" u="sng" dirty="0" smtClean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تحقيق </a:t>
            </a:r>
            <a:r>
              <a:rPr lang="ar-SA" sz="2000" b="1" u="sng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مزايا ومنافع كثيرة للمشتري </a:t>
            </a:r>
            <a:r>
              <a:rPr lang="ar-SA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( عبر الانترنت ) مثل إمكانية الاطلاع السريع على تشكيلة واسعة جدا من السلع والخدمات من جميع ارجاء العالم ، و الاطلاع السريع جدا على السلع و الخدمات الجديدة ، و إمكانية شراء المنتجات بأسعار اقل وبفروق سعرية جوهرية ن وشراء المنتجات  بما يلبي المتطلبات الشخصية الى حد عال ، وإمكانية الحصول على الخدمات بجودة عالية . </a:t>
            </a:r>
            <a:endParaRPr lang="fr-FR" sz="2000" dirty="0"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lvl="0" algn="just" rtl="1">
              <a:lnSpc>
                <a:spcPct val="102000"/>
              </a:lnSpc>
              <a:spcAft>
                <a:spcPts val="800"/>
              </a:spcAft>
            </a:pPr>
            <a:r>
              <a:rPr lang="ar-SA" sz="2000" dirty="0" smtClean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عملية</a:t>
            </a:r>
            <a:r>
              <a:rPr lang="ar-DZ" sz="2000" dirty="0" smtClean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 تسويق</a:t>
            </a:r>
            <a:r>
              <a:rPr lang="ar-SA" sz="2000" dirty="0" smtClean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 المنتجات </a:t>
            </a:r>
            <a:r>
              <a:rPr lang="ar-SA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النادرة عبر الانترنت تتيح للمستهلك او المشتري الالكتروني فرصة الوصول اليها وشرائها بصرف النظر عن مكان تواجده و بصرف النظر عن قربه او بعده عن المنظمات التي تقوم بإنتاج هذه المنتجات فهناك كثير من المنتجات التي لا يكون الطلب عليها مجديا وفعالا اذا طرحت في منطقة جغرافية محدودة ( سوق غير مجدية) لان المستهلكين والمشترين المعنيين بهذا المنتج او ذلك يكونون منتشرين في مناطق جغرافية متباعدة ، ولا يمكن تحقيق فرضية السوق المجدية الا من خلال أداة تسويقية تتمكن من تجميع طلب هؤلاء المستهلكين و المشترين بصورة مجدية ، وهذه الأداة التسويقية توفرها الانترنت . </a:t>
            </a:r>
            <a:endParaRPr lang="fr-FR" sz="20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657725"/>
            <a:ext cx="11958638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b="1" u="sng" dirty="0" smtClean="0">
                <a:latin typeface="Symbol" panose="05050102010706020507" pitchFamily="18" charset="2"/>
                <a:ea typeface="Calibri" panose="020F0502020204030204" pitchFamily="34" charset="0"/>
                <a:cs typeface="Simplified Arabic" panose="02020603050405020304" pitchFamily="18" charset="-78"/>
              </a:rPr>
              <a:t>ت-</a:t>
            </a:r>
            <a:r>
              <a:rPr lang="ar-SA" sz="2000" b="1" u="sng" dirty="0" smtClean="0">
                <a:latin typeface="Symbol" panose="05050102010706020507" pitchFamily="18" charset="2"/>
                <a:ea typeface="Calibri" panose="020F0502020204030204" pitchFamily="34" charset="0"/>
                <a:cs typeface="Simplified Arabic" panose="02020603050405020304" pitchFamily="18" charset="-78"/>
              </a:rPr>
              <a:t>تحقيق </a:t>
            </a:r>
            <a:r>
              <a:rPr lang="ar-SA" sz="2000" b="1" u="sng" dirty="0">
                <a:latin typeface="Symbol" panose="05050102010706020507" pitchFamily="18" charset="2"/>
                <a:ea typeface="Calibri" panose="020F0502020204030204" pitchFamily="34" charset="0"/>
                <a:cs typeface="Simplified Arabic" panose="02020603050405020304" pitchFamily="18" charset="-78"/>
              </a:rPr>
              <a:t>مزايا متنوعة للمنظمات </a:t>
            </a:r>
            <a:r>
              <a:rPr lang="ar-SA" sz="2000" dirty="0">
                <a:latin typeface="Symbol" panose="05050102010706020507" pitchFamily="18" charset="2"/>
                <a:ea typeface="Calibri" panose="020F0502020204030204" pitchFamily="34" charset="0"/>
                <a:cs typeface="Simplified Arabic" panose="02020603050405020304" pitchFamily="18" charset="-78"/>
              </a:rPr>
              <a:t>، اذ ان التسويق الالكتروني يفتح امام هذه المنظمات فرصا تسويقية واسعة ، تصبح قادرة على تحسين وتطوير اداءها التنافسي ، وقادرة على تحقيق وفورات في التكاليف ، وتقصير طول سلاسل التوريد  </a:t>
            </a:r>
            <a:r>
              <a:rPr lang="fr-FR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SUPPLY CHAINS</a:t>
            </a:r>
            <a:r>
              <a:rPr lang="ar-SA" sz="2000" dirty="0">
                <a:latin typeface="Symbol" panose="05050102010706020507" pitchFamily="18" charset="2"/>
                <a:ea typeface="Calibri" panose="020F0502020204030204" pitchFamily="34" charset="0"/>
                <a:cs typeface="Simplified Arabic" panose="02020603050405020304" pitchFamily="18" charset="-78"/>
              </a:rPr>
              <a:t> او الغائها، وتحقيق حضور عالمي واسع في الأسواق بسبب قدرة المشتري من أي مكان في الألم من التسوق داخل محلات ومخازن هذه المنظمات . ومع ان عملية التوزيع المباشر كان يمكن تحقيقها حتى قبل ظهور الانترنت ن غير ان الاعمال الالكترونية عبر الانترنت تؤدي الى تحقيق ذلك في مدة زمنية اقصر وبتكاليف اقل .</a:t>
            </a:r>
            <a:endParaRPr lang="fr-FR" sz="2000" dirty="0">
              <a:effectLst/>
              <a:latin typeface="Symbol" panose="05050102010706020507" pitchFamily="18" charset="2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Résultat de recherche d'images pour &quot;‫ادارة المعرفة والمنظمات الافتراضية‬‎&quot;"/>
          <p:cNvPicPr/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-1" y="1"/>
            <a:ext cx="2429301" cy="1499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514350" y="1209972"/>
            <a:ext cx="113157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-*تحقيق </a:t>
            </a:r>
            <a:r>
              <a:rPr lang="ar-DZ" sz="2000" dirty="0">
                <a:ea typeface="Calibri" panose="020F0502020204030204" pitchFamily="34" charset="0"/>
                <a:cs typeface="Simplified Arabic" panose="02020603050405020304" pitchFamily="18" charset="-78"/>
              </a:rPr>
              <a:t>مشاركة المستهلك في عمليات ابتكار و تطوير المنتجات الجديدة ، وهذا يمكن ان يتحقق بسهولة بسبب الطبيعة التفاعلية التي توفرها الاعمال الالكترونية عبر الانترنت بين المنظمات وزبائنها .</a:t>
            </a:r>
            <a:endParaRPr lang="fr-FR" sz="2000" dirty="0"/>
          </a:p>
        </p:txBody>
      </p:sp>
      <p:sp>
        <p:nvSpPr>
          <p:cNvPr id="10" name="Rectangle 9"/>
          <p:cNvSpPr/>
          <p:nvPr/>
        </p:nvSpPr>
        <p:spPr>
          <a:xfrm>
            <a:off x="514350" y="2047336"/>
            <a:ext cx="114585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-*.تقليل </a:t>
            </a:r>
            <a:r>
              <a:rPr lang="ar-DZ" sz="2000" dirty="0">
                <a:ea typeface="Calibri" panose="020F0502020204030204" pitchFamily="34" charset="0"/>
                <a:cs typeface="Simplified Arabic" panose="02020603050405020304" pitchFamily="18" charset="-78"/>
              </a:rPr>
              <a:t>تكاليف التصنيع و التصميم ، وتقليل تكاليف التسليم و خصوصا اذا كان بالإمكان تسليم هذه المنتجات عبر الانترنت ( مثل بيع البرامج و الملفات و الكثير من أنواع الخدمات ).</a:t>
            </a:r>
            <a:endParaRPr lang="fr-FR" sz="2000" dirty="0"/>
          </a:p>
        </p:txBody>
      </p:sp>
      <p:sp>
        <p:nvSpPr>
          <p:cNvPr id="11" name="Rectangle 10"/>
          <p:cNvSpPr/>
          <p:nvPr/>
        </p:nvSpPr>
        <p:spPr>
          <a:xfrm>
            <a:off x="314325" y="2884700"/>
            <a:ext cx="11515725" cy="18671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dirty="0" smtClean="0">
                <a:latin typeface="Symbol" panose="05050102010706020507" pitchFamily="18" charset="2"/>
                <a:ea typeface="Calibri" panose="020F0502020204030204" pitchFamily="34" charset="0"/>
                <a:cs typeface="Simplified Arabic" panose="02020603050405020304" pitchFamily="18" charset="-78"/>
              </a:rPr>
              <a:t>-*تطوي </a:t>
            </a:r>
            <a:r>
              <a:rPr lang="ar-DZ" sz="2000" dirty="0">
                <a:latin typeface="Symbol" panose="05050102010706020507" pitchFamily="18" charset="2"/>
                <a:ea typeface="Calibri" panose="020F0502020204030204" pitchFamily="34" charset="0"/>
                <a:cs typeface="Simplified Arabic" panose="02020603050405020304" pitchFamily="18" charset="-78"/>
              </a:rPr>
              <a:t>وظيفة بحوث التسويق ، اذ باتت القدرة اكبر واسرع في لحصول على البيانات والمعلومات من مصادرها المختلة ، وصار بالإمكان الحصول على تغذية عكسية سريعة من  المستهلك بسبب أساليب الاتصال الالكتروني المتعدة التي توفرها الانترنت. </a:t>
            </a:r>
            <a:endParaRPr lang="ar-DZ" sz="2000" dirty="0" smtClean="0">
              <a:latin typeface="Symbol" panose="05050102010706020507" pitchFamily="18" charset="2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lvl="0"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dirty="0" smtClean="0">
                <a:latin typeface="Symbol" panose="05050102010706020507" pitchFamily="18" charset="2"/>
                <a:ea typeface="Calibri" panose="020F0502020204030204" pitchFamily="34" charset="0"/>
                <a:cs typeface="Simplified Arabic" panose="02020603050405020304" pitchFamily="18" charset="-78"/>
              </a:rPr>
              <a:t>-*قدرة </a:t>
            </a:r>
            <a:r>
              <a:rPr lang="ar-DZ" sz="2000" dirty="0">
                <a:latin typeface="Symbol" panose="05050102010706020507" pitchFamily="18" charset="2"/>
                <a:ea typeface="Calibri" panose="020F0502020204030204" pitchFamily="34" charset="0"/>
                <a:cs typeface="Simplified Arabic" panose="02020603050405020304" pitchFamily="18" charset="-78"/>
              </a:rPr>
              <a:t>اية منظمة مهما صغر حجمها على الدخول الى الأسواق العالمية و الوصول الى المستهلك ، اذ ان الانترنت ساعدت في التخلص من كثير من حواجز الدخول الى الأسواق . </a:t>
            </a:r>
            <a:endParaRPr lang="ar-DZ" sz="2000" dirty="0" smtClean="0">
              <a:latin typeface="Symbol" panose="05050102010706020507" pitchFamily="18" charset="2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lvl="0"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dirty="0" smtClean="0">
                <a:latin typeface="Symbol" panose="05050102010706020507" pitchFamily="18" charset="2"/>
                <a:ea typeface="Calibri" panose="020F0502020204030204" pitchFamily="34" charset="0"/>
                <a:cs typeface="Simplified Arabic" panose="02020603050405020304" pitchFamily="18" charset="-78"/>
              </a:rPr>
              <a:t>-*القدرة </a:t>
            </a:r>
            <a:r>
              <a:rPr lang="ar-DZ" sz="2000" dirty="0">
                <a:latin typeface="Symbol" panose="05050102010706020507" pitchFamily="18" charset="2"/>
                <a:ea typeface="Calibri" panose="020F0502020204030204" pitchFamily="34" charset="0"/>
                <a:cs typeface="Simplified Arabic" panose="02020603050405020304" pitchFamily="18" charset="-78"/>
              </a:rPr>
              <a:t>على دعم تنفيذ استراتيجية الإعلان وزيادة كفاءتها فاعليتها من خلال تبني الأساليب الالكترونية الجديدة في الإعلان . </a:t>
            </a:r>
            <a:endParaRPr lang="fr-FR" sz="2000" dirty="0">
              <a:effectLst/>
              <a:latin typeface="Symbol" panose="05050102010706020507" pitchFamily="18" charset="2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2875" y="4846031"/>
            <a:ext cx="11687175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b="1" dirty="0" smtClean="0">
                <a:latin typeface="Symbol" panose="05050102010706020507" pitchFamily="18" charset="2"/>
                <a:ea typeface="Calibri" panose="020F0502020204030204" pitchFamily="34" charset="0"/>
                <a:cs typeface="Simplified Arabic" panose="02020603050405020304" pitchFamily="18" charset="-78"/>
              </a:rPr>
              <a:t>اصبح </a:t>
            </a:r>
            <a:r>
              <a:rPr lang="ar-DZ" sz="2000" b="1" dirty="0">
                <a:latin typeface="Symbol" panose="05050102010706020507" pitchFamily="18" charset="2"/>
                <a:ea typeface="Calibri" panose="020F0502020204030204" pitchFamily="34" charset="0"/>
                <a:cs typeface="Simplified Arabic" panose="02020603050405020304" pitchFamily="18" charset="-78"/>
              </a:rPr>
              <a:t>التسويق الالكتروني يعالج الكثير من مشكلات  التسوق التقليدي وخاصة ما يتعلق بالتسوق في الأسواق المزدحمة و الأسواق البعيدة اذ ان التسويق عبر الانترنت اصبح يتيح للزبائن فرصة الحصول على السلع و الخدمات المطلوبة دون الحاجة الى مغادرة المنزل او مكان العمل ، فقد أصبحت منظمات الاعمال الالكترونية تعمل على إيصال و تسليم المنتجات من سلع و خدمات الى المستهلك أينما يكون من خلال شبكات نظم التسليم المتطورة و السريعة ومن خلال النظم الداعمة للتسويق الالكتروني.</a:t>
            </a:r>
            <a:endParaRPr lang="fr-FR" sz="2000" b="1" dirty="0">
              <a:effectLst/>
              <a:latin typeface="Symbol" panose="05050102010706020507" pitchFamily="18" charset="2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346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769771" y="493256"/>
            <a:ext cx="7997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4000" dirty="0" smtClean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نموذج </a:t>
            </a:r>
            <a:r>
              <a:rPr lang="fr-FR" sz="4000" dirty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Arthur </a:t>
            </a:r>
            <a:r>
              <a:rPr lang="ar-DZ" sz="4000" dirty="0" smtClean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للتسويق </a:t>
            </a:r>
            <a:r>
              <a:rPr lang="ar-DZ" sz="4000" dirty="0">
                <a:ln w="0"/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الالكتروني: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5738" y="1352027"/>
            <a:ext cx="12006262" cy="2355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dirty="0" smtClean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لقد </a:t>
            </a: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قدم  </a:t>
            </a:r>
            <a:r>
              <a:rPr lang="fr-FR" sz="2000" dirty="0">
                <a:latin typeface="Simplified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Arthur D. </a:t>
            </a:r>
            <a:r>
              <a:rPr lang="fr-FR" sz="2000" dirty="0" err="1">
                <a:latin typeface="Simplified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Little</a:t>
            </a: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نموذجا يعبر عن دورة التسويق الالكتروني </a:t>
            </a:r>
            <a:r>
              <a:rPr lang="fr-FR" sz="2000" dirty="0">
                <a:latin typeface="Simplified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E-Marketing Cycle</a:t>
            </a: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، وتتكون هذه الدورة من اربع مراحل أساسية هي : 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 rtl="1"/>
            <a:r>
              <a:rPr lang="ar-DZ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Simplified Arabic" panose="02020603050405020304" pitchFamily="18" charset="-78"/>
              </a:rPr>
              <a:t>1- مرحلة </a:t>
            </a:r>
            <a:r>
              <a:rPr lang="ar-DZ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Simplified Arabic" panose="02020603050405020304" pitchFamily="18" charset="-78"/>
              </a:rPr>
              <a:t>الاعداد </a:t>
            </a:r>
            <a:r>
              <a:rPr lang="fr-FR" sz="20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Calibri" panose="020F0502020204030204" pitchFamily="34" charset="0"/>
              </a:rPr>
              <a:t>Preparation</a:t>
            </a:r>
            <a:r>
              <a:rPr lang="fr-F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Calibri" panose="020F0502020204030204" pitchFamily="34" charset="0"/>
              </a:rPr>
              <a:t> Phase</a:t>
            </a:r>
            <a:r>
              <a:rPr lang="ar-DZ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Calibri" panose="020F0502020204030204" pitchFamily="34" charset="0"/>
              </a:rPr>
              <a:t> : </a:t>
            </a:r>
            <a:r>
              <a:rPr lang="ar-DZ" sz="2000" dirty="0">
                <a:latin typeface="Simplified Arabic" panose="02020603050405020304" pitchFamily="18" charset="-78"/>
                <a:ea typeface="Calibri" panose="020F0502020204030204" pitchFamily="34" charset="0"/>
              </a:rPr>
              <a:t>في هذه المرحلة يجري تحديد حاجات ورغبات المستهلك ، ويجري تحديد الأسواق المستهدفة المجدية و الجذابة ، كما يجري تحديد طبيعة المنافسة ، ومن اجل النجاح في ذلك يتطلب الامر سرعة الحصول على </a:t>
            </a:r>
            <a:r>
              <a:rPr lang="ar-DZ" sz="2000" dirty="0"/>
              <a:t>البيانات والمعلومات اللازمة ولهذا الغرض قد تلجا المنظمة الى جمع البيانات و المعلومات عبر الانترنت باستخدام منهج بحوث التسويق ، وعن طريق الاستعانة بالمراكز المتخصصة في بحوث التسويق العاملة على الانترنت . كما تلجا المنظمة الى جمع البيانات و المعلومات باستخدام الوسائل و الأدوات التقليدية . </a:t>
            </a:r>
            <a:endParaRPr lang="ar-DZ" sz="2000" dirty="0" smtClean="0"/>
          </a:p>
          <a:p>
            <a:pPr lvl="0" algn="just" rtl="1"/>
            <a:r>
              <a:rPr lang="ar-DZ" sz="2000" dirty="0"/>
              <a:t> </a:t>
            </a:r>
            <a:r>
              <a:rPr lang="ar-DZ" sz="2000" dirty="0" smtClean="0"/>
              <a:t>     </a:t>
            </a:r>
            <a:r>
              <a:rPr lang="ar-SA" sz="2000" dirty="0" smtClean="0"/>
              <a:t>ان </a:t>
            </a:r>
            <a:r>
              <a:rPr lang="ar-SA" sz="2000" dirty="0"/>
              <a:t>التحديد الدقيق لحاجات ورغبات المستهلك و حجم الأسواق الجذابة وطبيعة المنافسة ويساعد المنظمة في طرح المنتجات الملائمة عبر الانترنت التي تحقق اهدا هذه المنظمة . </a:t>
            </a:r>
            <a:endParaRPr lang="fr-FR" sz="2000" dirty="0"/>
          </a:p>
        </p:txBody>
      </p:sp>
      <p:sp>
        <p:nvSpPr>
          <p:cNvPr id="4" name="Rectangle 3"/>
          <p:cNvSpPr/>
          <p:nvPr/>
        </p:nvSpPr>
        <p:spPr>
          <a:xfrm>
            <a:off x="185738" y="3858429"/>
            <a:ext cx="11901487" cy="72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2-</a:t>
            </a:r>
            <a:r>
              <a:rPr lang="ar-SA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مرحلة </a:t>
            </a:r>
            <a:r>
              <a:rPr lang="ar-SA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الاتصال </a:t>
            </a:r>
            <a:r>
              <a:rPr lang="fr-F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COMMUNICATION </a:t>
            </a:r>
            <a:r>
              <a:rPr lang="fr-F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PHASE</a:t>
            </a:r>
            <a:r>
              <a:rPr lang="ar-SA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SA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: </a:t>
            </a:r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في هذه المرحلة تحقق المنظمة عملية الاتصال مع الزبون / المستهلك لتعريفه بالمنتجات الجديدة التي يجري طرحها الى السوق الالكترونية عبر الانترنت . ومرحلة الاتصال تتكون من اربع مراحل فرعية وهي : 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5737" y="4787558"/>
            <a:ext cx="11581689" cy="1450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2000"/>
              </a:lnSpc>
              <a:spcAft>
                <a:spcPts val="800"/>
              </a:spcAft>
            </a:pPr>
            <a:r>
              <a:rPr lang="ar-SA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أ-مرحلة جب الانتباه </a:t>
            </a:r>
            <a:r>
              <a:rPr lang="fr-FR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ATTENTION</a:t>
            </a:r>
            <a:r>
              <a:rPr lang="ar-SA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 : يجري استخدام وسائل متعددة لجذب الانتباه الزبون </a:t>
            </a:r>
            <a:r>
              <a:rPr lang="ar-SA" sz="2000" dirty="0" smtClean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/ </a:t>
            </a:r>
            <a:r>
              <a:rPr lang="ar-SA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المستهلك ، واهم هذه الادوات والوسائل : الأشرطة الاعلانية ورسائل البريد الالكتروني .</a:t>
            </a:r>
            <a:endParaRPr lang="fr-FR" sz="2000" dirty="0"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ب- مرحلة توفير المعلومات اللازمة </a:t>
            </a:r>
            <a:r>
              <a:rPr lang="fr-FR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INFORMATION</a:t>
            </a:r>
            <a:r>
              <a:rPr lang="ar-DZ" sz="2000" dirty="0"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 : في هذه المرحلة يجري توفير البيانات والمعلومات الي يحتاجها الزبون / المستهلك ، والتي تساعده على بناء راي خاص حول هذا المنتج الجديد </a:t>
            </a:r>
            <a:r>
              <a:rPr lang="ar-DZ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. 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43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86100" y="731832"/>
            <a:ext cx="9105900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ج- مرحلة اثارة الرغبة </a:t>
            </a:r>
            <a:r>
              <a:rPr lang="fr-FR" sz="2000" dirty="0">
                <a:latin typeface="Simplified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DESIRE</a:t>
            </a: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 : ي هذه المرحلة يجري التركيز على اثارة الرغبة في نفس الزبون / المستهلك ، وحتى تنجح عملية اثارة الرغبة فانه ينبغي ان تكون عملية العرض والتقديم عملية فاعلة ، ويفضل استخدام تكنولوجيا الوسائط المتعددة </a:t>
            </a:r>
            <a:r>
              <a:rPr lang="fr-FR" sz="2000" dirty="0">
                <a:latin typeface="Simplified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MULTIMEDIA</a:t>
            </a: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.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87" y="1916076"/>
            <a:ext cx="11658600" cy="72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د- مرحلة الفعل والتصرف </a:t>
            </a:r>
            <a:r>
              <a:rPr lang="fr-FR" sz="2000" dirty="0">
                <a:latin typeface="Simplified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ACTION</a:t>
            </a: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( مثل الشراء) : كمحصلة للمراحل السابقة فان الزبون / المستهلك اذا اقتنع بالمنتج المطروح عبر الانترنت فانه يتخذ الفعل </a:t>
            </a:r>
            <a:r>
              <a:rPr lang="ar-DZ" sz="2000" dirty="0" err="1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الشرائي</a:t>
            </a: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.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87" y="2967335"/>
            <a:ext cx="11658600" cy="4356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Simplified Arabic" panose="02020603050405020304" pitchFamily="18" charset="-78"/>
              </a:rPr>
              <a:t>3-مرحلة </a:t>
            </a:r>
            <a:r>
              <a:rPr lang="ar-DZ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Simplified Arabic" panose="02020603050405020304" pitchFamily="18" charset="-78"/>
              </a:rPr>
              <a:t>التبادل  </a:t>
            </a:r>
            <a:r>
              <a:rPr lang="fr-F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Calibri" panose="020F0502020204030204" pitchFamily="34" charset="0"/>
              </a:rPr>
              <a:t>TRANSACTION PHASE</a:t>
            </a:r>
            <a:r>
              <a:rPr lang="ar-DZ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Calibri" panose="020F0502020204030204" pitchFamily="34" charset="0"/>
              </a:rPr>
              <a:t> : </a:t>
            </a:r>
            <a:r>
              <a:rPr lang="ar-DZ" sz="2000" dirty="0">
                <a:latin typeface="Simplified Arabic" panose="02020603050405020304" pitchFamily="18" charset="-78"/>
                <a:ea typeface="Calibri" panose="020F0502020204030204" pitchFamily="34" charset="0"/>
              </a:rPr>
              <a:t>هذه المرحلة تعبر عن عملية التبادل التي تجري بين البائع والمشتري ،فالمنظمة (البائع) توفر المنتجات المطلوبة بالكميات المطلوبة في الوقت المناسب ، والمشتري يدفع الثمن المطلوب </a:t>
            </a:r>
            <a:r>
              <a:rPr lang="ar-DZ" sz="2000" dirty="0"/>
              <a:t>وتتعدد أساليب الدفع، </a:t>
            </a: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واهم هذه الاساليب الدفع باستخدام البطاقات الائتمانية عبر الانترنت ، وهذا يتطلب استخدام المتجر الالكتروني لنظم الدفع الآمنة ن والتبادل يتضمن عمليات التبادل النقدي عمليات التبادل غير النقدي </a:t>
            </a:r>
            <a:r>
              <a:rPr lang="ar-DZ" sz="2000" dirty="0" smtClean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.</a:t>
            </a:r>
          </a:p>
          <a:p>
            <a:pPr algn="just" rtl="1">
              <a:lnSpc>
                <a:spcPct val="102000"/>
              </a:lnSpc>
              <a:spcAft>
                <a:spcPts val="800"/>
              </a:spcAft>
            </a:pPr>
            <a:r>
              <a:rPr lang="ar-DZ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4-مرحل </a:t>
            </a:r>
            <a:r>
              <a:rPr lang="ar-DZ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بعد البيع </a:t>
            </a:r>
            <a:r>
              <a:rPr lang="fr-F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AFTER SALES PHASE</a:t>
            </a:r>
            <a:r>
              <a:rPr lang="ar-DZ" sz="2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ينبغي الا تكتفي المنظمة بإجراء عملية البيع ، بل من  الضروري المحافظة على علاقات فاعلة مع المشتري ، فالعملية التسويقية لا تقف عند كسب واستقطاب زبائن جدد ، بل لا بد من الاحتفاظ بهؤلاء الزبائن ، وينبغي ان تستخدم المنظمة كل الوسائل الالكترونية التي تحافظ على هؤلاء الزبائن ، من هذه الوسائل </a:t>
            </a:r>
            <a:r>
              <a:rPr lang="ar-DZ" sz="2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</a:p>
          <a:p>
            <a:pPr lvl="0" algn="just" rtl="1"/>
            <a:r>
              <a:rPr lang="ar-DZ" sz="2000" dirty="0"/>
              <a:t>المجتمعات الافتراضية غرف المحادثة . </a:t>
            </a:r>
            <a:endParaRPr lang="fr-FR" sz="2000" dirty="0"/>
          </a:p>
          <a:p>
            <a:pPr lvl="0" algn="just" rtl="1"/>
            <a:r>
              <a:rPr lang="ar-DZ" sz="2000" dirty="0"/>
              <a:t>التواصل عبر البريد الالكتروني وتزويد المشتري بكل جديد حول المنتج . </a:t>
            </a:r>
            <a:endParaRPr lang="fr-FR" sz="2000" dirty="0"/>
          </a:p>
          <a:p>
            <a:pPr lvl="0" algn="just" rtl="1"/>
            <a:r>
              <a:rPr lang="ar-DZ" sz="2000" dirty="0"/>
              <a:t>توفير قائمة الأسئلة المتكررة </a:t>
            </a:r>
            <a:r>
              <a:rPr lang="fr-FR" sz="2000" dirty="0"/>
              <a:t>FAQ</a:t>
            </a:r>
            <a:r>
              <a:rPr lang="ar-DZ" sz="2000" dirty="0"/>
              <a:t> .</a:t>
            </a:r>
            <a:endParaRPr lang="fr-FR" sz="2000" dirty="0"/>
          </a:p>
          <a:p>
            <a:pPr algn="just" rtl="1"/>
            <a:r>
              <a:rPr lang="ar-DZ" sz="2000" dirty="0"/>
              <a:t>خدمات الدعم والتحديث </a:t>
            </a:r>
            <a:endParaRPr lang="fr-FR" sz="2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0" algn="just" rtl="1">
              <a:lnSpc>
                <a:spcPct val="102000"/>
              </a:lnSpc>
              <a:spcAft>
                <a:spcPts val="800"/>
              </a:spcAft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/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29882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înée de condensation">
  <a:themeElements>
    <a:clrScheme name="Traînée de condensatio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Traînée de condensation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înée de condensatio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Traînée de condensation</Template>
  <TotalTime>4191</TotalTime>
  <Words>2513</Words>
  <Application>Microsoft Office PowerPoint</Application>
  <PresentationFormat>Grand écran</PresentationFormat>
  <Paragraphs>88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Simplified Arabic</vt:lpstr>
      <vt:lpstr>Symbol</vt:lpstr>
      <vt:lpstr>Wingdings</vt:lpstr>
      <vt:lpstr>Traînée de condensation</vt:lpstr>
      <vt:lpstr>التسويق الالكتروني </vt:lpstr>
      <vt:lpstr>Présentation PowerPoint</vt:lpstr>
      <vt:lpstr>مصطلحات تتعلق  بالتسويق الالكتروني .  </vt:lpstr>
      <vt:lpstr>المزيج التسويقي للخدمات.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PRO</dc:creator>
  <cp:lastModifiedBy>HALIM</cp:lastModifiedBy>
  <cp:revision>173</cp:revision>
  <dcterms:created xsi:type="dcterms:W3CDTF">2021-01-27T17:03:08Z</dcterms:created>
  <dcterms:modified xsi:type="dcterms:W3CDTF">2025-04-27T21:28:49Z</dcterms:modified>
</cp:coreProperties>
</file>