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71" r:id="rId11"/>
    <p:sldId id="276" r:id="rId12"/>
    <p:sldId id="277" r:id="rId13"/>
    <p:sldId id="279" r:id="rId14"/>
    <p:sldId id="285" r:id="rId15"/>
    <p:sldId id="287" r:id="rId16"/>
    <p:sldId id="286" r:id="rId17"/>
    <p:sldId id="289" r:id="rId18"/>
    <p:sldId id="290" r:id="rId19"/>
    <p:sldId id="278" r:id="rId20"/>
    <p:sldId id="283" r:id="rId21"/>
    <p:sldId id="288" r:id="rId22"/>
    <p:sldId id="264" r:id="rId23"/>
    <p:sldId id="265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53" d="100"/>
          <a:sy n="53" d="100"/>
        </p:scale>
        <p:origin x="-1158" y="-330"/>
      </p:cViewPr>
      <p:guideLst>
        <p:guide orient="horz" pos="2160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3EA32-537C-4AD5-B87C-9361D5DECE03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F00C5-08AE-46C7-96D7-158DBB5D2DCF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1.wmf"/><Relationship Id="rId1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4.v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5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6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7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1.wmf"/><Relationship Id="rId1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778530" y="2284724"/>
            <a:ext cx="7510780" cy="1753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buClrTx/>
              <a:buSzTx/>
              <a:buFontTx/>
              <a:defRPr/>
            </a:pPr>
            <a:r>
              <a:rPr lang="fr-FR" sz="5400" b="1" kern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9.Metabolism of peptides</a:t>
            </a:r>
            <a:endParaRPr lang="fr-FR" sz="5400" b="1" kern="0" noProof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  <a:p>
            <a:pPr algn="ctr" fontAlgn="base">
              <a:buClrTx/>
              <a:buSzTx/>
              <a:buFontTx/>
              <a:defRPr/>
            </a:pPr>
            <a:r>
              <a:rPr lang="fr-FR" sz="5400" b="1" kern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and proteins</a:t>
            </a:r>
            <a:endParaRPr lang="fr-FR" sz="5400" b="1" kern="0" noProof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9690" y="866775"/>
            <a:ext cx="9234170" cy="60051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19698"/>
            <a:ext cx="498475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fr-FR" sz="28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Glucogenic and ketogenic </a:t>
            </a:r>
            <a:r>
              <a:rPr lang="en-US" altLang="fr-FR" sz="32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acids</a:t>
            </a:r>
            <a:r>
              <a:rPr lang="fr-FR" sz="32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</a:t>
            </a:r>
            <a:endParaRPr lang="fr-FR" sz="32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42620" y="785495"/>
            <a:ext cx="7818755" cy="40697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fr-FR" sz="2400" b="1" dirty="0" smtClean="0">
                <a:solidFill>
                  <a:schemeClr val="bg1"/>
                </a:solidFill>
              </a:rPr>
              <a:t>The catabolism of the carbon skeleton of the 6 ketogenic amino acids joins the intermediates of ketogenesis or a ketone body itself: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fr-FR" sz="2400" b="1" dirty="0" smtClean="0">
                <a:solidFill>
                  <a:schemeClr val="bg1"/>
                </a:solidFill>
              </a:rPr>
              <a:t>Acetyl CoA (C2 entry): isoleucine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fr-FR" sz="2400" b="1" dirty="0" smtClean="0">
                <a:solidFill>
                  <a:schemeClr val="bg1"/>
                </a:solidFill>
              </a:rPr>
              <a:t>Acetoacetyl CoA (C4 entry): lysine, tryptophan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fr-FR" sz="2400" b="1" dirty="0" smtClean="0">
                <a:solidFill>
                  <a:schemeClr val="bg1"/>
                </a:solidFill>
              </a:rPr>
              <a:t>β-hydroxy-β-methylglutaryl-CoA (C5 entry): leucine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fr-FR" sz="2400" b="1" dirty="0" smtClean="0">
                <a:solidFill>
                  <a:schemeClr val="bg1"/>
                </a:solidFill>
              </a:rPr>
              <a:t>Acetoacetate (C4 entry): tyrosine, phenylalanine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452" y="71414"/>
            <a:ext cx="8347076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fr-FR" sz="2800" b="1" dirty="0">
                <a:solidFill>
                  <a:srgbClr val="00FF00"/>
                </a:solidFill>
              </a:rPr>
              <a:t>CATABOLISM OF KETOGENIC AMINO ACIDS</a:t>
            </a:r>
            <a:r>
              <a:rPr lang="fr-FR" sz="2800" b="1" dirty="0">
                <a:solidFill>
                  <a:srgbClr val="00B050"/>
                </a:solidFill>
              </a:rPr>
              <a:t> 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672465" y="5229225"/>
            <a:ext cx="82061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en-US" altLang="fr-FR" sz="30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  <a:sym typeface="+mn-ea"/>
              </a:rPr>
              <a:t>Total: 6 ketogenic amino acids and 4 entry points</a:t>
            </a:r>
            <a:endParaRPr lang="en-US" altLang="fr-FR" sz="30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23545" y="260645"/>
            <a:ext cx="37985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fr-FR" sz="28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MIXED AMINO ACIDS</a:t>
            </a:r>
            <a:endParaRPr lang="en-US" altLang="fr-FR" sz="28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423545" y="1228725"/>
            <a:ext cx="791273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</a:pPr>
            <a:r>
              <a:rPr lang="en-US" altLang="fr-FR" sz="2800" b="1" dirty="0" smtClean="0">
                <a:solidFill>
                  <a:schemeClr val="bg1"/>
                </a:solidFill>
                <a:sym typeface="+mn-ea"/>
              </a:rPr>
              <a:t>Some amino acids are both glucogenic and ketogenic because they give rise to intermediates necessary for the synthesis of glucose and ketone bodies. -Four amino acids are mixed: isoleucine, phenylalanine, tryptophan, tyrosine.</a:t>
            </a:r>
            <a:endParaRPr lang="en-US" altLang="fr-FR" sz="2800" b="1" dirty="0" smtClean="0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32" y="0"/>
            <a:ext cx="9144032" cy="680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layer.slideplayer.fr/89/14249965/slides/slide_11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/>
          <p:nvPr/>
        </p:nvGraphicFramePr>
        <p:xfrm>
          <a:off x="-51435" y="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51435" y="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85720" y="571480"/>
            <a:ext cx="7786742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Transamination: α-ketoglutarate is precursor of Glutamate, glutamine, proline and arginine.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Oxaloacetate is precursor of aspartate, asparagine, methionine, threonine, lysine, isoleucine.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3-phosphoglycerate is precursor of serine, cysteine and glycine.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Pyruvate is precursor of alanine, valine and leucine.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Phosphoenolpyruvate and erythrose-4-phosphate are precursors of tryptophan, phenylalanine and tyrosine.</a:t>
            </a:r>
            <a:endParaRPr lang="en-US" altLang="fr-FR" sz="24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fr-FR" sz="2400" b="1" dirty="0" smtClean="0">
                <a:solidFill>
                  <a:schemeClr val="bg1"/>
                </a:solidFill>
              </a:rPr>
              <a:t>Ribose 5 phosphate is precursor of histidine.</a:t>
            </a:r>
            <a:endParaRPr lang="en-US" altLang="fr-FR" sz="24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720" y="71120"/>
            <a:ext cx="60991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fr-FR" sz="28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AMINO ACID SYNTHESIS</a:t>
            </a:r>
            <a:endParaRPr lang="fr-FR" sz="28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/>
          <p:nvPr/>
        </p:nvGraphicFramePr>
        <p:xfrm>
          <a:off x="-51435" y="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51435" y="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165"/>
          <p:cNvSpPr txBox="1"/>
          <p:nvPr/>
        </p:nvSpPr>
        <p:spPr>
          <a:xfrm>
            <a:off x="356870" y="0"/>
            <a:ext cx="8162290" cy="7918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buClrTx/>
              <a:buSzTx/>
              <a:buFontTx/>
            </a:pPr>
            <a:r>
              <a:rPr lang="en-US" altLang="zh-CN" sz="3600" kern="100" spc="-155" dirty="0" smtClean="0">
                <a:solidFill>
                  <a:srgbClr val="00B050"/>
                </a:solidFill>
                <a:latin typeface="Franklin Gothic Medium" panose="020B060302010202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 </a:t>
            </a:r>
            <a:endParaRPr lang="fr-FR" sz="28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  <a:sym typeface="Times New Roman" panose="02020603050405020304"/>
            </a:endParaRPr>
          </a:p>
          <a:p>
            <a:pPr marL="0" marR="0" indent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fr-FR" sz="2800" b="1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Transamination: </a:t>
            </a:r>
            <a:r>
              <a:rPr lang="en-US" altLang="fr-FR" sz="2800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Transfer of an NH2 group to an </a:t>
            </a:r>
            <a:endParaRPr lang="en-US" altLang="fr-FR" sz="2800" kern="100" dirty="0" smtClean="0">
              <a:solidFill>
                <a:schemeClr val="bg1"/>
              </a:solidFill>
              <a:latin typeface="Cambria" panose="02040503050406030204"/>
              <a:ea typeface="Franklin Gothic Medium" panose="020B0603020102020204"/>
              <a:cs typeface="Franklin Gothic Medium" panose="020B0603020102020204"/>
              <a:sym typeface="Times New Roman" panose="02020603050405020304"/>
            </a:endParaRPr>
          </a:p>
          <a:p>
            <a:pPr marL="0" marR="0" indent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fr-FR" altLang="en-US" sz="2800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                                          </a:t>
            </a:r>
            <a:r>
              <a:rPr lang="en-US" altLang="fr-FR" sz="2800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α-keto acid,</a:t>
            </a:r>
            <a:endParaRPr lang="en-US" altLang="fr-FR" sz="2800" kern="100" dirty="0" smtClean="0">
              <a:solidFill>
                <a:schemeClr val="bg1"/>
              </a:solidFill>
              <a:latin typeface="Cambria" panose="02040503050406030204"/>
              <a:ea typeface="Franklin Gothic Medium" panose="020B0603020102020204"/>
              <a:cs typeface="Franklin Gothic Medium" panose="020B0603020102020204"/>
              <a:sym typeface="Times New Roman" panose="02020603050405020304"/>
            </a:endParaRPr>
          </a:p>
          <a:p>
            <a:pPr marL="0" marR="0" indent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fr-FR" sz="2800" b="1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NH2 donor =</a:t>
            </a:r>
            <a:r>
              <a:rPr lang="en-US" altLang="fr-FR" sz="2800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rPr>
              <a:t> glutamic acid; enzyme = transaminase</a:t>
            </a:r>
            <a:endParaRPr lang="en-US" altLang="fr-FR" sz="2800" kern="100" dirty="0" smtClean="0">
              <a:solidFill>
                <a:schemeClr val="bg1"/>
              </a:solidFill>
              <a:latin typeface="Cambria" panose="02040503050406030204"/>
              <a:ea typeface="Franklin Gothic Medium" panose="020B0603020102020204"/>
              <a:cs typeface="Franklin Gothic Medium" panose="020B0603020102020204"/>
              <a:sym typeface="Times New Roman" panose="02020603050405020304"/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357158" y="4071942"/>
            <a:ext cx="8501122" cy="1143802"/>
            <a:chOff x="357158" y="4071942"/>
            <a:chExt cx="8501122" cy="1143802"/>
          </a:xfrm>
        </p:grpSpPr>
        <p:sp>
          <p:nvSpPr>
            <p:cNvPr id="15" name="Textbox 1166"/>
            <p:cNvSpPr txBox="1"/>
            <p:nvPr/>
          </p:nvSpPr>
          <p:spPr>
            <a:xfrm>
              <a:off x="357158" y="4071942"/>
              <a:ext cx="8501122" cy="508954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US" altLang="zh-CN" sz="2800" b="1" kern="100" dirty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Ac</a:t>
              </a:r>
              <a:r>
                <a:rPr lang="en-US" altLang="zh-CN" sz="2800" b="1" kern="100" spc="70" dirty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 err="1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glutamique</a:t>
              </a:r>
              <a:r>
                <a:rPr lang="en-US" altLang="zh-CN" sz="2800" b="1" kern="100" spc="70" dirty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+</a:t>
              </a:r>
              <a:r>
                <a:rPr lang="en-US" altLang="zh-CN" sz="2800" b="1" kern="100" spc="250" dirty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l-GR" altLang="zh-CN" sz="2800" kern="100" spc="150" dirty="0" smtClean="0">
                  <a:solidFill>
                    <a:schemeClr val="bg1"/>
                  </a:solidFill>
                  <a:latin typeface="Times New Roman" panose="02020603050405020304"/>
                  <a:ea typeface="Franklin Gothic Medium" panose="020B0603020102020204"/>
                  <a:cs typeface="Times New Roman" panose="02020603050405020304"/>
                  <a:sym typeface="Times New Roman" panose="02020603050405020304"/>
                </a:rPr>
                <a:t>α </a:t>
              </a:r>
              <a:r>
                <a:rPr lang="en-US" altLang="zh-CN" sz="2800" b="1" kern="10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-</a:t>
              </a:r>
              <a:r>
                <a:rPr lang="en-US" altLang="zh-CN" sz="2800" b="1" kern="10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céto</a:t>
              </a:r>
              <a:r>
                <a:rPr lang="en-US" altLang="zh-CN" sz="2800" b="1" kern="100" spc="4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spc="-1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acide</a:t>
              </a:r>
              <a:r>
                <a:rPr lang="fr-FR" altLang="en-US" sz="2800" b="1" kern="100" spc="-1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Ac</a:t>
              </a:r>
              <a:r>
                <a:rPr lang="en-US" altLang="zh-CN" sz="2800" b="1" kern="100" spc="65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   </a:t>
              </a:r>
              <a:endParaRPr lang="en-US" altLang="zh-CN" sz="2800" b="1" kern="100" spc="65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endParaRPr>
            </a:p>
            <a:p>
              <a:pPr algn="ctr"/>
              <a:endParaRPr lang="en-US" altLang="zh-CN" sz="2800" b="1" kern="100" spc="65" dirty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Times New Roman" panose="02020603050405020304"/>
                <a:sym typeface="Times New Roman" panose="02020603050405020304"/>
              </a:endParaRPr>
            </a:p>
            <a:p>
              <a:pPr algn="ctr"/>
              <a:endParaRPr lang="en-US" altLang="zh-CN" sz="2800" b="1" kern="100" spc="65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Times New Roman" panose="02020603050405020304"/>
                <a:sym typeface="Times New Roman" panose="02020603050405020304"/>
              </a:endParaRPr>
            </a:p>
            <a:p>
              <a:pPr algn="ctr"/>
              <a:r>
                <a:rPr lang="el-GR" altLang="zh-CN" sz="2800" kern="100" spc="150" dirty="0" smtClean="0">
                  <a:solidFill>
                    <a:schemeClr val="bg1"/>
                  </a:solidFill>
                  <a:latin typeface="Times New Roman" panose="02020603050405020304"/>
                  <a:ea typeface="Franklin Gothic Medium" panose="020B0603020102020204"/>
                  <a:cs typeface="Times New Roman" panose="02020603050405020304"/>
                  <a:sym typeface="Times New Roman" panose="02020603050405020304"/>
                </a:rPr>
                <a:t>α</a:t>
              </a:r>
              <a:r>
                <a:rPr lang="en-US" altLang="zh-CN" sz="2800" b="1" kern="100" spc="65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-</a:t>
              </a:r>
              <a:r>
                <a:rPr lang="en-US" altLang="zh-CN" sz="2800" b="1" kern="10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céto</a:t>
              </a:r>
              <a:r>
                <a:rPr lang="en-US" altLang="zh-CN" sz="2800" b="1" kern="100" spc="35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glutarique</a:t>
              </a:r>
              <a:r>
                <a:rPr lang="en-US" altLang="zh-CN" sz="2800" b="1" kern="100" spc="9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kern="10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+</a:t>
              </a:r>
              <a:r>
                <a:rPr lang="en-US" altLang="zh-CN" sz="2800" kern="100" spc="5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Ac</a:t>
              </a:r>
              <a:r>
                <a:rPr lang="en-US" altLang="zh-CN" sz="2800" b="1" kern="100" spc="70" dirty="0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 </a:t>
              </a:r>
              <a:r>
                <a:rPr lang="en-US" altLang="zh-CN" sz="2800" b="1" kern="100" spc="-10" dirty="0" err="1" smtClean="0">
                  <a:solidFill>
                    <a:schemeClr val="bg1"/>
                  </a:solidFill>
                  <a:latin typeface="Cambria" panose="020405030504060302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rPr>
                <a:t>aminé</a:t>
              </a:r>
              <a:endParaRPr lang="en-US" altLang="zh-CN" sz="2800" b="1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endParaRPr>
            </a:p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2800" b="1" kern="100" dirty="0" smtClean="0">
                <a:solidFill>
                  <a:schemeClr val="bg1"/>
                </a:solidFill>
                <a:latin typeface="Cambria" panose="02040503050406030204"/>
                <a:ea typeface="Franklin Gothic Medium" panose="020B0603020102020204"/>
                <a:cs typeface="Franklin Gothic Medium" panose="020B0603020102020204"/>
                <a:sym typeface="Times New Roman" panose="02020603050405020304"/>
              </a:endParaRPr>
            </a:p>
          </p:txBody>
        </p:sp>
        <p:cxnSp>
          <p:nvCxnSpPr>
            <p:cNvPr id="22" name="Connecteur droit avec flèche 21"/>
            <p:cNvCxnSpPr/>
            <p:nvPr/>
          </p:nvCxnSpPr>
          <p:spPr>
            <a:xfrm rot="5400000">
              <a:off x="4393405" y="4964917"/>
              <a:ext cx="500066" cy="158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285750" y="71120"/>
            <a:ext cx="64909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fr-FR" sz="28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AMINO ACID SYNTHESIS</a:t>
            </a:r>
            <a:endParaRPr lang="en-US" altLang="fr-FR" sz="28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/>
          <p:cNvGraphicFramePr/>
          <p:nvPr/>
        </p:nvGraphicFramePr>
        <p:xfrm>
          <a:off x="-51435" y="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51435" y="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/>
          <p:cNvGraphicFramePr/>
          <p:nvPr>
            <p:custDataLst>
              <p:tags r:id="rId3"/>
            </p:custDataLst>
          </p:nvPr>
        </p:nvGraphicFramePr>
        <p:xfrm>
          <a:off x="570230" y="188595"/>
          <a:ext cx="8122920" cy="2469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1460"/>
                <a:gridCol w="4061460"/>
              </a:tblGrid>
              <a:tr h="507365"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/>
                        <a:t>Amino Acid           </a:t>
                      </a:r>
                      <a:endParaRPr lang="fr-FR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>
                          <a:sym typeface="+mn-ea"/>
                        </a:rPr>
                        <a:t>Corresponding α-keto acid</a:t>
                      </a:r>
                      <a:endParaRPr lang="fr-FR" altLang="en-US" sz="2400">
                        <a:sym typeface="+mn-ea"/>
                      </a:endParaRPr>
                    </a:p>
                  </a:txBody>
                  <a:tcPr/>
                </a:tc>
              </a:tr>
              <a:tr h="461010"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/>
                        <a:t>Serine              </a:t>
                      </a:r>
                      <a:endParaRPr lang="fr-FR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>
                          <a:sym typeface="+mn-ea"/>
                        </a:rPr>
                        <a:t>Hydroxypyruvic acid</a:t>
                      </a:r>
                      <a:endParaRPr lang="fr-FR" altLang="en-US" sz="2400">
                        <a:sym typeface="+mn-ea"/>
                      </a:endParaRPr>
                    </a:p>
                  </a:txBody>
                  <a:tcPr/>
                </a:tc>
              </a:tr>
              <a:tr h="461645"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/>
                        <a:t>Glutamate           </a:t>
                      </a:r>
                      <a:endParaRPr lang="fr-FR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>
                          <a:sym typeface="+mn-ea"/>
                        </a:rPr>
                        <a:t>α-ketoglutaric acid</a:t>
                      </a:r>
                      <a:endParaRPr lang="fr-FR" altLang="en-US" sz="2400">
                        <a:sym typeface="+mn-ea"/>
                      </a:endParaRPr>
                    </a:p>
                  </a:txBody>
                  <a:tcPr/>
                </a:tc>
              </a:tr>
              <a:tr h="461645"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/>
                        <a:t>Aspartate           </a:t>
                      </a:r>
                      <a:endParaRPr lang="fr-FR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>
                          <a:sym typeface="+mn-ea"/>
                        </a:rPr>
                        <a:t>Oxaloacetic acid</a:t>
                      </a:r>
                      <a:endParaRPr lang="fr-FR" altLang="en-US" sz="2400">
                        <a:sym typeface="+mn-ea"/>
                      </a:endParaRPr>
                    </a:p>
                  </a:txBody>
                  <a:tcPr/>
                </a:tc>
              </a:tr>
              <a:tr h="577850"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/>
                        <a:t>Alanine             </a:t>
                      </a:r>
                      <a:endParaRPr lang="fr-FR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fr-FR" altLang="en-US" sz="2400">
                          <a:sym typeface="+mn-ea"/>
                        </a:rPr>
                        <a:t>Pyruvic acid</a:t>
                      </a:r>
                      <a:endParaRPr lang="fr-FR" altLang="en-US" sz="2400"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Zone de texte 9"/>
          <p:cNvSpPr txBox="1"/>
          <p:nvPr/>
        </p:nvSpPr>
        <p:spPr>
          <a:xfrm>
            <a:off x="570230" y="2993390"/>
            <a:ext cx="8058785" cy="35077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fr-FR"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onversion:</a:t>
            </a:r>
            <a:r>
              <a:rPr sz="2400" b="1">
                <a:solidFill>
                  <a:srgbClr val="00FF00"/>
                </a:solidFill>
              </a:rPr>
              <a:t> </a:t>
            </a:r>
            <a:r>
              <a:rPr lang="fr-FR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ynthesis of an AA from another AA</a:t>
            </a:r>
            <a:r>
              <a:rPr lang="fr-FR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eversible:</a:t>
            </a:r>
            <a:r>
              <a:rPr sz="2400" b="1"/>
              <a:t> </a:t>
            </a:r>
            <a:r>
              <a:rPr sz="2400" b="1">
                <a:solidFill>
                  <a:schemeClr val="bg1"/>
                </a:solidFill>
              </a:rPr>
              <a:t>Glycine ↔ Serine</a:t>
            </a:r>
            <a:endParaRPr sz="2400" b="1"/>
          </a:p>
          <a:p>
            <a:pPr>
              <a:lnSpc>
                <a:spcPct val="150000"/>
              </a:lnSpc>
            </a:pPr>
            <a:r>
              <a:rPr lang="fr-FR"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on-reversible:</a:t>
            </a:r>
            <a:endParaRPr sz="2800" b="1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sz="2400" b="1">
                <a:solidFill>
                  <a:schemeClr val="bg1"/>
                </a:solidFill>
              </a:rPr>
              <a:t>Methionine ⇒ Cysteine (homocysteine transsulfuration)</a:t>
            </a:r>
            <a:endParaRPr sz="2400" b="1">
              <a:solidFill>
                <a:schemeClr val="bg1"/>
              </a:solidFill>
            </a:endParaRPr>
          </a:p>
          <a:p>
            <a:r>
              <a:rPr sz="2400" b="1">
                <a:solidFill>
                  <a:schemeClr val="bg1"/>
                </a:solidFill>
              </a:rPr>
              <a:t>Phenylalanine ⇒ Tyrosine (hydroxylation)</a:t>
            </a:r>
            <a:endParaRPr sz="2400" b="1">
              <a:solidFill>
                <a:schemeClr val="bg1"/>
              </a:solidFill>
            </a:endParaRPr>
          </a:p>
          <a:p>
            <a:r>
              <a:rPr sz="2400" b="1">
                <a:solidFill>
                  <a:schemeClr val="bg1"/>
                </a:solidFill>
              </a:rPr>
              <a:t>Aspartate ⇒ Alanine (decarboxylation)</a:t>
            </a:r>
            <a:endParaRPr sz="2400" b="1">
              <a:solidFill>
                <a:schemeClr val="bg1"/>
              </a:solidFill>
            </a:endParaRPr>
          </a:p>
          <a:p>
            <a:r>
              <a:rPr sz="2400" b="1">
                <a:solidFill>
                  <a:schemeClr val="bg1"/>
                </a:solidFill>
              </a:rPr>
              <a:t>Glutamate ⇒ Proline (cyclization)</a:t>
            </a:r>
            <a:endParaRPr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/>
          <p:nvPr/>
        </p:nvGraphicFramePr>
        <p:xfrm>
          <a:off x="-51435" y="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51435" y="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57854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2800" b="1" dirty="0">
                <a:solidFill>
                  <a:srgbClr val="00FF00"/>
                </a:solidFill>
              </a:rPr>
              <a:t> </a:t>
            </a:r>
            <a:r>
              <a:rPr lang="fr-FR" sz="2800" b="1" dirty="0" smtClean="0">
                <a:solidFill>
                  <a:srgbClr val="00FF00"/>
                </a:solidFill>
              </a:rPr>
              <a:t> </a:t>
            </a:r>
            <a:r>
              <a:rPr lang="en-US" altLang="fr-FR" sz="2800" b="1" dirty="0">
                <a:solidFill>
                  <a:srgbClr val="00FF00"/>
                </a:solidFill>
              </a:rPr>
              <a:t>Biosynthesis of essential amino acids</a:t>
            </a:r>
            <a:endParaRPr lang="en-US" altLang="fr-FR" sz="2800" b="1" dirty="0">
              <a:solidFill>
                <a:srgbClr val="00FF0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1435" y="715010"/>
            <a:ext cx="919543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0"/>
            <a:ext cx="9272905" cy="5715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l"/>
            <a:endParaRPr lang="fr-FR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10" y="829310"/>
            <a:ext cx="8265160" cy="552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17598" y="0"/>
            <a:ext cx="543242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buClrTx/>
              <a:buSzTx/>
              <a:buFontTx/>
              <a:defRPr/>
            </a:pPr>
            <a:r>
              <a:rPr lang="en-US" altLang="fr-FR" sz="32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CATABOLISM OF AMINO ACIDS</a:t>
            </a:r>
            <a:endParaRPr lang="en-US" altLang="fr-FR" sz="32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/>
          <p:nvPr/>
        </p:nvGraphicFramePr>
        <p:xfrm>
          <a:off x="-51435" y="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51435" y="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14630" y="734695"/>
            <a:ext cx="8805545" cy="55079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Franklin Gothic Medium" panose="020B0603020102020204" pitchFamily="34" charset="0"/>
                <a:cs typeface="Times New Roman" panose="02020603050405020304" pitchFamily="18" charset="0"/>
              </a:rPr>
              <a:t>The NH2 groups are transported by glutamic acid or by glutamine.</a:t>
            </a:r>
            <a:endParaRPr kumimoji="0" lang="en-US" alt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Franklin Gothic Medium" panose="020B06030201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amino acids can be locally deaminated (Gln: </a:t>
            </a:r>
            <a:r>
              <a:rPr kumimoji="0" lang="en-US" altLang="fr-FR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glutaminase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Glu: L-glutamate </a:t>
            </a:r>
            <a:r>
              <a:rPr kumimoji="0" lang="en-US" altLang="fr-FR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dehydrogenase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releasing NH3 which is then eliminated: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fr-FR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Medium" panose="020B0603020102020204" pitchFamily="34" charset="0"/>
                <a:cs typeface="Arial" panose="020B0604020202020204" pitchFamily="34" charset="0"/>
              </a:rPr>
              <a:t>E</a:t>
            </a:r>
            <a:r>
              <a:rPr kumimoji="0" lang="en-US" alt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Medium" panose="020B0603020102020204" pitchFamily="34" charset="0"/>
                <a:cs typeface="Arial" panose="020B0604020202020204" pitchFamily="34" charset="0"/>
              </a:rPr>
              <a:t>ither through the urea cycle (liver)</a:t>
            </a:r>
            <a:endParaRPr kumimoji="0" lang="en-US" alt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0" lang="fr-FR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Medium" panose="020B0603020102020204" pitchFamily="34" charset="0"/>
                <a:cs typeface="Arial" panose="020B0604020202020204" pitchFamily="34" charset="0"/>
              </a:rPr>
              <a:t>O</a:t>
            </a:r>
            <a:r>
              <a:rPr kumimoji="0" lang="en-US" alt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Medium" panose="020B0603020102020204" pitchFamily="34" charset="0"/>
                <a:cs typeface="Arial" panose="020B0604020202020204" pitchFamily="34" charset="0"/>
              </a:rPr>
              <a:t>r directly at the kidney level (ammoniogenesis)</a:t>
            </a:r>
            <a:endParaRPr kumimoji="0" lang="en-US" alt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 typeface="Wingdings" panose="05000000000000000000" charset="0"/>
              <a:buNone/>
            </a:pPr>
            <a:endParaRPr kumimoji="0" lang="en-US" alt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latinLnBrk="0" hangingPunct="1">
              <a:lnSpc>
                <a:spcPct val="100000"/>
              </a:lnSpc>
              <a:buClrTx/>
              <a:buSzTx/>
              <a:buFontTx/>
              <a:buNone/>
            </a:pPr>
            <a:r>
              <a:rPr kumimoji="0" lang="en-US" altLang="fr-FR" sz="3000" b="1" i="0" u="none" strike="noStrike" cap="none" normalizeH="0" baseline="0" dirty="0">
                <a:solidFill>
                  <a:srgbClr val="00FF00"/>
                </a:solidFill>
              </a:rPr>
              <a:t>Elimination through the urea cycle &gt;&gt;ammoniogenesis</a:t>
            </a:r>
            <a:endParaRPr kumimoji="0" lang="en-US" altLang="fr-FR" sz="3000" b="1" i="0" u="none" strike="noStrike" cap="none" normalizeH="0" baseline="0" dirty="0">
              <a:solidFill>
                <a:srgbClr val="00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865" y="345163"/>
            <a:ext cx="367157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fr-FR" sz="3200" b="1" dirty="0">
                <a:solidFill>
                  <a:srgbClr val="00FF00"/>
                </a:solidFill>
              </a:rPr>
              <a:t>Nitrogen Elimination</a:t>
            </a:r>
            <a:endParaRPr lang="en-US" altLang="fr-FR" sz="3200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/>
          <p:nvPr/>
        </p:nvGraphicFramePr>
        <p:xfrm>
          <a:off x="-108585" y="44450"/>
          <a:ext cx="9210675" cy="685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08585" y="44450"/>
                        <a:ext cx="9210675" cy="6858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15265" y="285728"/>
            <a:ext cx="8715436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fr-FR" sz="2800" b="1" dirty="0" smtClean="0">
                <a:solidFill>
                  <a:srgbClr val="00FF00"/>
                </a:solidFill>
              </a:rPr>
              <a:t> </a:t>
            </a:r>
            <a:r>
              <a:rPr lang="fr-FR" sz="2800" b="1" dirty="0">
                <a:solidFill>
                  <a:srgbClr val="00FF00"/>
                </a:solidFill>
              </a:rPr>
              <a:t>Assessment: Global Reaction of the Urea Cycle</a:t>
            </a:r>
            <a:endParaRPr lang="fr-FR" sz="2800" b="1" dirty="0">
              <a:solidFill>
                <a:srgbClr val="00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3214686"/>
            <a:ext cx="8786842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fr-FR" sz="2800" b="1" dirty="0">
                <a:solidFill>
                  <a:schemeClr val="bg1"/>
                </a:solidFill>
              </a:rPr>
              <a:t>Therefore:</a:t>
            </a:r>
            <a:endParaRPr lang="fr-FR" sz="2800" b="1" dirty="0">
              <a:solidFill>
                <a:schemeClr val="bg1"/>
              </a:solidFill>
            </a:endParaRPr>
          </a:p>
          <a:p>
            <a:pPr marL="457200" lvl="0" indent="-457200" algn="l">
              <a:lnSpc>
                <a:spcPct val="150000"/>
              </a:lnSpc>
              <a:buClrTx/>
              <a:buSzTx/>
              <a:buFont typeface="Wingdings" panose="05000000000000000000" charset="0"/>
              <a:buChar char="ü"/>
            </a:pPr>
            <a:r>
              <a:rPr lang="fr-FR" sz="2800" b="1" dirty="0">
                <a:solidFill>
                  <a:schemeClr val="bg1"/>
                </a:solidFill>
              </a:rPr>
              <a:t>4 high-energy bonds = equivalent to 4 ATP</a:t>
            </a:r>
            <a:endParaRPr lang="fr-FR" sz="2800" b="1" dirty="0">
              <a:solidFill>
                <a:schemeClr val="bg1"/>
              </a:solidFill>
            </a:endParaRPr>
          </a:p>
          <a:p>
            <a:pPr marL="457200" lvl="0" indent="-457200" algn="l">
              <a:lnSpc>
                <a:spcPct val="150000"/>
              </a:lnSpc>
              <a:buClrTx/>
              <a:buSzTx/>
              <a:buFont typeface="Wingdings" panose="05000000000000000000" charset="0"/>
              <a:buChar char="ü"/>
            </a:pPr>
            <a:r>
              <a:rPr lang="fr-FR" sz="2800" b="1" dirty="0">
                <a:solidFill>
                  <a:schemeClr val="bg1"/>
                </a:solidFill>
              </a:rPr>
              <a:t>One nitrogen atom of urea comes from ammonia, the other from asp (aspartate)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357158" y="1785926"/>
            <a:ext cx="7358114" cy="1128714"/>
            <a:chOff x="357158" y="1785926"/>
            <a:chExt cx="7358114" cy="1128714"/>
          </a:xfrm>
        </p:grpSpPr>
        <p:grpSp>
          <p:nvGrpSpPr>
            <p:cNvPr id="13" name="Groupe 12"/>
            <p:cNvGrpSpPr/>
            <p:nvPr/>
          </p:nvGrpSpPr>
          <p:grpSpPr>
            <a:xfrm>
              <a:off x="357158" y="1785926"/>
              <a:ext cx="7358114" cy="1128714"/>
              <a:chOff x="357158" y="2143116"/>
              <a:chExt cx="7358114" cy="1128714"/>
            </a:xfrm>
          </p:grpSpPr>
          <p:sp>
            <p:nvSpPr>
              <p:cNvPr id="5" name="Textbox 1031"/>
              <p:cNvSpPr txBox="1"/>
              <p:nvPr/>
            </p:nvSpPr>
            <p:spPr>
              <a:xfrm>
                <a:off x="357158" y="2143116"/>
                <a:ext cx="7358114" cy="1128714"/>
              </a:xfrm>
              <a:prstGeom prst="rect">
                <a:avLst/>
              </a:prstGeom>
              <a:ln w="9347">
                <a:solidFill>
                  <a:schemeClr val="bg1"/>
                </a:solidFill>
                <a:prstDash val="solid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pPr marL="0" marR="0" indent="0" algn="l">
                  <a:lnSpc>
                    <a:spcPts val="28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NH3</a:t>
                </a:r>
                <a:r>
                  <a:rPr lang="en-US" altLang="zh-CN" sz="2400" b="1" kern="100" spc="2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+</a:t>
                </a:r>
                <a:r>
                  <a:rPr lang="en-US" altLang="zh-CN" sz="2400" b="1" kern="100" spc="-12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CO2</a:t>
                </a:r>
                <a:r>
                  <a:rPr lang="en-US" altLang="zh-CN" sz="2400" b="1" kern="100" spc="1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+</a:t>
                </a:r>
                <a:r>
                  <a:rPr lang="en-US" altLang="zh-CN" sz="2400" b="1" kern="100" spc="-195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Aspartat</a:t>
                </a:r>
                <a:r>
                  <a:rPr lang="fr-FR" altLang="en-US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e</a:t>
                </a:r>
                <a:r>
                  <a:rPr lang="en-US" altLang="zh-CN" sz="2400" b="1" kern="100" spc="-12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Symbol" panose="05050102010706020507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                      </a:t>
                </a:r>
                <a:r>
                  <a:rPr lang="en-US" altLang="zh-CN" sz="2400" b="1" kern="100" spc="-15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Fumarat</a:t>
                </a:r>
                <a:r>
                  <a:rPr lang="fr-FR" altLang="en-US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e</a:t>
                </a:r>
                <a:r>
                  <a:rPr lang="en-US" altLang="zh-CN" sz="2400" b="1" kern="100" spc="-125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+</a:t>
                </a:r>
                <a:r>
                  <a:rPr lang="en-US" altLang="zh-CN" sz="2400" b="1" kern="100" spc="-125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Ure</a:t>
                </a:r>
                <a:r>
                  <a:rPr lang="fr-FR" altLang="en-US" sz="2400" b="1" kern="100" spc="-3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a</a:t>
                </a:r>
                <a:endParaRPr lang="en-US" altLang="zh-CN" sz="2400" b="1" kern="100" dirty="0" smtClean="0">
                  <a:solidFill>
                    <a:schemeClr val="bg1"/>
                  </a:solidFill>
                  <a:latin typeface="Times New Roman" panose="020206030504050203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endParaRPr>
              </a:p>
              <a:p>
                <a:pPr marL="0" marR="0" indent="0" algn="l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altLang="zh-CN" sz="2400" b="1" kern="100" spc="-90" dirty="0" err="1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Consommation</a:t>
                </a:r>
                <a:r>
                  <a:rPr lang="en-US" altLang="zh-CN" sz="2400" b="1" kern="100" spc="-7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fr-FR" altLang="en-US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of</a:t>
                </a:r>
                <a:r>
                  <a:rPr lang="en-US" altLang="zh-CN" sz="2400" b="1" kern="100" spc="-5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fr-FR" altLang="en-US" sz="2400" b="1" kern="100" spc="-5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3</a:t>
                </a:r>
                <a:r>
                  <a:rPr lang="en-US" altLang="zh-CN" sz="2400" b="1" kern="100" spc="-17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ATP</a:t>
                </a:r>
                <a:r>
                  <a:rPr lang="en-US" altLang="zh-CN" sz="2400" b="1" kern="100" spc="-115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11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                         </a:t>
                </a:r>
                <a:r>
                  <a:rPr lang="en-US" altLang="zh-CN" sz="2400" b="1" kern="100" spc="-9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2</a:t>
                </a:r>
                <a:r>
                  <a:rPr lang="en-US" altLang="zh-CN" sz="2400" b="1" kern="100" spc="-190" dirty="0" smtClean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ADP</a:t>
                </a:r>
                <a:r>
                  <a:rPr lang="en-US" altLang="zh-CN" sz="2400" b="1" kern="100" spc="-85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+</a:t>
                </a:r>
                <a:r>
                  <a:rPr lang="en-US" altLang="zh-CN" sz="2400" b="1" kern="100" spc="-185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 </a:t>
                </a:r>
                <a:r>
                  <a:rPr lang="en-US" altLang="zh-CN" sz="2400" b="1" kern="100" spc="-90" dirty="0">
                    <a:solidFill>
                      <a:schemeClr val="bg1"/>
                    </a:solidFill>
                    <a:latin typeface="Times New Roman" panose="02020603050405020304"/>
                    <a:ea typeface="Franklin Gothic Medium" panose="020B0603020102020204"/>
                    <a:cs typeface="Franklin Gothic Medium" panose="020B0603020102020204"/>
                    <a:sym typeface="Times New Roman" panose="02020603050405020304"/>
                  </a:rPr>
                  <a:t>AMP</a:t>
                </a:r>
                <a:endParaRPr lang="en-US" altLang="zh-CN" sz="2400" b="1" kern="100" spc="-90" dirty="0">
                  <a:solidFill>
                    <a:schemeClr val="bg1"/>
                  </a:solidFill>
                  <a:latin typeface="Times New Roman" panose="02020603050405020304"/>
                  <a:ea typeface="Franklin Gothic Medium" panose="020B0603020102020204"/>
                  <a:cs typeface="Franklin Gothic Medium" panose="020B0603020102020204"/>
                  <a:sym typeface="Times New Roman" panose="02020603050405020304"/>
                </a:endParaRPr>
              </a:p>
            </p:txBody>
          </p:sp>
          <p:cxnSp>
            <p:nvCxnSpPr>
              <p:cNvPr id="10" name="Connecteur droit avec flèche 9"/>
              <p:cNvCxnSpPr/>
              <p:nvPr/>
            </p:nvCxnSpPr>
            <p:spPr>
              <a:xfrm>
                <a:off x="3589797" y="2375359"/>
                <a:ext cx="1357322" cy="1588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Connecteur droit avec flèche 11"/>
            <p:cNvCxnSpPr/>
            <p:nvPr/>
          </p:nvCxnSpPr>
          <p:spPr>
            <a:xfrm>
              <a:off x="3500430" y="2536164"/>
              <a:ext cx="1357322" cy="1588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14282" y="357166"/>
            <a:ext cx="48691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30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1. </a:t>
            </a:r>
            <a:r>
              <a:rPr lang="en-US" altLang="fr-FR" sz="2800" b="1" dirty="0">
                <a:solidFill>
                  <a:srgbClr val="00FF00"/>
                </a:solidFill>
              </a:rPr>
              <a:t>Catabolism of Amino Groups</a:t>
            </a:r>
            <a:r>
              <a:rPr lang="fr-FR" sz="2800" b="1" dirty="0">
                <a:solidFill>
                  <a:srgbClr val="00FF00"/>
                </a:solidFill>
              </a:rPr>
              <a:t> </a:t>
            </a:r>
            <a:endParaRPr lang="fr-FR" sz="2800" b="1" dirty="0">
              <a:solidFill>
                <a:srgbClr val="00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995" y="1428750"/>
            <a:ext cx="827151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 smtClean="0"/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The removal of the amino nitrogen can occur through:</a:t>
            </a:r>
            <a:endParaRPr lang="fr-FR" sz="28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2800" b="1" dirty="0" smtClean="0">
              <a:solidFill>
                <a:schemeClr val="bg1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fr-FR" sz="2800" b="1" dirty="0" smtClean="0">
                <a:solidFill>
                  <a:schemeClr val="bg1"/>
                </a:solidFill>
              </a:rPr>
              <a:t>Transamination, common to all amino acids except </a:t>
            </a:r>
            <a:r>
              <a:rPr lang="fr-FR" sz="2800" b="1" dirty="0" smtClean="0">
                <a:solidFill>
                  <a:srgbClr val="00FF00"/>
                </a:solidFill>
              </a:rPr>
              <a:t>lysine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fr-FR" sz="2800" b="1" dirty="0" smtClean="0">
                <a:solidFill>
                  <a:schemeClr val="bg1"/>
                </a:solidFill>
              </a:rPr>
              <a:t>Oxidative deamination, in the case of </a:t>
            </a:r>
            <a:r>
              <a:rPr lang="fr-FR" sz="2800" b="1" dirty="0" smtClean="0">
                <a:solidFill>
                  <a:srgbClr val="00FF00"/>
                </a:solidFill>
              </a:rPr>
              <a:t>glutamate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fr-FR" sz="2800" b="1" dirty="0" smtClean="0">
                <a:solidFill>
                  <a:schemeClr val="bg1"/>
                </a:solidFill>
              </a:rPr>
              <a:t>Non-oxidative deamination, for</a:t>
            </a:r>
            <a:r>
              <a:rPr lang="en-US" altLang="fr-FR" sz="28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serine, cysteine, and threonine.</a:t>
            </a:r>
            <a:endParaRPr lang="en-US" altLang="fr-FR" sz="2800" b="1" kern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215265" y="-635"/>
            <a:ext cx="37725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l" fontAlgn="base">
              <a:buClrTx/>
              <a:buSzTx/>
              <a:buFontTx/>
              <a:defRPr/>
            </a:pPr>
            <a:r>
              <a:rPr kumimoji="0" lang="en-US" altLang="fr-FR" sz="3200" b="1" i="0" u="none" strike="noStrike" kern="0" cap="none" normalizeH="0" baseline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Transamination</a:t>
            </a:r>
            <a:endParaRPr kumimoji="0" lang="en-US" altLang="fr-FR" sz="3200" b="1" i="0" u="none" strike="noStrike" kern="0" cap="none" normalizeH="0" baseline="0" noProof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-37497" y="1620173"/>
            <a:ext cx="9211945" cy="5096222"/>
            <a:chOff x="-37497" y="1502710"/>
            <a:chExt cx="9211945" cy="5096222"/>
          </a:xfrm>
        </p:grpSpPr>
        <p:pic>
          <p:nvPicPr>
            <p:cNvPr id="4" name="image1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7497" y="1502710"/>
              <a:ext cx="9211945" cy="414337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57224" y="5645797"/>
              <a:ext cx="7358114" cy="953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 </a:t>
              </a:r>
              <a:r>
                <a:rPr lang="en-US" altLang="fr-FR" sz="2800" b="1" dirty="0" err="1">
                  <a:solidFill>
                    <a:schemeClr val="bg1"/>
                  </a:solidFill>
                </a:rPr>
                <a:t>General Scheme of the Reaction Catalyzed by an Aminotransferase</a:t>
              </a:r>
              <a:endParaRPr lang="en-US" altLang="fr-FR" sz="2800" b="1" dirty="0" err="1">
                <a:solidFill>
                  <a:schemeClr val="bg1"/>
                </a:solidFill>
              </a:endParaRPr>
            </a:p>
          </p:txBody>
        </p:sp>
      </p:grpSp>
      <p:sp>
        <p:nvSpPr>
          <p:cNvPr id="5" name="Zone de texte 4"/>
          <p:cNvSpPr txBox="1"/>
          <p:nvPr/>
        </p:nvSpPr>
        <p:spPr>
          <a:xfrm>
            <a:off x="251460" y="548640"/>
            <a:ext cx="8828405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2800" b="1">
                <a:solidFill>
                  <a:schemeClr val="bg1"/>
                </a:solidFill>
              </a:rPr>
              <a:t>The general reaction can be represented as follows:</a:t>
            </a:r>
            <a:endParaRPr sz="2800" b="1">
              <a:solidFill>
                <a:schemeClr val="bg1"/>
              </a:solidFill>
            </a:endParaRPr>
          </a:p>
          <a:p>
            <a:r>
              <a:rPr sz="2800" b="1">
                <a:solidFill>
                  <a:schemeClr val="bg1"/>
                </a:solidFill>
              </a:rPr>
              <a:t>Amino Acid1 + α-Ketoacid2 ⇌ α-Ketoacid1 + Amino Acid2</a:t>
            </a:r>
            <a:endParaRPr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50" y="910590"/>
            <a:ext cx="8249285" cy="47078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Transamination reactions occur in the 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intestine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muscles,</a:t>
            </a:r>
            <a:r>
              <a:rPr kumimoji="0" lang="en-US" altLang="fr-FR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these are reversible reactions.</a:t>
            </a:r>
            <a:endParaRPr kumimoji="0" lang="en-US" altLang="fr-FR" sz="3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intestine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the reaction is catalyzed by ALT (Alanine Aminotransferase).</a:t>
            </a:r>
            <a:endParaRPr kumimoji="0" lang="en-US" alt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the reaction is catalyzed by AST (Aspartate Aminotransferase).</a:t>
            </a:r>
            <a:b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7940" y="760730"/>
            <a:ext cx="9226550" cy="609727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47"/>
            <a:ext cx="6377305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fr-FR" sz="32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Transamination by ALT and AST</a:t>
            </a:r>
            <a:endParaRPr kumimoji="0" lang="en-US" altLang="fr-FR" sz="32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fr-FR" sz="32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56870" y="1779905"/>
            <a:ext cx="8608695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the release of CO2 by a decarboxylase, resulting in an amine.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1755" y="1048385"/>
            <a:ext cx="38779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fr-FR" sz="2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Decarboxylation</a:t>
            </a:r>
            <a:endParaRPr lang="en-US" altLang="fr-FR" sz="2800" b="1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3000372"/>
            <a:ext cx="9144032" cy="334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57792" y="58143"/>
            <a:ext cx="548005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fr-FR" sz="32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Catabolism of Carboxyl Groups</a:t>
            </a:r>
            <a:r>
              <a:rPr lang="fr-FR" sz="3200" b="1" kern="0" noProof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MS PGothic" panose="020B0600070205080204" pitchFamily="34" charset="-128"/>
              </a:rPr>
              <a:t> </a:t>
            </a:r>
            <a:endParaRPr lang="fr-FR" sz="3200" b="1" kern="0" noProof="0" dirty="0" smtClean="0">
              <a:ln>
                <a:noFill/>
              </a:ln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/>
          <p:nvPr/>
        </p:nvGraphicFramePr>
        <p:xfrm>
          <a:off x="-36830" y="-27305"/>
          <a:ext cx="9210675" cy="689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4572000" imgH="3429000" progId="Paint.Picture">
                  <p:embed/>
                </p:oleObj>
              </mc:Choice>
              <mc:Fallback>
                <p:oleObj name="" r:id="rId1" imgW="4572000" imgH="3429000" progId="Paint.Picture">
                  <p:embed/>
                  <p:pic>
                    <p:nvPicPr>
                      <p:cNvPr id="0" name="Image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6830" y="-27305"/>
                        <a:ext cx="9210675" cy="6899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153925" y="71755"/>
            <a:ext cx="634492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fr-FR" sz="2600" b="1" dirty="0" smtClean="0">
                <a:solidFill>
                  <a:srgbClr val="00FF00"/>
                </a:solidFill>
              </a:rPr>
              <a:t>CATABOLISM OF GLUCOGENIC AMINO ACIDS</a:t>
            </a:r>
            <a:r>
              <a:rPr lang="fr-FR" sz="2600" b="1" dirty="0" smtClean="0">
                <a:solidFill>
                  <a:srgbClr val="00FF00"/>
                </a:solidFill>
              </a:rPr>
              <a:t> </a:t>
            </a:r>
            <a:endParaRPr lang="fr-FR" sz="2600" b="1" dirty="0" smtClean="0">
              <a:solidFill>
                <a:srgbClr val="00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731393"/>
            <a:ext cx="9144000" cy="76835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fr-FR" sz="2200" b="1" dirty="0" smtClean="0">
                <a:solidFill>
                  <a:schemeClr val="bg1"/>
                </a:solidFill>
              </a:rPr>
              <a:t>      Au total : 19 acides aminés glucoformateurs pour 5 entrées seulement : </a:t>
            </a:r>
            <a:endParaRPr lang="fr-FR" sz="2200" b="1" dirty="0" smtClean="0">
              <a:solidFill>
                <a:schemeClr val="bg1"/>
              </a:solidFill>
            </a:endParaRPr>
          </a:p>
          <a:p>
            <a:r>
              <a:rPr lang="fr-FR" sz="2200" b="1" dirty="0" smtClean="0">
                <a:solidFill>
                  <a:schemeClr val="bg1"/>
                </a:solidFill>
              </a:rPr>
              <a:t>      Une entrée « glycolyse » et 4 entrée « cycle de Krebs ». </a:t>
            </a:r>
            <a:endParaRPr lang="fr-FR" sz="2200" b="1" dirty="0" smtClean="0">
              <a:solidFill>
                <a:schemeClr val="bg1"/>
              </a:solidFill>
            </a:endParaRPr>
          </a:p>
        </p:txBody>
      </p:sp>
      <p:sp>
        <p:nvSpPr>
          <p:cNvPr id="6" name="Zone de texte 5"/>
          <p:cNvSpPr txBox="1"/>
          <p:nvPr/>
        </p:nvSpPr>
        <p:spPr>
          <a:xfrm>
            <a:off x="209550" y="603885"/>
            <a:ext cx="8732520" cy="5015865"/>
          </a:xfrm>
          <a:prstGeom prst="rect">
            <a:avLst/>
          </a:prstGeom>
        </p:spPr>
        <p:txBody>
          <a:bodyPr wrap="square">
            <a:spAutoFit/>
          </a:bodyPr>
          <a:p>
            <a:pPr marL="457200" indent="-457200"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sz="2800" b="1">
                <a:solidFill>
                  <a:schemeClr val="bg1"/>
                </a:solidFill>
              </a:rPr>
              <a:t>The catabolism of the carbon skeleton of 19 glucogenic amino acids converges with intermediates of glycolysis and the citric acid cycle:</a:t>
            </a:r>
            <a:endParaRPr sz="2800" b="1">
              <a:solidFill>
                <a:schemeClr val="bg1"/>
              </a:solidFill>
            </a:endParaRPr>
          </a:p>
          <a:p>
            <a:pPr marL="457200" indent="-457200" algn="just">
              <a:lnSpc>
                <a:spcPct val="100000"/>
              </a:lnSpc>
              <a:buFont typeface="Wingdings" panose="05000000000000000000" charset="0"/>
              <a:buChar char="Ø"/>
            </a:pPr>
            <a:endParaRPr sz="2800" b="1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AutoNum type="arabicPeriod"/>
            </a:pPr>
            <a:r>
              <a:rPr sz="2600" b="1">
                <a:solidFill>
                  <a:srgbClr val="00FF00"/>
                </a:solidFill>
              </a:rPr>
              <a:t>Pyruvate (C3 entry):</a:t>
            </a:r>
            <a:r>
              <a:rPr lang="fr-FR" sz="2600" b="1">
                <a:solidFill>
                  <a:schemeClr val="bg1"/>
                </a:solidFill>
              </a:rPr>
              <a:t> </a:t>
            </a:r>
            <a:r>
              <a:rPr sz="2600" b="1">
                <a:solidFill>
                  <a:schemeClr val="bg1"/>
                </a:solidFill>
              </a:rPr>
              <a:t>Amino acids: threonine, glycine, serine, cysteine, tryptophan, alanine</a:t>
            </a:r>
            <a:endParaRPr sz="2600" b="1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AutoNum type="arabicPeriod"/>
            </a:pPr>
            <a:r>
              <a:rPr sz="2600" b="1">
                <a:solidFill>
                  <a:srgbClr val="00FF00"/>
                </a:solidFill>
              </a:rPr>
              <a:t>Oxaloacetate (C4 entry)</a:t>
            </a:r>
            <a:r>
              <a:rPr sz="2600" b="1">
                <a:solidFill>
                  <a:schemeClr val="bg1"/>
                </a:solidFill>
              </a:rPr>
              <a:t>:</a:t>
            </a:r>
            <a:r>
              <a:rPr lang="fr-FR" sz="2600" b="1">
                <a:solidFill>
                  <a:schemeClr val="bg1"/>
                </a:solidFill>
              </a:rPr>
              <a:t> </a:t>
            </a:r>
            <a:r>
              <a:rPr sz="2600" b="1">
                <a:solidFill>
                  <a:schemeClr val="bg1"/>
                </a:solidFill>
              </a:rPr>
              <a:t>Amino acids: asparagine, aspartate</a:t>
            </a:r>
            <a:endParaRPr sz="2600" b="1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AutoNum type="arabicPeriod"/>
            </a:pPr>
            <a:r>
              <a:rPr sz="2600" b="1">
                <a:solidFill>
                  <a:srgbClr val="00FF00"/>
                </a:solidFill>
              </a:rPr>
              <a:t>α-Ketoglutarate (C5 entry):</a:t>
            </a:r>
            <a:r>
              <a:rPr lang="fr-FR" sz="2600" b="1">
                <a:solidFill>
                  <a:schemeClr val="bg1"/>
                </a:solidFill>
              </a:rPr>
              <a:t> </a:t>
            </a:r>
            <a:r>
              <a:rPr sz="2600" b="1">
                <a:solidFill>
                  <a:schemeClr val="bg1"/>
                </a:solidFill>
              </a:rPr>
              <a:t>Amino acids: glutamate, histidine, arginine, proline, glutamine</a:t>
            </a:r>
            <a:endParaRPr sz="2600" b="1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AutoNum type="arabicPeriod"/>
            </a:pPr>
            <a:r>
              <a:rPr sz="2600" b="1">
                <a:solidFill>
                  <a:srgbClr val="00FF00"/>
                </a:solidFill>
              </a:rPr>
              <a:t>Succinyl CoA (C4 entry):</a:t>
            </a:r>
            <a:r>
              <a:rPr lang="fr-FR" sz="2600" b="1">
                <a:solidFill>
                  <a:schemeClr val="bg1"/>
                </a:solidFill>
              </a:rPr>
              <a:t> </a:t>
            </a:r>
            <a:r>
              <a:rPr sz="2600" b="1">
                <a:solidFill>
                  <a:schemeClr val="bg1"/>
                </a:solidFill>
              </a:rPr>
              <a:t>Amino acids: isoleucine, valine, methionine, threonine</a:t>
            </a:r>
            <a:endParaRPr sz="2600" b="1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buAutoNum type="arabicPeriod"/>
            </a:pPr>
            <a:r>
              <a:rPr sz="2600" b="1">
                <a:solidFill>
                  <a:srgbClr val="00FF00"/>
                </a:solidFill>
              </a:rPr>
              <a:t>Fumarate (C4 entry):</a:t>
            </a:r>
            <a:r>
              <a:rPr lang="fr-FR" sz="2600" b="1">
                <a:solidFill>
                  <a:schemeClr val="bg1"/>
                </a:solidFill>
              </a:rPr>
              <a:t> </a:t>
            </a:r>
            <a:r>
              <a:rPr sz="2600" b="1">
                <a:solidFill>
                  <a:schemeClr val="bg1"/>
                </a:solidFill>
              </a:rPr>
              <a:t>Amino acids: phenylalanine, tyrosine</a:t>
            </a:r>
            <a:endParaRPr sz="26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39*219"/>
  <p:tag name="TABLE_ENDDRAG_RECT" val="44*66*639*21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4106</Words>
  <Application>WPS Presentation</Application>
  <PresentationFormat>Affichage à l'écran (4:3)</PresentationFormat>
  <Paragraphs>134</Paragraphs>
  <Slides>22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17</vt:i4>
      </vt:variant>
      <vt:variant>
        <vt:lpstr>幻灯片标题</vt:lpstr>
      </vt:variant>
      <vt:variant>
        <vt:i4>22</vt:i4>
      </vt:variant>
    </vt:vector>
  </HeadingPairs>
  <TitlesOfParts>
    <vt:vector size="54" baseType="lpstr">
      <vt:lpstr>Arial</vt:lpstr>
      <vt:lpstr>SimSun</vt:lpstr>
      <vt:lpstr>Wingdings</vt:lpstr>
      <vt:lpstr>MS PGothic</vt:lpstr>
      <vt:lpstr>Wingdings</vt:lpstr>
      <vt:lpstr>Times New Roman</vt:lpstr>
      <vt:lpstr>Calibri</vt:lpstr>
      <vt:lpstr>Microsoft YaHei</vt:lpstr>
      <vt:lpstr>Arial Unicode MS</vt:lpstr>
      <vt:lpstr>Franklin Gothic Medium</vt:lpstr>
      <vt:lpstr>Times New Roman</vt:lpstr>
      <vt:lpstr>Cambria</vt:lpstr>
      <vt:lpstr>Franklin Gothic Medium</vt:lpstr>
      <vt:lpstr>Symbol</vt:lpstr>
      <vt:lpstr>Thème Office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DELL</dc:creator>
  <cp:lastModifiedBy>Samir Zeroual</cp:lastModifiedBy>
  <cp:revision>51</cp:revision>
  <dcterms:created xsi:type="dcterms:W3CDTF">2024-10-26T23:13:00Z</dcterms:created>
  <dcterms:modified xsi:type="dcterms:W3CDTF">2025-01-29T06:28:36Z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EE44F3AD19204458A46FCEC44AE3F055_12</vt:lpwstr>
  </property>
  <property fmtid="{D5CDD505-2E9C-101B-9397-08002B2CF9AE}" pid="3" name="KSOProductBuildVer">
    <vt:lpwstr>1036-12.2.0.19805</vt:lpwstr>
  </property>
</Properties>
</file>