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71" r:id="rId11"/>
    <p:sldId id="276" r:id="rId12"/>
    <p:sldId id="277" r:id="rId13"/>
    <p:sldId id="279" r:id="rId14"/>
    <p:sldId id="285" r:id="rId15"/>
    <p:sldId id="287" r:id="rId16"/>
    <p:sldId id="286" r:id="rId17"/>
    <p:sldId id="289" r:id="rId18"/>
    <p:sldId id="290" r:id="rId19"/>
    <p:sldId id="278" r:id="rId20"/>
    <p:sldId id="283" r:id="rId21"/>
    <p:sldId id="288" r:id="rId22"/>
    <p:sldId id="264" r:id="rId23"/>
    <p:sldId id="26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1158" y="-33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78530" y="2284724"/>
            <a:ext cx="751078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9.Metabolism of peptides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and proteins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690" y="866775"/>
            <a:ext cx="9234170" cy="6005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9698"/>
            <a:ext cx="49847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Glucogenic and ketogenic </a:t>
            </a:r>
            <a:r>
              <a:rPr lang="en-US" alt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acids</a:t>
            </a: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2620" y="785495"/>
            <a:ext cx="7818755" cy="4069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fr-FR" sz="2400" b="1" dirty="0" smtClean="0">
                <a:solidFill>
                  <a:schemeClr val="bg1"/>
                </a:solidFill>
              </a:rPr>
              <a:t>The catabolism of the carbon skeleton of the 6 ketogenic amino acids joins the intermediates of ketogenesis or a ketone body itself: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fr-FR" sz="2400" b="1" dirty="0" smtClean="0">
                <a:solidFill>
                  <a:schemeClr val="bg1"/>
                </a:solidFill>
              </a:rPr>
              <a:t>Acetyl CoA (C2 entry): isoleucine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fr-FR" sz="2400" b="1" dirty="0" smtClean="0">
                <a:solidFill>
                  <a:schemeClr val="bg1"/>
                </a:solidFill>
              </a:rPr>
              <a:t>Acetoacetyl CoA (C4 entry): lysine, tryptophan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fr-FR" sz="2400" b="1" dirty="0" smtClean="0">
                <a:solidFill>
                  <a:schemeClr val="bg1"/>
                </a:solidFill>
              </a:rPr>
              <a:t>β-hydroxy-β-methylglutaryl-CoA (C5 entry): leucine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fr-FR" sz="2400" b="1" dirty="0" smtClean="0">
                <a:solidFill>
                  <a:schemeClr val="bg1"/>
                </a:solidFill>
              </a:rPr>
              <a:t>Acetoacetate (C4 entry): tyrosine, phenylalanine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2" y="71414"/>
            <a:ext cx="83470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fr-FR" sz="2800" b="1" dirty="0">
                <a:solidFill>
                  <a:srgbClr val="00FF00"/>
                </a:solidFill>
              </a:rPr>
              <a:t>CATABOLISM OF KETOGENIC AMINO ACIDS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672465" y="5229225"/>
            <a:ext cx="820610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fr-FR" sz="30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Total: 6 ketogenic amino acids and 4 entry points</a:t>
            </a:r>
            <a:endParaRPr lang="en-US" altLang="fr-FR" sz="30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3545" y="260645"/>
            <a:ext cx="37985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MIXED AMINO ACIDS</a:t>
            </a:r>
            <a:endParaRPr lang="en-US" alt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423545" y="1228725"/>
            <a:ext cx="791273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fr-FR" sz="2800" b="1" dirty="0" smtClean="0">
                <a:solidFill>
                  <a:schemeClr val="bg1"/>
                </a:solidFill>
                <a:sym typeface="+mn-ea"/>
              </a:rPr>
              <a:t>Some amino acids are both glucogenic and ketogenic because they give rise to intermediates necessary for the synthesis of glucose and ketone bodies. -Four amino acids are mixed: isoleucine, phenylalanine, tryptophan, tyrosine.</a:t>
            </a:r>
            <a:endParaRPr lang="en-US" altLang="fr-FR" sz="2800" b="1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0"/>
            <a:ext cx="9144032" cy="68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layer.slideplayer.fr/89/14249965/slides/slide_1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5720" y="571480"/>
            <a:ext cx="7786742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Transamination: α-ketoglutarate is precursor of Glutamate, glutamine, proline and arginine.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Oxaloacetate is precursor of aspartate, asparagine, methionine, threonine, lysine, isoleucine.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3-phosphoglycerate is precursor of serine, cysteine and glycine.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Pyruvate is precursor of alanine, valine and leucine.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Phosphoenolpyruvate and erythrose-4-phosphate are precursors of tryptophan, phenylalanine and tyrosine.</a:t>
            </a:r>
            <a:endParaRPr lang="en-US" alt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fr-FR" sz="2400" b="1" dirty="0" smtClean="0">
                <a:solidFill>
                  <a:schemeClr val="bg1"/>
                </a:solidFill>
              </a:rPr>
              <a:t>Ribose 5 phosphate is precursor of histidine.</a:t>
            </a:r>
            <a:endParaRPr lang="en-US" alt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" y="71120"/>
            <a:ext cx="60991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AMINO ACID SYNTHESIS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165"/>
          <p:cNvSpPr txBox="1"/>
          <p:nvPr/>
        </p:nvSpPr>
        <p:spPr>
          <a:xfrm>
            <a:off x="356870" y="0"/>
            <a:ext cx="8162290" cy="791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600" kern="100" spc="-155" dirty="0" smtClean="0">
                <a:solidFill>
                  <a:srgbClr val="00B050"/>
                </a:solidFill>
                <a:latin typeface="Franklin Gothic Medium" panose="020B060302010202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fr-FR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Transamination: </a:t>
            </a:r>
            <a:r>
              <a:rPr lang="en-US" altLang="fr-FR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Transfer of an NH2 group to an </a:t>
            </a:r>
            <a:endParaRPr lang="en-US" altLang="fr-FR" sz="2800" kern="100" dirty="0" smtClean="0">
              <a:solidFill>
                <a:schemeClr val="bg1"/>
              </a:solidFill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altLang="en-US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                                         </a:t>
            </a:r>
            <a:r>
              <a:rPr lang="en-US" altLang="fr-FR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α-keto acid,</a:t>
            </a:r>
            <a:endParaRPr lang="en-US" altLang="fr-FR" sz="2800" kern="100" dirty="0" smtClean="0">
              <a:solidFill>
                <a:schemeClr val="bg1"/>
              </a:solidFill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fr-FR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NH2 donor =</a:t>
            </a:r>
            <a:r>
              <a:rPr lang="en-US" altLang="fr-FR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glutamic acid; enzyme = transaminase</a:t>
            </a:r>
            <a:endParaRPr lang="en-US" altLang="fr-FR" sz="2800" kern="100" dirty="0" smtClean="0">
              <a:solidFill>
                <a:schemeClr val="bg1"/>
              </a:solidFill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57158" y="4071942"/>
            <a:ext cx="8501122" cy="1143802"/>
            <a:chOff x="357158" y="4071942"/>
            <a:chExt cx="8501122" cy="1143802"/>
          </a:xfrm>
        </p:grpSpPr>
        <p:sp>
          <p:nvSpPr>
            <p:cNvPr id="15" name="Textbox 1166"/>
            <p:cNvSpPr txBox="1"/>
            <p:nvPr/>
          </p:nvSpPr>
          <p:spPr>
            <a:xfrm>
              <a:off x="357158" y="4071942"/>
              <a:ext cx="8501122" cy="5089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2800" b="1" kern="10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7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glutamique</a:t>
              </a:r>
              <a:r>
                <a:rPr lang="en-US" altLang="zh-CN" sz="2800" b="1" kern="100" spc="7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+</a:t>
              </a:r>
              <a:r>
                <a:rPr lang="en-US" altLang="zh-CN" sz="2800" b="1" kern="100" spc="25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l-GR" altLang="zh-CN" sz="2800" kern="100" spc="15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Times New Roman" panose="02020603050405020304"/>
                  <a:sym typeface="Times New Roman" panose="02020603050405020304"/>
                </a:rPr>
                <a:t>α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-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céto</a:t>
              </a:r>
              <a:r>
                <a:rPr lang="en-US" altLang="zh-CN" sz="2800" b="1" kern="100" spc="4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spc="-1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acide</a:t>
              </a:r>
              <a:r>
                <a:rPr lang="fr-FR" altLang="en-US" sz="2800" b="1" kern="100" spc="-1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6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   </a:t>
              </a:r>
              <a:endParaRPr lang="en-US" altLang="zh-CN" sz="2800" b="1" kern="100" spc="65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  <a:p>
              <a:pPr algn="ctr"/>
              <a:endParaRPr lang="en-US" altLang="zh-CN" sz="2800" b="1" kern="100" spc="65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Times New Roman" panose="02020603050405020304"/>
                <a:sym typeface="Times New Roman" panose="02020603050405020304"/>
              </a:endParaRPr>
            </a:p>
            <a:p>
              <a:pPr algn="ctr"/>
              <a:endParaRPr lang="en-US" altLang="zh-CN" sz="2800" b="1" kern="100" spc="65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Times New Roman" panose="02020603050405020304"/>
                <a:sym typeface="Times New Roman" panose="02020603050405020304"/>
              </a:endParaRPr>
            </a:p>
            <a:p>
              <a:pPr algn="ctr"/>
              <a:r>
                <a:rPr lang="el-GR" altLang="zh-CN" sz="2800" kern="100" spc="15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Times New Roman" panose="02020603050405020304"/>
                  <a:sym typeface="Times New Roman" panose="02020603050405020304"/>
                </a:rPr>
                <a:t>α</a:t>
              </a:r>
              <a:r>
                <a:rPr lang="en-US" altLang="zh-CN" sz="2800" b="1" kern="100" spc="6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-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céto</a:t>
              </a:r>
              <a:r>
                <a:rPr lang="en-US" altLang="zh-CN" sz="2800" b="1" kern="100" spc="3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glutarique</a:t>
              </a:r>
              <a:r>
                <a:rPr lang="en-US" altLang="zh-CN" sz="2800" b="1" kern="100" spc="9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+</a:t>
              </a:r>
              <a:r>
                <a:rPr lang="en-US" altLang="zh-CN" sz="2800" kern="100" spc="5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7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spc="-1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aminé</a:t>
              </a:r>
              <a:endParaRPr lang="en-US" altLang="zh-CN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rot="5400000">
              <a:off x="4393405" y="4964917"/>
              <a:ext cx="500066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85750" y="71120"/>
            <a:ext cx="64909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AMINO ACID SYNTHESIS</a:t>
            </a:r>
            <a:endParaRPr lang="en-US" alt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/>
          <p:nvPr>
            <p:custDataLst>
              <p:tags r:id="rId3"/>
            </p:custDataLst>
          </p:nvPr>
        </p:nvGraphicFramePr>
        <p:xfrm>
          <a:off x="570230" y="188595"/>
          <a:ext cx="8122920" cy="246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460"/>
                <a:gridCol w="4061460"/>
              </a:tblGrid>
              <a:tr h="50736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Amino Acid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Corresponding α-keto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01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Serine   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Hydroxypyruvic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64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Glutamate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α-ketoglutaric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64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Aspartate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Oxaloacetic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Alanine  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Pyruvic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 de texte 9"/>
          <p:cNvSpPr txBox="1"/>
          <p:nvPr/>
        </p:nvSpPr>
        <p:spPr>
          <a:xfrm>
            <a:off x="570230" y="2993390"/>
            <a:ext cx="8058785" cy="3507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onversion:</a:t>
            </a:r>
            <a:r>
              <a:rPr sz="2400" b="1">
                <a:solidFill>
                  <a:srgbClr val="00FF00"/>
                </a:solidFill>
              </a:rPr>
              <a:t> </a:t>
            </a:r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ynthesis of an AA from another AA</a:t>
            </a:r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eversible:</a:t>
            </a:r>
            <a:r>
              <a:rPr sz="2400" b="1"/>
              <a:t> </a:t>
            </a:r>
            <a:r>
              <a:rPr sz="2400" b="1">
                <a:solidFill>
                  <a:schemeClr val="bg1"/>
                </a:solidFill>
              </a:rPr>
              <a:t>Glycine ↔ Serine</a:t>
            </a:r>
            <a:endParaRPr sz="2400" b="1"/>
          </a:p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on-reversible:</a:t>
            </a:r>
            <a:endParaRPr sz="2800" b="1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400" b="1">
                <a:solidFill>
                  <a:schemeClr val="bg1"/>
                </a:solidFill>
              </a:rPr>
              <a:t>Methionine ⇒ Cysteine (homocysteine transsulfuration)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Phenylalanine ⇒ Tyrosine (hydroxylation)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Aspartate ⇒ Alanine (decarboxylation)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Glutamate ⇒ Proline (cyclization)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57854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2800" b="1" dirty="0">
                <a:solidFill>
                  <a:srgbClr val="00FF00"/>
                </a:solidFill>
              </a:rPr>
              <a:t> </a:t>
            </a:r>
            <a:r>
              <a:rPr lang="fr-FR" sz="2800" b="1" dirty="0" smtClean="0">
                <a:solidFill>
                  <a:srgbClr val="00FF00"/>
                </a:solidFill>
              </a:rPr>
              <a:t> </a:t>
            </a:r>
            <a:r>
              <a:rPr lang="en-US" altLang="fr-FR" sz="2800" b="1" dirty="0">
                <a:solidFill>
                  <a:srgbClr val="00FF00"/>
                </a:solidFill>
              </a:rPr>
              <a:t>Biosynthesis of essential amino acids</a:t>
            </a:r>
            <a:endParaRPr lang="en-US" altLang="fr-FR" sz="2800" b="1" dirty="0">
              <a:solidFill>
                <a:srgbClr val="00FF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435" y="715010"/>
            <a:ext cx="919543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272905" cy="5715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/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" y="829310"/>
            <a:ext cx="8265160" cy="55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7598" y="0"/>
            <a:ext cx="54324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ClrTx/>
              <a:buSzTx/>
              <a:buFontTx/>
              <a:defRPr/>
            </a:pPr>
            <a:r>
              <a:rPr lang="en-US" alt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 OF AMINO ACIDS</a:t>
            </a:r>
            <a:endParaRPr lang="en-US" alt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630" y="734695"/>
            <a:ext cx="8805545" cy="5507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The NH2 groups are transported by glutamic acid or by glutamine.</a:t>
            </a:r>
            <a:endParaRPr kumimoji="0" lang="en-US" alt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amino acids can be locally deaminated (Gln: </a:t>
            </a:r>
            <a:r>
              <a:rPr kumimoji="0" lang="en-US" altLang="fr-FR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glutaminase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Glu: L-glutamate </a:t>
            </a:r>
            <a:r>
              <a:rPr kumimoji="0" lang="en-US" altLang="fr-FR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dehydrogenase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releasing NH3 which is then eliminated: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ither through the urea cycle (liver)</a:t>
            </a:r>
            <a:endParaRPr kumimoji="0" lang="en-US" alt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kumimoji="0" lang="fr-FR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r directly at the kidney level (ammoniogenesis)</a:t>
            </a:r>
            <a:endParaRPr kumimoji="0" lang="en-US" alt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endParaRPr kumimoji="0" lang="en-US" alt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fr-FR" sz="3000" b="1" i="0" u="none" strike="noStrike" cap="none" normalizeH="0" baseline="0" dirty="0">
                <a:solidFill>
                  <a:srgbClr val="00FF00"/>
                </a:solidFill>
              </a:rPr>
              <a:t>Elimination through the urea cycle &gt;&gt;ammoniogenesis</a:t>
            </a:r>
            <a:endParaRPr kumimoji="0" lang="en-US" altLang="fr-FR" sz="3000" b="1" i="0" u="none" strike="noStrike" cap="none" normalizeH="0" baseline="0" dirty="0">
              <a:solidFill>
                <a:srgbClr val="00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865" y="345163"/>
            <a:ext cx="36715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fr-FR" sz="3200" b="1" dirty="0">
                <a:solidFill>
                  <a:srgbClr val="00FF00"/>
                </a:solidFill>
              </a:rPr>
              <a:t>Nitrogen Elimination</a:t>
            </a:r>
            <a:endParaRPr lang="en-US" altLang="fr-FR" sz="3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108585" y="4445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08585" y="4445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5265" y="285728"/>
            <a:ext cx="871543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fr-FR" sz="2800" b="1" dirty="0" smtClean="0">
                <a:solidFill>
                  <a:srgbClr val="00FF00"/>
                </a:solidFill>
              </a:rPr>
              <a:t> </a:t>
            </a:r>
            <a:r>
              <a:rPr lang="fr-FR" sz="2800" b="1" dirty="0">
                <a:solidFill>
                  <a:srgbClr val="00FF00"/>
                </a:solidFill>
              </a:rPr>
              <a:t>Assessment: Global Reaction of the Urea Cycle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214686"/>
            <a:ext cx="8786842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fr-FR" sz="2800" b="1" dirty="0">
                <a:solidFill>
                  <a:schemeClr val="bg1"/>
                </a:solidFill>
              </a:rPr>
              <a:t>Therefore:</a:t>
            </a:r>
            <a:endParaRPr lang="fr-FR" sz="2800" b="1" dirty="0">
              <a:solidFill>
                <a:schemeClr val="bg1"/>
              </a:solidFill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fr-FR" sz="2800" b="1" dirty="0">
                <a:solidFill>
                  <a:schemeClr val="bg1"/>
                </a:solidFill>
              </a:rPr>
              <a:t>4 high-energy bonds = equivalent to 4 ATP</a:t>
            </a:r>
            <a:endParaRPr lang="fr-FR" sz="2800" b="1" dirty="0">
              <a:solidFill>
                <a:schemeClr val="bg1"/>
              </a:solidFill>
            </a:endParaRPr>
          </a:p>
          <a:p>
            <a:pPr marL="457200" lvl="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fr-FR" sz="2800" b="1" dirty="0">
                <a:solidFill>
                  <a:schemeClr val="bg1"/>
                </a:solidFill>
              </a:rPr>
              <a:t>One nitrogen atom of urea comes from ammonia, the other from asp (aspartate)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57158" y="1785926"/>
            <a:ext cx="7358114" cy="1128714"/>
            <a:chOff x="357158" y="1785926"/>
            <a:chExt cx="7358114" cy="1128714"/>
          </a:xfrm>
        </p:grpSpPr>
        <p:grpSp>
          <p:nvGrpSpPr>
            <p:cNvPr id="13" name="Groupe 12"/>
            <p:cNvGrpSpPr/>
            <p:nvPr/>
          </p:nvGrpSpPr>
          <p:grpSpPr>
            <a:xfrm>
              <a:off x="357158" y="1785926"/>
              <a:ext cx="7358114" cy="1128714"/>
              <a:chOff x="357158" y="2143116"/>
              <a:chExt cx="7358114" cy="1128714"/>
            </a:xfrm>
          </p:grpSpPr>
          <p:sp>
            <p:nvSpPr>
              <p:cNvPr id="5" name="Textbox 1031"/>
              <p:cNvSpPr txBox="1"/>
              <p:nvPr/>
            </p:nvSpPr>
            <p:spPr>
              <a:xfrm>
                <a:off x="357158" y="2143116"/>
                <a:ext cx="7358114" cy="1128714"/>
              </a:xfrm>
              <a:prstGeom prst="rect">
                <a:avLst/>
              </a:prstGeom>
              <a:ln w="9347">
                <a:solidFill>
                  <a:schemeClr val="bg1"/>
                </a:solidFill>
                <a:prstDash val="solid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indent="0" algn="l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NH3</a:t>
                </a:r>
                <a:r>
                  <a:rPr lang="en-US" altLang="zh-CN" sz="2400" b="1" kern="100" spc="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CO2</a:t>
                </a:r>
                <a:r>
                  <a:rPr lang="en-US" altLang="zh-CN" sz="2400" b="1" kern="100" spc="1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9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Aspartat</a:t>
                </a:r>
                <a:r>
                  <a:rPr lang="fr-FR" altLang="en-US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e</a:t>
                </a:r>
                <a:r>
                  <a:rPr lang="en-US" altLang="zh-CN" sz="2400" b="1" kern="100" spc="-1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Symbol" panose="05050102010706020507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                      </a:t>
                </a:r>
                <a:r>
                  <a:rPr lang="en-US" altLang="zh-CN" sz="2400" b="1" kern="100" spc="-15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Fumarat</a:t>
                </a:r>
                <a:r>
                  <a:rPr lang="fr-FR" altLang="en-US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e</a:t>
                </a:r>
                <a:r>
                  <a:rPr lang="en-US" altLang="zh-CN" sz="2400" b="1" kern="100" spc="-12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2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Ure</a:t>
                </a:r>
                <a:r>
                  <a:rPr lang="fr-FR" altLang="en-US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</a:t>
                </a:r>
                <a:endParaRPr lang="en-US" altLang="zh-CN" sz="2400" b="1" kern="10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endParaRPr>
              </a:p>
              <a:p>
                <a:pPr marL="0" marR="0" indent="0" algn="l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zh-CN" sz="2400" b="1" kern="100" spc="-9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Consommation</a:t>
                </a:r>
                <a:r>
                  <a:rPr lang="en-US" altLang="zh-CN" sz="2400" b="1" kern="100" spc="-7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fr-FR" altLang="en-US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of</a:t>
                </a:r>
                <a:r>
                  <a:rPr lang="en-US" altLang="zh-CN" sz="2400" b="1" kern="100" spc="-5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fr-FR" altLang="en-US" sz="2400" b="1" kern="100" spc="-5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3</a:t>
                </a:r>
                <a:r>
                  <a:rPr lang="en-US" altLang="zh-CN" sz="2400" b="1" kern="100" spc="-17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ATP</a:t>
                </a:r>
                <a:r>
                  <a:rPr lang="en-US" altLang="zh-CN" sz="2400" b="1" kern="100" spc="-11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11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                         </a:t>
                </a:r>
                <a:r>
                  <a:rPr lang="en-US" altLang="zh-CN" sz="2400" b="1" kern="100" spc="-9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2</a:t>
                </a:r>
                <a:r>
                  <a:rPr lang="en-US" altLang="zh-CN" sz="2400" b="1" kern="100" spc="-19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ADP</a:t>
                </a:r>
                <a:r>
                  <a:rPr lang="en-US" altLang="zh-CN" sz="2400" b="1" kern="100" spc="-8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8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AMP</a:t>
                </a:r>
                <a:endParaRPr lang="en-US" altLang="zh-CN" sz="2400" b="1" kern="100" spc="-90" dirty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3589797" y="2375359"/>
                <a:ext cx="1357322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avec flèche 11"/>
            <p:cNvCxnSpPr/>
            <p:nvPr/>
          </p:nvCxnSpPr>
          <p:spPr>
            <a:xfrm>
              <a:off x="3500430" y="2536164"/>
              <a:ext cx="1357322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357166"/>
            <a:ext cx="48691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30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1. </a:t>
            </a:r>
            <a:r>
              <a:rPr lang="en-US" altLang="fr-FR" sz="2800" b="1" dirty="0">
                <a:solidFill>
                  <a:srgbClr val="00FF00"/>
                </a:solidFill>
              </a:rPr>
              <a:t>Catabolism of Amino Groups</a:t>
            </a:r>
            <a:r>
              <a:rPr lang="fr-FR" sz="2800" b="1" dirty="0">
                <a:solidFill>
                  <a:srgbClr val="00FF00"/>
                </a:solidFill>
              </a:rPr>
              <a:t> 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995" y="1428750"/>
            <a:ext cx="827151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The removal of the amino nitrogen can occur through: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Transamination, common to all amino acids except </a:t>
            </a:r>
            <a:r>
              <a:rPr lang="fr-FR" sz="2800" b="1" dirty="0" smtClean="0">
                <a:solidFill>
                  <a:srgbClr val="00FF00"/>
                </a:solidFill>
              </a:rPr>
              <a:t>lysine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Oxidative deamination, in the case of </a:t>
            </a:r>
            <a:r>
              <a:rPr lang="fr-FR" sz="2800" b="1" dirty="0" smtClean="0">
                <a:solidFill>
                  <a:srgbClr val="00FF00"/>
                </a:solidFill>
              </a:rPr>
              <a:t>glutamate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Non-oxidative deamination, for</a:t>
            </a:r>
            <a:r>
              <a:rPr lang="en-US" alt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serine, cysteine, and threonine.</a:t>
            </a:r>
            <a:endParaRPr lang="en-US" alt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5265" y="-635"/>
            <a:ext cx="3772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l" fontAlgn="base">
              <a:buClrTx/>
              <a:buSzTx/>
              <a:buFontTx/>
              <a:defRPr/>
            </a:pPr>
            <a:r>
              <a:rPr kumimoji="0" lang="en-US" altLang="fr-FR" sz="32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Transamination</a:t>
            </a:r>
            <a:endParaRPr kumimoji="0" lang="en-US" altLang="fr-FR" sz="3200" b="1" i="0" u="none" strike="noStrike" kern="0" cap="none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37497" y="1620173"/>
            <a:ext cx="9211945" cy="5096222"/>
            <a:chOff x="-37497" y="1502710"/>
            <a:chExt cx="9211945" cy="5096222"/>
          </a:xfrm>
        </p:grpSpPr>
        <p:pic>
          <p:nvPicPr>
            <p:cNvPr id="4" name="image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7497" y="1502710"/>
              <a:ext cx="9211945" cy="41433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7224" y="5645797"/>
              <a:ext cx="7358114" cy="953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 </a:t>
              </a:r>
              <a:r>
                <a:rPr lang="en-US" altLang="fr-FR" sz="2800" b="1" dirty="0" err="1">
                  <a:solidFill>
                    <a:schemeClr val="bg1"/>
                  </a:solidFill>
                </a:rPr>
                <a:t>General Scheme of the Reaction Catalyzed by an Aminotransferase</a:t>
              </a:r>
              <a:endParaRPr lang="en-US" altLang="fr-FR" sz="28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5" name="Zone de texte 4"/>
          <p:cNvSpPr txBox="1"/>
          <p:nvPr/>
        </p:nvSpPr>
        <p:spPr>
          <a:xfrm>
            <a:off x="251460" y="548640"/>
            <a:ext cx="8828405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2800" b="1">
                <a:solidFill>
                  <a:schemeClr val="bg1"/>
                </a:solidFill>
              </a:rPr>
              <a:t>The general reaction can be represented as follows:</a:t>
            </a:r>
            <a:endParaRPr sz="2800" b="1">
              <a:solidFill>
                <a:schemeClr val="bg1"/>
              </a:solidFill>
            </a:endParaRPr>
          </a:p>
          <a:p>
            <a:r>
              <a:rPr sz="2800" b="1">
                <a:solidFill>
                  <a:schemeClr val="bg1"/>
                </a:solidFill>
              </a:rPr>
              <a:t>Amino Acid1 + α-Ketoacid2 ⇌ α-Ketoacid1 + Amino Acid2</a:t>
            </a:r>
            <a:endParaRPr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50" y="910590"/>
            <a:ext cx="8249285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Transamination reactions occur in the 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muscles,</a:t>
            </a:r>
            <a:r>
              <a:rPr kumimoji="0" lang="en-US" altLang="fr-FR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these are reversible reactions.</a:t>
            </a:r>
            <a:endParaRPr kumimoji="0" lang="en-US" altLang="fr-FR" sz="3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reaction is catalyzed by ALT (Alanine Aminotransferase).</a:t>
            </a:r>
            <a:endParaRPr kumimoji="0" lang="en-US" alt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reaction is catalyzed by AST (Aspartate Aminotransferase).</a:t>
            </a:r>
            <a:b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40" y="760730"/>
            <a:ext cx="9226550" cy="609727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7"/>
            <a:ext cx="6377305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fr-FR" sz="3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Transamination by ALT and AST</a:t>
            </a:r>
            <a:endParaRPr kumimoji="0" lang="en-US" altLang="fr-FR" sz="32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fr-FR" sz="32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6870" y="1779905"/>
            <a:ext cx="860869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the release of CO2 by a decarboxylase, resulting in an amine.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755" y="1048385"/>
            <a:ext cx="38779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Decarboxylation</a:t>
            </a:r>
            <a:endParaRPr lang="en-US" altLang="fr-FR" sz="28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000372"/>
            <a:ext cx="9144032" cy="334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7792" y="58143"/>
            <a:ext cx="54800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 of Carboxyl Groups</a:t>
            </a: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endParaRPr lang="fr-FR" sz="32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3925" y="71755"/>
            <a:ext cx="63449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fr-FR" sz="2600" b="1" dirty="0" smtClean="0">
                <a:solidFill>
                  <a:srgbClr val="00FF00"/>
                </a:solidFill>
              </a:rPr>
              <a:t>CATABOLISM OF GLUCOGENIC AMINO ACIDS</a:t>
            </a:r>
            <a:r>
              <a:rPr lang="fr-FR" sz="2600" b="1" dirty="0" smtClean="0">
                <a:solidFill>
                  <a:srgbClr val="00FF00"/>
                </a:solidFill>
              </a:rPr>
              <a:t> </a:t>
            </a:r>
            <a:endParaRPr lang="fr-FR" sz="2600" b="1" dirty="0" smtClean="0">
              <a:solidFill>
                <a:srgbClr val="00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31393"/>
            <a:ext cx="9144000" cy="7683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</a:rPr>
              <a:t>      Au total : 19 acides aminés glucoformateurs pour 5 entrées seulement :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r>
              <a:rPr lang="fr-FR" sz="2200" b="1" dirty="0" smtClean="0">
                <a:solidFill>
                  <a:schemeClr val="bg1"/>
                </a:solidFill>
              </a:rPr>
              <a:t>      Une entrée « glycolyse » et 4 entrée « cycle de Krebs ». </a:t>
            </a:r>
            <a:endParaRPr lang="fr-FR" sz="2200" b="1" dirty="0" smtClean="0">
              <a:solidFill>
                <a:schemeClr val="bg1"/>
              </a:solidFill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209550" y="603885"/>
            <a:ext cx="8732520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sz="2800" b="1">
                <a:solidFill>
                  <a:schemeClr val="bg1"/>
                </a:solidFill>
              </a:rPr>
              <a:t>The catabolism of the carbon skeleton of 19 glucogenic amino acids converges with intermediates of glycolysis and the citric acid cycle:</a:t>
            </a:r>
            <a:endParaRPr sz="2800" b="1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Ø"/>
            </a:pPr>
            <a:endParaRPr sz="2800" b="1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AutoNum type="arabicPeriod"/>
            </a:pPr>
            <a:r>
              <a:rPr sz="2600" b="1">
                <a:solidFill>
                  <a:srgbClr val="00FF00"/>
                </a:solidFill>
              </a:rPr>
              <a:t>Pyruvate (C3 entry):</a:t>
            </a:r>
            <a:r>
              <a:rPr lang="fr-FR" sz="2600" b="1">
                <a:solidFill>
                  <a:schemeClr val="bg1"/>
                </a:solidFill>
              </a:rPr>
              <a:t> </a:t>
            </a:r>
            <a:r>
              <a:rPr sz="2600" b="1">
                <a:solidFill>
                  <a:schemeClr val="bg1"/>
                </a:solidFill>
              </a:rPr>
              <a:t>Amino acids: threonine, glycine, serine, cysteine, tryptophan, alanine</a:t>
            </a:r>
            <a:endParaRPr sz="2600" b="1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AutoNum type="arabicPeriod"/>
            </a:pPr>
            <a:r>
              <a:rPr sz="2600" b="1">
                <a:solidFill>
                  <a:srgbClr val="00FF00"/>
                </a:solidFill>
              </a:rPr>
              <a:t>Oxaloacetate (C4 entry)</a:t>
            </a:r>
            <a:r>
              <a:rPr sz="2600" b="1">
                <a:solidFill>
                  <a:schemeClr val="bg1"/>
                </a:solidFill>
              </a:rPr>
              <a:t>:</a:t>
            </a:r>
            <a:r>
              <a:rPr lang="fr-FR" sz="2600" b="1">
                <a:solidFill>
                  <a:schemeClr val="bg1"/>
                </a:solidFill>
              </a:rPr>
              <a:t> </a:t>
            </a:r>
            <a:r>
              <a:rPr sz="2600" b="1">
                <a:solidFill>
                  <a:schemeClr val="bg1"/>
                </a:solidFill>
              </a:rPr>
              <a:t>Amino acids: asparagine, aspartate</a:t>
            </a:r>
            <a:endParaRPr sz="2600" b="1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AutoNum type="arabicPeriod"/>
            </a:pPr>
            <a:r>
              <a:rPr sz="2600" b="1">
                <a:solidFill>
                  <a:srgbClr val="00FF00"/>
                </a:solidFill>
              </a:rPr>
              <a:t>α-Ketoglutarate (C5 entry):</a:t>
            </a:r>
            <a:r>
              <a:rPr lang="fr-FR" sz="2600" b="1">
                <a:solidFill>
                  <a:schemeClr val="bg1"/>
                </a:solidFill>
              </a:rPr>
              <a:t> </a:t>
            </a:r>
            <a:r>
              <a:rPr sz="2600" b="1">
                <a:solidFill>
                  <a:schemeClr val="bg1"/>
                </a:solidFill>
              </a:rPr>
              <a:t>Amino acids: glutamate, histidine, arginine, proline, glutamine</a:t>
            </a:r>
            <a:endParaRPr sz="2600" b="1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AutoNum type="arabicPeriod"/>
            </a:pPr>
            <a:r>
              <a:rPr sz="2600" b="1">
                <a:solidFill>
                  <a:srgbClr val="00FF00"/>
                </a:solidFill>
              </a:rPr>
              <a:t>Succinyl CoA (C4 entry):</a:t>
            </a:r>
            <a:r>
              <a:rPr lang="fr-FR" sz="2600" b="1">
                <a:solidFill>
                  <a:schemeClr val="bg1"/>
                </a:solidFill>
              </a:rPr>
              <a:t> </a:t>
            </a:r>
            <a:r>
              <a:rPr sz="2600" b="1">
                <a:solidFill>
                  <a:schemeClr val="bg1"/>
                </a:solidFill>
              </a:rPr>
              <a:t>Amino acids: isoleucine, valine, methionine, threonine</a:t>
            </a:r>
            <a:endParaRPr sz="2600" b="1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AutoNum type="arabicPeriod"/>
            </a:pPr>
            <a:r>
              <a:rPr sz="2600" b="1">
                <a:solidFill>
                  <a:srgbClr val="00FF00"/>
                </a:solidFill>
              </a:rPr>
              <a:t>Fumarate (C4 entry):</a:t>
            </a:r>
            <a:r>
              <a:rPr lang="fr-FR" sz="2600" b="1">
                <a:solidFill>
                  <a:schemeClr val="bg1"/>
                </a:solidFill>
              </a:rPr>
              <a:t> </a:t>
            </a:r>
            <a:r>
              <a:rPr sz="2600" b="1">
                <a:solidFill>
                  <a:schemeClr val="bg1"/>
                </a:solidFill>
              </a:rPr>
              <a:t>Amino acids: phenylalanine, tyrosine</a:t>
            </a:r>
            <a:endParaRPr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39*219"/>
  <p:tag name="TABLE_ENDDRAG_RECT" val="44*66*639*21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4106</Words>
  <Application>WPS Presentation</Application>
  <PresentationFormat>Affichage à l'écran (4:3)</PresentationFormat>
  <Paragraphs>134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22</vt:i4>
      </vt:variant>
    </vt:vector>
  </HeadingPairs>
  <TitlesOfParts>
    <vt:vector size="54" baseType="lpstr">
      <vt:lpstr>Arial</vt:lpstr>
      <vt:lpstr>SimSun</vt:lpstr>
      <vt:lpstr>Wingdings</vt:lpstr>
      <vt:lpstr>MS PGothic</vt:lpstr>
      <vt:lpstr>Wingdings</vt:lpstr>
      <vt:lpstr>Times New Roman</vt:lpstr>
      <vt:lpstr>Calibri</vt:lpstr>
      <vt:lpstr>Microsoft YaHei</vt:lpstr>
      <vt:lpstr>Arial Unicode MS</vt:lpstr>
      <vt:lpstr>Franklin Gothic Medium</vt:lpstr>
      <vt:lpstr>Times New Roman</vt:lpstr>
      <vt:lpstr>Cambria</vt:lpstr>
      <vt:lpstr>Franklin Gothic Medium</vt:lpstr>
      <vt:lpstr>Symbol</vt:lpstr>
      <vt:lpstr>Thème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Samir Zeroual</cp:lastModifiedBy>
  <cp:revision>51</cp:revision>
  <dcterms:created xsi:type="dcterms:W3CDTF">2024-10-26T23:13:00Z</dcterms:created>
  <dcterms:modified xsi:type="dcterms:W3CDTF">2025-01-29T06:28:36Z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EE44F3AD19204458A46FCEC44AE3F055_12</vt:lpwstr>
  </property>
  <property fmtid="{D5CDD505-2E9C-101B-9397-08002B2CF9AE}" pid="3" name="KSOProductBuildVer">
    <vt:lpwstr>1036-12.2.0.19805</vt:lpwstr>
  </property>
</Properties>
</file>