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59" r:id="rId10"/>
    <p:sldId id="266" r:id="rId11"/>
    <p:sldId id="267" r:id="rId12"/>
    <p:sldId id="268" r:id="rId13"/>
    <p:sldId id="269" r:id="rId14"/>
    <p:sldId id="270" r:id="rId15"/>
    <p:sldId id="26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3F478EA-83CC-46D1-82E2-D7A69CCEE3D5}" type="datetimeFigureOut">
              <a:rPr lang="fr-FR" smtClean="0"/>
              <a:t>24/11/2024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C6420AC-FF1C-4114-A63A-0E91F426A698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smtClean="0">
                <a:latin typeface="Sakkal Majalla" pitchFamily="2" charset="-78"/>
                <a:cs typeface="Sakkal Majalla" pitchFamily="2" charset="-78"/>
              </a:rPr>
              <a:t>Terminology of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OCD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ADHD</a:t>
            </a:r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, and </a:t>
            </a:r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Social Anxiety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4857760"/>
            <a:ext cx="8062912" cy="1752600"/>
          </a:xfrm>
        </p:spPr>
        <p:txBody>
          <a:bodyPr/>
          <a:lstStyle/>
          <a:p>
            <a:r>
              <a:rPr lang="fr-FR" dirty="0" smtClean="0"/>
              <a:t>Mrs. </a:t>
            </a:r>
            <a:r>
              <a:rPr lang="fr-FR" dirty="0" err="1" smtClean="0"/>
              <a:t>Benloucif</a:t>
            </a:r>
            <a:r>
              <a:rPr lang="fr-FR" dirty="0" smtClean="0"/>
              <a:t> </a:t>
            </a:r>
            <a:r>
              <a:rPr lang="fr-FR" dirty="0" err="1" smtClean="0"/>
              <a:t>Nousseiba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Inattention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Difficulty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sustaining  focus, following instructions, or organizing tasks, leading to frequent careless mistakes.</a:t>
            </a:r>
            <a:endParaRPr lang="fr-FR" sz="4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Hyperactivity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Excessive motor activity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or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fidgeting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that is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inappropriate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for the context, often observed as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restlessness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Impulsivity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Acting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without forethought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, leading to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risky or disruptive behaviors.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Executive Dysfunction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400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Impaired ability to plan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prioritize, and regulate goal-directed behavior.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Stimulant Medications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 primary treatment for ADHD that increases dopamine and </a:t>
            </a:r>
            <a:r>
              <a:rPr lang="en-US" sz="4400" dirty="0" err="1" smtClean="0">
                <a:latin typeface="Sakkal Majalla" pitchFamily="2" charset="-78"/>
                <a:cs typeface="Sakkal Majalla" pitchFamily="2" charset="-78"/>
              </a:rPr>
              <a:t>norepinephrine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levels to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enhance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focus and self-regulation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sz="60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en-US" sz="6000" b="1" dirty="0"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sz="6000" b="1" dirty="0">
                <a:latin typeface="Sakkal Majalla" pitchFamily="2" charset="-78"/>
                <a:cs typeface="Sakkal Majalla" pitchFamily="2" charset="-78"/>
              </a:rPr>
            </a:br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Social Anxiety Disorder (Social Phobia)</a:t>
            </a:r>
            <a:br>
              <a:rPr lang="en-US" sz="6000" b="1" dirty="0" smtClean="0">
                <a:latin typeface="Sakkal Majalla" pitchFamily="2" charset="-78"/>
                <a:cs typeface="Sakkal Majalla" pitchFamily="2" charset="-78"/>
              </a:rPr>
            </a:b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Fear of Negative Evaluation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Avoidance Behavior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Cognitive Distortions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Exposure Therapy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Autonomic </a:t>
            </a:r>
            <a:r>
              <a:rPr lang="en-US" b="1" dirty="0" err="1" smtClean="0">
                <a:latin typeface="Sakkal Majalla" pitchFamily="2" charset="-78"/>
                <a:cs typeface="Sakkal Majalla" pitchFamily="2" charset="-78"/>
              </a:rPr>
              <a:t>Hyperarousal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Fear of Negative Evaluation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A core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feature of social anxiety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, where individuals fear being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judged or humiliated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by others.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Avoidance Behavior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Avoiding social or performance situations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 to prevent 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feared scrutiny or embarrassment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Cognitive Distortions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Irrational thought patterns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, such as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overgeneralization or </a:t>
            </a:r>
            <a:r>
              <a:rPr lang="en-US" sz="4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catastrophizing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, that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exacerbate anxiety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Exposure Therapy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A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behavioral treatment 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where individuals gradually face feared social situations to reduce </a:t>
            </a:r>
            <a:r>
              <a:rPr lang="en-US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avoidance and anxiety</a:t>
            </a:r>
            <a:r>
              <a:rPr lang="en-US" sz="40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Sakkal Majalla" pitchFamily="2" charset="-78"/>
                <a:cs typeface="Sakkal Majalla" pitchFamily="2" charset="-78"/>
              </a:rPr>
              <a:t>The following content is related terminology  to OCD</a:t>
            </a:r>
            <a:r>
              <a:rPr lang="en-US" sz="4800" dirty="0" smtClean="0">
                <a:latin typeface="Sakkal Majalla" pitchFamily="2" charset="-78"/>
                <a:cs typeface="Sakkal Majalla" pitchFamily="2" charset="-78"/>
              </a:rPr>
              <a:t>, </a:t>
            </a:r>
            <a:r>
              <a:rPr lang="en-US" sz="4800" b="1" dirty="0" smtClean="0">
                <a:latin typeface="Sakkal Majalla" pitchFamily="2" charset="-78"/>
                <a:cs typeface="Sakkal Majalla" pitchFamily="2" charset="-78"/>
              </a:rPr>
              <a:t>ADHD</a:t>
            </a:r>
            <a:r>
              <a:rPr lang="en-US" sz="4800" dirty="0" smtClean="0">
                <a:latin typeface="Sakkal Majalla" pitchFamily="2" charset="-78"/>
                <a:cs typeface="Sakkal Majalla" pitchFamily="2" charset="-78"/>
              </a:rPr>
              <a:t>, and </a:t>
            </a:r>
            <a:r>
              <a:rPr lang="en-US" sz="4800" b="1" dirty="0" smtClean="0">
                <a:latin typeface="Sakkal Majalla" pitchFamily="2" charset="-78"/>
                <a:cs typeface="Sakkal Majalla" pitchFamily="2" charset="-78"/>
              </a:rPr>
              <a:t>Social Anxiety</a:t>
            </a:r>
            <a:r>
              <a:rPr lang="en-US" sz="4800" dirty="0" smtClean="0">
                <a:latin typeface="Sakkal Majalla" pitchFamily="2" charset="-78"/>
                <a:cs typeface="Sakkal Majalla" pitchFamily="2" charset="-78"/>
              </a:rPr>
              <a:t> in clinical psychology, along with brief scientific definitions:</a:t>
            </a:r>
          </a:p>
          <a:p>
            <a:endParaRPr lang="fr-FR" sz="2800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Autonomic </a:t>
            </a:r>
            <a:r>
              <a:rPr lang="en-US" sz="6000" b="1" dirty="0" err="1" smtClean="0">
                <a:latin typeface="Sakkal Majalla" pitchFamily="2" charset="-78"/>
                <a:cs typeface="Sakkal Majalla" pitchFamily="2" charset="-78"/>
              </a:rPr>
              <a:t>Hyperarousal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Heightened physiological responses, such as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sweating, trembling, or a racing heart, triggered by social anxiety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These terms represent </a:t>
            </a:r>
            <a:r>
              <a:rPr lang="en-US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akkal Majalla" pitchFamily="2" charset="-78"/>
                <a:cs typeface="Sakkal Majalla" pitchFamily="2" charset="-78"/>
              </a:rPr>
              <a:t>fundamental </a:t>
            </a:r>
            <a:r>
              <a:rPr lang="en-US" sz="4400" dirty="0" smtClean="0">
                <a:latin typeface="Sakkal Majalla" pitchFamily="2" charset="-78"/>
                <a:cs typeface="Sakkal Majalla" pitchFamily="2" charset="-78"/>
              </a:rPr>
              <a:t>concepts for understanding and discussing these disorders in a clinical psychology context.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sz="53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</a:br>
            <a:r>
              <a:rPr lang="en-US" sz="53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Obsessive-Compulsive Disorder (OCD)</a:t>
            </a:r>
            <a:br>
              <a:rPr lang="en-US" sz="53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Obsessions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Compulsions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Thought-Action Fusion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Exposure and Response Prevention (ERP)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Functional Impairment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Obsessions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Recurrent, persistent, and intrusive 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thoughts,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urges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, or images that cause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distress or anxiety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Compulsions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Repetitive behaviors or mental acts 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performed in response to obsessions to reduce anxiety or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prevent a feared outcome.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Thought-Action Fusion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 A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cognitive distortion 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where a person believes that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thinking about an action is equivalent to performing it.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Exposure and Response Prevention (ERP)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: 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A type of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cognitive-behavioral therapy (CBT) </a:t>
            </a:r>
            <a:r>
              <a:rPr lang="en-US" sz="5400" dirty="0" smtClean="0">
                <a:latin typeface="Sakkal Majalla" pitchFamily="2" charset="-78"/>
                <a:cs typeface="Sakkal Majalla" pitchFamily="2" charset="-78"/>
              </a:rPr>
              <a:t>that exposes individuals to anxiety-provoking stimuli while </a:t>
            </a:r>
            <a:r>
              <a:rPr lang="en-US" sz="54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preventing compulsive responses.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Functional Impairment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The </a:t>
            </a:r>
            <a:r>
              <a:rPr lang="en-US" sz="6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significant disruption 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OCD causes in </a:t>
            </a:r>
            <a:r>
              <a:rPr lang="en-US" sz="6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daily functioning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, such as work, relationships, and </a:t>
            </a:r>
            <a:r>
              <a:rPr lang="en-US" sz="6000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personal care</a:t>
            </a:r>
            <a:r>
              <a:rPr lang="en-US" sz="6000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en-US" sz="6000" b="1" dirty="0" smtClean="0">
                <a:latin typeface="Sakkal Majalla" pitchFamily="2" charset="-78"/>
                <a:cs typeface="Sakkal Majalla" pitchFamily="2" charset="-78"/>
              </a:rPr>
            </a:br>
            <a:r>
              <a:rPr lang="en-US" sz="6000" b="1" dirty="0" smtClean="0">
                <a:latin typeface="Sakkal Majalla" pitchFamily="2" charset="-78"/>
                <a:cs typeface="Sakkal Majalla" pitchFamily="2" charset="-78"/>
              </a:rPr>
              <a:t>Attention-Deficit/Hyperactivity Disorder (ADHD)</a:t>
            </a:r>
            <a:br>
              <a:rPr lang="en-US" sz="6000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Inattention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Hyperactivity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Impulsivity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Executive Dysfunction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r>
              <a:rPr lang="en-US" b="1" dirty="0" smtClean="0">
                <a:latin typeface="Sakkal Majalla" pitchFamily="2" charset="-78"/>
                <a:cs typeface="Sakkal Majalla" pitchFamily="2" charset="-78"/>
              </a:rPr>
              <a:t>Stimulant Medications</a:t>
            </a:r>
            <a:endParaRPr lang="en-US" dirty="0" smtClean="0">
              <a:latin typeface="Sakkal Majalla" pitchFamily="2" charset="-78"/>
              <a:cs typeface="Sakkal Majalla" pitchFamily="2" charset="-78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</TotalTime>
  <Words>377</Words>
  <Application>Microsoft Office PowerPoint</Application>
  <PresentationFormat>Affichage à l'écran (4:3)</PresentationFormat>
  <Paragraphs>60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Verve</vt:lpstr>
      <vt:lpstr>Terminology of OCD, ADHD, and Social Anxiety</vt:lpstr>
      <vt:lpstr>Diapositive 2</vt:lpstr>
      <vt:lpstr> Obsessive-Compulsive Disorder (OCD) </vt:lpstr>
      <vt:lpstr>Obsessions: </vt:lpstr>
      <vt:lpstr>Compulsions:</vt:lpstr>
      <vt:lpstr>Thought-Action Fusion</vt:lpstr>
      <vt:lpstr>Exposure and Response Prevention (ERP): </vt:lpstr>
      <vt:lpstr>Functional Impairment</vt:lpstr>
      <vt:lpstr> Attention-Deficit/Hyperactivity Disorder (ADHD) </vt:lpstr>
      <vt:lpstr>Inattention: </vt:lpstr>
      <vt:lpstr>Hyperactivity: </vt:lpstr>
      <vt:lpstr>Impulsivity: </vt:lpstr>
      <vt:lpstr>Executive Dysfunction: </vt:lpstr>
      <vt:lpstr>Stimulant Medications: </vt:lpstr>
      <vt:lpstr>  Social Anxiety Disorder (Social Phobia) </vt:lpstr>
      <vt:lpstr>Fear of Negative Evaluation</vt:lpstr>
      <vt:lpstr>Avoidance Behavior: </vt:lpstr>
      <vt:lpstr>Cognitive Distortions: </vt:lpstr>
      <vt:lpstr>Exposure Therapy: </vt:lpstr>
      <vt:lpstr>Autonomic Hyperarousal: 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 of OCD, ADHD, and Social Anxiety</dc:title>
  <dc:creator>pc</dc:creator>
  <cp:lastModifiedBy>pc</cp:lastModifiedBy>
  <cp:revision>1</cp:revision>
  <dcterms:created xsi:type="dcterms:W3CDTF">2024-11-24T13:32:33Z</dcterms:created>
  <dcterms:modified xsi:type="dcterms:W3CDTF">2024-11-24T14:09:08Z</dcterms:modified>
</cp:coreProperties>
</file>