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56" r:id="rId5"/>
    <p:sldId id="257" r:id="rId6"/>
    <p:sldId id="258" r:id="rId7"/>
    <p:sldId id="259" r:id="rId8"/>
    <p:sldId id="260" r:id="rId9"/>
    <p:sldId id="266" r:id="rId10"/>
    <p:sldId id="269" r:id="rId11"/>
    <p:sldId id="276" r:id="rId12"/>
    <p:sldId id="268" r:id="rId13"/>
    <p:sldId id="262" r:id="rId14"/>
    <p:sldId id="263" r:id="rId15"/>
    <p:sldId id="265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8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38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7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43DEC388-69C3-41CE-836D-8CADE66F758F}" type="datetime1">
              <a:rPr lang="fr-FR" smtClean="0"/>
              <a:pPr algn="r" rtl="0"/>
              <a:t>07/04/2024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/>
            <a:fld id="{E31375A4-56A4-47D6-9801-1991572033F7}" type="slidenum">
              <a:rPr lang="fr-FR"/>
              <a:pPr algn="r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3CF334A0-7817-44BF-BE74-0C1D60A40209}" type="datetime1">
              <a:rPr lang="fr-FR" smtClean="0"/>
              <a:pPr/>
              <a:t>07/04/2024</a:t>
            </a:fld>
            <a:endParaRPr lang="fr-FR" dirty="0"/>
          </a:p>
        </p:txBody>
      </p:sp>
      <p:sp>
        <p:nvSpPr>
          <p:cNvPr id="4" name="Espace réservé de l’image des diapositives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 dirty="0"/>
          </a:p>
        </p:txBody>
      </p:sp>
      <p:sp>
        <p:nvSpPr>
          <p:cNvPr id="5" name="Espace réservé des not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E31375A4-56A4-47D6-9801-1991572033F7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375A4-56A4-47D6-9801-1991572033F7}" type="slidenum">
              <a:rPr lang="fr-FR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85061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8" name="Rectangle 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" name="Titre 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fr-FR" noProof="0"/>
              <a:t>Modifier le style des sous-titres du masque</a:t>
            </a:r>
            <a:endParaRPr lang="fr-FR" noProof="0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BD2900C-2F7F-47BB-ACB0-711941A2D01E}" type="datetime1">
              <a:rPr lang="fr-FR" smtClean="0"/>
              <a:t>08/04/2024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rtl="0">
              <a:defRPr/>
            </a:lvl1pPr>
          </a:lstStyle>
          <a:p>
            <a:fld id="{E31375A4-56A4-47D6-9801-1991572033F7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1" name="Image 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’image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fr-FR" noProof="0"/>
              <a:t>Modifier les styles du texte du masque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4BBE552-3497-4049-A970-D34E68788347}" type="datetime1">
              <a:rPr lang="fr-FR" smtClean="0"/>
              <a:t>08/04/2024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rtl="0">
              <a:defRPr/>
            </a:lvl1pPr>
          </a:lstStyle>
          <a:p>
            <a:fld id="{E31375A4-56A4-47D6-9801-1991572033F7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fr-FR" noProof="0"/>
              <a:t>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29A5CC6-61FA-4233-AA58-2B2FF22B7AD5}" type="datetime1">
              <a:rPr lang="fr-FR" smtClean="0"/>
              <a:t>08/04/2024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rtl="0">
              <a:defRPr/>
            </a:lvl1pPr>
          </a:lstStyle>
          <a:p>
            <a:fld id="{E31375A4-56A4-47D6-9801-1991572033F7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 rtlCol="0"/>
          <a:lstStyle/>
          <a:p>
            <a:pPr lvl="0" rtl="0"/>
            <a:r>
              <a:rPr lang="fr-FR" noProof="0"/>
              <a:t>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362346E-402F-4A18-B35B-916E0ED3608D}" type="datetime1">
              <a:rPr lang="fr-FR" smtClean="0"/>
              <a:t>08/04/2024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rtl="0">
              <a:defRPr/>
            </a:lvl1pPr>
          </a:lstStyle>
          <a:p>
            <a:fld id="{E31375A4-56A4-47D6-9801-1991572033F7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7" name="Groupe 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Connecteur droit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 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fr-FR" noProof="0"/>
              <a:t>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B3E8AEE-EF6E-4554-9A5A-9BCADE7190B7}" type="datetime1">
              <a:rPr lang="fr-FR" smtClean="0"/>
              <a:t>08/04/2024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rtl="0">
              <a:defRPr/>
            </a:lvl1pPr>
          </a:lstStyle>
          <a:p>
            <a:fld id="{E31375A4-56A4-47D6-9801-1991572033F7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e 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Connecteur droit 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 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e 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Connecteur droit 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 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8" name="Rectangle 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fr-FR" noProof="0"/>
              <a:t>Modifier le style des sous-titres du masque</a:t>
            </a:r>
            <a:endParaRPr lang="fr-FR" noProof="0" dirty="0"/>
          </a:p>
        </p:txBody>
      </p:sp>
      <p:pic>
        <p:nvPicPr>
          <p:cNvPr id="10" name="Image 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Espace réservé d’image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9" name="Texte d’instructions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r>
              <a:rPr lang="fr-FR" sz="1200" b="1" i="1" noProof="0" dirty="0">
                <a:latin typeface="Arial" pitchFamily="34" charset="0"/>
                <a:cs typeface="Arial" pitchFamily="34" charset="0"/>
              </a:rPr>
              <a:t>REMARQUE :</a:t>
            </a:r>
          </a:p>
          <a:p>
            <a:pPr rtl="0"/>
            <a:r>
              <a:rPr lang="fr-FR" sz="1200" i="1" noProof="0" dirty="0">
                <a:latin typeface="Arial" pitchFamily="34" charset="0"/>
                <a:cs typeface="Arial" pitchFamily="34" charset="0"/>
              </a:rPr>
              <a:t>Pour remplacer l’image sur cette diapositive, sélectionnez-la et supprimez-la. Cliquez ensuite sur l’icône Images dans l’espace réservé pour insérer votre image.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 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e 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Connecteur droit 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 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 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grpSp>
          <p:nvGrpSpPr>
            <p:cNvPr id="11" name="Groupe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Connecteur droit 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 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Modifier les styles du texte du masque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fr-FR"/>
              <a:t>​</a:t>
            </a:r>
            <a:fld id="{C07115AD-8F74-460E-BF7A-F82255E02157}" type="datetime1">
              <a:rPr lang="fr-FR" smtClean="0"/>
              <a:t>08/04/2024</a:t>
            </a:fld>
            <a:r>
              <a:rPr lang="fr-FR"/>
              <a:t>​</a:t>
            </a:r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rtl="0">
              <a:defRPr/>
            </a:lvl1pPr>
          </a:lstStyle>
          <a:p>
            <a:fld id="{E31375A4-56A4-47D6-9801-1991572033F7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7" name="Image 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fr-FR" noProof="0"/>
              <a:t>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</a:lstStyle>
          <a:p>
            <a:pPr lvl="0" rtl="0"/>
            <a:r>
              <a:rPr lang="fr-FR" noProof="0"/>
              <a:t>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98E912F-F9E5-40FE-AD9E-2A567E3D4D7F}" type="datetime1">
              <a:rPr lang="fr-FR" smtClean="0"/>
              <a:t>08/04/2024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rtl="0">
              <a:defRPr/>
            </a:lvl1pPr>
          </a:lstStyle>
          <a:p>
            <a:fld id="{E31375A4-56A4-47D6-9801-1991572033F7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fr-FR" noProof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 rtlCol="0"/>
          <a:lstStyle/>
          <a:p>
            <a:pPr lvl="0" rtl="0"/>
            <a:r>
              <a:rPr lang="fr-FR" noProof="0"/>
              <a:t>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fr-FR" noProof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 rtlCol="0"/>
          <a:lstStyle/>
          <a:p>
            <a:pPr lvl="0" rtl="0"/>
            <a:r>
              <a:rPr lang="fr-FR" noProof="0"/>
              <a:t>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7" name="Espace réservé de la date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A506880-CA50-4DBF-BD55-60FAD44B8530}" type="datetime1">
              <a:rPr lang="fr-FR" smtClean="0"/>
              <a:t>08/04/2024</a:t>
            </a:fld>
            <a:endParaRPr lang="fr-FR" dirty="0"/>
          </a:p>
        </p:txBody>
      </p:sp>
      <p:sp>
        <p:nvSpPr>
          <p:cNvPr id="8" name="Espace réservé du pied de page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rtl="0">
              <a:defRPr/>
            </a:lvl1pPr>
          </a:lstStyle>
          <a:p>
            <a:fld id="{E31375A4-56A4-47D6-9801-1991572033F7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6CF57D0-63A2-4894-8AF0-2A2717B34AF1}" type="datetime1">
              <a:rPr lang="fr-FR" smtClean="0"/>
              <a:t>08/04/2024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rtl="0">
              <a:defRPr/>
            </a:lvl1pPr>
          </a:lstStyle>
          <a:p>
            <a:fld id="{E31375A4-56A4-47D6-9801-1991572033F7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D0A0CE1-4746-461E-B241-5C8F57BF80E6}" type="datetime1">
              <a:rPr lang="fr-FR" smtClean="0"/>
              <a:t>08/04/2024</a:t>
            </a:fld>
            <a:endParaRPr lang="fr-FR" dirty="0"/>
          </a:p>
        </p:txBody>
      </p:sp>
      <p:sp>
        <p:nvSpPr>
          <p:cNvPr id="3" name="Espace réservé du pied de page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rtl="0">
              <a:defRPr/>
            </a:lvl1pPr>
          </a:lstStyle>
          <a:p>
            <a:fld id="{E31375A4-56A4-47D6-9801-1991572033F7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6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fr-FR" noProof="0"/>
              <a:t>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fr-FR" noProof="0"/>
              <a:t>Modifier les styles du texte du masque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E2A5016-DC45-4D5F-98AC-3F696FC3C178}" type="datetime1">
              <a:rPr lang="fr-FR" smtClean="0"/>
              <a:t>08/04/2024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rtl="0">
              <a:defRPr/>
            </a:lvl1pPr>
          </a:lstStyle>
          <a:p>
            <a:fld id="{E31375A4-56A4-47D6-9801-1991572033F7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 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rtl="0"/>
            <a:r>
              <a:rPr lang="fr-FR" noProof="0" dirty="0"/>
              <a:t>Modifiez le style du titre</a:t>
            </a:r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  <a:p>
            <a:pPr lvl="5" rtl="0"/>
            <a:r>
              <a:rPr lang="fr-FR" noProof="0" dirty="0"/>
              <a:t>Sixième niveau</a:t>
            </a:r>
          </a:p>
          <a:p>
            <a:pPr lvl="6" rtl="0"/>
            <a:r>
              <a:rPr lang="fr-FR" noProof="0" dirty="0"/>
              <a:t>Septième niveau</a:t>
            </a:r>
          </a:p>
          <a:p>
            <a:pPr lvl="7" rtl="0"/>
            <a:r>
              <a:rPr lang="fr-FR" noProof="0" dirty="0"/>
              <a:t>Huitième niveau</a:t>
            </a:r>
          </a:p>
          <a:p>
            <a:pPr lvl="8" rtl="0"/>
            <a:r>
              <a:rPr lang="fr-FR" noProof="0" dirty="0"/>
              <a:t>Neuvième niveau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fr-FR"/>
              <a:t>​</a:t>
            </a:r>
            <a:fld id="{22889D24-7286-4BF1-96D7-A71698DB1AFA}" type="datetime1">
              <a:rPr lang="fr-FR" smtClean="0"/>
              <a:t>08/04/2024</a:t>
            </a:fld>
            <a:r>
              <a:rPr lang="fr-FR"/>
              <a:t>​</a:t>
            </a:r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endParaRPr lang="fr-FR" noProof="0" dirty="0"/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E31375A4-56A4-47D6-9801-1991572033F7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15" name="Groupe 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Connecteur droit 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 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 5"/>
          <p:cNvSpPr>
            <a:spLocks noGrp="1"/>
          </p:cNvSpPr>
          <p:nvPr>
            <p:ph type="ctrTitle"/>
          </p:nvPr>
        </p:nvSpPr>
        <p:spPr>
          <a:xfrm>
            <a:off x="-452582" y="2162785"/>
            <a:ext cx="7943273" cy="2219691"/>
          </a:xfrm>
        </p:spPr>
        <p:txBody>
          <a:bodyPr rtlCol="0" anchor="ctr">
            <a:no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Information and</a:t>
            </a:r>
            <a:br>
              <a:rPr lang="fr-FR" sz="2800" b="1" dirty="0">
                <a:solidFill>
                  <a:srgbClr val="FF0000"/>
                </a:solidFill>
                <a:latin typeface="Georgia" panose="02040502050405020303" pitchFamily="18" charset="0"/>
              </a:rPr>
            </a:br>
            <a:r>
              <a:rPr lang="fr-FR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communication technologies</a:t>
            </a:r>
            <a:br>
              <a:rPr lang="fr-FR" sz="2800" b="1" dirty="0">
                <a:latin typeface="Georgia" panose="02040502050405020303" pitchFamily="18" charset="0"/>
              </a:rPr>
            </a:br>
            <a:r>
              <a:rPr lang="fr-FR" sz="1800" b="1" cap="none" dirty="0">
                <a:latin typeface="Georgia" panose="02040502050405020303" pitchFamily="18" charset="0"/>
              </a:rPr>
              <a:t>TELLI </a:t>
            </a:r>
            <a:r>
              <a:rPr lang="fr-FR" sz="1800" b="1" cap="none" dirty="0" err="1">
                <a:latin typeface="Georgia" panose="02040502050405020303" pitchFamily="18" charset="0"/>
              </a:rPr>
              <a:t>AbdelmoutiA</a:t>
            </a:r>
            <a:br>
              <a:rPr lang="fr-FR" sz="1800" b="1" cap="none" dirty="0">
                <a:latin typeface="Georgia" panose="02040502050405020303" pitchFamily="18" charset="0"/>
              </a:rPr>
            </a:br>
            <a:r>
              <a:rPr lang="fr-FR" sz="1800" b="1" cap="none" dirty="0">
                <a:latin typeface="Georgia" panose="02040502050405020303" pitchFamily="18" charset="0"/>
              </a:rPr>
              <a:t>Class A </a:t>
            </a:r>
            <a:r>
              <a:rPr lang="fr-FR" sz="1800" b="1" cap="none" dirty="0" err="1">
                <a:latin typeface="Georgia" panose="02040502050405020303" pitchFamily="18" charset="0"/>
              </a:rPr>
              <a:t>Associate</a:t>
            </a:r>
            <a:r>
              <a:rPr lang="fr-FR" sz="1800" b="1" cap="none" dirty="0">
                <a:latin typeface="Georgia" panose="02040502050405020303" pitchFamily="18" charset="0"/>
              </a:rPr>
              <a:t> Professor</a:t>
            </a:r>
            <a:br>
              <a:rPr lang="fr-FR" sz="1800" b="1" cap="none" dirty="0">
                <a:latin typeface="Georgia" panose="02040502050405020303" pitchFamily="18" charset="0"/>
              </a:rPr>
            </a:br>
            <a:r>
              <a:rPr lang="fr-FR" sz="1800" b="1" cap="none" dirty="0">
                <a:latin typeface="Georgia" panose="02040502050405020303" pitchFamily="18" charset="0"/>
              </a:rPr>
              <a:t>Computer Science </a:t>
            </a:r>
            <a:r>
              <a:rPr lang="fr-FR" sz="1800" b="1" cap="none" dirty="0" err="1">
                <a:latin typeface="Georgia" panose="02040502050405020303" pitchFamily="18" charset="0"/>
              </a:rPr>
              <a:t>Department</a:t>
            </a:r>
            <a:br>
              <a:rPr lang="fr-FR" sz="1800" b="1" cap="none" dirty="0">
                <a:latin typeface="Georgia" panose="02040502050405020303" pitchFamily="18" charset="0"/>
              </a:rPr>
            </a:br>
            <a:r>
              <a:rPr lang="fr-FR" sz="1800" b="1" cap="none" dirty="0">
                <a:latin typeface="Georgia" panose="02040502050405020303" pitchFamily="18" charset="0"/>
              </a:rPr>
              <a:t>Biskra </a:t>
            </a:r>
            <a:r>
              <a:rPr lang="fr-FR" sz="1800" b="1" cap="none" dirty="0" err="1">
                <a:latin typeface="Georgia" panose="02040502050405020303" pitchFamily="18" charset="0"/>
              </a:rPr>
              <a:t>University</a:t>
            </a:r>
            <a:br>
              <a:rPr lang="fr-FR" sz="1800" b="1" cap="none" dirty="0">
                <a:latin typeface="Georgia" panose="02040502050405020303" pitchFamily="18" charset="0"/>
              </a:rPr>
            </a:br>
            <a:r>
              <a:rPr lang="fr-FR" sz="1800" b="1" cap="none" dirty="0">
                <a:latin typeface="Georgia" panose="02040502050405020303" pitchFamily="18" charset="0"/>
              </a:rPr>
              <a:t>2023-2024</a:t>
            </a:r>
            <a:endParaRPr lang="fr-FR" sz="1800" b="1" cap="none" dirty="0">
              <a:latin typeface="Georgia" panose="02040502050405020303" pitchFamily="18" charset="0"/>
            </a:endParaRPr>
          </a:p>
        </p:txBody>
      </p:sp>
      <p:pic>
        <p:nvPicPr>
          <p:cNvPr id="4" name="Espace réservé d’image 3" descr="Livre ouvert sur une table, rayonnages flous à l’arrière-plan" title="Exemple d’image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54281" y="379768"/>
            <a:ext cx="9980682" cy="489671"/>
          </a:xfrm>
        </p:spPr>
        <p:txBody>
          <a:bodyPr rtlCol="0">
            <a:normAutofit/>
          </a:bodyPr>
          <a:lstStyle/>
          <a:p>
            <a:r>
              <a:rPr lang="fr-FR" sz="2400" b="1" dirty="0" err="1">
                <a:solidFill>
                  <a:srgbClr val="FF0000"/>
                </a:solidFill>
                <a:latin typeface="Georgia" panose="02040502050405020303" pitchFamily="18" charset="0"/>
              </a:rPr>
              <a:t>Chapter</a:t>
            </a:r>
            <a:r>
              <a:rPr lang="fr-FR" sz="2400" b="1" dirty="0">
                <a:solidFill>
                  <a:srgbClr val="FF0000"/>
                </a:solidFill>
                <a:latin typeface="Georgia" panose="02040502050405020303" pitchFamily="18" charset="0"/>
              </a:rPr>
              <a:t> 2: Introduction to web technologies</a:t>
            </a:r>
            <a:endParaRPr lang="fr-FR" sz="2400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27809" y="1624948"/>
            <a:ext cx="4919472" cy="415564"/>
          </a:xfrm>
        </p:spPr>
        <p:txBody>
          <a:bodyPr rtlCol="0">
            <a:normAutofit lnSpcReduction="10000"/>
          </a:bodyPr>
          <a:lstStyle/>
          <a:p>
            <a:r>
              <a:rPr lang="fr-FR" dirty="0"/>
              <a:t>1. </a:t>
            </a:r>
            <a:r>
              <a:rPr lang="fr-FR" sz="2000" dirty="0" err="1">
                <a:solidFill>
                  <a:srgbClr val="002060"/>
                </a:solidFill>
                <a:latin typeface="Georgia" panose="02040502050405020303" pitchFamily="18" charset="0"/>
              </a:rPr>
              <a:t>Presentation</a:t>
            </a:r>
            <a:r>
              <a:rPr lang="fr-FR" sz="2000" dirty="0">
                <a:solidFill>
                  <a:srgbClr val="002060"/>
                </a:solidFill>
                <a:latin typeface="Georgia" panose="02040502050405020303" pitchFamily="18" charset="0"/>
              </a:rPr>
              <a:t> of the Internet:</a:t>
            </a:r>
            <a:endParaRPr lang="fr-FR" sz="20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27809" y="2599602"/>
            <a:ext cx="3734955" cy="3748088"/>
          </a:xfrm>
        </p:spPr>
        <p:txBody>
          <a:bodyPr rtlCol="0">
            <a:normAutofit/>
          </a:bodyPr>
          <a:lstStyle/>
          <a:p>
            <a:r>
              <a:rPr lang="fr-FR" sz="1800" b="1" dirty="0">
                <a:solidFill>
                  <a:srgbClr val="00B050"/>
                </a:solidFill>
                <a:latin typeface="Georgia" panose="02040502050405020303" pitchFamily="18" charset="0"/>
              </a:rPr>
              <a:t>Communication</a:t>
            </a:r>
            <a:endParaRPr lang="ar-DZ" sz="18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r>
              <a:rPr lang="fr-FR" sz="1800" b="1" dirty="0">
                <a:solidFill>
                  <a:srgbClr val="00B050"/>
                </a:solidFill>
                <a:latin typeface="Georgia" panose="02040502050405020303" pitchFamily="18" charset="0"/>
              </a:rPr>
              <a:t>Information </a:t>
            </a:r>
            <a:r>
              <a:rPr lang="fr-FR" sz="18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Retrieval</a:t>
            </a:r>
            <a:endParaRPr lang="ar-DZ" sz="18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r>
              <a:rPr lang="fr-FR" sz="1800" b="1" dirty="0">
                <a:solidFill>
                  <a:srgbClr val="00B050"/>
                </a:solidFill>
                <a:latin typeface="Georgia" panose="02040502050405020303" pitchFamily="18" charset="0"/>
              </a:rPr>
              <a:t>E-commerce</a:t>
            </a:r>
            <a:endParaRPr lang="ar-DZ" sz="18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r>
              <a:rPr lang="fr-FR" sz="1800" b="1" dirty="0">
                <a:solidFill>
                  <a:srgbClr val="00B050"/>
                </a:solidFill>
                <a:latin typeface="Georgia" panose="02040502050405020303" pitchFamily="18" charset="0"/>
              </a:rPr>
              <a:t>Education</a:t>
            </a:r>
            <a:endParaRPr lang="ar-DZ" sz="18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r>
              <a:rPr lang="fr-FR" sz="18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Telecommution</a:t>
            </a:r>
            <a:endParaRPr lang="ar-DZ" sz="18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r>
              <a:rPr lang="fr-FR" sz="1800" b="1" dirty="0">
                <a:solidFill>
                  <a:srgbClr val="00B050"/>
                </a:solidFill>
                <a:latin typeface="Georgia" panose="02040502050405020303" pitchFamily="18" charset="0"/>
              </a:rPr>
              <a:t>Healthcare:</a:t>
            </a:r>
            <a:endParaRPr lang="fr-FR" sz="1800" dirty="0">
              <a:solidFill>
                <a:srgbClr val="00B05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095241" y="1324185"/>
            <a:ext cx="4919472" cy="419821"/>
          </a:xfrm>
        </p:spPr>
        <p:txBody>
          <a:bodyPr rtlCol="0">
            <a:normAutofit/>
          </a:bodyPr>
          <a:lstStyle/>
          <a:p>
            <a:r>
              <a:rPr lang="fr-FR" sz="2000" dirty="0">
                <a:solidFill>
                  <a:srgbClr val="002060"/>
                </a:solidFill>
                <a:latin typeface="Georgia" panose="02040502050405020303" pitchFamily="18" charset="0"/>
              </a:rPr>
              <a:t>2. Terminologies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522585" y="1744006"/>
            <a:ext cx="6429270" cy="4269880"/>
          </a:xfrm>
        </p:spPr>
        <p:txBody>
          <a:bodyPr rtlCol="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1" dirty="0">
                <a:solidFill>
                  <a:srgbClr val="00B050"/>
                </a:solidFill>
                <a:latin typeface="Georgia" panose="02040502050405020303" pitchFamily="18" charset="0"/>
              </a:rPr>
              <a:t>URL (Uniform Resource Locator</a:t>
            </a:r>
            <a:endParaRPr lang="ar-DZ" sz="16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>
              <a:lnSpc>
                <a:spcPct val="100000"/>
              </a:lnSpc>
            </a:pPr>
            <a:r>
              <a:rPr lang="fr-FR" sz="1600" b="1" dirty="0">
                <a:solidFill>
                  <a:srgbClr val="00B050"/>
                </a:solidFill>
                <a:latin typeface="Georgia" panose="02040502050405020303" pitchFamily="18" charset="0"/>
              </a:rPr>
              <a:t>HTTP (</a:t>
            </a:r>
            <a:r>
              <a:rPr lang="fr-FR" sz="16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Hypertext</a:t>
            </a:r>
            <a:r>
              <a:rPr lang="fr-FR" sz="1600" b="1" dirty="0">
                <a:solidFill>
                  <a:srgbClr val="00B050"/>
                </a:solidFill>
                <a:latin typeface="Georgia" panose="02040502050405020303" pitchFamily="18" charset="0"/>
              </a:rPr>
              <a:t> Transfer Protocol)</a:t>
            </a:r>
            <a:endParaRPr lang="ar-DZ" sz="16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>
              <a:lnSpc>
                <a:spcPct val="100000"/>
              </a:lnSpc>
            </a:pPr>
            <a:r>
              <a:rPr lang="fr-FR" sz="1600" b="1" dirty="0">
                <a:solidFill>
                  <a:srgbClr val="00B050"/>
                </a:solidFill>
                <a:latin typeface="Georgia" panose="02040502050405020303" pitchFamily="18" charset="0"/>
              </a:rPr>
              <a:t>HTML (</a:t>
            </a:r>
            <a:r>
              <a:rPr lang="fr-FR" sz="16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Hypertext</a:t>
            </a:r>
            <a:r>
              <a:rPr lang="fr-FR" sz="1600" b="1" dirty="0">
                <a:solidFill>
                  <a:srgbClr val="00B050"/>
                </a:solidFill>
                <a:latin typeface="Georgia" panose="02040502050405020303" pitchFamily="18" charset="0"/>
              </a:rPr>
              <a:t> </a:t>
            </a:r>
            <a:r>
              <a:rPr lang="fr-FR" sz="16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Markup</a:t>
            </a:r>
            <a:r>
              <a:rPr lang="fr-FR" sz="1600" b="1" dirty="0">
                <a:solidFill>
                  <a:srgbClr val="00B050"/>
                </a:solidFill>
                <a:latin typeface="Georgia" panose="02040502050405020303" pitchFamily="18" charset="0"/>
              </a:rPr>
              <a:t> </a:t>
            </a:r>
            <a:r>
              <a:rPr lang="fr-FR" sz="16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Language</a:t>
            </a:r>
            <a:r>
              <a:rPr lang="fr-FR" sz="1600" b="1" dirty="0">
                <a:solidFill>
                  <a:srgbClr val="00B050"/>
                </a:solidFill>
                <a:latin typeface="Georgia" panose="02040502050405020303" pitchFamily="18" charset="0"/>
              </a:rPr>
              <a:t>)</a:t>
            </a:r>
            <a:endParaRPr lang="ar-DZ" sz="16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00B050"/>
                </a:solidFill>
                <a:latin typeface="Georgia" panose="02040502050405020303" pitchFamily="18" charset="0"/>
              </a:rPr>
              <a:t>IP Address (Internet Protocol Address)</a:t>
            </a:r>
            <a:endParaRPr lang="ar-DZ" sz="16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>
              <a:lnSpc>
                <a:spcPct val="100000"/>
              </a:lnSpc>
            </a:pPr>
            <a:r>
              <a:rPr lang="fr-FR" sz="1600" b="1" dirty="0">
                <a:solidFill>
                  <a:srgbClr val="00B050"/>
                </a:solidFill>
                <a:latin typeface="Georgia" panose="02040502050405020303" pitchFamily="18" charset="0"/>
              </a:rPr>
              <a:t>DNS (Domain Name System)</a:t>
            </a:r>
            <a:endParaRPr lang="ar-DZ" sz="16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>
              <a:lnSpc>
                <a:spcPct val="100000"/>
              </a:lnSpc>
            </a:pPr>
            <a:r>
              <a:rPr lang="fr-FR" sz="1600" b="1" dirty="0">
                <a:solidFill>
                  <a:srgbClr val="00B050"/>
                </a:solidFill>
                <a:latin typeface="Georgia" panose="02040502050405020303" pitchFamily="18" charset="0"/>
              </a:rPr>
              <a:t>ISP (Internet Service Provider)</a:t>
            </a:r>
            <a:endParaRPr lang="ar-DZ" sz="16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>
              <a:lnSpc>
                <a:spcPct val="100000"/>
              </a:lnSpc>
            </a:pPr>
            <a:r>
              <a:rPr lang="fr-FR" sz="1600" b="1" dirty="0">
                <a:solidFill>
                  <a:srgbClr val="00B050"/>
                </a:solidFill>
                <a:latin typeface="Georgia" panose="02040502050405020303" pitchFamily="18" charset="0"/>
              </a:rPr>
              <a:t>Firewall</a:t>
            </a:r>
            <a:endParaRPr lang="ar-DZ" sz="16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>
              <a:lnSpc>
                <a:spcPct val="100000"/>
              </a:lnSpc>
            </a:pPr>
            <a:r>
              <a:rPr lang="fr-FR" sz="1600" b="1" dirty="0">
                <a:solidFill>
                  <a:srgbClr val="00B050"/>
                </a:solidFill>
                <a:latin typeface="Georgia" panose="02040502050405020303" pitchFamily="18" charset="0"/>
              </a:rPr>
              <a:t>VPN (Virtual </a:t>
            </a:r>
            <a:r>
              <a:rPr lang="fr-FR" sz="16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Private</a:t>
            </a:r>
            <a:r>
              <a:rPr lang="fr-FR" sz="1600" b="1" dirty="0">
                <a:solidFill>
                  <a:srgbClr val="00B050"/>
                </a:solidFill>
                <a:latin typeface="Georgia" panose="02040502050405020303" pitchFamily="18" charset="0"/>
              </a:rPr>
              <a:t> Network)</a:t>
            </a:r>
            <a:endParaRPr lang="ar-DZ" sz="16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>
              <a:lnSpc>
                <a:spcPct val="100000"/>
              </a:lnSpc>
            </a:pPr>
            <a:r>
              <a:rPr lang="fr-FR" sz="1600" b="1" dirty="0">
                <a:solidFill>
                  <a:srgbClr val="00B050"/>
                </a:solidFill>
                <a:latin typeface="Georgia" panose="02040502050405020303" pitchFamily="18" charset="0"/>
              </a:rPr>
              <a:t>TCP/IP (Transmission Control Protocol/Internet Protocol)</a:t>
            </a:r>
            <a:endParaRPr lang="ar-DZ" sz="16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>
              <a:lnSpc>
                <a:spcPct val="100000"/>
              </a:lnSpc>
            </a:pPr>
            <a:r>
              <a:rPr lang="fr-FR" sz="1600" b="1" dirty="0">
                <a:solidFill>
                  <a:srgbClr val="00B050"/>
                </a:solidFill>
                <a:latin typeface="Georgia" panose="02040502050405020303" pitchFamily="18" charset="0"/>
              </a:rPr>
              <a:t>FTP (File Transfer Protocol)</a:t>
            </a:r>
            <a:endParaRPr lang="ar-DZ" sz="16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>
              <a:lnSpc>
                <a:spcPct val="100000"/>
              </a:lnSpc>
            </a:pPr>
            <a:r>
              <a:rPr lang="fr-FR" sz="16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VoIP</a:t>
            </a:r>
            <a:r>
              <a:rPr lang="fr-FR" sz="1600" b="1" dirty="0">
                <a:solidFill>
                  <a:srgbClr val="00B050"/>
                </a:solidFill>
                <a:latin typeface="Georgia" panose="02040502050405020303" pitchFamily="18" charset="0"/>
              </a:rPr>
              <a:t> (Voice over Internet Protocol)</a:t>
            </a:r>
            <a:endParaRPr lang="ar-DZ" sz="1600" b="1" dirty="0">
              <a:solidFill>
                <a:srgbClr val="00B05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fr-FR" smtClean="0"/>
              <a:pPr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2449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b="1" dirty="0" err="1">
                <a:solidFill>
                  <a:srgbClr val="FF0000"/>
                </a:solidFill>
                <a:latin typeface="Georgia" panose="02040502050405020303" pitchFamily="18" charset="0"/>
              </a:rPr>
              <a:t>Chapter</a:t>
            </a:r>
            <a:r>
              <a:rPr lang="fr-FR" b="1" dirty="0">
                <a:solidFill>
                  <a:srgbClr val="FF0000"/>
                </a:solidFill>
                <a:latin typeface="Georgia" panose="02040502050405020303" pitchFamily="18" charset="0"/>
              </a:rPr>
              <a:t> 2: Introduction to web technologies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1479964" y="1808638"/>
            <a:ext cx="29065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3. </a:t>
            </a:r>
            <a:r>
              <a:rPr lang="fr-FR" sz="20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Searching</a:t>
            </a:r>
            <a:r>
              <a:rPr lang="fr-FR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the web</a:t>
            </a:r>
          </a:p>
        </p:txBody>
      </p:sp>
      <p:sp>
        <p:nvSpPr>
          <p:cNvPr id="4" name="Rectangle 3"/>
          <p:cNvSpPr/>
          <p:nvPr/>
        </p:nvSpPr>
        <p:spPr>
          <a:xfrm>
            <a:off x="1479964" y="2385353"/>
            <a:ext cx="4778872" cy="38852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Define</a:t>
            </a:r>
            <a:r>
              <a:rPr lang="fr-FR" b="1" dirty="0">
                <a:solidFill>
                  <a:srgbClr val="00B050"/>
                </a:solidFill>
                <a:latin typeface="Georgia" panose="02040502050405020303" pitchFamily="18" charset="0"/>
              </a:rPr>
              <a:t> </a:t>
            </a: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Your</a:t>
            </a:r>
            <a:r>
              <a:rPr lang="fr-FR" b="1" dirty="0">
                <a:solidFill>
                  <a:srgbClr val="00B050"/>
                </a:solidFill>
                <a:latin typeface="Georgia" panose="02040502050405020303" pitchFamily="18" charset="0"/>
              </a:rPr>
              <a:t> </a:t>
            </a: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Search</a:t>
            </a:r>
            <a:r>
              <a:rPr lang="fr-FR" b="1" dirty="0">
                <a:solidFill>
                  <a:srgbClr val="00B050"/>
                </a:solidFill>
                <a:latin typeface="Georgia" panose="02040502050405020303" pitchFamily="18" charset="0"/>
              </a:rPr>
              <a:t> </a:t>
            </a: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Query</a:t>
            </a:r>
            <a:endParaRPr lang="fr-FR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0B050"/>
                </a:solidFill>
                <a:latin typeface="Georgia" panose="02040502050405020303" pitchFamily="18" charset="0"/>
              </a:rPr>
              <a:t>Use Relevant Keywords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Choose</a:t>
            </a:r>
            <a:r>
              <a:rPr lang="fr-FR" b="1" dirty="0">
                <a:solidFill>
                  <a:srgbClr val="00B050"/>
                </a:solidFill>
                <a:latin typeface="Georgia" panose="02040502050405020303" pitchFamily="18" charset="0"/>
              </a:rPr>
              <a:t> </a:t>
            </a: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Reliable</a:t>
            </a:r>
            <a:r>
              <a:rPr lang="fr-FR" b="1" dirty="0">
                <a:solidFill>
                  <a:srgbClr val="00B050"/>
                </a:solidFill>
                <a:latin typeface="Georgia" panose="02040502050405020303" pitchFamily="18" charset="0"/>
              </a:rPr>
              <a:t> Sources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B050"/>
                </a:solidFill>
                <a:latin typeface="Georgia" panose="02040502050405020303" pitchFamily="18" charset="0"/>
              </a:rPr>
              <a:t>Check the Authority of the Source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B050"/>
                </a:solidFill>
                <a:latin typeface="Georgia" panose="02040502050405020303" pitchFamily="18" charset="0"/>
              </a:rPr>
              <a:t>Explore Different Types of Content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Utilize</a:t>
            </a:r>
            <a:r>
              <a:rPr lang="fr-FR" b="1" dirty="0">
                <a:solidFill>
                  <a:srgbClr val="00B050"/>
                </a:solidFill>
                <a:latin typeface="Georgia" panose="02040502050405020303" pitchFamily="18" charset="0"/>
              </a:rPr>
              <a:t> Advanced </a:t>
            </a: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Search</a:t>
            </a:r>
            <a:r>
              <a:rPr lang="fr-FR" b="1" dirty="0">
                <a:solidFill>
                  <a:srgbClr val="00B050"/>
                </a:solidFill>
                <a:latin typeface="Georgia" panose="02040502050405020303" pitchFamily="18" charset="0"/>
              </a:rPr>
              <a:t> Techniques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Stay</a:t>
            </a:r>
            <a:r>
              <a:rPr lang="fr-FR" b="1" dirty="0">
                <a:solidFill>
                  <a:srgbClr val="00B050"/>
                </a:solidFill>
                <a:latin typeface="Georgia" panose="02040502050405020303" pitchFamily="18" charset="0"/>
              </a:rPr>
              <a:t> </a:t>
            </a: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Updated</a:t>
            </a:r>
            <a:endParaRPr lang="fr-FR" b="1" dirty="0">
              <a:solidFill>
                <a:srgbClr val="00B05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fr-FR" smtClean="0"/>
              <a:pPr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2700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b="1" dirty="0" err="1">
                <a:solidFill>
                  <a:srgbClr val="FF0000"/>
                </a:solidFill>
                <a:latin typeface="Georgia" panose="02040502050405020303" pitchFamily="18" charset="0"/>
              </a:rPr>
              <a:t>Chapter</a:t>
            </a:r>
            <a:r>
              <a:rPr lang="fr-FR" b="1" dirty="0">
                <a:solidFill>
                  <a:srgbClr val="FF0000"/>
                </a:solidFill>
                <a:latin typeface="Georgia" panose="02040502050405020303" pitchFamily="18" charset="0"/>
              </a:rPr>
              <a:t> 2: Introduction to web technologies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lvl="2" indent="0">
              <a:spcBef>
                <a:spcPts val="1200"/>
              </a:spcBef>
              <a:buNone/>
            </a:pPr>
            <a:r>
              <a:rPr lang="fr-FR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Directories:</a:t>
            </a:r>
          </a:p>
          <a:p>
            <a:r>
              <a:rPr lang="fr-FR" dirty="0"/>
              <a:t> </a:t>
            </a:r>
            <a:r>
              <a:rPr lang="fr-FR" sz="1800" b="1" dirty="0">
                <a:solidFill>
                  <a:srgbClr val="00B050"/>
                </a:solidFill>
                <a:latin typeface="Georgia" panose="02040502050405020303" pitchFamily="18" charset="0"/>
              </a:rPr>
              <a:t>Yahoo Directory 2014</a:t>
            </a:r>
          </a:p>
          <a:p>
            <a:r>
              <a:rPr lang="fr-FR" sz="1800" b="1" dirty="0">
                <a:solidFill>
                  <a:srgbClr val="00B050"/>
                </a:solidFill>
                <a:latin typeface="Georgia" panose="02040502050405020303" pitchFamily="18" charset="0"/>
              </a:rPr>
              <a:t>DMOZ (Open Directory Project) 2017</a:t>
            </a:r>
          </a:p>
          <a:p>
            <a:r>
              <a:rPr lang="en-US" sz="1800" b="1" dirty="0">
                <a:solidFill>
                  <a:srgbClr val="00B050"/>
                </a:solidFill>
                <a:latin typeface="Georgia" panose="02040502050405020303" pitchFamily="18" charset="0"/>
              </a:rPr>
              <a:t>Best of the Web (BOTW)</a:t>
            </a:r>
          </a:p>
          <a:p>
            <a:r>
              <a:rPr lang="fr-FR" sz="1800" b="1" dirty="0">
                <a:solidFill>
                  <a:srgbClr val="00B050"/>
                </a:solidFill>
                <a:latin typeface="Georgia" panose="02040502050405020303" pitchFamily="18" charset="0"/>
              </a:rPr>
              <a:t>Business.com</a:t>
            </a:r>
          </a:p>
          <a:p>
            <a:r>
              <a:rPr lang="fr-FR" sz="18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Yelp</a:t>
            </a:r>
            <a:endParaRPr lang="fr-FR" sz="18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r>
              <a:rPr lang="fr-FR" sz="18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TripAdvisor</a:t>
            </a:r>
            <a:endParaRPr lang="fr-FR" sz="1800" b="1" dirty="0">
              <a:solidFill>
                <a:srgbClr val="00B05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771900" cy="3295073"/>
          </a:xfrm>
        </p:spPr>
        <p:txBody>
          <a:bodyPr rtlCol="0"/>
          <a:lstStyle/>
          <a:p>
            <a:r>
              <a:rPr lang="fr-FR" sz="20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Search</a:t>
            </a:r>
            <a:r>
              <a:rPr lang="fr-FR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fr-FR" sz="20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engines</a:t>
            </a:r>
            <a:r>
              <a:rPr lang="fr-FR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0B050"/>
                </a:solidFill>
                <a:latin typeface="Georgia" panose="02040502050405020303" pitchFamily="18" charset="0"/>
              </a:rPr>
              <a:t>Google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0B050"/>
                </a:solidFill>
                <a:latin typeface="Georgia" panose="02040502050405020303" pitchFamily="18" charset="0"/>
              </a:rPr>
              <a:t>Bing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0B050"/>
                </a:solidFill>
                <a:latin typeface="Georgia" panose="02040502050405020303" pitchFamily="18" charset="0"/>
              </a:rPr>
              <a:t>Yahoo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DuckDuckGo</a:t>
            </a:r>
            <a:endParaRPr lang="fr-FR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Baidu</a:t>
            </a:r>
            <a:endParaRPr lang="fr-FR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Yandex</a:t>
            </a:r>
            <a:endParaRPr lang="fr-FR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Ask</a:t>
            </a:r>
            <a:endParaRPr lang="fr-FR" b="1" dirty="0">
              <a:solidFill>
                <a:srgbClr val="00B05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fr-FR" smtClean="0"/>
              <a:pPr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9702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b="1" dirty="0" err="1">
                <a:solidFill>
                  <a:srgbClr val="FF0000"/>
                </a:solidFill>
                <a:latin typeface="Georgia" panose="02040502050405020303" pitchFamily="18" charset="0"/>
              </a:rPr>
              <a:t>Chapter</a:t>
            </a:r>
            <a:r>
              <a:rPr lang="fr-FR" b="1" dirty="0">
                <a:solidFill>
                  <a:srgbClr val="FF0000"/>
                </a:solidFill>
                <a:latin typeface="Georgia" panose="02040502050405020303" pitchFamily="18" charset="0"/>
              </a:rPr>
              <a:t> 2: Introduction to web technologies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640330" y="1593271"/>
            <a:ext cx="5445252" cy="4572001"/>
          </a:xfrm>
        </p:spPr>
        <p:txBody>
          <a:bodyPr rtlCol="0"/>
          <a:lstStyle/>
          <a:p>
            <a:pPr marL="0" indent="0">
              <a:spcBef>
                <a:spcPts val="1200"/>
              </a:spcBef>
              <a:buNone/>
            </a:pPr>
            <a:r>
              <a:rPr lang="fr-FR" b="1" dirty="0">
                <a:solidFill>
                  <a:srgbClr val="002060"/>
                </a:solidFill>
                <a:latin typeface="Georgia" panose="02040502050405020303" pitchFamily="18" charset="0"/>
              </a:rPr>
              <a:t>Browsers:</a:t>
            </a:r>
          </a:p>
          <a:p>
            <a:r>
              <a:rPr lang="fr-FR" sz="1800" b="1" dirty="0">
                <a:solidFill>
                  <a:srgbClr val="00B050"/>
                </a:solidFill>
                <a:latin typeface="Georgia" panose="02040502050405020303" pitchFamily="18" charset="0"/>
              </a:rPr>
              <a:t> Google Chrome</a:t>
            </a:r>
          </a:p>
          <a:p>
            <a:r>
              <a:rPr lang="fr-FR" sz="1800" b="1" dirty="0">
                <a:solidFill>
                  <a:srgbClr val="00B050"/>
                </a:solidFill>
                <a:latin typeface="Georgia" panose="02040502050405020303" pitchFamily="18" charset="0"/>
              </a:rPr>
              <a:t>Mozilla Firefox</a:t>
            </a:r>
          </a:p>
          <a:p>
            <a:r>
              <a:rPr lang="fr-FR" sz="1800" b="1" dirty="0">
                <a:solidFill>
                  <a:srgbClr val="00B050"/>
                </a:solidFill>
                <a:latin typeface="Georgia" panose="02040502050405020303" pitchFamily="18" charset="0"/>
              </a:rPr>
              <a:t>Microsoft </a:t>
            </a:r>
            <a:r>
              <a:rPr lang="fr-FR" sz="18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Edge</a:t>
            </a:r>
            <a:endParaRPr lang="fr-FR" sz="18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r>
              <a:rPr lang="fr-FR" sz="1800" b="1" dirty="0">
                <a:solidFill>
                  <a:srgbClr val="00B050"/>
                </a:solidFill>
                <a:latin typeface="Georgia" panose="02040502050405020303" pitchFamily="18" charset="0"/>
              </a:rPr>
              <a:t>Apple Safari</a:t>
            </a:r>
          </a:p>
          <a:p>
            <a:r>
              <a:rPr lang="fr-FR" sz="18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Opera</a:t>
            </a:r>
            <a:endParaRPr lang="fr-FR" sz="18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r>
              <a:rPr lang="fr-FR" sz="1800" b="1" dirty="0">
                <a:solidFill>
                  <a:srgbClr val="00B050"/>
                </a:solidFill>
                <a:latin typeface="Georgia" panose="02040502050405020303" pitchFamily="18" charset="0"/>
              </a:rPr>
              <a:t>Brave</a:t>
            </a:r>
          </a:p>
          <a:p>
            <a:r>
              <a:rPr lang="fr-FR" sz="1800" b="1" dirty="0">
                <a:solidFill>
                  <a:srgbClr val="00B050"/>
                </a:solidFill>
                <a:latin typeface="Georgia" panose="02040502050405020303" pitchFamily="18" charset="0"/>
              </a:rPr>
              <a:t>….</a:t>
            </a:r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/>
          </p:nvPr>
        </p:nvSpPr>
        <p:spPr>
          <a:xfrm>
            <a:off x="1252681" y="1600199"/>
            <a:ext cx="3928918" cy="2648527"/>
          </a:xfrm>
        </p:spPr>
        <p:txBody>
          <a:bodyPr rtlCol="0"/>
          <a:lstStyle/>
          <a:p>
            <a:r>
              <a:rPr lang="fr-FR" sz="20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Automatic</a:t>
            </a:r>
            <a:r>
              <a:rPr lang="fr-FR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fr-FR" sz="20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indexing</a:t>
            </a:r>
            <a:r>
              <a:rPr lang="fr-FR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Discovery</a:t>
            </a:r>
            <a:endParaRPr lang="fr-FR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Crawling</a:t>
            </a:r>
            <a:endParaRPr lang="fr-FR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Indexing</a:t>
            </a:r>
            <a:endParaRPr lang="fr-FR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Ranking</a:t>
            </a:r>
            <a:endParaRPr lang="fr-FR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0B050"/>
                </a:solidFill>
                <a:latin typeface="Georgia" panose="02040502050405020303" pitchFamily="18" charset="0"/>
              </a:rPr>
              <a:t>….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fr-FR" smtClean="0"/>
              <a:pPr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216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b="1" dirty="0" err="1">
                <a:solidFill>
                  <a:srgbClr val="FF0000"/>
                </a:solidFill>
                <a:latin typeface="Georgia" panose="02040502050405020303" pitchFamily="18" charset="0"/>
              </a:rPr>
              <a:t>Chapter</a:t>
            </a:r>
            <a:r>
              <a:rPr lang="fr-FR" b="1" dirty="0">
                <a:solidFill>
                  <a:srgbClr val="FF0000"/>
                </a:solidFill>
                <a:latin typeface="Georgia" panose="02040502050405020303" pitchFamily="18" charset="0"/>
              </a:rPr>
              <a:t> 2: Introduction to web technologies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14503" y="1517072"/>
            <a:ext cx="5445252" cy="4572001"/>
          </a:xfrm>
        </p:spPr>
        <p:txBody>
          <a:bodyPr rtlCol="0"/>
          <a:lstStyle/>
          <a:p>
            <a:pPr marL="0" indent="0">
              <a:spcBef>
                <a:spcPts val="1200"/>
              </a:spcBef>
              <a:buNone/>
            </a:pPr>
            <a:r>
              <a:rPr lang="fr-FR" b="1" dirty="0">
                <a:solidFill>
                  <a:srgbClr val="002060"/>
                </a:solidFill>
                <a:latin typeface="Georgia" panose="02040502050405020303" pitchFamily="18" charset="0"/>
              </a:rPr>
              <a:t>Field </a:t>
            </a:r>
            <a:r>
              <a:rPr lang="fr-FR" b="1" dirty="0" err="1">
                <a:solidFill>
                  <a:srgbClr val="002060"/>
                </a:solidFill>
                <a:latin typeface="Georgia" panose="02040502050405020303" pitchFamily="18" charset="0"/>
              </a:rPr>
              <a:t>queries</a:t>
            </a:r>
            <a:r>
              <a:rPr lang="fr-FR" b="1" dirty="0">
                <a:solidFill>
                  <a:srgbClr val="002060"/>
                </a:solidFill>
                <a:latin typeface="Georgia" panose="02040502050405020303" pitchFamily="18" charset="0"/>
              </a:rPr>
              <a:t>, </a:t>
            </a:r>
            <a:r>
              <a:rPr lang="fr-FR" b="1" dirty="0" err="1">
                <a:solidFill>
                  <a:srgbClr val="002060"/>
                </a:solidFill>
                <a:latin typeface="Georgia" panose="02040502050405020303" pitchFamily="18" charset="0"/>
              </a:rPr>
              <a:t>advanced</a:t>
            </a:r>
            <a:r>
              <a:rPr lang="fr-FR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fr-FR" b="1" dirty="0" err="1">
                <a:solidFill>
                  <a:srgbClr val="002060"/>
                </a:solidFill>
                <a:latin typeface="Georgia" panose="02040502050405020303" pitchFamily="18" charset="0"/>
              </a:rPr>
              <a:t>search</a:t>
            </a:r>
            <a:r>
              <a:rPr lang="fr-FR" b="1" dirty="0">
                <a:solidFill>
                  <a:srgbClr val="002060"/>
                </a:solidFill>
                <a:latin typeface="Georgia" panose="02040502050405020303" pitchFamily="18" charset="0"/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800" b="1" dirty="0">
                <a:solidFill>
                  <a:srgbClr val="00B050"/>
                </a:solidFill>
                <a:latin typeface="Georgia" panose="02040502050405020303" pitchFamily="18" charset="0"/>
              </a:rPr>
              <a:t>Field </a:t>
            </a:r>
            <a:r>
              <a:rPr lang="fr-FR" sz="18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Queries</a:t>
            </a:r>
            <a:r>
              <a:rPr lang="fr-FR" sz="1800" b="1" dirty="0">
                <a:solidFill>
                  <a:srgbClr val="00B050"/>
                </a:solidFill>
                <a:latin typeface="Georgia" panose="02040502050405020303" pitchFamily="18" charset="0"/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800" b="1" dirty="0">
                <a:solidFill>
                  <a:srgbClr val="00B050"/>
                </a:solidFill>
                <a:latin typeface="Georgia" panose="02040502050405020303" pitchFamily="18" charset="0"/>
              </a:rPr>
              <a:t>Advanced </a:t>
            </a:r>
            <a:r>
              <a:rPr lang="fr-FR" sz="18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Search</a:t>
            </a:r>
            <a:r>
              <a:rPr lang="fr-FR" sz="1800" b="1" dirty="0">
                <a:solidFill>
                  <a:srgbClr val="00B050"/>
                </a:solidFill>
                <a:latin typeface="Georgia" panose="02040502050405020303" pitchFamily="18" charset="0"/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8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Filters</a:t>
            </a:r>
            <a:endParaRPr lang="fr-FR" sz="18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sz="18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Search</a:t>
            </a:r>
            <a:r>
              <a:rPr lang="fr-FR" sz="1800" b="1" dirty="0">
                <a:solidFill>
                  <a:srgbClr val="00B050"/>
                </a:solidFill>
                <a:latin typeface="Georgia" panose="02040502050405020303" pitchFamily="18" charset="0"/>
              </a:rPr>
              <a:t> </a:t>
            </a:r>
            <a:r>
              <a:rPr lang="fr-FR" sz="18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Alerts</a:t>
            </a:r>
            <a:endParaRPr lang="fr-FR" sz="18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sz="1800" b="1" dirty="0">
                <a:solidFill>
                  <a:srgbClr val="00B050"/>
                </a:solidFill>
                <a:latin typeface="Georgia" panose="02040502050405020303" pitchFamily="18" charset="0"/>
              </a:rPr>
              <a:t>Voice </a:t>
            </a:r>
            <a:r>
              <a:rPr lang="fr-FR" sz="18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Search</a:t>
            </a:r>
            <a:endParaRPr lang="fr-FR" sz="1800" b="1" dirty="0">
              <a:solidFill>
                <a:srgbClr val="00B05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536948" cy="4572000"/>
          </a:xfrm>
        </p:spPr>
        <p:txBody>
          <a:bodyPr rtlCol="0"/>
          <a:lstStyle/>
          <a:p>
            <a:r>
              <a:rPr lang="fr-FR" sz="20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Search</a:t>
            </a:r>
            <a:r>
              <a:rPr lang="fr-FR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fr-FR" sz="20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refinement</a:t>
            </a:r>
            <a:r>
              <a:rPr lang="fr-FR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:</a:t>
            </a:r>
          </a:p>
          <a:p>
            <a:pPr marL="342900" indent="-342900">
              <a:buAutoNum type="arabicPeriod"/>
            </a:pP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Choice</a:t>
            </a:r>
            <a:r>
              <a:rPr lang="fr-FR" b="1" dirty="0">
                <a:solidFill>
                  <a:srgbClr val="00B050"/>
                </a:solidFill>
                <a:latin typeface="Georgia" panose="02040502050405020303" pitchFamily="18" charset="0"/>
              </a:rPr>
              <a:t> of keywords</a:t>
            </a:r>
          </a:p>
          <a:p>
            <a:pPr marL="342900" indent="-342900">
              <a:buAutoNum type="arabicPeriod"/>
            </a:pPr>
            <a:r>
              <a:rPr lang="fr-FR" b="1" dirty="0">
                <a:solidFill>
                  <a:srgbClr val="00B050"/>
                </a:solidFill>
                <a:latin typeface="Georgia" panose="02040502050405020303" pitchFamily="18" charset="0"/>
              </a:rPr>
              <a:t> Be </a:t>
            </a: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specific</a:t>
            </a:r>
            <a:endParaRPr lang="fr-FR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342900" indent="-342900">
              <a:buAutoNum type="arabicPeriod"/>
            </a:pPr>
            <a:r>
              <a:rPr lang="fr-FR" b="1" dirty="0">
                <a:solidFill>
                  <a:srgbClr val="00B050"/>
                </a:solidFill>
                <a:latin typeface="Georgia" panose="02040502050405020303" pitchFamily="18" charset="0"/>
              </a:rPr>
              <a:t>Use </a:t>
            </a: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synonyms</a:t>
            </a:r>
            <a:endParaRPr lang="fr-FR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342900" indent="-342900">
              <a:buAutoNum type="arabicPeriod"/>
            </a:pP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Include</a:t>
            </a:r>
            <a:r>
              <a:rPr lang="fr-FR" b="1" dirty="0">
                <a:solidFill>
                  <a:srgbClr val="00B050"/>
                </a:solidFill>
                <a:latin typeface="Georgia" panose="02040502050405020303" pitchFamily="18" charset="0"/>
              </a:rPr>
              <a:t> key phrases</a:t>
            </a:r>
          </a:p>
          <a:p>
            <a:pPr marL="342900" indent="-342900">
              <a:buAutoNum type="arabicPeriod"/>
            </a:pPr>
            <a:r>
              <a:rPr lang="fr-FR" b="1" dirty="0">
                <a:solidFill>
                  <a:srgbClr val="00B050"/>
                </a:solidFill>
                <a:latin typeface="Georgia" panose="02040502050405020303" pitchFamily="18" charset="0"/>
              </a:rPr>
              <a:t> Use </a:t>
            </a: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quotation</a:t>
            </a:r>
            <a:r>
              <a:rPr lang="fr-FR" b="1" dirty="0">
                <a:solidFill>
                  <a:srgbClr val="00B050"/>
                </a:solidFill>
                <a:latin typeface="Georgia" panose="02040502050405020303" pitchFamily="18" charset="0"/>
              </a:rPr>
              <a:t> marks</a:t>
            </a:r>
          </a:p>
          <a:p>
            <a:pPr marL="342900" indent="-342900">
              <a:buAutoNum type="arabicPeriod"/>
            </a:pP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Exclude</a:t>
            </a:r>
            <a:r>
              <a:rPr lang="fr-FR" b="1" dirty="0">
                <a:solidFill>
                  <a:srgbClr val="00B050"/>
                </a:solidFill>
                <a:latin typeface="Georgia" panose="02040502050405020303" pitchFamily="18" charset="0"/>
              </a:rPr>
              <a:t> </a:t>
            </a: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irrelevant</a:t>
            </a:r>
            <a:r>
              <a:rPr lang="fr-FR" b="1" dirty="0">
                <a:solidFill>
                  <a:srgbClr val="00B050"/>
                </a:solidFill>
                <a:latin typeface="Georgia" panose="02040502050405020303" pitchFamily="18" charset="0"/>
              </a:rPr>
              <a:t> </a:t>
            </a: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terms</a:t>
            </a:r>
            <a:endParaRPr lang="fr-FR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342900" indent="-342900">
              <a:buAutoNum type="arabicPeriod"/>
            </a:pP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Boolean</a:t>
            </a:r>
            <a:r>
              <a:rPr lang="fr-FR" b="1" dirty="0">
                <a:solidFill>
                  <a:srgbClr val="00B050"/>
                </a:solidFill>
                <a:latin typeface="Georgia" panose="02040502050405020303" pitchFamily="18" charset="0"/>
              </a:rPr>
              <a:t> </a:t>
            </a:r>
            <a:r>
              <a:rPr lang="fr-FR" b="1" dirty="0" err="1">
                <a:solidFill>
                  <a:srgbClr val="00B050"/>
                </a:solidFill>
                <a:latin typeface="Georgia" panose="02040502050405020303" pitchFamily="18" charset="0"/>
              </a:rPr>
              <a:t>operators</a:t>
            </a:r>
            <a:r>
              <a:rPr lang="fr-FR" b="1" dirty="0">
                <a:solidFill>
                  <a:srgbClr val="00B050"/>
                </a:solidFill>
                <a:latin typeface="Georgia" panose="02040502050405020303" pitchFamily="18" charset="0"/>
              </a:rPr>
              <a:t>: AND, OR, NOT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fr-FR" smtClean="0"/>
              <a:pPr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387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ctrTitle"/>
          </p:nvPr>
        </p:nvSpPr>
        <p:spPr>
          <a:xfrm>
            <a:off x="1104898" y="1377694"/>
            <a:ext cx="10828484" cy="2219691"/>
          </a:xfrm>
        </p:spPr>
        <p:txBody>
          <a:bodyPr rtlCol="0">
            <a:normAutofit/>
          </a:bodyPr>
          <a:lstStyle/>
          <a:p>
            <a:r>
              <a:rPr lang="fr-FR" sz="2800" b="1" dirty="0" err="1">
                <a:solidFill>
                  <a:srgbClr val="FF0000"/>
                </a:solidFill>
                <a:latin typeface="Georgia" panose="02040502050405020303" pitchFamily="18" charset="0"/>
              </a:rPr>
              <a:t>Chapter</a:t>
            </a:r>
            <a:r>
              <a:rPr lang="fr-FR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 2:</a:t>
            </a:r>
            <a:br>
              <a:rPr lang="fr-FR" sz="2800" b="1" dirty="0">
                <a:solidFill>
                  <a:srgbClr val="FF0000"/>
                </a:solidFill>
                <a:latin typeface="Georgia" panose="02040502050405020303" pitchFamily="18" charset="0"/>
              </a:rPr>
            </a:br>
            <a:r>
              <a:rPr lang="en-US" sz="2400" b="1" dirty="0">
                <a:solidFill>
                  <a:srgbClr val="FF0000"/>
                </a:solidFill>
                <a:latin typeface="Georgia" panose="02040502050405020303" pitchFamily="18" charset="0"/>
              </a:rPr>
              <a:t>The contributions of NICTs to </a:t>
            </a:r>
            <a:r>
              <a:rPr lang="fr-FR" sz="2400" b="1" dirty="0" err="1">
                <a:solidFill>
                  <a:srgbClr val="FF0000"/>
                </a:solidFill>
                <a:latin typeface="Georgia" panose="02040502050405020303" pitchFamily="18" charset="0"/>
              </a:rPr>
              <a:t>external</a:t>
            </a:r>
            <a:r>
              <a:rPr lang="fr-FR" sz="2400" b="1" dirty="0">
                <a:solidFill>
                  <a:srgbClr val="FF0000"/>
                </a:solidFill>
                <a:latin typeface="Georgia" panose="02040502050405020303" pitchFamily="18" charset="0"/>
              </a:rPr>
              <a:t> communication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04898" y="3119602"/>
            <a:ext cx="10096501" cy="955565"/>
          </a:xfrm>
        </p:spPr>
        <p:txBody>
          <a:bodyPr rtlCol="0">
            <a:no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Internet </a:t>
            </a:r>
            <a:r>
              <a:rPr lang="fr-FR" sz="24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advertising</a:t>
            </a:r>
            <a:endParaRPr lang="fr-FR" sz="2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Online site promotion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The security of an online payment system</a:t>
            </a:r>
            <a:endParaRPr lang="fr-FR" sz="2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fr-FR" smtClean="0"/>
              <a:pPr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243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10939318" cy="1096962"/>
          </a:xfrm>
        </p:spPr>
        <p:txBody>
          <a:bodyPr rtlCol="0">
            <a:norm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Georgia" panose="02040502050405020303" pitchFamily="18" charset="0"/>
              </a:rPr>
              <a:t>Chapter3:  </a:t>
            </a:r>
            <a:r>
              <a:rPr lang="en-US" sz="2400" b="1" dirty="0">
                <a:solidFill>
                  <a:srgbClr val="FF0000"/>
                </a:solidFill>
                <a:latin typeface="Georgia" panose="02040502050405020303" pitchFamily="18" charset="0"/>
              </a:rPr>
              <a:t>The contributions of NICTs to </a:t>
            </a:r>
            <a:r>
              <a:rPr lang="fr-FR" sz="2400" b="1" dirty="0" err="1">
                <a:solidFill>
                  <a:srgbClr val="FF0000"/>
                </a:solidFill>
                <a:latin typeface="Georgia" panose="02040502050405020303" pitchFamily="18" charset="0"/>
              </a:rPr>
              <a:t>external</a:t>
            </a:r>
            <a:r>
              <a:rPr lang="fr-FR" sz="2400" b="1" dirty="0">
                <a:solidFill>
                  <a:srgbClr val="FF0000"/>
                </a:solidFill>
                <a:latin typeface="Georgia" panose="02040502050405020303" pitchFamily="18" charset="0"/>
              </a:rPr>
              <a:t> communication</a:t>
            </a:r>
            <a:endParaRPr lang="fr-FR" sz="2400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021282" cy="4809836"/>
          </a:xfrm>
        </p:spPr>
        <p:txBody>
          <a:bodyPr rtlCol="0">
            <a:norm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1. Internet </a:t>
            </a:r>
            <a:r>
              <a:rPr lang="fr-FR" sz="24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advertising</a:t>
            </a:r>
            <a:r>
              <a:rPr lang="fr-FR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Banners</a:t>
            </a:r>
            <a:endParaRPr lang="fr-FR" sz="20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Interstitial</a:t>
            </a:r>
            <a:endParaRPr lang="fr-FR" sz="20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rgbClr val="00B050"/>
                </a:solidFill>
                <a:latin typeface="Georgia" panose="02040502050405020303" pitchFamily="18" charset="0"/>
              </a:rPr>
              <a:t>The Windows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471" y="1387764"/>
            <a:ext cx="4696547" cy="150495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524" y="2902239"/>
            <a:ext cx="4197206" cy="151447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745" y="4621791"/>
            <a:ext cx="4068764" cy="1866900"/>
          </a:xfrm>
          <a:prstGeom prst="rect">
            <a:avLst/>
          </a:prstGeom>
        </p:spPr>
      </p:pic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fr-FR" smtClean="0"/>
              <a:pPr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85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10939318" cy="1096962"/>
          </a:xfrm>
        </p:spPr>
        <p:txBody>
          <a:bodyPr rtlCol="0">
            <a:norm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Georgia" panose="02040502050405020303" pitchFamily="18" charset="0"/>
              </a:rPr>
              <a:t>Chapter3:  </a:t>
            </a:r>
            <a:r>
              <a:rPr lang="en-US" sz="2400" b="1" dirty="0">
                <a:solidFill>
                  <a:srgbClr val="FF0000"/>
                </a:solidFill>
                <a:latin typeface="Georgia" panose="02040502050405020303" pitchFamily="18" charset="0"/>
              </a:rPr>
              <a:t>The contributions of NICTs to </a:t>
            </a:r>
            <a:r>
              <a:rPr lang="fr-FR" sz="2400" b="1" dirty="0" err="1">
                <a:solidFill>
                  <a:srgbClr val="FF0000"/>
                </a:solidFill>
                <a:latin typeface="Georgia" panose="02040502050405020303" pitchFamily="18" charset="0"/>
              </a:rPr>
              <a:t>external</a:t>
            </a:r>
            <a:r>
              <a:rPr lang="fr-FR" sz="2400" b="1" dirty="0">
                <a:solidFill>
                  <a:srgbClr val="FF0000"/>
                </a:solidFill>
                <a:latin typeface="Georgia" panose="02040502050405020303" pitchFamily="18" charset="0"/>
              </a:rPr>
              <a:t> communication</a:t>
            </a:r>
            <a:endParaRPr lang="fr-FR" sz="2400" dirty="0"/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2971800"/>
          </a:xfrm>
        </p:spPr>
        <p:txBody>
          <a:bodyPr rtlCol="0"/>
          <a:lstStyle/>
          <a:p>
            <a:r>
              <a:rPr lang="fr-FR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2. Online site promotion</a:t>
            </a:r>
          </a:p>
          <a:p>
            <a:pPr marL="800100" lvl="1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Sponsorship</a:t>
            </a:r>
            <a:endParaRPr lang="fr-FR" sz="20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800100" lvl="1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rgbClr val="00B050"/>
                </a:solidFill>
                <a:latin typeface="Georgia" panose="02040502050405020303" pitchFamily="18" charset="0"/>
              </a:rPr>
              <a:t>The </a:t>
            </a:r>
            <a:r>
              <a:rPr lang="fr-FR" sz="20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electronic</a:t>
            </a:r>
            <a:r>
              <a:rPr lang="fr-FR" sz="2000" b="1" dirty="0">
                <a:solidFill>
                  <a:srgbClr val="00B050"/>
                </a:solidFill>
                <a:latin typeface="Georgia" panose="02040502050405020303" pitchFamily="18" charset="0"/>
              </a:rPr>
              <a:t> </a:t>
            </a:r>
            <a:r>
              <a:rPr lang="fr-FR" sz="20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community</a:t>
            </a:r>
            <a:endParaRPr lang="fr-FR" sz="20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800100" lvl="1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rgbClr val="00B050"/>
                </a:solidFill>
                <a:latin typeface="Georgia" panose="02040502050405020303" pitchFamily="18" charset="0"/>
              </a:rPr>
              <a:t>Emailing</a:t>
            </a:r>
          </a:p>
        </p:txBody>
      </p:sp>
      <p:sp>
        <p:nvSpPr>
          <p:cNvPr id="9" name="Espace réservé du texte 3"/>
          <p:cNvSpPr txBox="1">
            <a:spLocks/>
          </p:cNvSpPr>
          <p:nvPr/>
        </p:nvSpPr>
        <p:spPr>
          <a:xfrm>
            <a:off x="6068291" y="1584036"/>
            <a:ext cx="5791200" cy="210358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3. The security of an online payment system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B050"/>
                </a:solidFill>
                <a:latin typeface="Georgia" panose="02040502050405020303" pitchFamily="18" charset="0"/>
              </a:rPr>
              <a:t>Encryption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B050"/>
                </a:solidFill>
                <a:latin typeface="Georgia" panose="02040502050405020303" pitchFamily="18" charset="0"/>
              </a:rPr>
              <a:t>Website data protection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fr-FR" smtClean="0"/>
              <a:pPr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10879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 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>
                <a:solidFill>
                  <a:srgbClr val="FF0000"/>
                </a:solidFill>
                <a:latin typeface="Georgia" panose="02040502050405020303" pitchFamily="18" charset="0"/>
              </a:rPr>
              <a:t>Plan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>
              <a:lnSpc>
                <a:spcPct val="300000"/>
              </a:lnSpc>
            </a:pPr>
            <a:r>
              <a:rPr lang="fr-FR" b="1" dirty="0" err="1">
                <a:solidFill>
                  <a:srgbClr val="002060"/>
                </a:solidFill>
                <a:latin typeface="Georgia" panose="02040502050405020303" pitchFamily="18" charset="0"/>
              </a:rPr>
              <a:t>Chapter</a:t>
            </a:r>
            <a:r>
              <a:rPr lang="fr-FR" b="1" dirty="0">
                <a:solidFill>
                  <a:srgbClr val="002060"/>
                </a:solidFill>
                <a:latin typeface="Georgia" panose="02040502050405020303" pitchFamily="18" charset="0"/>
              </a:rPr>
              <a:t> 1:  ICT: </a:t>
            </a:r>
            <a:r>
              <a:rPr lang="fr-FR" b="1" dirty="0" err="1">
                <a:solidFill>
                  <a:srgbClr val="002060"/>
                </a:solidFill>
                <a:latin typeface="Georgia" panose="02040502050405020303" pitchFamily="18" charset="0"/>
              </a:rPr>
              <a:t>tools</a:t>
            </a:r>
            <a:r>
              <a:rPr lang="fr-FR" b="1" dirty="0">
                <a:solidFill>
                  <a:srgbClr val="002060"/>
                </a:solidFill>
                <a:latin typeface="Georgia" panose="02040502050405020303" pitchFamily="18" charset="0"/>
              </a:rPr>
              <a:t> and applications</a:t>
            </a:r>
          </a:p>
          <a:p>
            <a:pPr>
              <a:lnSpc>
                <a:spcPct val="300000"/>
              </a:lnSpc>
            </a:pPr>
            <a:r>
              <a:rPr lang="fr-FR" b="1" dirty="0" err="1">
                <a:solidFill>
                  <a:srgbClr val="002060"/>
                </a:solidFill>
                <a:latin typeface="Georgia" panose="02040502050405020303" pitchFamily="18" charset="0"/>
              </a:rPr>
              <a:t>Chapter</a:t>
            </a:r>
            <a:r>
              <a:rPr lang="fr-FR" b="1" dirty="0">
                <a:solidFill>
                  <a:srgbClr val="002060"/>
                </a:solidFill>
                <a:latin typeface="Georgia" panose="02040502050405020303" pitchFamily="18" charset="0"/>
              </a:rPr>
              <a:t> 2: Introduction to web technologies</a:t>
            </a:r>
          </a:p>
          <a:p>
            <a:pPr>
              <a:lnSpc>
                <a:spcPct val="300000"/>
              </a:lnSpc>
            </a:pPr>
            <a:r>
              <a:rPr lang="fr-FR" b="1" dirty="0" err="1">
                <a:solidFill>
                  <a:srgbClr val="002060"/>
                </a:solidFill>
                <a:latin typeface="Georgia" panose="02040502050405020303" pitchFamily="18" charset="0"/>
              </a:rPr>
              <a:t>Chapter</a:t>
            </a:r>
            <a:r>
              <a:rPr lang="fr-FR" b="1" dirty="0">
                <a:solidFill>
                  <a:srgbClr val="002060"/>
                </a:solidFill>
                <a:latin typeface="Georgia" panose="02040502050405020303" pitchFamily="18" charset="0"/>
              </a:rPr>
              <a:t> 3: </a:t>
            </a:r>
            <a:r>
              <a:rPr lang="en-US" b="1" dirty="0">
                <a:solidFill>
                  <a:srgbClr val="002060"/>
                </a:solidFill>
                <a:latin typeface="Georgia" panose="02040502050405020303" pitchFamily="18" charset="0"/>
              </a:rPr>
              <a:t>The contributions of NICTs to </a:t>
            </a:r>
            <a:r>
              <a:rPr lang="fr-FR" b="1" dirty="0" err="1">
                <a:solidFill>
                  <a:srgbClr val="002060"/>
                </a:solidFill>
                <a:latin typeface="Georgia" panose="02040502050405020303" pitchFamily="18" charset="0"/>
              </a:rPr>
              <a:t>external</a:t>
            </a:r>
            <a:r>
              <a:rPr lang="fr-FR" b="1" dirty="0">
                <a:solidFill>
                  <a:srgbClr val="002060"/>
                </a:solidFill>
                <a:latin typeface="Georgia" panose="02040502050405020303" pitchFamily="18" charset="0"/>
              </a:rPr>
              <a:t> communication</a:t>
            </a:r>
            <a:endParaRPr lang="fr-FR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04900" y="461912"/>
            <a:ext cx="9980682" cy="711249"/>
          </a:xfrm>
        </p:spPr>
        <p:txBody>
          <a:bodyPr rtlCol="0"/>
          <a:lstStyle/>
          <a:p>
            <a:r>
              <a:rPr lang="fr-FR" b="1" dirty="0" err="1">
                <a:solidFill>
                  <a:srgbClr val="FF0000"/>
                </a:solidFill>
                <a:latin typeface="Georgia" panose="02040502050405020303" pitchFamily="18" charset="0"/>
              </a:rPr>
              <a:t>Chapter</a:t>
            </a:r>
            <a:r>
              <a:rPr lang="fr-FR" b="1" dirty="0">
                <a:solidFill>
                  <a:srgbClr val="FF0000"/>
                </a:solidFill>
                <a:latin typeface="Georgia" panose="02040502050405020303" pitchFamily="18" charset="0"/>
              </a:rPr>
              <a:t> 1:  ICT: </a:t>
            </a:r>
            <a:r>
              <a:rPr lang="fr-FR" b="1" dirty="0" err="1">
                <a:solidFill>
                  <a:srgbClr val="FF0000"/>
                </a:solidFill>
                <a:latin typeface="Georgia" panose="02040502050405020303" pitchFamily="18" charset="0"/>
              </a:rPr>
              <a:t>tools</a:t>
            </a:r>
            <a:r>
              <a:rPr lang="fr-FR" b="1" dirty="0">
                <a:solidFill>
                  <a:srgbClr val="FF0000"/>
                </a:solidFill>
                <a:latin typeface="Georgia" panose="02040502050405020303" pitchFamily="18" charset="0"/>
              </a:rPr>
              <a:t> and applications</a:t>
            </a:r>
            <a:endParaRPr lang="fr-FR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24553" y="1336498"/>
            <a:ext cx="73874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fr-FR" sz="24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Definitions</a:t>
            </a:r>
            <a:r>
              <a:rPr lang="fr-FR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: Interaction, </a:t>
            </a:r>
            <a:r>
              <a:rPr lang="fr-FR" sz="24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Interactivity</a:t>
            </a:r>
            <a:r>
              <a:rPr lang="fr-FR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, ...</a:t>
            </a:r>
          </a:p>
          <a:p>
            <a:pPr marL="342900" indent="-34290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ICT </a:t>
            </a:r>
            <a:r>
              <a:rPr lang="fr-FR" sz="24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tools</a:t>
            </a:r>
            <a:endParaRPr lang="fr-FR" sz="2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342900" indent="-34290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ICT applications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1027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fr-FR" b="1" dirty="0" err="1">
                <a:solidFill>
                  <a:srgbClr val="FF0000"/>
                </a:solidFill>
                <a:latin typeface="Georgia" panose="02040502050405020303" pitchFamily="18" charset="0"/>
              </a:rPr>
              <a:t>Chapter</a:t>
            </a:r>
            <a:r>
              <a:rPr lang="fr-FR" b="1" dirty="0">
                <a:solidFill>
                  <a:srgbClr val="FF0000"/>
                </a:solidFill>
                <a:latin typeface="Georgia" panose="02040502050405020303" pitchFamily="18" charset="0"/>
              </a:rPr>
              <a:t> 1:  ICT: </a:t>
            </a:r>
            <a:r>
              <a:rPr lang="fr-FR" b="1" dirty="0" err="1">
                <a:solidFill>
                  <a:srgbClr val="FF0000"/>
                </a:solidFill>
                <a:latin typeface="Georgia" panose="02040502050405020303" pitchFamily="18" charset="0"/>
              </a:rPr>
              <a:t>tools</a:t>
            </a:r>
            <a:r>
              <a:rPr lang="fr-FR" b="1" dirty="0">
                <a:solidFill>
                  <a:srgbClr val="FF0000"/>
                </a:solidFill>
                <a:latin typeface="Georgia" panose="02040502050405020303" pitchFamily="18" charset="0"/>
              </a:rPr>
              <a:t> and applications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607291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fr-FR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1. </a:t>
            </a:r>
            <a:r>
              <a:rPr lang="fr-FR" sz="24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Definitions</a:t>
            </a:r>
            <a:endParaRPr lang="fr-FR" sz="24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036" y="2207491"/>
            <a:ext cx="5643359" cy="3509915"/>
          </a:xfr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378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fr-FR" b="1" dirty="0" err="1">
                <a:solidFill>
                  <a:srgbClr val="FF0000"/>
                </a:solidFill>
                <a:latin typeface="Georgia" panose="02040502050405020303" pitchFamily="18" charset="0"/>
              </a:rPr>
              <a:t>Chapter</a:t>
            </a:r>
            <a:r>
              <a:rPr lang="fr-FR" b="1" dirty="0">
                <a:solidFill>
                  <a:srgbClr val="FF0000"/>
                </a:solidFill>
                <a:latin typeface="Georgia" panose="02040502050405020303" pitchFamily="18" charset="0"/>
              </a:rPr>
              <a:t> 1:  ICT: </a:t>
            </a:r>
            <a:r>
              <a:rPr lang="fr-FR" b="1" dirty="0" err="1">
                <a:solidFill>
                  <a:srgbClr val="FF0000"/>
                </a:solidFill>
                <a:latin typeface="Georgia" panose="02040502050405020303" pitchFamily="18" charset="0"/>
              </a:rPr>
              <a:t>tools</a:t>
            </a:r>
            <a:r>
              <a:rPr lang="fr-FR" b="1" dirty="0">
                <a:solidFill>
                  <a:srgbClr val="FF0000"/>
                </a:solidFill>
                <a:latin typeface="Georgia" panose="02040502050405020303" pitchFamily="18" charset="0"/>
              </a:rPr>
              <a:t> and applications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6155" y="1798985"/>
            <a:ext cx="5061527" cy="33179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2. ICT Tools</a:t>
            </a:r>
          </a:p>
          <a:p>
            <a:r>
              <a:rPr lang="fr-FR" sz="2400" b="1" dirty="0">
                <a:solidFill>
                  <a:srgbClr val="00B050"/>
                </a:solidFill>
                <a:latin typeface="Georgia" panose="02040502050405020303" pitchFamily="18" charset="0"/>
              </a:rPr>
              <a:t>Computers</a:t>
            </a:r>
          </a:p>
          <a:p>
            <a:r>
              <a:rPr lang="fr-FR" sz="2400" b="1" dirty="0">
                <a:solidFill>
                  <a:srgbClr val="00B050"/>
                </a:solidFill>
                <a:latin typeface="Georgia" panose="02040502050405020303" pitchFamily="18" charset="0"/>
              </a:rPr>
              <a:t>Software</a:t>
            </a:r>
          </a:p>
          <a:p>
            <a:r>
              <a:rPr lang="fr-FR" sz="2500" b="1" dirty="0">
                <a:solidFill>
                  <a:srgbClr val="00B050"/>
                </a:solidFill>
                <a:latin typeface="Georgia" panose="02040502050405020303" pitchFamily="18" charset="0"/>
              </a:rPr>
              <a:t>Communications networks</a:t>
            </a:r>
          </a:p>
          <a:p>
            <a:r>
              <a:rPr lang="fr-FR" sz="2500" b="1" dirty="0">
                <a:solidFill>
                  <a:srgbClr val="00B050"/>
                </a:solidFill>
                <a:latin typeface="Georgia" panose="02040502050405020303" pitchFamily="18" charset="0"/>
              </a:rPr>
              <a:t>Smart chips</a:t>
            </a:r>
          </a:p>
          <a:p>
            <a:pPr marL="0" indent="0">
              <a:buNone/>
            </a:pPr>
            <a:endParaRPr lang="fr-FR" sz="25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891" y="1462681"/>
            <a:ext cx="6477000" cy="208788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366" y="3457965"/>
            <a:ext cx="5724525" cy="3057525"/>
          </a:xfrm>
          <a:prstGeom prst="rect">
            <a:avLst/>
          </a:prstGeom>
        </p:spPr>
      </p:pic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450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119909" y="115285"/>
            <a:ext cx="9980682" cy="1096962"/>
          </a:xfrm>
        </p:spPr>
        <p:txBody>
          <a:bodyPr rtlCol="0">
            <a:normAutofit/>
          </a:bodyPr>
          <a:lstStyle/>
          <a:p>
            <a:r>
              <a:rPr lang="fr-FR" sz="2800" b="1" dirty="0" err="1">
                <a:solidFill>
                  <a:srgbClr val="FF0000"/>
                </a:solidFill>
                <a:latin typeface="Georgia" panose="02040502050405020303" pitchFamily="18" charset="0"/>
              </a:rPr>
              <a:t>Chapter</a:t>
            </a:r>
            <a:r>
              <a:rPr lang="fr-FR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 1:  ICT: </a:t>
            </a:r>
            <a:r>
              <a:rPr lang="fr-FR" sz="2800" b="1" dirty="0" err="1">
                <a:solidFill>
                  <a:srgbClr val="FF0000"/>
                </a:solidFill>
                <a:latin typeface="Georgia" panose="02040502050405020303" pitchFamily="18" charset="0"/>
              </a:rPr>
              <a:t>tools</a:t>
            </a:r>
            <a:r>
              <a:rPr lang="fr-FR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 and applications</a:t>
            </a:r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/>
          </p:nvPr>
        </p:nvSpPr>
        <p:spPr>
          <a:xfrm>
            <a:off x="744681" y="1762990"/>
            <a:ext cx="4455391" cy="3332018"/>
          </a:xfrm>
        </p:spPr>
        <p:txBody>
          <a:bodyPr rtlCol="0">
            <a:normAutofit/>
          </a:bodyPr>
          <a:lstStyle/>
          <a:p>
            <a:pPr>
              <a:spcBef>
                <a:spcPts val="1800"/>
              </a:spcBef>
            </a:pPr>
            <a:r>
              <a:rPr lang="fr-FR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2. ICT applications</a:t>
            </a:r>
          </a:p>
          <a:p>
            <a:pPr marL="685800" lvl="1" indent="-22860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fr-FR" sz="2000" b="1" dirty="0">
                <a:solidFill>
                  <a:srgbClr val="00B050"/>
                </a:solidFill>
                <a:latin typeface="Georgia" panose="02040502050405020303" pitchFamily="18" charset="0"/>
              </a:rPr>
              <a:t>Communications </a:t>
            </a:r>
            <a:r>
              <a:rPr lang="fr-FR" sz="20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spaces</a:t>
            </a:r>
            <a:endParaRPr lang="fr-FR" sz="20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685800" lvl="1" indent="-22860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fr-FR" sz="20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Databases</a:t>
            </a:r>
            <a:endParaRPr lang="fr-FR" sz="20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685800" lvl="1" indent="-22860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fr-FR" sz="20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Multimedia</a:t>
            </a:r>
            <a:endParaRPr lang="fr-FR" sz="20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685800" lvl="1" indent="-22860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fr-FR" sz="20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Audioconferencing</a:t>
            </a:r>
            <a:endParaRPr lang="fr-FR" sz="20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685800" lvl="1" indent="-22860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fr-FR" sz="2000" b="1" dirty="0" err="1">
                <a:solidFill>
                  <a:srgbClr val="00B050"/>
                </a:solidFill>
                <a:latin typeface="Georgia" panose="02040502050405020303" pitchFamily="18" charset="0"/>
              </a:rPr>
              <a:t>Videoconferencing</a:t>
            </a:r>
            <a:endParaRPr lang="fr-FR" sz="2000" b="1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228600" indent="-228600">
              <a:spcBef>
                <a:spcPts val="1800"/>
              </a:spcBef>
              <a:buFont typeface="Wingdings" panose="05000000000000000000" pitchFamily="2" charset="2"/>
              <a:buChar char="§"/>
            </a:pPr>
            <a:endParaRPr lang="fr-FR" sz="2400" dirty="0"/>
          </a:p>
          <a:p>
            <a:pPr marL="228600" indent="-228600">
              <a:spcBef>
                <a:spcPts val="1800"/>
              </a:spcBef>
              <a:buFont typeface="Wingdings" panose="05000000000000000000" pitchFamily="2" charset="2"/>
              <a:buChar char="§"/>
            </a:pPr>
            <a:endParaRPr lang="fr-FR" sz="2400" dirty="0"/>
          </a:p>
          <a:p>
            <a:pPr marL="228600" indent="-228600">
              <a:spcBef>
                <a:spcPts val="1800"/>
              </a:spcBef>
              <a:buFont typeface="Wingdings" panose="05000000000000000000" pitchFamily="2" charset="2"/>
              <a:buChar char="§"/>
            </a:pPr>
            <a:endParaRPr lang="fr-FR" sz="2400" b="1" dirty="0">
              <a:solidFill>
                <a:srgbClr val="00B050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132" y="1762990"/>
            <a:ext cx="3928577" cy="3680779"/>
          </a:xfrm>
          <a:prstGeom prst="rect">
            <a:avLst/>
          </a:prstGeom>
        </p:spPr>
      </p:pic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354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fr-FR" sz="2800" b="1" dirty="0" err="1">
                <a:solidFill>
                  <a:srgbClr val="FF0000"/>
                </a:solidFill>
                <a:latin typeface="Georgia" panose="02040502050405020303" pitchFamily="18" charset="0"/>
              </a:rPr>
              <a:t>Chapter</a:t>
            </a:r>
            <a:r>
              <a:rPr lang="fr-FR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 1:  ICT: </a:t>
            </a:r>
            <a:r>
              <a:rPr lang="fr-FR" sz="2800" b="1" dirty="0" err="1">
                <a:solidFill>
                  <a:srgbClr val="FF0000"/>
                </a:solidFill>
                <a:latin typeface="Georgia" panose="02040502050405020303" pitchFamily="18" charset="0"/>
              </a:rPr>
              <a:t>tools</a:t>
            </a:r>
            <a:r>
              <a:rPr lang="fr-FR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 and applications</a:t>
            </a:r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/>
          </p:nvPr>
        </p:nvSpPr>
        <p:spPr>
          <a:xfrm>
            <a:off x="498763" y="1600200"/>
            <a:ext cx="5818909" cy="468745"/>
          </a:xfrm>
        </p:spPr>
        <p:txBody>
          <a:bodyPr rtlCol="0">
            <a:no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3. </a:t>
            </a:r>
            <a:r>
              <a:rPr lang="fr-FR" sz="24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Electronic</a:t>
            </a:r>
            <a:r>
              <a:rPr lang="fr-FR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 data </a:t>
            </a:r>
            <a:r>
              <a:rPr lang="fr-FR" sz="24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interchange</a:t>
            </a:r>
            <a:r>
              <a:rPr lang="fr-FR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 (EDI)</a:t>
            </a:r>
            <a:endParaRPr lang="fr-FR" sz="24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526" y="2357582"/>
            <a:ext cx="7536365" cy="3844350"/>
          </a:xfrm>
          <a:prstGeom prst="rect">
            <a:avLst/>
          </a:prstGeom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fr-FR" smtClean="0"/>
              <a:pPr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405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fr-FR" sz="2800" b="1" dirty="0" err="1">
                <a:solidFill>
                  <a:srgbClr val="FF0000"/>
                </a:solidFill>
                <a:latin typeface="Georgia" panose="02040502050405020303" pitchFamily="18" charset="0"/>
              </a:rPr>
              <a:t>Chapter</a:t>
            </a:r>
            <a:r>
              <a:rPr lang="fr-FR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 1:  ICT: </a:t>
            </a:r>
            <a:r>
              <a:rPr lang="fr-FR" sz="2800" b="1" dirty="0" err="1">
                <a:solidFill>
                  <a:srgbClr val="FF0000"/>
                </a:solidFill>
                <a:latin typeface="Georgia" panose="02040502050405020303" pitchFamily="18" charset="0"/>
              </a:rPr>
              <a:t>tools</a:t>
            </a:r>
            <a:r>
              <a:rPr lang="fr-FR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 and applications</a:t>
            </a:r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/>
          </p:nvPr>
        </p:nvSpPr>
        <p:spPr>
          <a:xfrm>
            <a:off x="498764" y="1600200"/>
            <a:ext cx="4645892" cy="468745"/>
          </a:xfrm>
        </p:spPr>
        <p:txBody>
          <a:bodyPr rtlCol="0">
            <a:no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4. Workflows</a:t>
            </a:r>
          </a:p>
          <a:p>
            <a:endParaRPr lang="fr-FR" sz="24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796" y="1600200"/>
            <a:ext cx="4028931" cy="4735945"/>
          </a:xfrm>
          <a:prstGeom prst="rect">
            <a:avLst/>
          </a:prstGeom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526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ctrTitle"/>
          </p:nvPr>
        </p:nvSpPr>
        <p:spPr>
          <a:xfrm>
            <a:off x="1104898" y="1377694"/>
            <a:ext cx="10096500" cy="2219691"/>
          </a:xfrm>
        </p:spPr>
        <p:txBody>
          <a:bodyPr rtlCol="0"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2800" b="1" dirty="0" err="1">
                <a:solidFill>
                  <a:srgbClr val="FF0000"/>
                </a:solidFill>
                <a:latin typeface="Georgia" panose="02040502050405020303" pitchFamily="18" charset="0"/>
              </a:rPr>
              <a:t>Chapter</a:t>
            </a:r>
            <a:r>
              <a:rPr lang="fr-FR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 2:</a:t>
            </a:r>
            <a:br>
              <a:rPr lang="fr-FR" sz="2800" b="1" dirty="0">
                <a:solidFill>
                  <a:srgbClr val="FF0000"/>
                </a:solidFill>
                <a:latin typeface="Georgia" panose="02040502050405020303" pitchFamily="18" charset="0"/>
              </a:rPr>
            </a:br>
            <a:r>
              <a:rPr lang="fr-FR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Introduction to web </a:t>
            </a:r>
            <a:r>
              <a:rPr lang="fr-FR" sz="2800" b="1" dirty="0" err="1">
                <a:solidFill>
                  <a:srgbClr val="FF0000"/>
                </a:solidFill>
                <a:latin typeface="Georgia" panose="02040502050405020303" pitchFamily="18" charset="0"/>
              </a:rPr>
              <a:t>technology</a:t>
            </a:r>
            <a:endParaRPr lang="fr-FR" sz="2800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06498" y="3505021"/>
            <a:ext cx="10096501" cy="1722761"/>
          </a:xfrm>
        </p:spPr>
        <p:txBody>
          <a:bodyPr rtlCol="0">
            <a:norm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Presentation of the Internet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Searching the web</a:t>
            </a:r>
            <a:endParaRPr lang="fr-FR" sz="2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564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ittérature académique 16: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9411671_TF03431380_TF03431380.potx" id="{3EB80C2F-3DBD-42BA-8FFE-45D13301C271}" vid="{18AA12EE-0616-4C76-8CBB-BEAD487DA71A}"/>
    </a:ext>
  </a:extLst>
</a:theme>
</file>

<file path=ppt/theme/theme2.xml><?xml version="1.0" encoding="utf-8"?>
<a:theme xmlns:a="http://schemas.openxmlformats.org/drawingml/2006/main" name="Thème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CDDBB83-77C1-4099-A0AA-289882E745E2}">
  <ds:schemaRefs>
    <ds:schemaRef ds:uri="http://schemas.microsoft.com/office/2006/metadata/properties"/>
    <ds:schemaRef ds:uri="http://schemas.microsoft.com/office/infopath/2007/PartnerControls"/>
    <ds:schemaRef ds:uri="4873beb7-5857-4685-be1f-d57550cc96cc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Présentation académique avec rayures et ruban (grand écran)</Template>
  <TotalTime>0</TotalTime>
  <Words>468</Words>
  <Application>Microsoft Office PowerPoint</Application>
  <PresentationFormat>Grand écran</PresentationFormat>
  <Paragraphs>147</Paragraphs>
  <Slides>17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3" baseType="lpstr">
      <vt:lpstr>Arial</vt:lpstr>
      <vt:lpstr>Euphemia</vt:lpstr>
      <vt:lpstr>Georgia</vt:lpstr>
      <vt:lpstr>Plantagenet Cherokee</vt:lpstr>
      <vt:lpstr>Wingdings</vt:lpstr>
      <vt:lpstr>Littérature académique 16:9</vt:lpstr>
      <vt:lpstr>Information and communication technologies TELLI AbdelmoutiA Class A Associate Professor Computer Science Department Biskra University 2023-2024</vt:lpstr>
      <vt:lpstr>Plan</vt:lpstr>
      <vt:lpstr>Chapter 1:  ICT: tools and applications</vt:lpstr>
      <vt:lpstr>Chapter 1:  ICT: tools and applications</vt:lpstr>
      <vt:lpstr>Chapter 1:  ICT: tools and applications</vt:lpstr>
      <vt:lpstr>Chapter 1:  ICT: tools and applications</vt:lpstr>
      <vt:lpstr>Chapter 1:  ICT: tools and applications</vt:lpstr>
      <vt:lpstr>Chapter 1:  ICT: tools and applications</vt:lpstr>
      <vt:lpstr>Chapter 2: Introduction to web technology</vt:lpstr>
      <vt:lpstr>Chapter 2: Introduction to web technologies</vt:lpstr>
      <vt:lpstr>Chapter 2: Introduction to web technologies</vt:lpstr>
      <vt:lpstr>Chapter 2: Introduction to web technologies</vt:lpstr>
      <vt:lpstr>Chapter 2: Introduction to web technologies</vt:lpstr>
      <vt:lpstr>Chapter 2: Introduction to web technologies</vt:lpstr>
      <vt:lpstr>Chapter 2: The contributions of NICTs to external communication</vt:lpstr>
      <vt:lpstr>Chapter3:  The contributions of NICTs to external communication</vt:lpstr>
      <vt:lpstr>Chapter3:  The contributions of NICTs to external communication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2024-04-07T05:54:10Z</dcterms:created>
  <dcterms:modified xsi:type="dcterms:W3CDTF">2024-04-08T16:31:29Z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