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3"/>
    <p:sldId id="257" r:id="rId4"/>
    <p:sldId id="258" r:id="rId5"/>
    <p:sldId id="270" r:id="rId6"/>
    <p:sldId id="272" r:id="rId7"/>
    <p:sldId id="271" r:id="rId9"/>
    <p:sldId id="259" r:id="rId10"/>
    <p:sldId id="261" r:id="rId11"/>
    <p:sldId id="260" r:id="rId12"/>
    <p:sldId id="262" r:id="rId13"/>
    <p:sldId id="263" r:id="rId14"/>
    <p:sldId id="264" r:id="rId15"/>
    <p:sldId id="266" r:id="rId16"/>
    <p:sldId id="265"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4660"/>
  </p:normalViewPr>
  <p:slideViewPr>
    <p:cSldViewPr showGuides="1">
      <p:cViewPr varScale="1">
        <p:scale>
          <a:sx n="59" d="100"/>
          <a:sy n="59" d="100"/>
        </p:scale>
        <p:origin x="17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notesMaster" Target="notesMasters/notesMaster1.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0" Type="http://schemas.openxmlformats.org/officeDocument/2006/relationships/tableStyles" Target="tableStyles.xml"/><Relationship Id="rId2" Type="http://schemas.openxmlformats.org/officeDocument/2006/relationships/theme" Target="theme/theme1.xml"/><Relationship Id="rId19" Type="http://schemas.openxmlformats.org/officeDocument/2006/relationships/viewProps" Target="viewProps.xml"/><Relationship Id="rId18" Type="http://schemas.openxmlformats.org/officeDocument/2006/relationships/presProps" Target="presProps.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6C63F1-23F6-445E-9FF2-D69886E63859}" type="datetimeFigureOut">
              <a:rPr lang="fr-FR" smtClean="0"/>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endParaRPr lang="fr-FR"/>
          </a:p>
          <a:p>
            <a:pPr lvl="1"/>
            <a:r>
              <a:rPr lang="fr-FR"/>
              <a:t>Deuxième niveau</a:t>
            </a:r>
            <a:endParaRPr lang="fr-FR"/>
          </a:p>
          <a:p>
            <a:pPr lvl="2"/>
            <a:r>
              <a:rPr lang="fr-FR"/>
              <a:t>Troisième niveau</a:t>
            </a:r>
            <a:endParaRPr lang="fr-FR"/>
          </a:p>
          <a:p>
            <a:pPr lvl="3"/>
            <a:r>
              <a:rPr lang="fr-FR"/>
              <a:t>Quatrième niveau</a:t>
            </a:r>
            <a:endParaRPr lang="fr-FR"/>
          </a:p>
          <a:p>
            <a:pPr lvl="4"/>
            <a:r>
              <a:rPr lang="fr-FR"/>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B93972-43A3-481B-AE4A-7E90418C2B75}" type="slidenum">
              <a:rPr lang="fr-FR" smtClean="0"/>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1D33F75B-8085-472F-85CB-6F2646C3C7C1}" type="slidenum">
              <a:rPr lang="fr-FR" altLang="en-US" smtClean="0"/>
            </a:fld>
            <a:endParaRPr lang="fr-FR" altLang="en-US"/>
          </a:p>
        </p:txBody>
      </p:sp>
      <p:sp>
        <p:nvSpPr>
          <p:cNvPr id="68611" name="Rectangle 2"/>
          <p:cNvSpPr>
            <a:spLocks noGrp="1" noRot="1" noChangeAspect="1" noChangeArrowheads="1" noTextEdit="1"/>
          </p:cNvSpPr>
          <p:nvPr>
            <p:ph type="sldImg"/>
          </p:nvPr>
        </p:nvSpPr>
        <p:spPr/>
      </p:sp>
      <p:sp>
        <p:nvSpPr>
          <p:cNvPr id="6861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1CEEBE71-AFCE-4782-B85C-3AFC050E7EF6}" type="slidenum">
              <a:rPr lang="fr-FR" altLang="en-US" smtClean="0"/>
            </a:fld>
            <a:endParaRPr lang="fr-FR" altLang="en-US"/>
          </a:p>
        </p:txBody>
      </p:sp>
      <p:sp>
        <p:nvSpPr>
          <p:cNvPr id="65539" name="Rectangle 2"/>
          <p:cNvSpPr>
            <a:spLocks noGrp="1" noRot="1" noChangeAspect="1" noChangeArrowheads="1" noTextEdit="1"/>
          </p:cNvSpPr>
          <p:nvPr>
            <p:ph type="sldImg"/>
          </p:nvPr>
        </p:nvSpPr>
        <p:spPr/>
      </p:sp>
      <p:sp>
        <p:nvSpPr>
          <p:cNvPr id="6554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hasCustomPrompt="1"/>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hasCustomPrompt="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2993D8D0-B8BD-46E9-809A-99C7801B34F4}" type="datetimeFigureOut">
              <a:rPr lang="fr-FR" smtClean="0"/>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0D2673F6-3476-469C-8234-64941DED310A}" type="slidenum">
              <a:rPr lang="fr-FR" smtClean="0"/>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hasCustomPrompt="1"/>
          </p:nvPr>
        </p:nvSpPr>
        <p:spPr/>
        <p:txBody>
          <a:bodyPr vert="eaVert"/>
          <a:lstStyle/>
          <a:p>
            <a:pPr lvl="0" eaLnBrk="1" latinLnBrk="0" hangingPunct="1"/>
            <a:r>
              <a:rPr lang="fr-FR"/>
              <a:t>Cliquez pour modifier les styles du texte du masque</a:t>
            </a:r>
            <a:endParaRPr lang="fr-FR"/>
          </a:p>
          <a:p>
            <a:pPr lvl="1" eaLnBrk="1" latinLnBrk="0" hangingPunct="1"/>
            <a:r>
              <a:rPr lang="fr-FR"/>
              <a:t>Deuxième niveau</a:t>
            </a:r>
            <a:endParaRPr lang="fr-FR"/>
          </a:p>
          <a:p>
            <a:pPr lvl="2" eaLnBrk="1" latinLnBrk="0" hangingPunct="1"/>
            <a:r>
              <a:rPr lang="fr-FR"/>
              <a:t>Troisième niveau</a:t>
            </a:r>
            <a:endParaRPr lang="fr-FR"/>
          </a:p>
          <a:p>
            <a:pPr lvl="3" eaLnBrk="1" latinLnBrk="0" hangingPunct="1"/>
            <a:r>
              <a:rPr lang="fr-FR"/>
              <a:t>Quatrième niveau</a:t>
            </a:r>
            <a:endParaRPr lang="fr-F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2993D8D0-B8BD-46E9-809A-99C7801B34F4}"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2673F6-3476-469C-8234-64941DED310A}" type="slidenum">
              <a:rPr lang="fr-FR" smtClean="0"/>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hasCustomPrompt="1"/>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hasCustomPrompt="1"/>
          </p:nvPr>
        </p:nvSpPr>
        <p:spPr>
          <a:xfrm>
            <a:off x="457200" y="914401"/>
            <a:ext cx="6019800" cy="5211763"/>
          </a:xfrm>
        </p:spPr>
        <p:txBody>
          <a:bodyPr vert="eaVert"/>
          <a:lstStyle/>
          <a:p>
            <a:pPr lvl="0" eaLnBrk="1" latinLnBrk="0" hangingPunct="1"/>
            <a:r>
              <a:rPr lang="fr-FR"/>
              <a:t>Cliquez pour modifier les styles du texte du masque</a:t>
            </a:r>
            <a:endParaRPr lang="fr-FR"/>
          </a:p>
          <a:p>
            <a:pPr lvl="1" eaLnBrk="1" latinLnBrk="0" hangingPunct="1"/>
            <a:r>
              <a:rPr lang="fr-FR"/>
              <a:t>Deuxième niveau</a:t>
            </a:r>
            <a:endParaRPr lang="fr-FR"/>
          </a:p>
          <a:p>
            <a:pPr lvl="2" eaLnBrk="1" latinLnBrk="0" hangingPunct="1"/>
            <a:r>
              <a:rPr lang="fr-FR"/>
              <a:t>Troisième niveau</a:t>
            </a:r>
            <a:endParaRPr lang="fr-FR"/>
          </a:p>
          <a:p>
            <a:pPr lvl="3" eaLnBrk="1" latinLnBrk="0" hangingPunct="1"/>
            <a:r>
              <a:rPr lang="fr-FR"/>
              <a:t>Quatrième niveau</a:t>
            </a:r>
            <a:endParaRPr lang="fr-F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2993D8D0-B8BD-46E9-809A-99C7801B34F4}"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2673F6-3476-469C-8234-64941DED310A}" type="slidenum">
              <a:rPr lang="fr-FR" smtClean="0"/>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kumimoji="0" lang="fr-FR"/>
              <a:t>Cliquez pour modifier le style du titre</a:t>
            </a:r>
            <a:endParaRPr kumimoji="0" lang="en-US"/>
          </a:p>
        </p:txBody>
      </p:sp>
      <p:sp>
        <p:nvSpPr>
          <p:cNvPr id="3" name="Espace réservé du contenu 2"/>
          <p:cNvSpPr>
            <a:spLocks noGrp="1"/>
          </p:cNvSpPr>
          <p:nvPr>
            <p:ph idx="1" hasCustomPrompt="1"/>
          </p:nvPr>
        </p:nvSpPr>
        <p:spPr/>
        <p:txBody>
          <a:bodyPr/>
          <a:lstStyle/>
          <a:p>
            <a:pPr lvl="0" eaLnBrk="1" latinLnBrk="0" hangingPunct="1"/>
            <a:r>
              <a:rPr lang="fr-FR"/>
              <a:t>Cliquez pour modifier les styles du texte du masque</a:t>
            </a:r>
            <a:endParaRPr lang="fr-FR"/>
          </a:p>
          <a:p>
            <a:pPr lvl="1" eaLnBrk="1" latinLnBrk="0" hangingPunct="1"/>
            <a:r>
              <a:rPr lang="fr-FR"/>
              <a:t>Deuxième niveau</a:t>
            </a:r>
            <a:endParaRPr lang="fr-FR"/>
          </a:p>
          <a:p>
            <a:pPr lvl="2" eaLnBrk="1" latinLnBrk="0" hangingPunct="1"/>
            <a:r>
              <a:rPr lang="fr-FR"/>
              <a:t>Troisième niveau</a:t>
            </a:r>
            <a:endParaRPr lang="fr-FR"/>
          </a:p>
          <a:p>
            <a:pPr lvl="3" eaLnBrk="1" latinLnBrk="0" hangingPunct="1"/>
            <a:r>
              <a:rPr lang="fr-FR"/>
              <a:t>Quatrième niveau</a:t>
            </a:r>
            <a:endParaRPr lang="fr-F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2993D8D0-B8BD-46E9-809A-99C7801B34F4}"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2673F6-3476-469C-8234-64941DED310A}" type="slidenum">
              <a:rPr lang="fr-FR" smtClean="0"/>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hasCustomPrompt="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endParaRPr kumimoji="0" lang="fr-FR"/>
          </a:p>
        </p:txBody>
      </p:sp>
      <p:sp>
        <p:nvSpPr>
          <p:cNvPr id="4" name="Espace réservé de la date 3"/>
          <p:cNvSpPr>
            <a:spLocks noGrp="1"/>
          </p:cNvSpPr>
          <p:nvPr>
            <p:ph type="dt" sz="half" idx="10"/>
          </p:nvPr>
        </p:nvSpPr>
        <p:spPr/>
        <p:txBody>
          <a:bodyPr/>
          <a:lstStyle/>
          <a:p>
            <a:fld id="{2993D8D0-B8BD-46E9-809A-99C7801B34F4}" type="datetimeFigureOut">
              <a:rPr lang="fr-FR" smtClean="0"/>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D2673F6-3476-469C-8234-64941DED310A}" type="slidenum">
              <a:rPr lang="fr-FR" smtClean="0"/>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hasCustomPrompt="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endParaRPr lang="fr-FR"/>
          </a:p>
          <a:p>
            <a:pPr lvl="1" eaLnBrk="1" latinLnBrk="0" hangingPunct="1"/>
            <a:r>
              <a:rPr lang="fr-FR"/>
              <a:t>Deuxième niveau</a:t>
            </a:r>
            <a:endParaRPr lang="fr-FR"/>
          </a:p>
          <a:p>
            <a:pPr lvl="2" eaLnBrk="1" latinLnBrk="0" hangingPunct="1"/>
            <a:r>
              <a:rPr lang="fr-FR"/>
              <a:t>Troisième niveau</a:t>
            </a:r>
            <a:endParaRPr lang="fr-FR"/>
          </a:p>
          <a:p>
            <a:pPr lvl="3" eaLnBrk="1" latinLnBrk="0" hangingPunct="1"/>
            <a:r>
              <a:rPr lang="fr-FR"/>
              <a:t>Quatrième niveau</a:t>
            </a:r>
            <a:endParaRPr lang="fr-FR"/>
          </a:p>
          <a:p>
            <a:pPr lvl="4" eaLnBrk="1" latinLnBrk="0" hangingPunct="1"/>
            <a:r>
              <a:rPr lang="fr-FR"/>
              <a:t>Cinquième niveau</a:t>
            </a:r>
            <a:endParaRPr kumimoji="0" lang="en-US"/>
          </a:p>
        </p:txBody>
      </p:sp>
      <p:sp>
        <p:nvSpPr>
          <p:cNvPr id="4" name="Espace réservé du contenu 3"/>
          <p:cNvSpPr>
            <a:spLocks noGrp="1"/>
          </p:cNvSpPr>
          <p:nvPr>
            <p:ph sz="half" idx="2" hasCustomPrompt="1"/>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endParaRPr lang="fr-FR"/>
          </a:p>
          <a:p>
            <a:pPr lvl="1" eaLnBrk="1" latinLnBrk="0" hangingPunct="1"/>
            <a:r>
              <a:rPr lang="fr-FR"/>
              <a:t>Deuxième niveau</a:t>
            </a:r>
            <a:endParaRPr lang="fr-FR"/>
          </a:p>
          <a:p>
            <a:pPr lvl="2" eaLnBrk="1" latinLnBrk="0" hangingPunct="1"/>
            <a:r>
              <a:rPr lang="fr-FR"/>
              <a:t>Troisième niveau</a:t>
            </a:r>
            <a:endParaRPr lang="fr-FR"/>
          </a:p>
          <a:p>
            <a:pPr lvl="3" eaLnBrk="1" latinLnBrk="0" hangingPunct="1"/>
            <a:r>
              <a:rPr lang="fr-FR"/>
              <a:t>Quatrième niveau</a:t>
            </a:r>
            <a:endParaRPr lang="fr-F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2993D8D0-B8BD-46E9-809A-99C7801B34F4}"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D2673F6-3476-469C-8234-64941DED310A}" type="slidenum">
              <a:rPr lang="fr-FR" smtClean="0"/>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hasCustomPrompt="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endParaRPr kumimoji="0" lang="fr-FR"/>
          </a:p>
        </p:txBody>
      </p:sp>
      <p:sp>
        <p:nvSpPr>
          <p:cNvPr id="4" name="Espace réservé du texte 3"/>
          <p:cNvSpPr>
            <a:spLocks noGrp="1"/>
          </p:cNvSpPr>
          <p:nvPr>
            <p:ph type="body" sz="half" idx="3" hasCustomPrompt="1"/>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endParaRPr kumimoji="0" lang="fr-FR"/>
          </a:p>
        </p:txBody>
      </p:sp>
      <p:sp>
        <p:nvSpPr>
          <p:cNvPr id="5" name="Espace réservé du contenu 4"/>
          <p:cNvSpPr>
            <a:spLocks noGrp="1"/>
          </p:cNvSpPr>
          <p:nvPr>
            <p:ph sz="quarter" idx="2" hasCustomPrompt="1"/>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endParaRPr lang="fr-FR"/>
          </a:p>
          <a:p>
            <a:pPr lvl="1" eaLnBrk="1" latinLnBrk="0" hangingPunct="1"/>
            <a:r>
              <a:rPr lang="fr-FR"/>
              <a:t>Deuxième niveau</a:t>
            </a:r>
            <a:endParaRPr lang="fr-FR"/>
          </a:p>
          <a:p>
            <a:pPr lvl="2" eaLnBrk="1" latinLnBrk="0" hangingPunct="1"/>
            <a:r>
              <a:rPr lang="fr-FR"/>
              <a:t>Troisième niveau</a:t>
            </a:r>
            <a:endParaRPr lang="fr-FR"/>
          </a:p>
          <a:p>
            <a:pPr lvl="3" eaLnBrk="1" latinLnBrk="0" hangingPunct="1"/>
            <a:r>
              <a:rPr lang="fr-FR"/>
              <a:t>Quatrième niveau</a:t>
            </a:r>
            <a:endParaRPr lang="fr-FR"/>
          </a:p>
          <a:p>
            <a:pPr lvl="4" eaLnBrk="1" latinLnBrk="0" hangingPunct="1"/>
            <a:r>
              <a:rPr lang="fr-FR"/>
              <a:t>Cinquième niveau</a:t>
            </a:r>
            <a:endParaRPr kumimoji="0" lang="en-US"/>
          </a:p>
        </p:txBody>
      </p:sp>
      <p:sp>
        <p:nvSpPr>
          <p:cNvPr id="6" name="Espace réservé du contenu 5"/>
          <p:cNvSpPr>
            <a:spLocks noGrp="1"/>
          </p:cNvSpPr>
          <p:nvPr>
            <p:ph sz="quarter" idx="4" hasCustomPrompt="1"/>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endParaRPr lang="fr-FR"/>
          </a:p>
          <a:p>
            <a:pPr lvl="1" eaLnBrk="1" latinLnBrk="0" hangingPunct="1"/>
            <a:r>
              <a:rPr lang="fr-FR"/>
              <a:t>Deuxième niveau</a:t>
            </a:r>
            <a:endParaRPr lang="fr-FR"/>
          </a:p>
          <a:p>
            <a:pPr lvl="2" eaLnBrk="1" latinLnBrk="0" hangingPunct="1"/>
            <a:r>
              <a:rPr lang="fr-FR"/>
              <a:t>Troisième niveau</a:t>
            </a:r>
            <a:endParaRPr lang="fr-FR"/>
          </a:p>
          <a:p>
            <a:pPr lvl="3" eaLnBrk="1" latinLnBrk="0" hangingPunct="1"/>
            <a:r>
              <a:rPr lang="fr-FR"/>
              <a:t>Quatrième niveau</a:t>
            </a:r>
            <a:endParaRPr lang="fr-F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2993D8D0-B8BD-46E9-809A-99C7801B34F4}" type="datetimeFigureOut">
              <a:rPr lang="fr-FR" smtClean="0"/>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D2673F6-3476-469C-8234-64941DED310A}" type="slidenum">
              <a:rPr lang="fr-FR" smtClean="0"/>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2993D8D0-B8BD-46E9-809A-99C7801B34F4}" type="datetimeFigureOut">
              <a:rPr lang="fr-FR" smtClean="0"/>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D2673F6-3476-469C-8234-64941DED310A}" type="slidenum">
              <a:rPr lang="fr-FR" smtClean="0"/>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993D8D0-B8BD-46E9-809A-99C7801B34F4}" type="datetimeFigureOut">
              <a:rPr lang="fr-FR" smtClean="0"/>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D2673F6-3476-469C-8234-64941DED310A}" type="slidenum">
              <a:rPr lang="fr-FR" smtClean="0"/>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hasCustomPrompt="1"/>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endParaRPr kumimoji="0" lang="fr-FR"/>
          </a:p>
        </p:txBody>
      </p:sp>
      <p:sp>
        <p:nvSpPr>
          <p:cNvPr id="4" name="Espace réservé du contenu 3"/>
          <p:cNvSpPr>
            <a:spLocks noGrp="1"/>
          </p:cNvSpPr>
          <p:nvPr>
            <p:ph sz="half" idx="1" hasCustomPrompt="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endParaRPr lang="fr-FR"/>
          </a:p>
          <a:p>
            <a:pPr lvl="1" eaLnBrk="1" latinLnBrk="0" hangingPunct="1"/>
            <a:r>
              <a:rPr lang="fr-FR"/>
              <a:t>Deuxième niveau</a:t>
            </a:r>
            <a:endParaRPr lang="fr-FR"/>
          </a:p>
          <a:p>
            <a:pPr lvl="2" eaLnBrk="1" latinLnBrk="0" hangingPunct="1"/>
            <a:r>
              <a:rPr lang="fr-FR"/>
              <a:t>Troisième niveau</a:t>
            </a:r>
            <a:endParaRPr lang="fr-FR"/>
          </a:p>
          <a:p>
            <a:pPr lvl="3" eaLnBrk="1" latinLnBrk="0" hangingPunct="1"/>
            <a:r>
              <a:rPr lang="fr-FR"/>
              <a:t>Quatrième niveau</a:t>
            </a:r>
            <a:endParaRPr lang="fr-F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2993D8D0-B8BD-46E9-809A-99C7801B34F4}"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D2673F6-3476-469C-8234-64941DED310A}" type="slidenum">
              <a:rPr lang="fr-FR" smtClean="0"/>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hasCustomPrompt="1"/>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hasCustomPrompt="1"/>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endParaRPr kumimoji="0" lang="fr-FR"/>
          </a:p>
        </p:txBody>
      </p:sp>
      <p:sp>
        <p:nvSpPr>
          <p:cNvPr id="5" name="Espace réservé de la date 4"/>
          <p:cNvSpPr>
            <a:spLocks noGrp="1"/>
          </p:cNvSpPr>
          <p:nvPr>
            <p:ph type="dt" sz="half" idx="10"/>
          </p:nvPr>
        </p:nvSpPr>
        <p:spPr/>
        <p:txBody>
          <a:bodyPr/>
          <a:lstStyle/>
          <a:p>
            <a:fld id="{2993D8D0-B8BD-46E9-809A-99C7801B34F4}" type="datetimeFigureOut">
              <a:rPr lang="fr-FR" smtClean="0"/>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0D2673F6-3476-469C-8234-64941DED310A}" type="slidenum">
              <a:rPr lang="fr-FR" smtClean="0"/>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endParaRPr kumimoji="0" lang="fr-FR"/>
          </a:p>
          <a:p>
            <a:pPr lvl="1" eaLnBrk="1" latinLnBrk="0" hangingPunct="1"/>
            <a:r>
              <a:rPr kumimoji="0" lang="fr-FR"/>
              <a:t>Deuxième niveau</a:t>
            </a:r>
            <a:endParaRPr kumimoji="0" lang="fr-FR"/>
          </a:p>
          <a:p>
            <a:pPr lvl="2" eaLnBrk="1" latinLnBrk="0" hangingPunct="1"/>
            <a:r>
              <a:rPr kumimoji="0" lang="fr-FR"/>
              <a:t>Troisième niveau</a:t>
            </a:r>
            <a:endParaRPr kumimoji="0" lang="fr-FR"/>
          </a:p>
          <a:p>
            <a:pPr lvl="3" eaLnBrk="1" latinLnBrk="0" hangingPunct="1"/>
            <a:r>
              <a:rPr kumimoji="0" lang="fr-FR"/>
              <a:t>Quatrième niveau</a:t>
            </a:r>
            <a:endParaRPr kumimoji="0" lang="fr-F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993D8D0-B8BD-46E9-809A-99C7801B34F4}" type="datetimeFigureOut">
              <a:rPr lang="fr-FR" smtClean="0"/>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D2673F6-3476-469C-8234-64941DED310A}" type="slidenum">
              <a:rPr lang="fr-FR" smtClean="0"/>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ar-DZ" sz="4000" dirty="0">
                <a:solidFill>
                  <a:schemeClr val="tx1"/>
                </a:solidFill>
              </a:rPr>
              <a:t>جامعة محمد </a:t>
            </a:r>
            <a:r>
              <a:rPr lang="ar-DZ" sz="4000" dirty="0" err="1">
                <a:solidFill>
                  <a:schemeClr val="tx1"/>
                </a:solidFill>
              </a:rPr>
              <a:t>خيضر</a:t>
            </a:r>
            <a:r>
              <a:rPr lang="ar-DZ" sz="4000" dirty="0">
                <a:solidFill>
                  <a:schemeClr val="tx1"/>
                </a:solidFill>
              </a:rPr>
              <a:t> بسكرة</a:t>
            </a:r>
            <a:br>
              <a:rPr lang="ar-DZ" sz="4000" dirty="0">
                <a:solidFill>
                  <a:schemeClr val="tx1"/>
                </a:solidFill>
              </a:rPr>
            </a:br>
            <a:r>
              <a:rPr lang="ar-DZ" sz="4000" dirty="0">
                <a:solidFill>
                  <a:schemeClr val="tx1"/>
                </a:solidFill>
              </a:rPr>
              <a:t>كلية العلوم الإنسانية </a:t>
            </a:r>
            <a:r>
              <a:rPr lang="ar-DZ" sz="4000" dirty="0" err="1">
                <a:solidFill>
                  <a:schemeClr val="tx1"/>
                </a:solidFill>
              </a:rPr>
              <a:t>و</a:t>
            </a:r>
            <a:r>
              <a:rPr lang="ar-DZ" sz="4000" dirty="0">
                <a:solidFill>
                  <a:schemeClr val="tx1"/>
                </a:solidFill>
              </a:rPr>
              <a:t> </a:t>
            </a:r>
            <a:r>
              <a:rPr lang="ar-DZ" sz="4000" dirty="0" err="1">
                <a:solidFill>
                  <a:schemeClr val="tx1"/>
                </a:solidFill>
              </a:rPr>
              <a:t>الإجتماعية</a:t>
            </a:r>
            <a:r>
              <a:rPr lang="ar-DZ" sz="4000" dirty="0">
                <a:solidFill>
                  <a:schemeClr val="tx1"/>
                </a:solidFill>
              </a:rPr>
              <a:t>  </a:t>
            </a:r>
            <a:br>
              <a:rPr lang="ar-DZ" sz="4000" dirty="0">
                <a:solidFill>
                  <a:schemeClr val="tx1"/>
                </a:solidFill>
              </a:rPr>
            </a:br>
            <a:r>
              <a:rPr lang="ar-DZ" sz="4000" dirty="0">
                <a:solidFill>
                  <a:schemeClr val="tx1"/>
                </a:solidFill>
              </a:rPr>
              <a:t>مخبر الدراسات النفسية </a:t>
            </a:r>
            <a:r>
              <a:rPr lang="ar-DZ" sz="4000" dirty="0" err="1">
                <a:solidFill>
                  <a:schemeClr val="tx1"/>
                </a:solidFill>
              </a:rPr>
              <a:t>و</a:t>
            </a:r>
            <a:r>
              <a:rPr lang="ar-DZ" sz="4000" dirty="0">
                <a:solidFill>
                  <a:schemeClr val="tx1"/>
                </a:solidFill>
              </a:rPr>
              <a:t> </a:t>
            </a:r>
            <a:r>
              <a:rPr lang="ar-DZ" sz="4000" dirty="0" err="1">
                <a:solidFill>
                  <a:schemeClr val="tx1"/>
                </a:solidFill>
              </a:rPr>
              <a:t>الإجتماعية</a:t>
            </a:r>
            <a:r>
              <a:rPr lang="ar-DZ" sz="4000" dirty="0">
                <a:solidFill>
                  <a:schemeClr val="tx1"/>
                </a:solidFill>
              </a:rPr>
              <a:t> </a:t>
            </a:r>
            <a:br>
              <a:rPr lang="ar-DZ" dirty="0">
                <a:solidFill>
                  <a:schemeClr val="tx1"/>
                </a:solidFill>
              </a:rPr>
            </a:br>
            <a:r>
              <a:rPr lang="ar-DZ" sz="3100" dirty="0">
                <a:solidFill>
                  <a:schemeClr val="tx1"/>
                </a:solidFill>
              </a:rPr>
              <a:t>فرقة المعضلات النفسية </a:t>
            </a:r>
            <a:r>
              <a:rPr lang="ar-DZ" sz="3100" dirty="0" err="1">
                <a:solidFill>
                  <a:schemeClr val="tx1"/>
                </a:solidFill>
              </a:rPr>
              <a:t>و</a:t>
            </a:r>
            <a:r>
              <a:rPr lang="ar-DZ" sz="3100" dirty="0">
                <a:solidFill>
                  <a:schemeClr val="tx1"/>
                </a:solidFill>
              </a:rPr>
              <a:t> </a:t>
            </a:r>
            <a:r>
              <a:rPr lang="ar-DZ" sz="3100" dirty="0" err="1">
                <a:solidFill>
                  <a:schemeClr val="tx1"/>
                </a:solidFill>
              </a:rPr>
              <a:t>الإجتماعية</a:t>
            </a:r>
            <a:r>
              <a:rPr lang="ar-DZ" sz="3100" dirty="0">
                <a:solidFill>
                  <a:schemeClr val="tx1"/>
                </a:solidFill>
              </a:rPr>
              <a:t> في المجتمع </a:t>
            </a:r>
            <a:endParaRPr lang="fr-FR" sz="3100" dirty="0">
              <a:solidFill>
                <a:schemeClr val="tx1"/>
              </a:solidFill>
            </a:endParaRPr>
          </a:p>
        </p:txBody>
      </p:sp>
      <p:sp>
        <p:nvSpPr>
          <p:cNvPr id="3" name="Sous-titre 2"/>
          <p:cNvSpPr>
            <a:spLocks noGrp="1"/>
          </p:cNvSpPr>
          <p:nvPr>
            <p:ph type="subTitle" idx="1"/>
          </p:nvPr>
        </p:nvSpPr>
        <p:spPr>
          <a:xfrm>
            <a:off x="533400" y="3857628"/>
            <a:ext cx="7854696" cy="1123508"/>
          </a:xfrm>
        </p:spPr>
        <p:txBody>
          <a:bodyPr/>
          <a:lstStyle/>
          <a:p>
            <a:pPr algn="ctr"/>
            <a:r>
              <a:rPr lang="ar-DZ" dirty="0">
                <a:solidFill>
                  <a:schemeClr val="bg1"/>
                </a:solidFill>
              </a:rPr>
              <a:t>يوم تكويني حول </a:t>
            </a:r>
            <a:r>
              <a:rPr lang="ar-DZ" dirty="0" err="1">
                <a:solidFill>
                  <a:schemeClr val="bg1"/>
                </a:solidFill>
              </a:rPr>
              <a:t>الإسترخاء</a:t>
            </a:r>
            <a:r>
              <a:rPr lang="ar-DZ" dirty="0">
                <a:solidFill>
                  <a:schemeClr val="bg1"/>
                </a:solidFill>
              </a:rPr>
              <a:t> </a:t>
            </a:r>
            <a:endParaRPr lang="ar-DZ" dirty="0">
              <a:solidFill>
                <a:schemeClr val="bg1"/>
              </a:solidFill>
            </a:endParaRPr>
          </a:p>
          <a:p>
            <a:pPr algn="ctr"/>
            <a:r>
              <a:rPr lang="ar-DZ" dirty="0">
                <a:solidFill>
                  <a:schemeClr val="bg1"/>
                </a:solidFill>
              </a:rPr>
              <a:t>تقديم الأستاذة جعفر صباح </a:t>
            </a:r>
            <a:endParaRPr lang="fr-FR"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a:t>تمرين تنفس </a:t>
            </a:r>
            <a:r>
              <a:rPr lang="ar-DZ" dirty="0" err="1"/>
              <a:t>الإسترخاء</a:t>
            </a:r>
            <a:endParaRPr lang="fr-FR" dirty="0"/>
          </a:p>
        </p:txBody>
      </p:sp>
      <p:sp>
        <p:nvSpPr>
          <p:cNvPr id="3" name="Espace réservé du contenu 2"/>
          <p:cNvSpPr>
            <a:spLocks noGrp="1"/>
          </p:cNvSpPr>
          <p:nvPr>
            <p:ph idx="1"/>
          </p:nvPr>
        </p:nvSpPr>
        <p:spPr/>
        <p:txBody>
          <a:bodyPr/>
          <a:lstStyle/>
          <a:p>
            <a:pPr rtl="1"/>
            <a:r>
              <a:rPr lang="ar-DZ" dirty="0"/>
              <a:t> </a:t>
            </a:r>
            <a:endParaRPr lang="fr-FR" dirty="0"/>
          </a:p>
          <a:p>
            <a:pPr algn="r" rtl="1"/>
            <a:r>
              <a:rPr lang="ar-DZ" dirty="0">
                <a:latin typeface="+mj-lt"/>
                <a:cs typeface="+mj-lt"/>
              </a:rPr>
              <a:t>خذ نفسا عميقا ... إملأ صدرك بالهوا</a:t>
            </a:r>
            <a:r>
              <a:rPr lang="ar-DZ" dirty="0"/>
              <a:t>ء</a:t>
            </a:r>
            <a:endParaRPr lang="ar-DZ" dirty="0">
              <a:latin typeface="+mj-lt"/>
              <a:cs typeface="+mj-lt"/>
            </a:endParaRPr>
          </a:p>
          <a:p>
            <a:pPr algn="r" rtl="1"/>
            <a:r>
              <a:rPr lang="ar-DZ" dirty="0">
                <a:latin typeface="+mj-lt"/>
                <a:cs typeface="+mj-lt"/>
              </a:rPr>
              <a:t>الآن أخرج الهواء من فمك ببطء بينما تقول لنفسك " استرخي"</a:t>
            </a:r>
            <a:endParaRPr lang="ar-DZ" dirty="0">
              <a:latin typeface="+mj-lt"/>
              <a:cs typeface="+mj-lt"/>
            </a:endParaRPr>
          </a:p>
          <a:p>
            <a:pPr algn="r" rtl="1"/>
            <a:r>
              <a:rPr lang="ar-DZ" dirty="0">
                <a:latin typeface="+mj-lt"/>
                <a:cs typeface="+mj-lt"/>
              </a:rPr>
              <a:t>ستشعر بالاسترخاء ينتشر في كامل جسمك</a:t>
            </a:r>
            <a:endParaRPr lang="ar-DZ" dirty="0">
              <a:latin typeface="+mj-lt"/>
              <a:cs typeface="+mj-lt"/>
            </a:endParaRPr>
          </a:p>
          <a:p>
            <a:pPr algn="r" rtl="1"/>
            <a:r>
              <a:rPr lang="ar-DZ" dirty="0">
                <a:latin typeface="+mj-lt"/>
                <a:cs typeface="+mj-lt"/>
              </a:rPr>
              <a:t>إبق كذلك فترة قصيرة و استمتع بشعور الاسترخاء...</a:t>
            </a:r>
            <a:endParaRPr lang="ar-DZ" dirty="0">
              <a:latin typeface="+mj-lt"/>
              <a:cs typeface="+mj-lt"/>
            </a:endParaRPr>
          </a:p>
          <a:p>
            <a:pPr algn="r" rtl="1"/>
            <a:r>
              <a:rPr lang="ar-DZ" dirty="0">
                <a:latin typeface="+mj-lt"/>
                <a:cs typeface="+mj-lt"/>
              </a:rPr>
              <a:t> </a:t>
            </a:r>
            <a:endParaRPr lang="ar-DZ" dirty="0">
              <a:latin typeface="+mj-lt"/>
              <a:cs typeface="+mj-lt"/>
            </a:endParaRPr>
          </a:p>
          <a:p>
            <a:pPr algn="r" rtl="1"/>
            <a:endParaRPr lang="ar-DZ" dirty="0">
              <a:latin typeface="+mj-lt"/>
              <a:cs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err="1"/>
              <a:t>الإسترخاء</a:t>
            </a:r>
            <a:r>
              <a:rPr lang="ar-DZ" dirty="0"/>
              <a:t> العضلي المتدرج </a:t>
            </a:r>
            <a:r>
              <a:rPr lang="ar-DZ" dirty="0" err="1"/>
              <a:t>لجاكوبسون</a:t>
            </a:r>
            <a:endParaRPr lang="fr-FR" dirty="0"/>
          </a:p>
        </p:txBody>
      </p:sp>
      <p:sp>
        <p:nvSpPr>
          <p:cNvPr id="3" name="Espace réservé du contenu 2"/>
          <p:cNvSpPr>
            <a:spLocks noGrp="1"/>
          </p:cNvSpPr>
          <p:nvPr>
            <p:ph idx="1"/>
          </p:nvPr>
        </p:nvSpPr>
        <p:spPr/>
        <p:txBody>
          <a:bodyPr/>
          <a:lstStyle/>
          <a:p>
            <a:pPr algn="r" rtl="1"/>
            <a:r>
              <a:rPr lang="ar-DZ" dirty="0" err="1"/>
              <a:t>إدموند</a:t>
            </a:r>
            <a:r>
              <a:rPr lang="ar-DZ" dirty="0"/>
              <a:t> </a:t>
            </a:r>
            <a:r>
              <a:rPr lang="ar-DZ" dirty="0" err="1"/>
              <a:t>جاكوبسون</a:t>
            </a:r>
            <a:r>
              <a:rPr lang="fr-FR" dirty="0"/>
              <a:t>(Edmund Jacobson) </a:t>
            </a:r>
            <a:r>
              <a:rPr lang="ar-DZ" dirty="0"/>
              <a:t> هو مكتشف طريقة الاسترخاء العضلي المتدرج </a:t>
            </a:r>
            <a:r>
              <a:rPr lang="fr-FR" dirty="0"/>
              <a:t>Progressive </a:t>
            </a:r>
            <a:r>
              <a:rPr lang="fr-FR" dirty="0" err="1"/>
              <a:t>muscular</a:t>
            </a:r>
            <a:r>
              <a:rPr lang="fr-FR" dirty="0"/>
              <a:t> relaxation</a:t>
            </a:r>
            <a:r>
              <a:rPr lang="ar-DZ" dirty="0"/>
              <a:t>. الفكرة الأساسية من وراء الطريقة هي تدريب  مجموعة العضلات على الشد </a:t>
            </a:r>
            <a:r>
              <a:rPr lang="ar-DZ" dirty="0" err="1"/>
              <a:t>و</a:t>
            </a:r>
            <a:r>
              <a:rPr lang="ar-DZ" dirty="0"/>
              <a:t> الاسترخاء بالترتيب</a:t>
            </a: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96086"/>
          </a:xfrm>
        </p:spPr>
        <p:txBody>
          <a:bodyPr>
            <a:normAutofit fontScale="90000"/>
          </a:bodyPr>
          <a:lstStyle/>
          <a:p>
            <a:pPr algn="ctr" rtl="1"/>
            <a:r>
              <a:rPr lang="ar-DZ" dirty="0"/>
              <a:t>نص التمرين </a:t>
            </a:r>
            <a:endParaRPr lang="fr-FR" dirty="0"/>
          </a:p>
        </p:txBody>
      </p:sp>
      <p:sp>
        <p:nvSpPr>
          <p:cNvPr id="3" name="Espace réservé du contenu 2"/>
          <p:cNvSpPr>
            <a:spLocks noGrp="1"/>
          </p:cNvSpPr>
          <p:nvPr>
            <p:ph idx="1"/>
          </p:nvPr>
        </p:nvSpPr>
        <p:spPr>
          <a:xfrm>
            <a:off x="457200" y="1714488"/>
            <a:ext cx="8229600" cy="4610112"/>
          </a:xfrm>
        </p:spPr>
        <p:txBody>
          <a:bodyPr/>
          <a:lstStyle/>
          <a:p>
            <a:pPr algn="r" rtl="1"/>
            <a:r>
              <a:rPr lang="ar-DZ" dirty="0"/>
              <a:t>ا</a:t>
            </a:r>
            <a:r>
              <a:rPr lang="ar-DZ" dirty="0">
                <a:latin typeface="+mj-lt"/>
                <a:cs typeface="+mj-lt"/>
              </a:rPr>
              <a:t>جلس على كرسي بحيث تجلس مستقيما وقدماك مسطحتان على الأرض.</a:t>
            </a:r>
            <a:endParaRPr lang="fr-FR" dirty="0">
              <a:latin typeface="+mj-lt"/>
              <a:cs typeface="+mj-lt"/>
            </a:endParaRPr>
          </a:p>
          <a:p>
            <a:pPr algn="r" rtl="1"/>
            <a:r>
              <a:rPr lang="ar-DZ" dirty="0">
                <a:latin typeface="+mj-lt"/>
                <a:cs typeface="+mj-lt"/>
              </a:rPr>
              <a:t>الآن، نفد التعليمات التالية بالترتيب.</a:t>
            </a:r>
            <a:endParaRPr lang="fr-FR" dirty="0">
              <a:latin typeface="+mj-lt"/>
              <a:cs typeface="+mj-lt"/>
            </a:endParaRPr>
          </a:p>
          <a:p>
            <a:r>
              <a:rPr lang="ar-DZ" dirty="0">
                <a:latin typeface="+mj-lt"/>
                <a:cs typeface="+mj-lt"/>
              </a:rPr>
              <a:t> </a:t>
            </a:r>
            <a:r>
              <a:rPr lang="ar-DZ" b="1" dirty="0">
                <a:latin typeface="+mj-lt"/>
                <a:cs typeface="+mj-lt"/>
              </a:rPr>
              <a:t> </a:t>
            </a:r>
            <a:endParaRPr lang="fr-FR" dirty="0">
              <a:latin typeface="+mj-lt"/>
              <a:cs typeface="+mj-lt"/>
            </a:endParaRPr>
          </a:p>
          <a:p>
            <a:pPr algn="r" rtl="1"/>
            <a:r>
              <a:rPr lang="ar-DZ" b="1" dirty="0">
                <a:latin typeface="+mj-lt"/>
                <a:cs typeface="+mj-lt"/>
              </a:rPr>
              <a:t>اليد والذراع</a:t>
            </a:r>
            <a:r>
              <a:rPr lang="ar-DZ" dirty="0">
                <a:latin typeface="+mj-lt"/>
                <a:cs typeface="+mj-lt"/>
              </a:rPr>
              <a:t> </a:t>
            </a:r>
            <a:r>
              <a:rPr lang="ar-DZ" b="1" dirty="0">
                <a:latin typeface="+mj-lt"/>
                <a:cs typeface="+mj-lt"/>
              </a:rPr>
              <a:t> اليمنى</a:t>
            </a:r>
            <a:r>
              <a:rPr lang="ar-DZ" dirty="0">
                <a:latin typeface="+mj-lt"/>
                <a:cs typeface="+mj-lt"/>
              </a:rPr>
              <a:t> :ضم قبضة يدك  ،أرخ ،</a:t>
            </a:r>
            <a:r>
              <a:rPr lang="ar-DZ" b="1" dirty="0">
                <a:latin typeface="+mj-lt"/>
                <a:cs typeface="+mj-lt"/>
              </a:rPr>
              <a:t>العضد الأيمن ،</a:t>
            </a:r>
            <a:r>
              <a:rPr lang="ar-DZ" dirty="0">
                <a:latin typeface="+mj-lt"/>
                <a:cs typeface="+mj-lt"/>
              </a:rPr>
              <a:t>اثن الذراع  ،أرخ </a:t>
            </a:r>
            <a:endParaRPr lang="fr-FR" dirty="0">
              <a:latin typeface="+mj-lt"/>
              <a:cs typeface="+mj-lt"/>
            </a:endParaRPr>
          </a:p>
          <a:p>
            <a:pPr algn="r" rtl="1"/>
            <a:r>
              <a:rPr lang="ar-DZ" b="1" dirty="0">
                <a:latin typeface="+mj-lt"/>
                <a:cs typeface="+mj-lt"/>
              </a:rPr>
              <a:t>اليد والذراع </a:t>
            </a:r>
            <a:r>
              <a:rPr lang="ar-DZ" b="1" dirty="0" err="1">
                <a:latin typeface="+mj-lt"/>
                <a:cs typeface="+mj-lt"/>
              </a:rPr>
              <a:t>اليسرى</a:t>
            </a:r>
            <a:r>
              <a:rPr lang="ar-DZ" b="1" dirty="0">
                <a:latin typeface="+mj-lt"/>
                <a:cs typeface="+mj-lt"/>
              </a:rPr>
              <a:t>:</a:t>
            </a:r>
            <a:r>
              <a:rPr lang="ar-DZ" dirty="0">
                <a:latin typeface="+mj-lt"/>
                <a:cs typeface="+mj-lt"/>
              </a:rPr>
              <a:t>ضم قبضة يدك،أرخ،</a:t>
            </a:r>
            <a:r>
              <a:rPr lang="ar-DZ" b="1" dirty="0">
                <a:latin typeface="+mj-lt"/>
                <a:cs typeface="+mj-lt"/>
              </a:rPr>
              <a:t>العضد الأيسر، </a:t>
            </a:r>
            <a:r>
              <a:rPr lang="ar-DZ" dirty="0">
                <a:latin typeface="+mj-lt"/>
                <a:cs typeface="+mj-lt"/>
              </a:rPr>
              <a:t>أثن الذراع ،أرخ</a:t>
            </a:r>
            <a:endParaRPr lang="fr-FR" dirty="0">
              <a:latin typeface="+mj-lt"/>
              <a:cs typeface="+mj-lt"/>
            </a:endParaRPr>
          </a:p>
          <a:p>
            <a:pPr algn="r" rtl="1"/>
            <a:r>
              <a:rPr lang="ar-DZ" b="1" dirty="0">
                <a:latin typeface="+mj-lt"/>
                <a:cs typeface="+mj-lt"/>
              </a:rPr>
              <a:t>الجبهة:</a:t>
            </a:r>
            <a:r>
              <a:rPr lang="ar-DZ" dirty="0">
                <a:latin typeface="+mj-lt"/>
                <a:cs typeface="+mj-lt"/>
              </a:rPr>
              <a:t>ارفع حاجبيك،أرخ وجهك</a:t>
            </a:r>
            <a:endParaRPr lang="fr-FR" dirty="0">
              <a:latin typeface="+mj-lt"/>
              <a:cs typeface="+mj-lt"/>
            </a:endParaRPr>
          </a:p>
          <a:p>
            <a:endParaRPr lang="fr-FR" dirty="0">
              <a:latin typeface="+mj-lt"/>
              <a:cs typeface="+mj-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071546"/>
            <a:ext cx="8229600" cy="5253054"/>
          </a:xfrm>
        </p:spPr>
        <p:txBody>
          <a:bodyPr>
            <a:normAutofit fontScale="82500"/>
          </a:bodyPr>
          <a:lstStyle/>
          <a:p>
            <a:pPr algn="r" rtl="1"/>
            <a:r>
              <a:rPr lang="ar-DZ" b="1" dirty="0"/>
              <a:t>ال</a:t>
            </a:r>
            <a:r>
              <a:rPr lang="ar-DZ" b="1" dirty="0">
                <a:latin typeface="Calibri" panose="020F0502020204030204" charset="0"/>
                <a:cs typeface="Calibri" panose="020F0502020204030204" charset="0"/>
              </a:rPr>
              <a:t>عينين </a:t>
            </a:r>
            <a:r>
              <a:rPr lang="ar-DZ" b="1" dirty="0" err="1">
                <a:latin typeface="Calibri" panose="020F0502020204030204" charset="0"/>
                <a:cs typeface="Calibri" panose="020F0502020204030204" charset="0"/>
              </a:rPr>
              <a:t>و</a:t>
            </a:r>
            <a:r>
              <a:rPr lang="ar-DZ" b="1" dirty="0">
                <a:latin typeface="Calibri" panose="020F0502020204030204" charset="0"/>
                <a:cs typeface="Calibri" panose="020F0502020204030204" charset="0"/>
              </a:rPr>
              <a:t> الوجنتين،</a:t>
            </a:r>
            <a:r>
              <a:rPr lang="ar-DZ" dirty="0">
                <a:latin typeface="Calibri" panose="020F0502020204030204" charset="0"/>
                <a:cs typeface="Calibri" panose="020F0502020204030204" charset="0"/>
              </a:rPr>
              <a:t>أغمض عينيك،أرخ</a:t>
            </a:r>
            <a:endParaRPr lang="fr-FR" dirty="0">
              <a:latin typeface="Calibri" panose="020F0502020204030204" charset="0"/>
              <a:cs typeface="Calibri" panose="020F0502020204030204" charset="0"/>
            </a:endParaRPr>
          </a:p>
          <a:p>
            <a:pPr algn="r" rtl="1"/>
            <a:r>
              <a:rPr lang="ar-DZ" b="1" dirty="0">
                <a:latin typeface="Calibri" panose="020F0502020204030204" charset="0"/>
                <a:cs typeface="Calibri" panose="020F0502020204030204" charset="0"/>
              </a:rPr>
              <a:t>الفم والفك،</a:t>
            </a:r>
            <a:r>
              <a:rPr lang="ar-DZ" dirty="0">
                <a:latin typeface="Calibri" panose="020F0502020204030204" charset="0"/>
                <a:cs typeface="Calibri" panose="020F0502020204030204" charset="0"/>
              </a:rPr>
              <a:t>اضغط أسنانك وضد زاويتي الفم،أرخ</a:t>
            </a:r>
            <a:endParaRPr lang="fr-FR" dirty="0">
              <a:latin typeface="Calibri" panose="020F0502020204030204" charset="0"/>
              <a:cs typeface="Calibri" panose="020F0502020204030204" charset="0"/>
            </a:endParaRPr>
          </a:p>
          <a:p>
            <a:pPr algn="r" rtl="1"/>
            <a:r>
              <a:rPr lang="ar-DZ" b="1" dirty="0">
                <a:latin typeface="Calibri" panose="020F0502020204030204" charset="0"/>
                <a:cs typeface="Calibri" panose="020F0502020204030204" charset="0"/>
              </a:rPr>
              <a:t>الكتفين والرقبة </a:t>
            </a:r>
            <a:r>
              <a:rPr lang="ar-DZ" dirty="0">
                <a:latin typeface="Calibri" panose="020F0502020204030204" charset="0"/>
                <a:cs typeface="Calibri" panose="020F0502020204030204" charset="0"/>
              </a:rPr>
              <a:t>اقبض يديك معا خلف رقبتك واضغط برأسك ضد مقاومتهما (وضع الرأس لا يتغير خلال ذلك)</a:t>
            </a:r>
            <a:endParaRPr lang="fr-FR" dirty="0">
              <a:latin typeface="Calibri" panose="020F0502020204030204" charset="0"/>
              <a:cs typeface="Calibri" panose="020F0502020204030204" charset="0"/>
            </a:endParaRPr>
          </a:p>
          <a:p>
            <a:pPr algn="r" rtl="1"/>
            <a:r>
              <a:rPr lang="ar-DZ" dirty="0">
                <a:latin typeface="Calibri" panose="020F0502020204030204" charset="0"/>
                <a:cs typeface="Calibri" panose="020F0502020204030204" charset="0"/>
              </a:rPr>
              <a:t>اجذب كتفيك معا إلى أعلى واضغط برأسك ضد مقاومتهما –لا ترفع رأسك خلال ذلك- أرخ كتفيك. استرخ.</a:t>
            </a:r>
            <a:endParaRPr lang="fr-FR" dirty="0">
              <a:latin typeface="Calibri" panose="020F0502020204030204" charset="0"/>
              <a:cs typeface="Calibri" panose="020F0502020204030204" charset="0"/>
            </a:endParaRPr>
          </a:p>
          <a:p>
            <a:pPr algn="r" rtl="1"/>
            <a:r>
              <a:rPr lang="ar-DZ" b="1" dirty="0">
                <a:latin typeface="Calibri" panose="020F0502020204030204" charset="0"/>
                <a:cs typeface="Calibri" panose="020F0502020204030204" charset="0"/>
              </a:rPr>
              <a:t>الصدر والظهر،</a:t>
            </a:r>
            <a:r>
              <a:rPr lang="ar-DZ" dirty="0">
                <a:latin typeface="Calibri" panose="020F0502020204030204" charset="0"/>
                <a:cs typeface="Calibri" panose="020F0502020204030204" charset="0"/>
              </a:rPr>
              <a:t>خذ نفسا عميقا واحبس نفسك بينما تضغط بكتفيك إلى الخلف في نفس الوقت أرخ كتفيك، وتنفس طبيعيا</a:t>
            </a:r>
            <a:endParaRPr lang="fr-FR" dirty="0">
              <a:latin typeface="Calibri" panose="020F0502020204030204" charset="0"/>
              <a:cs typeface="Calibri" panose="020F0502020204030204" charset="0"/>
            </a:endParaRPr>
          </a:p>
          <a:p>
            <a:pPr algn="r" rtl="1"/>
            <a:r>
              <a:rPr lang="ar-DZ" b="1" dirty="0">
                <a:latin typeface="Calibri" panose="020F0502020204030204" charset="0"/>
                <a:cs typeface="Calibri" panose="020F0502020204030204" charset="0"/>
              </a:rPr>
              <a:t>البطن،</a:t>
            </a:r>
            <a:r>
              <a:rPr lang="ar-DZ" dirty="0">
                <a:latin typeface="Calibri" panose="020F0502020204030204" charset="0"/>
                <a:cs typeface="Calibri" panose="020F0502020204030204" charset="0"/>
              </a:rPr>
              <a:t>شد عضلات البطن (أو شد بطنك إلى الداخل) أرخ</a:t>
            </a:r>
            <a:endParaRPr lang="fr-FR" dirty="0">
              <a:latin typeface="Calibri" panose="020F0502020204030204" charset="0"/>
              <a:cs typeface="Calibri" panose="020F0502020204030204" charset="0"/>
            </a:endParaRPr>
          </a:p>
          <a:p>
            <a:pPr algn="r" rtl="1"/>
            <a:r>
              <a:rPr lang="ar-DZ" b="1" dirty="0">
                <a:latin typeface="Calibri" panose="020F0502020204030204" charset="0"/>
                <a:cs typeface="Calibri" panose="020F0502020204030204" charset="0"/>
              </a:rPr>
              <a:t>الفخذ الأيمن،</a:t>
            </a:r>
            <a:r>
              <a:rPr lang="ar-DZ" dirty="0">
                <a:latin typeface="Calibri" panose="020F0502020204030204" charset="0"/>
                <a:cs typeface="Calibri" panose="020F0502020204030204" charset="0"/>
              </a:rPr>
              <a:t>ادفع القدم اليمنى إلى الأمام (لا تحركها خلال ذلك)،أرخ</a:t>
            </a:r>
            <a:endParaRPr lang="fr-FR" dirty="0">
              <a:latin typeface="Calibri" panose="020F0502020204030204" charset="0"/>
              <a:cs typeface="Calibri" panose="020F0502020204030204" charset="0"/>
            </a:endParaRPr>
          </a:p>
          <a:p>
            <a:pPr algn="r" rtl="1"/>
            <a:r>
              <a:rPr lang="ar-DZ" b="1" dirty="0">
                <a:latin typeface="Calibri" panose="020F0502020204030204" charset="0"/>
                <a:cs typeface="Calibri" panose="020F0502020204030204" charset="0"/>
              </a:rPr>
              <a:t> الساق اليمنى ،</a:t>
            </a:r>
            <a:r>
              <a:rPr lang="ar-DZ" dirty="0">
                <a:latin typeface="Calibri" panose="020F0502020204030204" charset="0"/>
                <a:cs typeface="Calibri" panose="020F0502020204030204" charset="0"/>
              </a:rPr>
              <a:t>ارفع الكعب الأيمن إلى أعلى( بينما تبقى الأصابع على الأرض)،أرخ</a:t>
            </a:r>
            <a:endParaRPr lang="fr-FR" dirty="0">
              <a:latin typeface="Calibri" panose="020F0502020204030204" charset="0"/>
              <a:cs typeface="Calibri" panose="020F0502020204030204" charset="0"/>
            </a:endParaRPr>
          </a:p>
          <a:p>
            <a:pPr algn="r" rtl="1"/>
            <a:r>
              <a:rPr lang="ar-DZ" b="1" dirty="0">
                <a:latin typeface="Calibri" panose="020F0502020204030204" charset="0"/>
                <a:cs typeface="Calibri" panose="020F0502020204030204" charset="0"/>
              </a:rPr>
              <a:t>القدم اليمنى،</a:t>
            </a:r>
            <a:r>
              <a:rPr lang="ar-DZ" dirty="0">
                <a:latin typeface="Calibri" panose="020F0502020204030204" charset="0"/>
                <a:cs typeface="Calibri" panose="020F0502020204030204" charset="0"/>
              </a:rPr>
              <a:t>اثن أصابع القدم،أرخ</a:t>
            </a:r>
            <a:endParaRPr lang="fr-FR" dirty="0">
              <a:latin typeface="Calibri" panose="020F0502020204030204" charset="0"/>
              <a:cs typeface="Calibri" panose="020F0502020204030204" charset="0"/>
            </a:endParaRPr>
          </a:p>
          <a:p>
            <a:pPr algn="r" rtl="1"/>
            <a:r>
              <a:rPr lang="ar-DZ" b="1" dirty="0">
                <a:latin typeface="Calibri" panose="020F0502020204030204" charset="0"/>
                <a:cs typeface="Calibri" panose="020F0502020204030204" charset="0"/>
              </a:rPr>
              <a:t>الفخذ الأيسر،</a:t>
            </a:r>
            <a:r>
              <a:rPr lang="ar-DZ" dirty="0">
                <a:latin typeface="Calibri" panose="020F0502020204030204" charset="0"/>
                <a:cs typeface="Calibri" panose="020F0502020204030204" charset="0"/>
              </a:rPr>
              <a:t>ادفع القدم اليمنى إلى الأمام( لا تحركها خلال ذلك)،أرخ</a:t>
            </a:r>
            <a:endParaRPr lang="fr-FR" dirty="0">
              <a:latin typeface="Calibri" panose="020F0502020204030204" charset="0"/>
              <a:cs typeface="Calibri" panose="020F0502020204030204" charset="0"/>
            </a:endParaRPr>
          </a:p>
          <a:p>
            <a:pPr algn="r" rtl="1"/>
            <a:r>
              <a:rPr lang="ar-DZ" b="1" dirty="0"/>
              <a:t>القدم </a:t>
            </a:r>
            <a:r>
              <a:rPr lang="ar-DZ" b="1" dirty="0" err="1"/>
              <a:t>اليسرى</a:t>
            </a:r>
            <a:r>
              <a:rPr lang="ar-DZ" b="1" dirty="0"/>
              <a:t> </a:t>
            </a:r>
            <a:r>
              <a:rPr lang="ar-DZ" dirty="0"/>
              <a:t>اثن أصابع القدم ،أرخ</a:t>
            </a:r>
            <a:endParaRPr lang="fr-FR" dirty="0"/>
          </a:p>
          <a:p>
            <a:pPr algn="r" rtl="1"/>
            <a:endParaRPr lang="fr-FR" dirty="0"/>
          </a:p>
        </p:txBody>
      </p:sp>
      <p:sp>
        <p:nvSpPr>
          <p:cNvPr id="2" name="Zone de texte 1"/>
          <p:cNvSpPr txBox="1"/>
          <p:nvPr/>
        </p:nvSpPr>
        <p:spPr>
          <a:xfrm>
            <a:off x="-2584450" y="361950"/>
            <a:ext cx="3048000" cy="368300"/>
          </a:xfrm>
          <a:prstGeom prst="rect">
            <a:avLst/>
          </a:prstGeom>
          <a:noFill/>
        </p:spPr>
        <p:txBody>
          <a:bodyPr wrap="square" rtlCol="0">
            <a:spAutoFit/>
          </a:bodyPr>
          <a:p>
            <a:endParaRPr lang="fr-FR"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653210"/>
          </a:xfrm>
        </p:spPr>
        <p:txBody>
          <a:bodyPr>
            <a:normAutofit fontScale="90000"/>
          </a:bodyPr>
          <a:lstStyle/>
          <a:p>
            <a:pPr algn="ctr"/>
            <a:r>
              <a:rPr lang="ar-DZ" dirty="0"/>
              <a:t>ملاحظة </a:t>
            </a:r>
            <a:endParaRPr lang="fr-FR" dirty="0"/>
          </a:p>
        </p:txBody>
      </p:sp>
      <p:sp>
        <p:nvSpPr>
          <p:cNvPr id="3" name="Espace réservé du contenu 2"/>
          <p:cNvSpPr>
            <a:spLocks noGrp="1"/>
          </p:cNvSpPr>
          <p:nvPr>
            <p:ph idx="1"/>
          </p:nvPr>
        </p:nvSpPr>
        <p:spPr>
          <a:xfrm>
            <a:off x="457200" y="1428736"/>
            <a:ext cx="8229600" cy="4895864"/>
          </a:xfrm>
        </p:spPr>
        <p:txBody>
          <a:bodyPr>
            <a:normAutofit lnSpcReduction="20000"/>
          </a:bodyPr>
          <a:lstStyle/>
          <a:p>
            <a:pPr algn="r" rtl="1"/>
            <a:r>
              <a:rPr lang="ar-DZ" dirty="0">
                <a:latin typeface="Calibri" panose="020F0502020204030204" charset="0"/>
                <a:cs typeface="Calibri" panose="020F0502020204030204" charset="0"/>
              </a:rPr>
              <a:t>من الأفضل إتمام التمرين </a:t>
            </a:r>
            <a:r>
              <a:rPr lang="ar-DZ" dirty="0" err="1">
                <a:latin typeface="Calibri" panose="020F0502020204030204" charset="0"/>
                <a:cs typeface="Calibri" panose="020F0502020204030204" charset="0"/>
              </a:rPr>
              <a:t>و</a:t>
            </a:r>
            <a:r>
              <a:rPr lang="ar-DZ" dirty="0">
                <a:latin typeface="Calibri" panose="020F0502020204030204" charset="0"/>
                <a:cs typeface="Calibri" panose="020F0502020204030204" charset="0"/>
              </a:rPr>
              <a:t> العينان مغمضتان. </a:t>
            </a:r>
            <a:endParaRPr lang="fr-FR" dirty="0">
              <a:latin typeface="Calibri" panose="020F0502020204030204" charset="0"/>
              <a:cs typeface="Calibri" panose="020F0502020204030204" charset="0"/>
            </a:endParaRPr>
          </a:p>
          <a:p>
            <a:pPr algn="r" rtl="1"/>
            <a:r>
              <a:rPr lang="ar-DZ" dirty="0">
                <a:latin typeface="Calibri" panose="020F0502020204030204" charset="0"/>
                <a:cs typeface="Calibri" panose="020F0502020204030204" charset="0"/>
              </a:rPr>
              <a:t>شد كل مجموعة من العضلات وأبقها مشدودة لمدة 5 ثوان، ثم أرخها لمدة 30 ثانية</a:t>
            </a:r>
            <a:endParaRPr lang="fr-FR" dirty="0">
              <a:latin typeface="Calibri" panose="020F0502020204030204" charset="0"/>
              <a:cs typeface="Calibri" panose="020F0502020204030204" charset="0"/>
            </a:endParaRPr>
          </a:p>
          <a:p>
            <a:pPr algn="r" rtl="1"/>
            <a:r>
              <a:rPr lang="ar-DZ" dirty="0">
                <a:latin typeface="Calibri" panose="020F0502020204030204" charset="0"/>
                <a:cs typeface="Calibri" panose="020F0502020204030204" charset="0"/>
              </a:rPr>
              <a:t>يجب أن يكون تركيزك موجها على إحساساتك الداخلية بالعضلات التي مرنتها للتو، ولاحظ أن شعور الاسترخاء يمتد للحظات بعد إرخاء العضلات. أترك الأمور تسير بهذا الشكل </a:t>
            </a:r>
            <a:r>
              <a:rPr lang="ar-DZ" dirty="0" err="1">
                <a:latin typeface="Calibri" panose="020F0502020204030204" charset="0"/>
                <a:cs typeface="Calibri" panose="020F0502020204030204" charset="0"/>
              </a:rPr>
              <a:t>و</a:t>
            </a:r>
            <a:r>
              <a:rPr lang="ar-DZ" dirty="0">
                <a:latin typeface="Calibri" panose="020F0502020204030204" charset="0"/>
                <a:cs typeface="Calibri" panose="020F0502020204030204" charset="0"/>
              </a:rPr>
              <a:t> حاول الاستمتاع </a:t>
            </a:r>
            <a:r>
              <a:rPr lang="ar-DZ" dirty="0" err="1">
                <a:latin typeface="Calibri" panose="020F0502020204030204" charset="0"/>
                <a:cs typeface="Calibri" panose="020F0502020204030204" charset="0"/>
              </a:rPr>
              <a:t>بها</a:t>
            </a:r>
            <a:r>
              <a:rPr lang="ar-DZ" dirty="0">
                <a:latin typeface="Calibri" panose="020F0502020204030204" charset="0"/>
                <a:cs typeface="Calibri" panose="020F0502020204030204" charset="0"/>
              </a:rPr>
              <a:t>.</a:t>
            </a:r>
            <a:endParaRPr lang="fr-FR" dirty="0">
              <a:latin typeface="Calibri" panose="020F0502020204030204" charset="0"/>
              <a:cs typeface="Calibri" panose="020F0502020204030204" charset="0"/>
            </a:endParaRPr>
          </a:p>
          <a:p>
            <a:pPr algn="r" rtl="1"/>
            <a:r>
              <a:rPr lang="ar-DZ" dirty="0">
                <a:latin typeface="Calibri" panose="020F0502020204030204" charset="0"/>
                <a:cs typeface="Calibri" panose="020F0502020204030204" charset="0"/>
              </a:rPr>
              <a:t>عندما تنتهي من التدريب أبق عينيك مغلقتان بعض الوقت. خذ نفسا عميقا وحرك أصابع يديك وقدميك، مدد جسمك. افعل ذلك بعد كل تمرين، هذه الحركات تنشط دورتك الدموية وستشعر بعدها بالنشاط.</a:t>
            </a:r>
            <a:endParaRPr lang="fr-FR" dirty="0">
              <a:latin typeface="Calibri" panose="020F0502020204030204" charset="0"/>
              <a:cs typeface="Calibri" panose="020F0502020204030204" charset="0"/>
            </a:endParaRPr>
          </a:p>
          <a:p>
            <a:pPr algn="r" rtl="1"/>
            <a:r>
              <a:rPr lang="ar-DZ" dirty="0">
                <a:latin typeface="Calibri" panose="020F0502020204030204" charset="0"/>
                <a:cs typeface="Calibri" panose="020F0502020204030204" charset="0"/>
              </a:rPr>
              <a:t>قبل أن تبدأ، أغمض عينيك واستمتع بالراحة مدة دقيقة. دع أي تخيل أو فكرة تأتي وتذهب، لا تقاومها ولا تركز عليها. ولكن كموج البحر، دعها تأتي وتذهب. حاول ألا تسرح بعيدا في أفكارك. إذا خطر على بالك شيء مهم، يمكن أن تعود إليه فيما بعد، عندما ننتهي من التمرين. </a:t>
            </a:r>
            <a:endParaRPr lang="fr-FR" dirty="0">
              <a:latin typeface="Calibri" panose="020F0502020204030204" charset="0"/>
              <a:cs typeface="Calibri" panose="020F05020202040302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a:t>مقدمة</a:t>
            </a:r>
            <a:endParaRPr lang="fr-FR" dirty="0"/>
          </a:p>
        </p:txBody>
      </p:sp>
      <p:sp>
        <p:nvSpPr>
          <p:cNvPr id="3" name="Espace réservé du contenu 2"/>
          <p:cNvSpPr>
            <a:spLocks noGrp="1"/>
          </p:cNvSpPr>
          <p:nvPr>
            <p:ph idx="1"/>
          </p:nvPr>
        </p:nvSpPr>
        <p:spPr/>
        <p:txBody>
          <a:bodyPr>
            <a:normAutofit/>
          </a:bodyPr>
          <a:lstStyle/>
          <a:p>
            <a:pPr>
              <a:buNone/>
            </a:pPr>
            <a:r>
              <a:rPr lang="fr-FR" dirty="0"/>
              <a:t>.</a:t>
            </a:r>
            <a:endParaRPr lang="fr-FR" b="1" dirty="0">
              <a:latin typeface="+mj-lt"/>
              <a:cs typeface="+mj-lt"/>
            </a:endParaRPr>
          </a:p>
          <a:p>
            <a:r>
              <a:rPr lang="fr-FR" dirty="0">
                <a:latin typeface="+mj-lt"/>
                <a:cs typeface="+mj-lt"/>
              </a:rPr>
              <a:t> </a:t>
            </a:r>
            <a:r>
              <a:rPr lang="ar-DZ" dirty="0">
                <a:latin typeface="+mj-lt"/>
                <a:cs typeface="+mj-lt"/>
              </a:rPr>
              <a:t>-  يستخدم  </a:t>
            </a:r>
            <a:r>
              <a:rPr lang="ar-DZ" dirty="0" err="1">
                <a:latin typeface="+mj-lt"/>
                <a:cs typeface="+mj-lt"/>
              </a:rPr>
              <a:t>الإسترخاء</a:t>
            </a:r>
            <a:r>
              <a:rPr lang="ar-DZ" dirty="0">
                <a:latin typeface="+mj-lt"/>
                <a:cs typeface="+mj-lt"/>
              </a:rPr>
              <a:t> كتقنية منفردة </a:t>
            </a:r>
            <a:r>
              <a:rPr lang="ar-DZ" dirty="0" err="1">
                <a:latin typeface="+mj-lt"/>
                <a:cs typeface="+mj-lt"/>
              </a:rPr>
              <a:t>و</a:t>
            </a:r>
            <a:r>
              <a:rPr lang="ar-DZ" dirty="0">
                <a:latin typeface="+mj-lt"/>
                <a:cs typeface="+mj-lt"/>
              </a:rPr>
              <a:t> هو  يحدث حالة من الراحة العضلية بفضل التحكم في  إيقاع التنفس  الذي ينظم بدوره الوظائف الحيوية  في الجسم ( المجال الرياضي ، ضغط الأداء </a:t>
            </a:r>
            <a:r>
              <a:rPr lang="ar-DZ" dirty="0" err="1">
                <a:latin typeface="+mj-lt"/>
                <a:cs typeface="+mj-lt"/>
              </a:rPr>
              <a:t>إمتحان</a:t>
            </a:r>
            <a:r>
              <a:rPr lang="ar-DZ" dirty="0">
                <a:latin typeface="+mj-lt"/>
                <a:cs typeface="+mj-lt"/>
              </a:rPr>
              <a:t>  ، مقابلة ،.........)</a:t>
            </a:r>
            <a:endParaRPr lang="ar-DZ" dirty="0">
              <a:latin typeface="+mj-lt"/>
              <a:cs typeface="+mj-lt"/>
            </a:endParaRPr>
          </a:p>
          <a:p>
            <a:pPr algn="r" rtl="1"/>
            <a:r>
              <a:rPr lang="ar-DZ" dirty="0">
                <a:latin typeface="+mj-lt"/>
                <a:cs typeface="+mj-lt"/>
              </a:rPr>
              <a:t>- يستخدم </a:t>
            </a:r>
            <a:r>
              <a:rPr lang="ar-DZ" dirty="0" err="1">
                <a:latin typeface="+mj-lt"/>
                <a:cs typeface="+mj-lt"/>
              </a:rPr>
              <a:t>الإسترخاء</a:t>
            </a:r>
            <a:r>
              <a:rPr lang="ar-DZ" dirty="0">
                <a:latin typeface="+mj-lt"/>
                <a:cs typeface="+mj-lt"/>
              </a:rPr>
              <a:t> ضمن الإطار العلاجي .العلاجات المعرفية السلوكيةـ التنويم ،...</a:t>
            </a:r>
            <a:r>
              <a:rPr lang="ar-DZ" dirty="0"/>
              <a:t>......................</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a:t>تعريف </a:t>
            </a:r>
            <a:r>
              <a:rPr lang="ar-DZ" dirty="0" err="1"/>
              <a:t>الإسترخاء</a:t>
            </a:r>
            <a:r>
              <a:rPr lang="ar-DZ" dirty="0"/>
              <a:t> </a:t>
            </a:r>
            <a:endParaRPr lang="fr-FR" dirty="0"/>
          </a:p>
        </p:txBody>
      </p:sp>
      <p:sp>
        <p:nvSpPr>
          <p:cNvPr id="5" name="Espace réservé du contenu 4"/>
          <p:cNvSpPr>
            <a:spLocks noGrp="1"/>
          </p:cNvSpPr>
          <p:nvPr>
            <p:ph idx="1"/>
          </p:nvPr>
        </p:nvSpPr>
        <p:spPr/>
        <p:txBody>
          <a:bodyPr/>
          <a:lstStyle/>
          <a:p>
            <a:pPr algn="r" rtl="1"/>
            <a:r>
              <a:rPr lang="ar-DZ" dirty="0" err="1"/>
              <a:t>ا</a:t>
            </a:r>
            <a:r>
              <a:rPr lang="ar-DZ" dirty="0" err="1">
                <a:latin typeface="+mj-lt"/>
                <a:cs typeface="+mj-lt"/>
              </a:rPr>
              <a:t>لإسترخاء</a:t>
            </a:r>
            <a:r>
              <a:rPr lang="ar-DZ" dirty="0">
                <a:latin typeface="+mj-lt"/>
                <a:cs typeface="+mj-lt"/>
              </a:rPr>
              <a:t> هو حالة خالية من التوتر ، تتوقف فيها الصراعات الداخلية ،                                        </a:t>
            </a:r>
            <a:r>
              <a:rPr lang="ar-DZ" dirty="0" err="1">
                <a:latin typeface="+mj-lt"/>
                <a:cs typeface="+mj-lt"/>
              </a:rPr>
              <a:t>و</a:t>
            </a:r>
            <a:r>
              <a:rPr lang="ar-DZ" dirty="0">
                <a:latin typeface="+mj-lt"/>
                <a:cs typeface="+mj-lt"/>
              </a:rPr>
              <a:t> كذلك مشاعر القلق </a:t>
            </a:r>
            <a:r>
              <a:rPr lang="ar-DZ" dirty="0" err="1">
                <a:latin typeface="+mj-lt"/>
                <a:cs typeface="+mj-lt"/>
              </a:rPr>
              <a:t>و</a:t>
            </a:r>
            <a:r>
              <a:rPr lang="ar-DZ" dirty="0">
                <a:latin typeface="+mj-lt"/>
                <a:cs typeface="+mj-lt"/>
              </a:rPr>
              <a:t> الغضب </a:t>
            </a:r>
            <a:r>
              <a:rPr lang="ar-DZ" dirty="0" err="1">
                <a:latin typeface="+mj-lt"/>
                <a:cs typeface="+mj-lt"/>
              </a:rPr>
              <a:t>و</a:t>
            </a:r>
            <a:r>
              <a:rPr lang="ar-DZ" dirty="0">
                <a:latin typeface="+mj-lt"/>
                <a:cs typeface="+mj-lt"/>
              </a:rPr>
              <a:t> الخوف المزعجة </a:t>
            </a:r>
            <a:r>
              <a:rPr lang="ar-DZ" dirty="0" err="1">
                <a:latin typeface="+mj-lt"/>
                <a:cs typeface="+mj-lt"/>
              </a:rPr>
              <a:t>و</a:t>
            </a:r>
            <a:r>
              <a:rPr lang="ar-DZ" dirty="0">
                <a:latin typeface="+mj-lt"/>
                <a:cs typeface="+mj-lt"/>
              </a:rPr>
              <a:t> تنتشر فيها حالة الهدوء ، </a:t>
            </a:r>
            <a:r>
              <a:rPr lang="ar-DZ" dirty="0" err="1">
                <a:latin typeface="+mj-lt"/>
                <a:cs typeface="+mj-lt"/>
              </a:rPr>
              <a:t>و</a:t>
            </a:r>
            <a:r>
              <a:rPr lang="ar-DZ" dirty="0">
                <a:latin typeface="+mj-lt"/>
                <a:cs typeface="+mj-lt"/>
              </a:rPr>
              <a:t> </a:t>
            </a:r>
            <a:r>
              <a:rPr lang="ar-DZ" dirty="0" err="1">
                <a:latin typeface="+mj-lt"/>
                <a:cs typeface="+mj-lt"/>
              </a:rPr>
              <a:t>الإسترخاء</a:t>
            </a:r>
            <a:r>
              <a:rPr lang="ar-DZ" dirty="0">
                <a:latin typeface="+mj-lt"/>
                <a:cs typeface="+mj-lt"/>
              </a:rPr>
              <a:t> أيضا هو عودة العضلات إلى حالتها الطبيعية بعد فترة من التقلص</a:t>
            </a:r>
            <a:endParaRPr lang="fr-FR" dirty="0">
              <a:latin typeface="+mj-lt"/>
              <a:cs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endParaRPr lang="fr-FR"/>
          </a:p>
        </p:txBody>
      </p:sp>
      <p:pic>
        <p:nvPicPr>
          <p:cNvPr id="4" name="Picture 2"/>
          <p:cNvPicPr>
            <a:picLocks noChangeAspect="1" noChangeArrowheads="1"/>
          </p:cNvPicPr>
          <p:nvPr/>
        </p:nvPicPr>
        <p:blipFill>
          <a:blip r:embed="rId1"/>
          <a:srcRect/>
          <a:stretch>
            <a:fillRect/>
          </a:stretch>
        </p:blipFill>
        <p:spPr>
          <a:xfrm>
            <a:off x="1947862" y="2020094"/>
            <a:ext cx="5248275" cy="421957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4"/>
          <p:cNvSpPr>
            <a:spLocks noGrp="1" noChangeArrowheads="1"/>
          </p:cNvSpPr>
          <p:nvPr>
            <p:ph type="subTitle" idx="1"/>
          </p:nvPr>
        </p:nvSpPr>
        <p:spPr>
          <a:xfrm>
            <a:off x="250825" y="333375"/>
            <a:ext cx="3673475" cy="6335713"/>
          </a:xfrm>
        </p:spPr>
        <p:txBody>
          <a:bodyPr/>
          <a:lstStyle/>
          <a:p>
            <a:pPr algn="l" eaLnBrk="1" hangingPunct="1">
              <a:lnSpc>
                <a:spcPct val="80000"/>
              </a:lnSpc>
            </a:pPr>
            <a:endParaRPr lang="fr-FR" altLang="en-US" sz="2000">
              <a:latin typeface="Comic Sans MS" panose="030F0702030302020204" pitchFamily="66" charset="0"/>
            </a:endParaRPr>
          </a:p>
          <a:p>
            <a:pPr algn="l" eaLnBrk="1" hangingPunct="1">
              <a:lnSpc>
                <a:spcPct val="80000"/>
              </a:lnSpc>
            </a:pPr>
            <a:endParaRPr lang="fr-FR" altLang="en-US" sz="2000">
              <a:latin typeface="Comic Sans MS" panose="030F0702030302020204" pitchFamily="66" charset="0"/>
            </a:endParaRPr>
          </a:p>
          <a:p>
            <a:pPr algn="l" eaLnBrk="1" hangingPunct="1">
              <a:lnSpc>
                <a:spcPct val="80000"/>
              </a:lnSpc>
            </a:pPr>
            <a:endParaRPr lang="fr-FR" altLang="en-US" sz="2000">
              <a:latin typeface="Comic Sans MS" panose="030F0702030302020204" pitchFamily="66" charset="0"/>
            </a:endParaRPr>
          </a:p>
          <a:p>
            <a:pPr algn="l" eaLnBrk="1" hangingPunct="1">
              <a:lnSpc>
                <a:spcPct val="80000"/>
              </a:lnSpc>
            </a:pPr>
            <a:r>
              <a:rPr lang="fr-FR" altLang="en-US" sz="2000">
                <a:latin typeface="Comic Sans MS" panose="030F0702030302020204" pitchFamily="66" charset="0"/>
              </a:rPr>
              <a:t>En cas de </a:t>
            </a:r>
            <a:r>
              <a:rPr lang="fr-FR" altLang="en-US" sz="2000" b="1">
                <a:latin typeface="Comic Sans MS" panose="030F0702030302020204" pitchFamily="66" charset="0"/>
              </a:rPr>
              <a:t>perception du stress par le cortex</a:t>
            </a:r>
            <a:r>
              <a:rPr lang="fr-FR" altLang="en-US" sz="2000">
                <a:latin typeface="Comic Sans MS" panose="030F0702030302020204" pitchFamily="66" charset="0"/>
              </a:rPr>
              <a:t>, il ya </a:t>
            </a:r>
            <a:endParaRPr lang="fr-FR" altLang="en-US" sz="2000">
              <a:latin typeface="Comic Sans MS" panose="030F0702030302020204" pitchFamily="66" charset="0"/>
            </a:endParaRPr>
          </a:p>
          <a:p>
            <a:pPr algn="l" eaLnBrk="1" hangingPunct="1">
              <a:lnSpc>
                <a:spcPct val="80000"/>
              </a:lnSpc>
            </a:pPr>
            <a:endParaRPr lang="fr-FR" altLang="en-US" sz="2000">
              <a:latin typeface="Comic Sans MS" panose="030F0702030302020204" pitchFamily="66" charset="0"/>
            </a:endParaRPr>
          </a:p>
          <a:p>
            <a:pPr algn="l" eaLnBrk="1" hangingPunct="1">
              <a:lnSpc>
                <a:spcPct val="80000"/>
              </a:lnSpc>
            </a:pPr>
            <a:r>
              <a:rPr lang="fr-FR" altLang="en-US" sz="2000">
                <a:latin typeface="Comic Sans MS" panose="030F0702030302020204" pitchFamily="66" charset="0"/>
              </a:rPr>
              <a:t>la </a:t>
            </a:r>
            <a:r>
              <a:rPr lang="fr-FR" altLang="en-US" sz="2000" b="1">
                <a:latin typeface="Comic Sans MS" panose="030F0702030302020204" pitchFamily="66" charset="0"/>
              </a:rPr>
              <a:t>stimulation de  l’hypothalamus</a:t>
            </a:r>
            <a:r>
              <a:rPr lang="fr-FR" altLang="en-US" sz="2000">
                <a:latin typeface="Comic Sans MS" panose="030F0702030302020204" pitchFamily="66" charset="0"/>
              </a:rPr>
              <a:t> qui va de son cote </a:t>
            </a:r>
            <a:r>
              <a:rPr lang="fr-FR" altLang="en-US" sz="2000" b="1">
                <a:latin typeface="Comic Sans MS" panose="030F0702030302020204" pitchFamily="66" charset="0"/>
              </a:rPr>
              <a:t>sécréter des hormones comme le CRF</a:t>
            </a:r>
            <a:r>
              <a:rPr lang="fr-FR" altLang="en-US" sz="2000">
                <a:latin typeface="Comic Sans MS" panose="030F0702030302020204" pitchFamily="66" charset="0"/>
              </a:rPr>
              <a:t> (leasing factor corticotrope) </a:t>
            </a:r>
            <a:endParaRPr lang="fr-FR" altLang="en-US" sz="2000">
              <a:latin typeface="Comic Sans MS" panose="030F0702030302020204" pitchFamily="66" charset="0"/>
            </a:endParaRPr>
          </a:p>
          <a:p>
            <a:pPr algn="l" eaLnBrk="1" hangingPunct="1">
              <a:lnSpc>
                <a:spcPct val="80000"/>
              </a:lnSpc>
            </a:pPr>
            <a:endParaRPr lang="fr-FR" altLang="en-US" sz="2000" b="1">
              <a:latin typeface="Comic Sans MS" panose="030F0702030302020204" pitchFamily="66" charset="0"/>
            </a:endParaRPr>
          </a:p>
          <a:p>
            <a:pPr algn="l" eaLnBrk="1" hangingPunct="1">
              <a:lnSpc>
                <a:spcPct val="80000"/>
              </a:lnSpc>
            </a:pPr>
            <a:r>
              <a:rPr lang="fr-FR" altLang="en-US" sz="2000" b="1">
                <a:latin typeface="Comic Sans MS" panose="030F0702030302020204" pitchFamily="66" charset="0"/>
              </a:rPr>
              <a:t>qui va stimuler la glande surenalienne qui va secréter a son tour l’ACTH</a:t>
            </a:r>
            <a:r>
              <a:rPr lang="fr-FR" altLang="en-US" sz="2000">
                <a:latin typeface="Comic Sans MS" panose="030F0702030302020204" pitchFamily="66" charset="0"/>
              </a:rPr>
              <a:t> (l’adrenalocortocotrope) et par la suite la sécrétion du cortisone qui a un rôle contraire a l’adrénaline, </a:t>
            </a:r>
            <a:endParaRPr lang="fr-FR" altLang="en-US" sz="2000">
              <a:latin typeface="Comic Sans MS" panose="030F0702030302020204" pitchFamily="66" charset="0"/>
            </a:endParaRPr>
          </a:p>
        </p:txBody>
      </p:sp>
      <p:pic>
        <p:nvPicPr>
          <p:cNvPr id="39939" name="Picture 2" descr="FEARAMYGDALASLEDOUX"/>
          <p:cNvPicPr>
            <a:picLocks noChangeAspect="1" noChangeArrowheads="1"/>
          </p:cNvPicPr>
          <p:nvPr/>
        </p:nvPicPr>
        <p:blipFill>
          <a:blip r:embed="rId1"/>
          <a:srcRect/>
          <a:stretch>
            <a:fillRect/>
          </a:stretch>
        </p:blipFill>
        <p:spPr bwMode="auto">
          <a:xfrm>
            <a:off x="3995738" y="871538"/>
            <a:ext cx="4978400" cy="486092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fr-BE" altLang="en-US" sz="3600">
                <a:solidFill>
                  <a:srgbClr val="00B0F0"/>
                </a:solidFill>
                <a:latin typeface="Comic Sans MS" panose="030F0702030302020204" pitchFamily="66" charset="0"/>
              </a:rPr>
              <a:t>III/ Le système limbique</a:t>
            </a:r>
            <a:endParaRPr lang="fr-FR" altLang="en-US" sz="3600">
              <a:solidFill>
                <a:srgbClr val="00B0F0"/>
              </a:solidFill>
              <a:latin typeface="Comic Sans MS" panose="030F0702030302020204" pitchFamily="66" charset="0"/>
            </a:endParaRPr>
          </a:p>
        </p:txBody>
      </p:sp>
      <p:sp>
        <p:nvSpPr>
          <p:cNvPr id="33795" name="Rectangle 3"/>
          <p:cNvSpPr>
            <a:spLocks noGrp="1" noChangeArrowheads="1"/>
          </p:cNvSpPr>
          <p:nvPr>
            <p:ph type="body" idx="1"/>
          </p:nvPr>
        </p:nvSpPr>
        <p:spPr>
          <a:xfrm>
            <a:off x="250825" y="1600200"/>
            <a:ext cx="3744913" cy="4924425"/>
          </a:xfrm>
        </p:spPr>
        <p:txBody>
          <a:bodyPr/>
          <a:lstStyle/>
          <a:p>
            <a:pPr eaLnBrk="1" hangingPunct="1"/>
            <a:r>
              <a:rPr lang="fr-FR" altLang="en-US" sz="2400" dirty="0">
                <a:latin typeface="Comic Sans MS" panose="030F0702030302020204" pitchFamily="66" charset="0"/>
              </a:rPr>
              <a:t>C’est la partie </a:t>
            </a:r>
            <a:r>
              <a:rPr lang="fr-FR" altLang="en-US" sz="2400" b="1" dirty="0">
                <a:latin typeface="Comic Sans MS" panose="030F0702030302020204" pitchFamily="66" charset="0"/>
              </a:rPr>
              <a:t>responsable des différentes affects</a:t>
            </a:r>
            <a:r>
              <a:rPr lang="fr-FR" altLang="en-US" sz="2400" dirty="0">
                <a:latin typeface="Comic Sans MS" panose="030F0702030302020204" pitchFamily="66" charset="0"/>
              </a:rPr>
              <a:t> : amour /haine, pulsions et désirs sexuels, peurs …</a:t>
            </a:r>
            <a:endParaRPr lang="fr-FR" altLang="en-US" sz="2400" dirty="0">
              <a:latin typeface="Comic Sans MS" panose="030F0702030302020204" pitchFamily="66" charset="0"/>
            </a:endParaRPr>
          </a:p>
          <a:p>
            <a:pPr eaLnBrk="1" hangingPunct="1"/>
            <a:r>
              <a:rPr lang="fr-FR" altLang="en-US" sz="2400" dirty="0">
                <a:latin typeface="Comic Sans MS" panose="030F0702030302020204" pitchFamily="66" charset="0"/>
              </a:rPr>
              <a:t>Son développement chez l’homme se fait de </a:t>
            </a:r>
            <a:r>
              <a:rPr lang="fr-FR" altLang="en-US" sz="2400" b="1" dirty="0">
                <a:latin typeface="Comic Sans MS" panose="030F0702030302020204" pitchFamily="66" charset="0"/>
              </a:rPr>
              <a:t>0 a 8 ans</a:t>
            </a:r>
            <a:r>
              <a:rPr lang="fr-FR" altLang="en-US" sz="2400" dirty="0">
                <a:latin typeface="Comic Sans MS" panose="030F0702030302020204" pitchFamily="66" charset="0"/>
              </a:rPr>
              <a:t>.</a:t>
            </a:r>
            <a:endParaRPr lang="fr-FR" altLang="en-US" sz="2400" dirty="0">
              <a:latin typeface="Comic Sans MS" panose="030F0702030302020204" pitchFamily="66" charset="0"/>
            </a:endParaRPr>
          </a:p>
        </p:txBody>
      </p:sp>
      <p:pic>
        <p:nvPicPr>
          <p:cNvPr id="33796" name="Picture 3"/>
          <p:cNvPicPr>
            <a:picLocks noChangeAspect="1" noChangeArrowheads="1"/>
          </p:cNvPicPr>
          <p:nvPr/>
        </p:nvPicPr>
        <p:blipFill>
          <a:blip r:embed="rId1"/>
          <a:srcRect/>
          <a:stretch>
            <a:fillRect/>
          </a:stretch>
        </p:blipFill>
        <p:spPr bwMode="auto">
          <a:xfrm>
            <a:off x="3708400" y="1447800"/>
            <a:ext cx="5334000" cy="507682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dirty="0"/>
              <a:t>فوائد </a:t>
            </a:r>
            <a:r>
              <a:rPr lang="ar-DZ" dirty="0" err="1"/>
              <a:t>الإسترخاء</a:t>
            </a:r>
            <a:r>
              <a:rPr lang="ar-DZ" dirty="0"/>
              <a:t> </a:t>
            </a:r>
            <a:endParaRPr lang="fr-FR" dirty="0"/>
          </a:p>
        </p:txBody>
      </p:sp>
      <p:sp>
        <p:nvSpPr>
          <p:cNvPr id="3" name="Espace réservé du contenu 2"/>
          <p:cNvSpPr>
            <a:spLocks noGrp="1"/>
          </p:cNvSpPr>
          <p:nvPr>
            <p:ph idx="1"/>
          </p:nvPr>
        </p:nvSpPr>
        <p:spPr/>
        <p:txBody>
          <a:bodyPr/>
          <a:lstStyle/>
          <a:p>
            <a:pPr algn="r" rtl="1"/>
            <a:r>
              <a:rPr lang="ar-SA" dirty="0"/>
              <a:t>ي</a:t>
            </a:r>
            <a:r>
              <a:rPr lang="ar-SA" dirty="0">
                <a:latin typeface="Calibri" panose="020F0502020204030204" charset="0"/>
                <a:cs typeface="Calibri" panose="020F0502020204030204" charset="0"/>
              </a:rPr>
              <a:t>ساعد على خفض نسبة التوتر.</a:t>
            </a:r>
            <a:endParaRPr lang="fr-FR" dirty="0">
              <a:latin typeface="Calibri" panose="020F0502020204030204" charset="0"/>
              <a:cs typeface="Calibri" panose="020F0502020204030204" charset="0"/>
            </a:endParaRPr>
          </a:p>
          <a:p>
            <a:pPr algn="r" rtl="1"/>
            <a:r>
              <a:rPr lang="ar-SA" dirty="0">
                <a:latin typeface="Calibri" panose="020F0502020204030204" charset="0"/>
                <a:cs typeface="Calibri" panose="020F0502020204030204" charset="0"/>
              </a:rPr>
              <a:t>يساعد على خفض ضغط الدم. وتحسن النوم. وخفض مستوى الصداع.</a:t>
            </a:r>
            <a:endParaRPr lang="fr-FR" dirty="0">
              <a:latin typeface="Calibri" panose="020F0502020204030204" charset="0"/>
              <a:cs typeface="Calibri" panose="020F0502020204030204" charset="0"/>
            </a:endParaRPr>
          </a:p>
          <a:p>
            <a:pPr algn="r" rtl="1"/>
            <a:r>
              <a:rPr lang="ar-SA" dirty="0">
                <a:latin typeface="Calibri" panose="020F0502020204030204" charset="0"/>
                <a:cs typeface="Calibri" panose="020F0502020204030204" charset="0"/>
              </a:rPr>
              <a:t>يقلل من اضطرابات الأمعاء والقولون العصبي ، الاسترخاء يقلل الشعور بآلام الجسم .</a:t>
            </a:r>
            <a:endParaRPr lang="fr-FR" dirty="0">
              <a:latin typeface="Calibri" panose="020F0502020204030204" charset="0"/>
              <a:cs typeface="Calibri" panose="020F0502020204030204" charset="0"/>
            </a:endParaRPr>
          </a:p>
          <a:p>
            <a:pPr algn="r" rtl="1"/>
            <a:r>
              <a:rPr lang="ar-DZ" dirty="0">
                <a:latin typeface="Calibri" panose="020F0502020204030204" charset="0"/>
                <a:cs typeface="Calibri" panose="020F0502020204030204" charset="0"/>
              </a:rPr>
              <a:t>التقليل من </a:t>
            </a:r>
            <a:r>
              <a:rPr lang="ar-DZ" dirty="0" err="1">
                <a:latin typeface="Calibri" panose="020F0502020204030204" charset="0"/>
                <a:cs typeface="Calibri" panose="020F0502020204030204" charset="0"/>
              </a:rPr>
              <a:t>الإضطرابات</a:t>
            </a:r>
            <a:r>
              <a:rPr lang="ar-DZ" dirty="0">
                <a:latin typeface="Calibri" panose="020F0502020204030204" charset="0"/>
                <a:cs typeface="Calibri" panose="020F0502020204030204" charset="0"/>
              </a:rPr>
              <a:t> النفسية </a:t>
            </a:r>
            <a:endParaRPr lang="fr-FR" dirty="0">
              <a:latin typeface="Calibri" panose="020F0502020204030204" charset="0"/>
              <a:cs typeface="Calibri" panose="020F05020202040302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96086"/>
          </a:xfrm>
        </p:spPr>
        <p:txBody>
          <a:bodyPr>
            <a:normAutofit/>
          </a:bodyPr>
          <a:lstStyle/>
          <a:p>
            <a:pPr algn="ctr" rtl="1"/>
            <a:r>
              <a:rPr lang="ar-DZ" sz="4000" dirty="0"/>
              <a:t>التنفس</a:t>
            </a:r>
            <a:endParaRPr lang="fr-FR" sz="4000" dirty="0"/>
          </a:p>
        </p:txBody>
      </p:sp>
      <p:sp>
        <p:nvSpPr>
          <p:cNvPr id="3" name="Espace réservé du contenu 2"/>
          <p:cNvSpPr>
            <a:spLocks noGrp="1"/>
          </p:cNvSpPr>
          <p:nvPr>
            <p:ph idx="1"/>
          </p:nvPr>
        </p:nvSpPr>
        <p:spPr>
          <a:xfrm>
            <a:off x="457200" y="1643050"/>
            <a:ext cx="8229600" cy="4681550"/>
          </a:xfrm>
        </p:spPr>
        <p:txBody>
          <a:bodyPr>
            <a:normAutofit fontScale="92500" lnSpcReduction="20000"/>
          </a:bodyPr>
          <a:lstStyle/>
          <a:p>
            <a:pPr algn="r" rtl="1"/>
            <a:r>
              <a:rPr lang="ar-DZ" dirty="0"/>
              <a:t>الإ</a:t>
            </a:r>
            <a:r>
              <a:rPr lang="ar-DZ" dirty="0">
                <a:latin typeface="+mj-lt"/>
                <a:cs typeface="+mj-lt"/>
              </a:rPr>
              <a:t>جهاد يؤدي إلى تغييرات في العمليات الحيوية المختلفة ومنها التنفس: حيث يصبح سريعا ، تنهدات عميقة ، الاختناق أو الانقباض أو ثقل على الصدر .شعور الاختناق هنا ليعكس الحالة النفسية وليس الحاجة إلى الهواء. بل بالعكس، يكون تجدد الهواء في الصدر أسرع من الطبيعي وزائد عن الحاجة الفسيولوجية للجسم.</a:t>
            </a:r>
            <a:endParaRPr lang="ar-DZ" dirty="0">
              <a:latin typeface="+mj-lt"/>
              <a:cs typeface="+mj-lt"/>
            </a:endParaRPr>
          </a:p>
          <a:p>
            <a:pPr algn="r" rtl="1"/>
            <a:r>
              <a:rPr lang="ar-DZ" dirty="0">
                <a:latin typeface="+mj-lt"/>
                <a:cs typeface="+mj-lt"/>
              </a:rPr>
              <a:t>كثيرا من الناس يتعودون على طرق غير صحيحة من التنفس نتيجة الضغط أو الإجهاد أو القلق,</a:t>
            </a:r>
            <a:endParaRPr lang="ar-DZ" dirty="0">
              <a:latin typeface="+mj-lt"/>
              <a:cs typeface="+mj-lt"/>
            </a:endParaRPr>
          </a:p>
          <a:p>
            <a:pPr algn="r" rtl="1"/>
            <a:r>
              <a:rPr lang="ar-DZ" dirty="0">
                <a:latin typeface="+mj-lt"/>
                <a:cs typeface="+mj-lt"/>
              </a:rPr>
              <a:t>عملية التنفس البطيء والعميق </a:t>
            </a:r>
            <a:r>
              <a:rPr lang="ar-DZ" dirty="0" err="1">
                <a:latin typeface="+mj-lt"/>
                <a:cs typeface="+mj-lt"/>
              </a:rPr>
              <a:t>يصحبها</a:t>
            </a:r>
            <a:r>
              <a:rPr lang="ar-DZ" dirty="0">
                <a:latin typeface="+mj-lt"/>
                <a:cs typeface="+mj-lt"/>
              </a:rPr>
              <a:t> تغييرات فسيولوجية معاكسة للإجهاد، أي نوع من الاسترخاء والراحة في العضلات المختلفة في الجسم. </a:t>
            </a:r>
            <a:endParaRPr lang="fr-FR" dirty="0">
              <a:latin typeface="+mj-lt"/>
              <a:cs typeface="+mj-lt"/>
            </a:endParaRPr>
          </a:p>
          <a:p>
            <a:pPr algn="r" rtl="1"/>
            <a:r>
              <a:rPr lang="ar-DZ" dirty="0">
                <a:latin typeface="+mj-lt"/>
                <a:cs typeface="+mj-lt"/>
              </a:rPr>
              <a:t>يمتد الأثر الفسيولوجي للتنفس ليؤثر على العمليات الانفعالية </a:t>
            </a:r>
            <a:r>
              <a:rPr lang="ar-DZ" dirty="0" err="1">
                <a:latin typeface="+mj-lt"/>
                <a:cs typeface="+mj-lt"/>
              </a:rPr>
              <a:t>و</a:t>
            </a:r>
            <a:r>
              <a:rPr lang="ar-DZ" dirty="0">
                <a:latin typeface="+mj-lt"/>
                <a:cs typeface="+mj-lt"/>
              </a:rPr>
              <a:t> الشعور، فعملية التنفس المنتظم تنظم عمل المراكز الأخرى في المخ كضربات القلب وضغط الدم. من ناحية أخرى.</a:t>
            </a:r>
            <a:endParaRPr lang="fr-FR" dirty="0">
              <a:latin typeface="+mj-lt"/>
              <a:cs typeface="+mj-lt"/>
            </a:endParaRPr>
          </a:p>
          <a:p>
            <a:pPr algn="r" rtl="1"/>
            <a:r>
              <a:rPr lang="ar-DZ" dirty="0">
                <a:latin typeface="+mj-lt"/>
                <a:cs typeface="+mj-lt"/>
              </a:rPr>
              <a:t> </a:t>
            </a:r>
            <a:endParaRPr lang="fr-FR" dirty="0">
              <a:latin typeface="+mj-lt"/>
              <a:cs typeface="+mj-lt"/>
            </a:endParaRPr>
          </a:p>
          <a:p>
            <a:pPr algn="r" rtl="1"/>
            <a:endParaRPr lang="fr-FR" dirty="0">
              <a:latin typeface="+mj-lt"/>
              <a:cs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24648"/>
          </a:xfrm>
        </p:spPr>
        <p:txBody>
          <a:bodyPr>
            <a:normAutofit fontScale="90000"/>
          </a:bodyPr>
          <a:lstStyle/>
          <a:p>
            <a:pPr algn="ctr" rtl="1"/>
            <a:r>
              <a:rPr lang="ar-DZ" dirty="0"/>
              <a:t>التنفس </a:t>
            </a:r>
            <a:r>
              <a:rPr lang="ar-DZ" dirty="0" err="1"/>
              <a:t>البطني</a:t>
            </a:r>
            <a:r>
              <a:rPr lang="ar-DZ" dirty="0"/>
              <a:t>  </a:t>
            </a:r>
            <a:endParaRPr lang="fr-FR" dirty="0"/>
          </a:p>
        </p:txBody>
      </p:sp>
      <p:sp>
        <p:nvSpPr>
          <p:cNvPr id="3" name="Espace réservé du contenu 2"/>
          <p:cNvSpPr>
            <a:spLocks noGrp="1"/>
          </p:cNvSpPr>
          <p:nvPr>
            <p:ph idx="1"/>
          </p:nvPr>
        </p:nvSpPr>
        <p:spPr>
          <a:xfrm>
            <a:off x="457200" y="1643050"/>
            <a:ext cx="8229600" cy="4681550"/>
          </a:xfrm>
        </p:spPr>
        <p:txBody>
          <a:bodyPr>
            <a:normAutofit fontScale="92500" lnSpcReduction="20000"/>
          </a:bodyPr>
          <a:lstStyle/>
          <a:p>
            <a:pPr lvl="0" algn="r" rtl="1"/>
            <a:r>
              <a:rPr lang="ar-SA" dirty="0">
                <a:latin typeface="Calibri" panose="020F0502020204030204" charset="0"/>
                <a:cs typeface="Calibri" panose="020F0502020204030204" charset="0"/>
              </a:rPr>
              <a:t>زيادة الأكسجين.</a:t>
            </a:r>
            <a:endParaRPr lang="fr-FR" dirty="0">
              <a:latin typeface="Calibri" panose="020F0502020204030204" charset="0"/>
              <a:cs typeface="Calibri" panose="020F0502020204030204" charset="0"/>
            </a:endParaRPr>
          </a:p>
          <a:p>
            <a:pPr lvl="0" algn="r" rtl="1"/>
            <a:r>
              <a:rPr lang="ar-SA" dirty="0">
                <a:latin typeface="Calibri" panose="020F0502020204030204" charset="0"/>
                <a:cs typeface="Calibri" panose="020F0502020204030204" charset="0"/>
              </a:rPr>
              <a:t>ارتباط شرطي بين الهدوء والاسترخاء.</a:t>
            </a:r>
            <a:endParaRPr lang="fr-FR" dirty="0">
              <a:latin typeface="Calibri" panose="020F0502020204030204" charset="0"/>
              <a:cs typeface="Calibri" panose="020F0502020204030204" charset="0"/>
            </a:endParaRPr>
          </a:p>
          <a:p>
            <a:pPr lvl="0" algn="r" rtl="1"/>
            <a:r>
              <a:rPr lang="ar-SA" dirty="0">
                <a:latin typeface="Calibri" panose="020F0502020204030204" charset="0"/>
                <a:cs typeface="Calibri" panose="020F0502020204030204" charset="0"/>
              </a:rPr>
              <a:t>انشغال إيجابي.</a:t>
            </a:r>
            <a:endParaRPr lang="fr-FR" dirty="0">
              <a:latin typeface="Calibri" panose="020F0502020204030204" charset="0"/>
              <a:cs typeface="Calibri" panose="020F0502020204030204" charset="0"/>
            </a:endParaRPr>
          </a:p>
          <a:p>
            <a:pPr algn="r" rtl="1"/>
            <a:r>
              <a:rPr lang="ar-DZ" b="1" u="sng" dirty="0">
                <a:latin typeface="Calibri" panose="020F0502020204030204" charset="0"/>
                <a:cs typeface="Calibri" panose="020F0502020204030204" charset="0"/>
              </a:rPr>
              <a:t>تمرين </a:t>
            </a:r>
            <a:r>
              <a:rPr lang="ar-SA" b="1" dirty="0">
                <a:latin typeface="Calibri" panose="020F0502020204030204" charset="0"/>
                <a:cs typeface="Calibri" panose="020F0502020204030204" charset="0"/>
              </a:rPr>
              <a:t>.</a:t>
            </a:r>
            <a:endParaRPr lang="fr-FR" b="1" dirty="0">
              <a:latin typeface="Calibri" panose="020F0502020204030204" charset="0"/>
              <a:cs typeface="Calibri" panose="020F0502020204030204" charset="0"/>
            </a:endParaRPr>
          </a:p>
          <a:p>
            <a:pPr lvl="0" algn="r" rtl="1"/>
            <a:r>
              <a:rPr lang="ar-SA" dirty="0">
                <a:latin typeface="Calibri" panose="020F0502020204030204" charset="0"/>
                <a:cs typeface="Calibri" panose="020F0502020204030204" charset="0"/>
              </a:rPr>
              <a:t>ضع أحد اليدين على منطقة الصدر والأخرى على منطقة البطن</a:t>
            </a:r>
            <a:endParaRPr lang="fr-FR" dirty="0">
              <a:latin typeface="Calibri" panose="020F0502020204030204" charset="0"/>
              <a:cs typeface="Calibri" panose="020F0502020204030204" charset="0"/>
            </a:endParaRPr>
          </a:p>
          <a:p>
            <a:pPr lvl="0" algn="r" rtl="1"/>
            <a:r>
              <a:rPr lang="ar-SA" dirty="0">
                <a:latin typeface="Calibri" panose="020F0502020204030204" charset="0"/>
                <a:cs typeface="Calibri" panose="020F0502020204030204" charset="0"/>
              </a:rPr>
              <a:t>خذ الهواء بشكل بطيء من خلال الأنف </a:t>
            </a:r>
            <a:r>
              <a:rPr lang="ar-DZ" dirty="0">
                <a:latin typeface="Calibri" panose="020F0502020204030204" charset="0"/>
                <a:cs typeface="Calibri" panose="020F0502020204030204" charset="0"/>
              </a:rPr>
              <a:t>4 </a:t>
            </a:r>
            <a:r>
              <a:rPr lang="ar-DZ" dirty="0" err="1">
                <a:latin typeface="Calibri" panose="020F0502020204030204" charset="0"/>
                <a:cs typeface="Calibri" panose="020F0502020204030204" charset="0"/>
              </a:rPr>
              <a:t>عدات</a:t>
            </a:r>
            <a:r>
              <a:rPr lang="ar-DZ" dirty="0">
                <a:latin typeface="Calibri" panose="020F0502020204030204" charset="0"/>
                <a:cs typeface="Calibri" panose="020F0502020204030204" charset="0"/>
              </a:rPr>
              <a:t>. أرخ عضلات بطنك ودعها  تتمدد </a:t>
            </a:r>
            <a:r>
              <a:rPr lang="ar-DZ" dirty="0" err="1">
                <a:latin typeface="Calibri" panose="020F0502020204030204" charset="0"/>
                <a:cs typeface="Calibri" panose="020F0502020204030204" charset="0"/>
              </a:rPr>
              <a:t>إملأ</a:t>
            </a:r>
            <a:r>
              <a:rPr lang="ar-DZ" dirty="0">
                <a:latin typeface="Calibri" panose="020F0502020204030204" charset="0"/>
                <a:cs typeface="Calibri" panose="020F0502020204030204" charset="0"/>
              </a:rPr>
              <a:t> صدرك وبطنك بالهواء</a:t>
            </a:r>
            <a:endParaRPr lang="ar-DZ" dirty="0">
              <a:latin typeface="Calibri" panose="020F0502020204030204" charset="0"/>
              <a:cs typeface="Calibri" panose="020F0502020204030204" charset="0"/>
            </a:endParaRPr>
          </a:p>
          <a:p>
            <a:pPr lvl="0" algn="r" rtl="1"/>
            <a:r>
              <a:rPr lang="ar-SA" dirty="0">
                <a:latin typeface="Calibri" panose="020F0502020204030204" charset="0"/>
                <a:cs typeface="Calibri" panose="020F0502020204030204" charset="0"/>
              </a:rPr>
              <a:t>ثم قم بحبس الهواء. تمتد لفترة العد </a:t>
            </a:r>
            <a:r>
              <a:rPr lang="ar-DZ" dirty="0">
                <a:latin typeface="Calibri" panose="020F0502020204030204" charset="0"/>
                <a:cs typeface="Calibri" panose="020F0502020204030204" charset="0"/>
              </a:rPr>
              <a:t>2</a:t>
            </a:r>
            <a:r>
              <a:rPr lang="ar-SA" dirty="0">
                <a:latin typeface="Calibri" panose="020F0502020204030204" charset="0"/>
                <a:cs typeface="Calibri" panose="020F0502020204030204" charset="0"/>
              </a:rPr>
              <a:t> </a:t>
            </a:r>
            <a:endParaRPr lang="ar-DZ" dirty="0">
              <a:latin typeface="Calibri" panose="020F0502020204030204" charset="0"/>
              <a:cs typeface="Calibri" panose="020F0502020204030204" charset="0"/>
            </a:endParaRPr>
          </a:p>
          <a:p>
            <a:pPr lvl="0" algn="r" rtl="1"/>
            <a:r>
              <a:rPr lang="ar-SA" dirty="0">
                <a:latin typeface="Calibri" panose="020F0502020204030204" charset="0"/>
                <a:cs typeface="Calibri" panose="020F0502020204030204" charset="0"/>
              </a:rPr>
              <a:t>ثم قم بإخراج الهواء بشكل بطيء من منطقة الفم حتى يشعر إن </a:t>
            </a:r>
            <a:r>
              <a:rPr lang="ar-DZ" dirty="0" err="1">
                <a:latin typeface="Calibri" panose="020F0502020204030204" charset="0"/>
                <a:cs typeface="Calibri" panose="020F0502020204030204" charset="0"/>
              </a:rPr>
              <a:t>ال</a:t>
            </a:r>
            <a:r>
              <a:rPr lang="ar-SA" dirty="0">
                <a:latin typeface="Calibri" panose="020F0502020204030204" charset="0"/>
                <a:cs typeface="Calibri" panose="020F0502020204030204" charset="0"/>
              </a:rPr>
              <a:t>يد الموضوعة على البطن قد عادت إلى وضعها الطبيعي</a:t>
            </a:r>
            <a:r>
              <a:rPr lang="ar-DZ" dirty="0">
                <a:latin typeface="Calibri" panose="020F0502020204030204" charset="0"/>
                <a:cs typeface="Calibri" panose="020F0502020204030204" charset="0"/>
              </a:rPr>
              <a:t> 6 </a:t>
            </a:r>
            <a:r>
              <a:rPr lang="ar-DZ" dirty="0" err="1">
                <a:latin typeface="Calibri" panose="020F0502020204030204" charset="0"/>
                <a:cs typeface="Calibri" panose="020F0502020204030204" charset="0"/>
              </a:rPr>
              <a:t>عدات</a:t>
            </a:r>
            <a:r>
              <a:rPr lang="ar-DZ" dirty="0">
                <a:latin typeface="Calibri" panose="020F0502020204030204" charset="0"/>
                <a:cs typeface="Calibri" panose="020F0502020204030204" charset="0"/>
              </a:rPr>
              <a:t> </a:t>
            </a:r>
            <a:r>
              <a:rPr lang="ar-SA" dirty="0">
                <a:latin typeface="Calibri" panose="020F0502020204030204" charset="0"/>
                <a:cs typeface="Calibri" panose="020F0502020204030204" charset="0"/>
              </a:rPr>
              <a:t>. </a:t>
            </a:r>
            <a:endParaRPr lang="ar-DZ" dirty="0">
              <a:latin typeface="Calibri" panose="020F0502020204030204" charset="0"/>
              <a:cs typeface="Calibri" panose="020F0502020204030204" charset="0"/>
            </a:endParaRPr>
          </a:p>
          <a:p>
            <a:pPr lvl="0" algn="r" rtl="1"/>
            <a:r>
              <a:rPr lang="ar-DZ" dirty="0">
                <a:latin typeface="Calibri" panose="020F0502020204030204" charset="0"/>
                <a:cs typeface="Calibri" panose="020F0502020204030204" charset="0"/>
              </a:rPr>
              <a:t>نتوقف 2 </a:t>
            </a:r>
            <a:r>
              <a:rPr lang="ar-DZ" dirty="0" err="1">
                <a:latin typeface="Calibri" panose="020F0502020204030204" charset="0"/>
                <a:cs typeface="Calibri" panose="020F0502020204030204" charset="0"/>
              </a:rPr>
              <a:t>عدات</a:t>
            </a:r>
            <a:r>
              <a:rPr lang="ar-DZ" dirty="0">
                <a:latin typeface="Calibri" panose="020F0502020204030204" charset="0"/>
                <a:cs typeface="Calibri" panose="020F0502020204030204" charset="0"/>
              </a:rPr>
              <a:t>.</a:t>
            </a:r>
            <a:endParaRPr lang="ar-DZ" dirty="0">
              <a:latin typeface="Calibri" panose="020F0502020204030204" charset="0"/>
              <a:cs typeface="Calibri" panose="020F0502020204030204" charset="0"/>
            </a:endParaRPr>
          </a:p>
          <a:p>
            <a:pPr lvl="0" algn="r" rtl="1"/>
            <a:r>
              <a:rPr lang="ar-SA" dirty="0">
                <a:latin typeface="Calibri" panose="020F0502020204030204" charset="0"/>
                <a:cs typeface="Calibri" panose="020F0502020204030204" charset="0"/>
              </a:rPr>
              <a:t>تكرر هذه العملية (الاستنشاق من الأنف وحبس الهواء ثم زفره من الفم ) 3 مرات</a:t>
            </a:r>
            <a:r>
              <a:rPr lang="ar-SA" dirty="0"/>
              <a:t> </a:t>
            </a:r>
            <a:endParaRPr lang="fr-FR" dirty="0"/>
          </a:p>
          <a:p>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4735</Words>
  <Application>WPS Presentation</Application>
  <PresentationFormat>Affichage à l'écran (4:3)</PresentationFormat>
  <Paragraphs>103</Paragraphs>
  <Slides>14</Slides>
  <Notes>2</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14</vt:i4>
      </vt:variant>
    </vt:vector>
  </HeadingPairs>
  <TitlesOfParts>
    <vt:vector size="28" baseType="lpstr">
      <vt:lpstr>Arial</vt:lpstr>
      <vt:lpstr>SimSun</vt:lpstr>
      <vt:lpstr>Wingdings</vt:lpstr>
      <vt:lpstr>Wingdings 2</vt:lpstr>
      <vt:lpstr>Comic Sans MS</vt:lpstr>
      <vt:lpstr>Calibri</vt:lpstr>
      <vt:lpstr>Constantia</vt:lpstr>
      <vt:lpstr>Traditional Arabic</vt:lpstr>
      <vt:lpstr>Majalla UI</vt:lpstr>
      <vt:lpstr>Aldhabi</vt:lpstr>
      <vt:lpstr>Microsoft YaHei</vt:lpstr>
      <vt:lpstr>Arial Unicode MS</vt:lpstr>
      <vt:lpstr>Segoe Print</vt:lpstr>
      <vt:lpstr>Débit</vt:lpstr>
      <vt:lpstr>جامعة محمد خيضر بسكرة كلية العلوم الإنسانية و الإجتماعية   مخبر الدراسات النفسية و الإجتماعية  فرقة المعضلات النفسية و الإجتماعية في المجتمع </vt:lpstr>
      <vt:lpstr>مقدمة</vt:lpstr>
      <vt:lpstr>تعريف الإسترخاء </vt:lpstr>
      <vt:lpstr>PowerPoint 演示文稿</vt:lpstr>
      <vt:lpstr>PowerPoint 演示文稿</vt:lpstr>
      <vt:lpstr>III/ Le système limbique</vt:lpstr>
      <vt:lpstr>فوائد الإسترخاء </vt:lpstr>
      <vt:lpstr>التنفس</vt:lpstr>
      <vt:lpstr>التنفس البطني  </vt:lpstr>
      <vt:lpstr>تمرين تنفس الإسترخاء</vt:lpstr>
      <vt:lpstr>الإسترخاء العضلي المتدرج لجاكوبسون</vt:lpstr>
      <vt:lpstr>نص التمرين </vt:lpstr>
      <vt:lpstr>PowerPoint 演示文稿</vt:lpstr>
      <vt:lpstr>ملاحظة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مخبر الدراسات النفسية و الإجتماعية  فرقة المعضلات النفسية و الإجتماعية في المجتمع</dc:title>
  <dc:creator>HP_PC</dc:creator>
  <cp:lastModifiedBy>HP</cp:lastModifiedBy>
  <cp:revision>42</cp:revision>
  <dcterms:created xsi:type="dcterms:W3CDTF">2018-11-21T19:30:00Z</dcterms:created>
  <dcterms:modified xsi:type="dcterms:W3CDTF">2025-04-27T17:19:33Z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0822A71221144C5C9C7F03A62974CCE6_13</vt:lpwstr>
  </property>
  <property fmtid="{D5CDD505-2E9C-101B-9397-08002B2CF9AE}" pid="3" name="KSOProductBuildVer">
    <vt:lpwstr>1036-12.2.0.20795</vt:lpwstr>
  </property>
</Properties>
</file>