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19"/>
  </p:notesMasterIdLst>
  <p:sldIdLst>
    <p:sldId id="256" r:id="rId3"/>
    <p:sldId id="295" r:id="rId4"/>
    <p:sldId id="297" r:id="rId5"/>
    <p:sldId id="298" r:id="rId6"/>
    <p:sldId id="322" r:id="rId7"/>
    <p:sldId id="299" r:id="rId8"/>
    <p:sldId id="300" r:id="rId9"/>
    <p:sldId id="301" r:id="rId10"/>
    <p:sldId id="302" r:id="rId11"/>
    <p:sldId id="306" r:id="rId12"/>
    <p:sldId id="323" r:id="rId13"/>
    <p:sldId id="324" r:id="rId14"/>
    <p:sldId id="325" r:id="rId15"/>
    <p:sldId id="326" r:id="rId16"/>
    <p:sldId id="307" r:id="rId17"/>
    <p:sldId id="30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072" autoAdjust="0"/>
  </p:normalViewPr>
  <p:slideViewPr>
    <p:cSldViewPr>
      <p:cViewPr>
        <p:scale>
          <a:sx n="70" d="100"/>
          <a:sy n="70" d="100"/>
        </p:scale>
        <p:origin x="-1386" y="3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8DB960-2B76-49A4-B4DC-4E752D1B98C4}" type="datetimeFigureOut">
              <a:rPr lang="en-US" smtClean="0"/>
              <a:pPr/>
              <a:t>3/2/2025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C0730A-D9D0-4B64-B15A-CC5DED520116}" type="slidenum">
              <a:rPr lang="en-US" smtClean="0"/>
              <a:pPr/>
              <a:t>‹N°›</a:t>
            </a:fld>
            <a:endParaRPr lang="en-US"/>
          </a:p>
        </p:txBody>
      </p:sp>
    </p:spTree>
    <p:extLst>
      <p:ext uri="{BB962C8B-B14F-4D97-AF65-F5344CB8AC3E}">
        <p14:creationId xmlns:p14="http://schemas.microsoft.com/office/powerpoint/2010/main" val="3224047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bwMode="white">
          <a:xfrm>
            <a:off x="0" y="4038599"/>
            <a:ext cx="9144000" cy="1930879"/>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4111751"/>
            <a:ext cx="1371600" cy="1776953"/>
          </a:xfrm>
          <a:prstGeom prst="rect">
            <a:avLst/>
          </a:prstGeom>
          <a:gradFill flip="none" rotWithShape="1">
            <a:gsLst>
              <a:gs pos="0">
                <a:schemeClr val="accent4">
                  <a:lumMod val="60000"/>
                  <a:lumOff val="40000"/>
                </a:schemeClr>
              </a:gs>
              <a:gs pos="50000">
                <a:schemeClr val="accent4">
                  <a:lumMod val="20000"/>
                  <a:lumOff val="80000"/>
                </a:schemeClr>
              </a:gs>
              <a:gs pos="100000">
                <a:schemeClr val="tx1"/>
              </a:gs>
            </a:gsLst>
            <a:lin ang="10800000" scaled="1"/>
            <a:tileRect/>
          </a:gra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1371600" y="4111751"/>
            <a:ext cx="7772400" cy="1776953"/>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1371600" y="4191000"/>
            <a:ext cx="7467600" cy="1066800"/>
          </a:xfrm>
        </p:spPr>
        <p:txBody>
          <a:bodyPr anchor="b">
            <a:normAutofit/>
          </a:bodyPr>
          <a:lstStyle>
            <a:lvl1pPr>
              <a:defRPr sz="4400" cap="none" baseline="0">
                <a:solidFill>
                  <a:schemeClr val="tx1"/>
                </a:solidFill>
              </a:defRPr>
            </a:lvl1pPr>
          </a:lstStyle>
          <a:p>
            <a:r>
              <a:rPr kumimoji="0" lang="fr-FR" smtClean="0"/>
              <a:t>Modifiez le style du titre</a:t>
            </a:r>
            <a:endParaRPr kumimoji="0" lang="en-US"/>
          </a:p>
        </p:txBody>
      </p:sp>
      <p:sp>
        <p:nvSpPr>
          <p:cNvPr id="9" name="Subtitle 8"/>
          <p:cNvSpPr>
            <a:spLocks noGrp="1"/>
          </p:cNvSpPr>
          <p:nvPr>
            <p:ph type="subTitle" idx="1"/>
          </p:nvPr>
        </p:nvSpPr>
        <p:spPr>
          <a:xfrm>
            <a:off x="1371600" y="5257800"/>
            <a:ext cx="7467600" cy="609600"/>
          </a:xfrm>
        </p:spPr>
        <p:txBody>
          <a:bodyPr anchor="t" anchorCtr="0">
            <a:normAutofit/>
          </a:bodyPr>
          <a:lstStyle>
            <a:lvl1pPr marL="0" indent="0" algn="l">
              <a:buNone/>
              <a:defRPr sz="2400">
                <a:solidFill>
                  <a:schemeClr val="accent3">
                    <a:lumMod val="60000"/>
                    <a:lumOff val="4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Date Placeholder 27"/>
          <p:cNvSpPr>
            <a:spLocks noGrp="1"/>
          </p:cNvSpPr>
          <p:nvPr>
            <p:ph type="dt" sz="half" idx="10"/>
          </p:nvPr>
        </p:nvSpPr>
        <p:spPr>
          <a:xfrm>
            <a:off x="1371600" y="6233160"/>
            <a:ext cx="1752600" cy="320040"/>
          </a:xfrm>
          <a:prstGeom prst="rect">
            <a:avLst/>
          </a:prstGeom>
        </p:spPr>
        <p:txBody>
          <a:bodyPr anchor="b" anchorCtr="0">
            <a:noAutofit/>
          </a:bodyPr>
          <a:lstStyle>
            <a:lvl1pPr algn="l">
              <a:defRPr sz="1400">
                <a:solidFill>
                  <a:schemeClr val="bg2"/>
                </a:solidFill>
              </a:defRPr>
            </a:lvl1pPr>
          </a:lstStyle>
          <a:p>
            <a:fld id="{DA480A42-1B47-4A74-9A1D-F67E9D003F15}" type="datetimeFigureOut">
              <a:rPr lang="en-US" smtClean="0"/>
              <a:pPr/>
              <a:t>3/2/2025</a:t>
            </a:fld>
            <a:endParaRPr lang="en-US"/>
          </a:p>
        </p:txBody>
      </p:sp>
      <p:sp>
        <p:nvSpPr>
          <p:cNvPr id="17" name="Footer Placeholder 16"/>
          <p:cNvSpPr>
            <a:spLocks noGrp="1"/>
          </p:cNvSpPr>
          <p:nvPr>
            <p:ph type="ftr" sz="quarter" idx="11"/>
          </p:nvPr>
        </p:nvSpPr>
        <p:spPr>
          <a:xfrm>
            <a:off x="3200399" y="6233160"/>
            <a:ext cx="4752393" cy="320040"/>
          </a:xfrm>
          <a:prstGeom prst="rect">
            <a:avLst/>
          </a:prstGeom>
        </p:spPr>
        <p:txBody>
          <a:bodyPr anchor="b" anchorCtr="0"/>
          <a:lstStyle>
            <a:lvl1pPr algn="r">
              <a:defRPr>
                <a:solidFill>
                  <a:schemeClr val="bg2"/>
                </a:solidFill>
              </a:defRPr>
            </a:lvl1pPr>
          </a:lstStyle>
          <a:p>
            <a:endParaRPr lang="en-US"/>
          </a:p>
        </p:txBody>
      </p:sp>
      <p:sp>
        <p:nvSpPr>
          <p:cNvPr id="29" name="Slide Number Placeholder 28"/>
          <p:cNvSpPr>
            <a:spLocks noGrp="1"/>
          </p:cNvSpPr>
          <p:nvPr>
            <p:ph type="sldNum" sz="quarter" idx="12"/>
          </p:nvPr>
        </p:nvSpPr>
        <p:spPr>
          <a:xfrm>
            <a:off x="8001000" y="6233160"/>
            <a:ext cx="838200" cy="320040"/>
          </a:xfrm>
          <a:prstGeom prst="rect">
            <a:avLst/>
          </a:prstGeom>
        </p:spPr>
        <p:txBody>
          <a:bodyPr anchor="b" anchorCtr="0"/>
          <a:lstStyle>
            <a:lvl1pPr>
              <a:defRPr>
                <a:solidFill>
                  <a:schemeClr val="bg2"/>
                </a:solidFill>
              </a:defRPr>
            </a:lvl1pPr>
          </a:lstStyle>
          <a:p>
            <a:fld id="{4024F9E6-8BD1-4849-86DE-3CD23B63DC4B}"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DA480A42-1B47-4A74-9A1D-F67E9D003F15}" type="datetimeFigureOut">
              <a:rPr lang="en-US" smtClean="0"/>
              <a:pPr/>
              <a:t>3/2/2025</a:t>
            </a:fld>
            <a:endParaRPr lang="en-US"/>
          </a:p>
        </p:txBody>
      </p:sp>
      <p:sp>
        <p:nvSpPr>
          <p:cNvPr id="8" name="Slide Number Placeholder 7"/>
          <p:cNvSpPr>
            <a:spLocks noGrp="1"/>
          </p:cNvSpPr>
          <p:nvPr>
            <p:ph type="sldNum" sz="quarter" idx="11"/>
          </p:nvPr>
        </p:nvSpPr>
        <p:spPr/>
        <p:txBody>
          <a:bodyPr/>
          <a:lstStyle/>
          <a:p>
            <a:fld id="{4024F9E6-8BD1-4849-86DE-3CD23B63DC4B}" type="slidenum">
              <a:rPr lang="en-US" smtClean="0"/>
              <a:pPr/>
              <a:t>‹N°›</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Pr>
        <a:gradFill flip="none" rotWithShape="1">
          <a:gsLst>
            <a:gs pos="0">
              <a:schemeClr val="accent3">
                <a:lumMod val="60000"/>
                <a:lumOff val="40000"/>
              </a:schemeClr>
            </a:gs>
            <a:gs pos="50000">
              <a:schemeClr val="accent3">
                <a:lumMod val="20000"/>
                <a:lumOff val="80000"/>
              </a:schemeClr>
            </a:gs>
            <a:gs pos="100000">
              <a:schemeClr val="bg1"/>
            </a:gs>
          </a:gsLst>
          <a:lin ang="8100000" scaled="1"/>
          <a:tileRect/>
        </a:gra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609600"/>
            <a:ext cx="6019800" cy="5516564"/>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Rectangle 6"/>
          <p:cNvSpPr/>
          <p:nvPr/>
        </p:nvSpPr>
        <p:spPr bwMode="white">
          <a:xfrm>
            <a:off x="8823960"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8915400" y="533400"/>
            <a:ext cx="228600" cy="6324600"/>
          </a:xfrm>
          <a:prstGeom prst="rect">
            <a:avLst/>
          </a:prstGeom>
          <a:solidFill>
            <a:schemeClr val="tx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0" y="0"/>
            <a:ext cx="9144000" cy="533400"/>
          </a:xfrm>
          <a:prstGeom prst="rect">
            <a:avLst/>
          </a:prstGeom>
          <a:gradFill>
            <a:gsLst>
              <a:gs pos="0">
                <a:schemeClr val="accent4">
                  <a:lumMod val="60000"/>
                  <a:lumOff val="40000"/>
                </a:schemeClr>
              </a:gs>
              <a:gs pos="50000">
                <a:schemeClr val="accent4">
                  <a:lumMod val="20000"/>
                  <a:lumOff val="80000"/>
                </a:schemeClr>
              </a:gs>
              <a:gs pos="100000">
                <a:schemeClr val="bg1"/>
              </a:gs>
            </a:gsLst>
            <a:lin ang="10800000" scaled="1"/>
          </a:gra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0" name="Date Placeholder 9"/>
          <p:cNvSpPr>
            <a:spLocks noGrp="1"/>
          </p:cNvSpPr>
          <p:nvPr>
            <p:ph type="dt" sz="half" idx="10"/>
          </p:nvPr>
        </p:nvSpPr>
        <p:spPr/>
        <p:txBody>
          <a:bodyPr/>
          <a:lstStyle/>
          <a:p>
            <a:fld id="{DA480A42-1B47-4A74-9A1D-F67E9D003F15}" type="datetimeFigureOut">
              <a:rPr lang="en-US" smtClean="0"/>
              <a:pPr/>
              <a:t>3/2/2025</a:t>
            </a:fld>
            <a:endParaRPr lang="en-US"/>
          </a:p>
        </p:txBody>
      </p:sp>
      <p:sp>
        <p:nvSpPr>
          <p:cNvPr id="11" name="Slide Number Placeholder 10"/>
          <p:cNvSpPr>
            <a:spLocks noGrp="1"/>
          </p:cNvSpPr>
          <p:nvPr>
            <p:ph type="sldNum" sz="quarter" idx="11"/>
          </p:nvPr>
        </p:nvSpPr>
        <p:spPr/>
        <p:txBody>
          <a:bodyPr/>
          <a:lstStyle/>
          <a:p>
            <a:fld id="{4024F9E6-8BD1-4849-86DE-3CD23B63DC4B}" type="slidenum">
              <a:rPr lang="en-US" smtClean="0"/>
              <a:pPr/>
              <a:t>‹N°›</a:t>
            </a:fld>
            <a:endParaRPr lang="en-US"/>
          </a:p>
        </p:txBody>
      </p:sp>
      <p:sp>
        <p:nvSpPr>
          <p:cNvPr id="12" name="Footer Placeholder 11"/>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re et contenu">
    <p:spTree>
      <p:nvGrpSpPr>
        <p:cNvPr id="1" name=""/>
        <p:cNvGrpSpPr/>
        <p:nvPr/>
      </p:nvGrpSpPr>
      <p:grpSpPr>
        <a:xfrm>
          <a:off x="0" y="0"/>
          <a:ext cx="0" cy="0"/>
          <a:chOff x="0" y="0"/>
          <a:chExt cx="0" cy="0"/>
        </a:xfrm>
      </p:grpSpPr>
      <p:sp>
        <p:nvSpPr>
          <p:cNvPr id="8" name="Content Placeholder 7"/>
          <p:cNvSpPr>
            <a:spLocks noGrp="1"/>
          </p:cNvSpPr>
          <p:nvPr>
            <p:ph sz="quarter" idx="1"/>
          </p:nvPr>
        </p:nvSpPr>
        <p:spPr>
          <a:xfrm>
            <a:off x="762000" y="1600200"/>
            <a:ext cx="8004048"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Title 10"/>
          <p:cNvSpPr>
            <a:spLocks noGrp="1"/>
          </p:cNvSpPr>
          <p:nvPr>
            <p:ph type="title"/>
          </p:nvPr>
        </p:nvSpPr>
        <p:spPr/>
        <p:txBody>
          <a:bodyPr/>
          <a:lstStyle/>
          <a:p>
            <a:r>
              <a:rPr lang="fr-FR" smtClean="0"/>
              <a:t>Modifiez le style du titre</a:t>
            </a:r>
            <a:endParaRPr lang="en-US"/>
          </a:p>
        </p:txBody>
      </p:sp>
      <p:sp>
        <p:nvSpPr>
          <p:cNvPr id="12" name="Date Placeholder 11"/>
          <p:cNvSpPr>
            <a:spLocks noGrp="1"/>
          </p:cNvSpPr>
          <p:nvPr>
            <p:ph type="dt" sz="half" idx="10"/>
          </p:nvPr>
        </p:nvSpPr>
        <p:spPr/>
        <p:txBody>
          <a:bodyPr/>
          <a:lstStyle/>
          <a:p>
            <a:fld id="{DA480A42-1B47-4A74-9A1D-F67E9D003F15}" type="datetimeFigureOut">
              <a:rPr lang="en-US" smtClean="0"/>
              <a:pPr/>
              <a:t>3/2/2025</a:t>
            </a:fld>
            <a:endParaRPr lang="en-US"/>
          </a:p>
        </p:txBody>
      </p:sp>
      <p:sp>
        <p:nvSpPr>
          <p:cNvPr id="13" name="Slide Number Placeholder 12"/>
          <p:cNvSpPr>
            <a:spLocks noGrp="1"/>
          </p:cNvSpPr>
          <p:nvPr>
            <p:ph type="sldNum" sz="quarter" idx="11"/>
          </p:nvPr>
        </p:nvSpPr>
        <p:spPr/>
        <p:txBody>
          <a:bodyPr/>
          <a:lstStyle/>
          <a:p>
            <a:fld id="{4024F9E6-8BD1-4849-86DE-3CD23B63DC4B}" type="slidenum">
              <a:rPr lang="en-US" smtClean="0"/>
              <a:pPr/>
              <a:t>‹N°›</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620000"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371600" cy="990600"/>
          </a:xfrm>
          <a:prstGeom prst="rect">
            <a:avLst/>
          </a:prstGeom>
          <a:gradFill flip="none" rotWithShape="1">
            <a:gsLst>
              <a:gs pos="0">
                <a:schemeClr val="accent4">
                  <a:lumMod val="60000"/>
                  <a:lumOff val="40000"/>
                </a:schemeClr>
              </a:gs>
              <a:gs pos="50000">
                <a:schemeClr val="accent4">
                  <a:lumMod val="20000"/>
                  <a:lumOff val="80000"/>
                </a:schemeClr>
              </a:gs>
              <a:gs pos="100000">
                <a:schemeClr val="bg1"/>
              </a:gs>
            </a:gsLst>
            <a:lin ang="10800000" scaled="1"/>
            <a:tileRect/>
          </a:gra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tx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nchor="ctr" anchorCtr="0"/>
          <a:lstStyle>
            <a:lvl1pPr algn="l">
              <a:buNone/>
              <a:defRPr sz="4400" b="0" cap="none">
                <a:solidFill>
                  <a:srgbClr val="FFFFFF"/>
                </a:solidFill>
              </a:defRPr>
            </a:lvl1pPr>
          </a:lstStyle>
          <a:p>
            <a:r>
              <a:rPr kumimoji="0" lang="fr-FR" smtClean="0"/>
              <a:t>Modifiez le style du titre</a:t>
            </a:r>
            <a:endParaRPr kumimoji="0" lang="en-US"/>
          </a:p>
        </p:txBody>
      </p:sp>
      <p:sp>
        <p:nvSpPr>
          <p:cNvPr id="10" name="Date Placeholder 9"/>
          <p:cNvSpPr>
            <a:spLocks noGrp="1"/>
          </p:cNvSpPr>
          <p:nvPr>
            <p:ph type="dt" sz="half" idx="10"/>
          </p:nvPr>
        </p:nvSpPr>
        <p:spPr/>
        <p:txBody>
          <a:bodyPr/>
          <a:lstStyle/>
          <a:p>
            <a:fld id="{DA480A42-1B47-4A74-9A1D-F67E9D003F15}" type="datetimeFigureOut">
              <a:rPr lang="en-US" smtClean="0"/>
              <a:pPr/>
              <a:t>3/2/2025</a:t>
            </a:fld>
            <a:endParaRPr lang="en-US"/>
          </a:p>
        </p:txBody>
      </p:sp>
      <p:sp>
        <p:nvSpPr>
          <p:cNvPr id="11" name="Slide Number Placeholder 10"/>
          <p:cNvSpPr>
            <a:spLocks noGrp="1"/>
          </p:cNvSpPr>
          <p:nvPr>
            <p:ph type="sldNum" sz="quarter" idx="11"/>
          </p:nvPr>
        </p:nvSpPr>
        <p:spPr/>
        <p:txBody>
          <a:bodyPr/>
          <a:lstStyle/>
          <a:p>
            <a:fld id="{4024F9E6-8BD1-4849-86DE-3CD23B63DC4B}" type="slidenum">
              <a:rPr lang="en-US" smtClean="0"/>
              <a:pPr/>
              <a:t>‹N°›</a:t>
            </a:fld>
            <a:endParaRPr lang="en-US"/>
          </a:p>
        </p:txBody>
      </p:sp>
      <p:sp>
        <p:nvSpPr>
          <p:cNvPr id="15" name="Footer Placeholder 14"/>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9" name="Content Placeholder 8"/>
          <p:cNvSpPr>
            <a:spLocks noGrp="1"/>
          </p:cNvSpPr>
          <p:nvPr>
            <p:ph sz="quarter" idx="1"/>
          </p:nvPr>
        </p:nvSpPr>
        <p:spPr>
          <a:xfrm>
            <a:off x="762000" y="1589567"/>
            <a:ext cx="38862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Content Placeholder 10"/>
          <p:cNvSpPr>
            <a:spLocks noGrp="1"/>
          </p:cNvSpPr>
          <p:nvPr>
            <p:ph sz="quarter" idx="2"/>
          </p:nvPr>
        </p:nvSpPr>
        <p:spPr>
          <a:xfrm>
            <a:off x="4876800" y="1589567"/>
            <a:ext cx="38862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Title 12"/>
          <p:cNvSpPr>
            <a:spLocks noGrp="1"/>
          </p:cNvSpPr>
          <p:nvPr>
            <p:ph type="title"/>
          </p:nvPr>
        </p:nvSpPr>
        <p:spPr/>
        <p:txBody>
          <a:bodyPr/>
          <a:lstStyle/>
          <a:p>
            <a:r>
              <a:rPr lang="fr-FR" smtClean="0"/>
              <a:t>Modifiez le style du titre</a:t>
            </a:r>
            <a:endParaRPr lang="en-US"/>
          </a:p>
        </p:txBody>
      </p:sp>
      <p:sp>
        <p:nvSpPr>
          <p:cNvPr id="14" name="Date Placeholder 13"/>
          <p:cNvSpPr>
            <a:spLocks noGrp="1"/>
          </p:cNvSpPr>
          <p:nvPr>
            <p:ph type="dt" sz="half" idx="10"/>
          </p:nvPr>
        </p:nvSpPr>
        <p:spPr/>
        <p:txBody>
          <a:bodyPr/>
          <a:lstStyle/>
          <a:p>
            <a:fld id="{DA480A42-1B47-4A74-9A1D-F67E9D003F15}" type="datetimeFigureOut">
              <a:rPr lang="en-US" smtClean="0"/>
              <a:pPr/>
              <a:t>3/2/2025</a:t>
            </a:fld>
            <a:endParaRPr lang="en-US"/>
          </a:p>
        </p:txBody>
      </p:sp>
      <p:sp>
        <p:nvSpPr>
          <p:cNvPr id="15" name="Slide Number Placeholder 14"/>
          <p:cNvSpPr>
            <a:spLocks noGrp="1"/>
          </p:cNvSpPr>
          <p:nvPr>
            <p:ph type="sldNum" sz="quarter" idx="11"/>
          </p:nvPr>
        </p:nvSpPr>
        <p:spPr/>
        <p:txBody>
          <a:bodyPr/>
          <a:lstStyle/>
          <a:p>
            <a:fld id="{4024F9E6-8BD1-4849-86DE-3CD23B63DC4B}" type="slidenum">
              <a:rPr lang="en-US" smtClean="0"/>
              <a:pPr/>
              <a:t>‹N°›</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11" name="Content Placeholder 10"/>
          <p:cNvSpPr>
            <a:spLocks noGrp="1"/>
          </p:cNvSpPr>
          <p:nvPr>
            <p:ph sz="quarter" idx="2"/>
          </p:nvPr>
        </p:nvSpPr>
        <p:spPr>
          <a:xfrm>
            <a:off x="762000" y="2438400"/>
            <a:ext cx="3886200" cy="35814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Content Placeholder 12"/>
          <p:cNvSpPr>
            <a:spLocks noGrp="1"/>
          </p:cNvSpPr>
          <p:nvPr>
            <p:ph sz="quarter" idx="4"/>
          </p:nvPr>
        </p:nvSpPr>
        <p:spPr>
          <a:xfrm>
            <a:off x="4876800" y="2438400"/>
            <a:ext cx="3886200" cy="35814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6" name="Text Placeholder 15"/>
          <p:cNvSpPr>
            <a:spLocks noGrp="1"/>
          </p:cNvSpPr>
          <p:nvPr>
            <p:ph type="body" sz="quarter" idx="1"/>
          </p:nvPr>
        </p:nvSpPr>
        <p:spPr>
          <a:xfrm>
            <a:off x="762000" y="1752600"/>
            <a:ext cx="3886200" cy="640080"/>
          </a:xfrm>
          <a:solidFill>
            <a:schemeClr val="accent3"/>
          </a:solidFill>
        </p:spPr>
        <p:txBody>
          <a:bodyPr rtlCol="0" anchor="ctr"/>
          <a:lstStyle>
            <a:lvl1pPr marL="0" indent="0">
              <a:buFontTx/>
              <a:buNone/>
              <a:defRPr sz="2000" b="0">
                <a:solidFill>
                  <a:srgbClr val="FFFFFF"/>
                </a:solidFill>
              </a:defRPr>
            </a:lvl1pPr>
          </a:lstStyle>
          <a:p>
            <a:pPr lvl="0" eaLnBrk="1" latinLnBrk="0" hangingPunct="1"/>
            <a:r>
              <a:rPr kumimoji="0" lang="fr-FR" smtClean="0"/>
              <a:t>Modifiez les styles du texte du masque</a:t>
            </a:r>
          </a:p>
        </p:txBody>
      </p:sp>
      <p:sp>
        <p:nvSpPr>
          <p:cNvPr id="15" name="Text Placeholder 14"/>
          <p:cNvSpPr>
            <a:spLocks noGrp="1"/>
          </p:cNvSpPr>
          <p:nvPr>
            <p:ph type="body" sz="quarter" idx="3"/>
          </p:nvPr>
        </p:nvSpPr>
        <p:spPr>
          <a:xfrm>
            <a:off x="4876800" y="1752600"/>
            <a:ext cx="3886200" cy="640080"/>
          </a:xfrm>
          <a:solidFill>
            <a:schemeClr val="accent3"/>
          </a:solidFill>
        </p:spPr>
        <p:txBody>
          <a:bodyPr rtlCol="0" anchor="ctr"/>
          <a:lstStyle>
            <a:lvl1pPr marL="0" indent="0">
              <a:buFontTx/>
              <a:buNone/>
              <a:defRPr sz="2000" b="0">
                <a:solidFill>
                  <a:srgbClr val="FFFFFF"/>
                </a:solidFill>
              </a:defRPr>
            </a:lvl1pPr>
          </a:lstStyle>
          <a:p>
            <a:pPr lvl="0" eaLnBrk="1" latinLnBrk="0" hangingPunct="1"/>
            <a:r>
              <a:rPr kumimoji="0" lang="fr-FR" smtClean="0"/>
              <a:t>Modifiez les styles du texte du masque</a:t>
            </a:r>
          </a:p>
        </p:txBody>
      </p:sp>
      <p:sp>
        <p:nvSpPr>
          <p:cNvPr id="17" name="Title 16"/>
          <p:cNvSpPr>
            <a:spLocks noGrp="1"/>
          </p:cNvSpPr>
          <p:nvPr>
            <p:ph type="title"/>
          </p:nvPr>
        </p:nvSpPr>
        <p:spPr/>
        <p:txBody>
          <a:bodyPr/>
          <a:lstStyle/>
          <a:p>
            <a:r>
              <a:rPr lang="fr-FR" smtClean="0"/>
              <a:t>Modifiez le style du titre</a:t>
            </a:r>
            <a:endParaRPr lang="en-US"/>
          </a:p>
        </p:txBody>
      </p:sp>
      <p:sp>
        <p:nvSpPr>
          <p:cNvPr id="18" name="Date Placeholder 17"/>
          <p:cNvSpPr>
            <a:spLocks noGrp="1"/>
          </p:cNvSpPr>
          <p:nvPr>
            <p:ph type="dt" sz="half" idx="10"/>
          </p:nvPr>
        </p:nvSpPr>
        <p:spPr/>
        <p:txBody>
          <a:bodyPr/>
          <a:lstStyle/>
          <a:p>
            <a:fld id="{DA480A42-1B47-4A74-9A1D-F67E9D003F15}" type="datetimeFigureOut">
              <a:rPr lang="en-US" smtClean="0"/>
              <a:pPr/>
              <a:t>3/2/2025</a:t>
            </a:fld>
            <a:endParaRPr lang="en-US"/>
          </a:p>
        </p:txBody>
      </p:sp>
      <p:sp>
        <p:nvSpPr>
          <p:cNvPr id="19" name="Slide Number Placeholder 18"/>
          <p:cNvSpPr>
            <a:spLocks noGrp="1"/>
          </p:cNvSpPr>
          <p:nvPr>
            <p:ph type="sldNum" sz="quarter" idx="11"/>
          </p:nvPr>
        </p:nvSpPr>
        <p:spPr/>
        <p:txBody>
          <a:bodyPr/>
          <a:lstStyle/>
          <a:p>
            <a:fld id="{4024F9E6-8BD1-4849-86DE-3CD23B63DC4B}" type="slidenum">
              <a:rPr lang="en-US" smtClean="0"/>
              <a:pPr/>
              <a:t>‹N°›</a:t>
            </a:fld>
            <a:endParaRPr lang="en-US"/>
          </a:p>
        </p:txBody>
      </p:sp>
      <p:sp>
        <p:nvSpPr>
          <p:cNvPr id="20" name="Footer Placeholder 19"/>
          <p:cNvSpPr>
            <a:spLocks noGrp="1"/>
          </p:cNvSpPr>
          <p:nvPr>
            <p:ph type="ftr" sz="quarter" idx="12"/>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a:p>
        </p:txBody>
      </p:sp>
      <p:sp>
        <p:nvSpPr>
          <p:cNvPr id="7" name="Date Placeholder 6"/>
          <p:cNvSpPr>
            <a:spLocks noGrp="1"/>
          </p:cNvSpPr>
          <p:nvPr>
            <p:ph type="dt" sz="half" idx="10"/>
          </p:nvPr>
        </p:nvSpPr>
        <p:spPr/>
        <p:txBody>
          <a:bodyPr/>
          <a:lstStyle/>
          <a:p>
            <a:fld id="{DA480A42-1B47-4A74-9A1D-F67E9D003F15}" type="datetimeFigureOut">
              <a:rPr lang="en-US" smtClean="0"/>
              <a:pPr/>
              <a:t>3/2/2025</a:t>
            </a:fld>
            <a:endParaRPr lang="en-US"/>
          </a:p>
        </p:txBody>
      </p:sp>
      <p:sp>
        <p:nvSpPr>
          <p:cNvPr id="8" name="Slide Number Placeholder 7"/>
          <p:cNvSpPr>
            <a:spLocks noGrp="1"/>
          </p:cNvSpPr>
          <p:nvPr>
            <p:ph type="sldNum" sz="quarter" idx="11"/>
          </p:nvPr>
        </p:nvSpPr>
        <p:spPr/>
        <p:txBody>
          <a:bodyPr/>
          <a:lstStyle/>
          <a:p>
            <a:fld id="{4024F9E6-8BD1-4849-86DE-3CD23B63DC4B}" type="slidenum">
              <a:rPr lang="en-US" smtClean="0"/>
              <a:pPr/>
              <a:t>‹N°›</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A480A42-1B47-4A74-9A1D-F67E9D003F15}" type="datetimeFigureOut">
              <a:rPr lang="en-US" smtClean="0"/>
              <a:pPr/>
              <a:t>3/2/2025</a:t>
            </a:fld>
            <a:endParaRPr lang="en-US"/>
          </a:p>
        </p:txBody>
      </p:sp>
      <p:sp>
        <p:nvSpPr>
          <p:cNvPr id="6" name="Slide Number Placeholder 5"/>
          <p:cNvSpPr>
            <a:spLocks noGrp="1"/>
          </p:cNvSpPr>
          <p:nvPr>
            <p:ph type="sldNum" sz="quarter" idx="11"/>
          </p:nvPr>
        </p:nvSpPr>
        <p:spPr/>
        <p:txBody>
          <a:bodyPr/>
          <a:lstStyle/>
          <a:p>
            <a:fld id="{4024F9E6-8BD1-4849-86DE-3CD23B63DC4B}" type="slidenum">
              <a:rPr lang="en-US" smtClean="0"/>
              <a:pPr/>
              <a:t>‹N°›</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u avec légende">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762000" y="1600200"/>
            <a:ext cx="1600200" cy="4495800"/>
          </a:xfrm>
          <a:solidFill>
            <a:schemeClr val="accent3"/>
          </a:solidFill>
          <a:ln w="50800" cap="sq" cmpd="dbl" algn="ctr">
            <a:no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9" name="Content Placeholder 8"/>
          <p:cNvSpPr>
            <a:spLocks noGrp="1"/>
          </p:cNvSpPr>
          <p:nvPr>
            <p:ph sz="quarter" idx="1"/>
          </p:nvPr>
        </p:nvSpPr>
        <p:spPr>
          <a:xfrm>
            <a:off x="2438400" y="1600200"/>
            <a:ext cx="6324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8" name="Title 7"/>
          <p:cNvSpPr>
            <a:spLocks noGrp="1"/>
          </p:cNvSpPr>
          <p:nvPr>
            <p:ph type="title"/>
          </p:nvPr>
        </p:nvSpPr>
        <p:spPr/>
        <p:txBody>
          <a:bodyPr/>
          <a:lstStyle/>
          <a:p>
            <a:r>
              <a:rPr lang="fr-FR" smtClean="0"/>
              <a:t>Modifiez le style du titre</a:t>
            </a:r>
            <a:endParaRPr lang="en-US"/>
          </a:p>
        </p:txBody>
      </p:sp>
      <p:sp>
        <p:nvSpPr>
          <p:cNvPr id="10" name="Date Placeholder 9"/>
          <p:cNvSpPr>
            <a:spLocks noGrp="1"/>
          </p:cNvSpPr>
          <p:nvPr>
            <p:ph type="dt" sz="half" idx="10"/>
          </p:nvPr>
        </p:nvSpPr>
        <p:spPr/>
        <p:txBody>
          <a:bodyPr/>
          <a:lstStyle/>
          <a:p>
            <a:fld id="{DA480A42-1B47-4A74-9A1D-F67E9D003F15}" type="datetimeFigureOut">
              <a:rPr lang="en-US" smtClean="0"/>
              <a:pPr/>
              <a:t>3/2/2025</a:t>
            </a:fld>
            <a:endParaRPr lang="en-US"/>
          </a:p>
        </p:txBody>
      </p:sp>
      <p:sp>
        <p:nvSpPr>
          <p:cNvPr id="11" name="Slide Number Placeholder 10"/>
          <p:cNvSpPr>
            <a:spLocks noGrp="1"/>
          </p:cNvSpPr>
          <p:nvPr>
            <p:ph type="sldNum" sz="quarter" idx="11"/>
          </p:nvPr>
        </p:nvSpPr>
        <p:spPr/>
        <p:txBody>
          <a:bodyPr/>
          <a:lstStyle/>
          <a:p>
            <a:fld id="{4024F9E6-8BD1-4849-86DE-3CD23B63DC4B}" type="slidenum">
              <a:rPr lang="en-US" smtClean="0"/>
              <a:pPr/>
              <a:t>‹N°›</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71600" y="5486400"/>
            <a:ext cx="7543800" cy="685800"/>
          </a:xfrm>
        </p:spPr>
        <p:txBody>
          <a:bodyPr/>
          <a:lstStyle>
            <a:lvl1pPr marL="0" indent="0">
              <a:buFontTx/>
              <a:buNone/>
              <a:defRPr sz="1700">
                <a:solidFill>
                  <a:schemeClr val="tx2"/>
                </a:solidFill>
              </a:defRPr>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Modifiez les styles du texte du masque</a:t>
            </a:r>
          </a:p>
        </p:txBody>
      </p:sp>
      <p:sp>
        <p:nvSpPr>
          <p:cNvPr id="8" name="Rectangle 7"/>
          <p:cNvSpPr/>
          <p:nvPr/>
        </p:nvSpPr>
        <p:spPr bwMode="white">
          <a:xfrm>
            <a:off x="0"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0" y="4658868"/>
            <a:ext cx="1371600" cy="713232"/>
          </a:xfrm>
          <a:prstGeom prst="rect">
            <a:avLst/>
          </a:prstGeom>
          <a:gradFill>
            <a:gsLst>
              <a:gs pos="0">
                <a:schemeClr val="accent4">
                  <a:lumMod val="60000"/>
                  <a:lumOff val="40000"/>
                </a:schemeClr>
              </a:gs>
              <a:gs pos="50000">
                <a:schemeClr val="accent4">
                  <a:lumMod val="20000"/>
                  <a:lumOff val="80000"/>
                </a:schemeClr>
              </a:gs>
              <a:gs pos="100000">
                <a:schemeClr val="bg1"/>
              </a:gs>
            </a:gsLst>
            <a:lin ang="10800000" scaled="1"/>
          </a:gra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71600" y="4658868"/>
            <a:ext cx="7772400" cy="713232"/>
          </a:xfrm>
          <a:prstGeom prst="rect">
            <a:avLst/>
          </a:prstGeom>
          <a:solidFill>
            <a:schemeClr val="tx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4675516"/>
            <a:ext cx="7543800" cy="658483"/>
          </a:xfrm>
        </p:spPr>
        <p:txBody>
          <a:bodyPr anchor="ctr"/>
          <a:lstStyle>
            <a:lvl1pPr algn="l">
              <a:buNone/>
              <a:defRPr sz="2800" b="0">
                <a:solidFill>
                  <a:srgbClr val="FFFFFF"/>
                </a:solidFill>
              </a:defRPr>
            </a:lvl1pPr>
          </a:lstStyle>
          <a:p>
            <a:r>
              <a:rPr kumimoji="0" lang="fr-FR" smtClean="0"/>
              <a:t>Modifiez le style du titre</a:t>
            </a:r>
            <a:endParaRPr kumimoji="0" lang="en-US"/>
          </a:p>
        </p:txBody>
      </p:sp>
      <p:sp>
        <p:nvSpPr>
          <p:cNvPr id="3" name="Picture Placeholder 2"/>
          <p:cNvSpPr>
            <a:spLocks noGrp="1"/>
          </p:cNvSpPr>
          <p:nvPr>
            <p:ph type="pic" idx="1"/>
          </p:nvPr>
        </p:nvSpPr>
        <p:spPr>
          <a:xfrm>
            <a:off x="1371600" y="0"/>
            <a:ext cx="7772400" cy="4568952"/>
          </a:xfrm>
          <a:solidFill>
            <a:schemeClr val="accent3">
              <a:lumMod val="20000"/>
              <a:lumOff val="80000"/>
            </a:schemeClr>
          </a:solidFill>
          <a:ln>
            <a:noFill/>
          </a:ln>
        </p:spPr>
        <p:txBody>
          <a:bodyPr>
            <a:normAutofit/>
          </a:bodyPr>
          <a:lstStyle>
            <a:lvl1pPr marL="0" indent="0">
              <a:buNone/>
              <a:defRPr sz="2400">
                <a:solidFill>
                  <a:schemeClr val="tx2"/>
                </a:solidFill>
              </a:defRPr>
            </a:lvl1pPr>
          </a:lstStyle>
          <a:p>
            <a:r>
              <a:rPr kumimoji="0" lang="fr-FR" smtClean="0"/>
              <a:t>Cliquez sur l'icône pour ajouter une image</a:t>
            </a:r>
            <a:endParaRPr kumimoji="0" lang="en-US" dirty="0"/>
          </a:p>
        </p:txBody>
      </p:sp>
      <p:sp>
        <p:nvSpPr>
          <p:cNvPr id="15" name="Date Placeholder 14"/>
          <p:cNvSpPr>
            <a:spLocks noGrp="1"/>
          </p:cNvSpPr>
          <p:nvPr>
            <p:ph type="dt" sz="half" idx="10"/>
          </p:nvPr>
        </p:nvSpPr>
        <p:spPr/>
        <p:txBody>
          <a:bodyPr/>
          <a:lstStyle/>
          <a:p>
            <a:fld id="{DA480A42-1B47-4A74-9A1D-F67E9D003F15}" type="datetimeFigureOut">
              <a:rPr lang="en-US" smtClean="0"/>
              <a:pPr/>
              <a:t>3/2/2025</a:t>
            </a:fld>
            <a:endParaRPr lang="en-US"/>
          </a:p>
        </p:txBody>
      </p:sp>
      <p:sp>
        <p:nvSpPr>
          <p:cNvPr id="16" name="Slide Number Placeholder 15"/>
          <p:cNvSpPr>
            <a:spLocks noGrp="1"/>
          </p:cNvSpPr>
          <p:nvPr>
            <p:ph type="sldNum" sz="quarter" idx="11"/>
          </p:nvPr>
        </p:nvSpPr>
        <p:spPr/>
        <p:txBody>
          <a:bodyPr/>
          <a:lstStyle/>
          <a:p>
            <a:fld id="{4024F9E6-8BD1-4849-86DE-3CD23B63DC4B}" type="slidenum">
              <a:rPr lang="en-US" smtClean="0"/>
              <a:pPr/>
              <a:t>‹N°›</a:t>
            </a:fld>
            <a:endParaRPr lang="en-US"/>
          </a:p>
        </p:txBody>
      </p:sp>
      <p:sp>
        <p:nvSpPr>
          <p:cNvPr id="17" name="Footer Placeholder 16"/>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60000"/>
                <a:lumOff val="40000"/>
              </a:schemeClr>
            </a:gs>
            <a:gs pos="50000">
              <a:schemeClr val="accent3">
                <a:lumMod val="20000"/>
                <a:lumOff val="80000"/>
              </a:schemeClr>
            </a:gs>
            <a:gs pos="100000">
              <a:schemeClr val="bg1"/>
            </a:gs>
          </a:gsLst>
          <a:lin ang="2700000" scaled="1"/>
          <a:tileRect/>
        </a:gra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762000" y="381000"/>
            <a:ext cx="8001000" cy="1143000"/>
          </a:xfrm>
          <a:prstGeom prst="rect">
            <a:avLst/>
          </a:prstGeom>
        </p:spPr>
        <p:txBody>
          <a:bodyPr vert="horz" anchor="b" anchorCtr="0">
            <a:normAutofit/>
          </a:bodyPr>
          <a:lstStyle/>
          <a:p>
            <a:r>
              <a:rPr kumimoji="0" lang="fr-FR" smtClean="0"/>
              <a:t>Modifiez le style du titre</a:t>
            </a:r>
            <a:endParaRPr kumimoji="0" lang="en-US"/>
          </a:p>
        </p:txBody>
      </p:sp>
      <p:sp>
        <p:nvSpPr>
          <p:cNvPr id="13" name="Text Placeholder 12"/>
          <p:cNvSpPr>
            <a:spLocks noGrp="1"/>
          </p:cNvSpPr>
          <p:nvPr>
            <p:ph type="body" idx="1"/>
          </p:nvPr>
        </p:nvSpPr>
        <p:spPr>
          <a:xfrm>
            <a:off x="765048" y="1600200"/>
            <a:ext cx="8001000" cy="452628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7" name="Rectangle 6"/>
          <p:cNvSpPr/>
          <p:nvPr/>
        </p:nvSpPr>
        <p:spPr bwMode="white">
          <a:xfrm>
            <a:off x="0" y="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0"/>
            <a:ext cx="533400" cy="6858000"/>
          </a:xfrm>
          <a:prstGeom prst="rect">
            <a:avLst/>
          </a:prstGeom>
          <a:gradFill flip="none" rotWithShape="1">
            <a:gsLst>
              <a:gs pos="0">
                <a:schemeClr val="accent4">
                  <a:lumMod val="60000"/>
                  <a:lumOff val="40000"/>
                </a:schemeClr>
              </a:gs>
              <a:gs pos="50000">
                <a:schemeClr val="accent4">
                  <a:lumMod val="20000"/>
                  <a:lumOff val="80000"/>
                </a:schemeClr>
              </a:gs>
              <a:gs pos="100000">
                <a:schemeClr val="bg1"/>
              </a:gs>
            </a:gsLst>
            <a:lin ang="5400000" scaled="1"/>
            <a:tileRect/>
          </a:gra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33400" y="0"/>
            <a:ext cx="8610600" cy="228600"/>
          </a:xfrm>
          <a:prstGeom prst="rect">
            <a:avLst/>
          </a:prstGeom>
          <a:solidFill>
            <a:schemeClr val="tx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1" name="Date Placeholder 27"/>
          <p:cNvSpPr>
            <a:spLocks noGrp="1"/>
          </p:cNvSpPr>
          <p:nvPr>
            <p:ph type="dt" sz="half" idx="2"/>
          </p:nvPr>
        </p:nvSpPr>
        <p:spPr>
          <a:xfrm>
            <a:off x="1371600" y="6233160"/>
            <a:ext cx="1752600" cy="320040"/>
          </a:xfrm>
          <a:prstGeom prst="rect">
            <a:avLst/>
          </a:prstGeom>
        </p:spPr>
        <p:txBody>
          <a:bodyPr anchor="b" anchorCtr="0">
            <a:noAutofit/>
          </a:bodyPr>
          <a:lstStyle>
            <a:lvl1pPr algn="l">
              <a:defRPr sz="1400">
                <a:solidFill>
                  <a:schemeClr val="bg2"/>
                </a:solidFill>
              </a:defRPr>
            </a:lvl1pPr>
          </a:lstStyle>
          <a:p>
            <a:fld id="{DA480A42-1B47-4A74-9A1D-F67E9D003F15}" type="datetimeFigureOut">
              <a:rPr lang="en-US" smtClean="0"/>
              <a:pPr/>
              <a:t>3/2/2025</a:t>
            </a:fld>
            <a:endParaRPr lang="en-US"/>
          </a:p>
        </p:txBody>
      </p:sp>
      <p:sp>
        <p:nvSpPr>
          <p:cNvPr id="24" name="Footer Placeholder 16"/>
          <p:cNvSpPr>
            <a:spLocks noGrp="1"/>
          </p:cNvSpPr>
          <p:nvPr>
            <p:ph type="ftr" sz="quarter" idx="3"/>
          </p:nvPr>
        </p:nvSpPr>
        <p:spPr>
          <a:xfrm>
            <a:off x="3200399" y="6233160"/>
            <a:ext cx="4752393" cy="320040"/>
          </a:xfrm>
          <a:prstGeom prst="rect">
            <a:avLst/>
          </a:prstGeom>
        </p:spPr>
        <p:txBody>
          <a:bodyPr anchor="b" anchorCtr="0">
            <a:noAutofit/>
          </a:bodyPr>
          <a:lstStyle>
            <a:lvl1pPr algn="r">
              <a:defRPr sz="1400">
                <a:solidFill>
                  <a:schemeClr val="bg2"/>
                </a:solidFill>
              </a:defRPr>
            </a:lvl1pPr>
          </a:lstStyle>
          <a:p>
            <a:endParaRPr lang="en-US"/>
          </a:p>
        </p:txBody>
      </p:sp>
      <p:sp>
        <p:nvSpPr>
          <p:cNvPr id="25" name="Slide Number Placeholder 28"/>
          <p:cNvSpPr>
            <a:spLocks noGrp="1"/>
          </p:cNvSpPr>
          <p:nvPr>
            <p:ph type="sldNum" sz="quarter" idx="4"/>
          </p:nvPr>
        </p:nvSpPr>
        <p:spPr>
          <a:xfrm>
            <a:off x="8001000" y="6233160"/>
            <a:ext cx="838200" cy="320040"/>
          </a:xfrm>
          <a:prstGeom prst="rect">
            <a:avLst/>
          </a:prstGeom>
        </p:spPr>
        <p:txBody>
          <a:bodyPr anchor="b" anchorCtr="0">
            <a:noAutofit/>
          </a:bodyPr>
          <a:lstStyle>
            <a:lvl1pPr>
              <a:defRPr sz="1400">
                <a:solidFill>
                  <a:schemeClr val="bg2"/>
                </a:solidFill>
              </a:defRPr>
            </a:lvl1pPr>
          </a:lstStyle>
          <a:p>
            <a:fld id="{4024F9E6-8BD1-4849-86DE-3CD23B63DC4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tx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tx2"/>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tx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tx2"/>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tx2"/>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4077072"/>
            <a:ext cx="7467600" cy="1066800"/>
          </a:xfrm>
        </p:spPr>
        <p:txBody>
          <a:bodyPr>
            <a:normAutofit/>
          </a:bodyPr>
          <a:lstStyle/>
          <a:p>
            <a:pPr algn="r"/>
            <a:r>
              <a:rPr lang="ar-DZ" smtClean="0"/>
              <a:t>عناصر واستراتيجيات </a:t>
            </a:r>
            <a:r>
              <a:rPr lang="ar-DZ" dirty="0" smtClean="0"/>
              <a:t>سلسلة الامداد</a:t>
            </a:r>
            <a:endParaRPr lang="en-US" dirty="0"/>
          </a:p>
        </p:txBody>
      </p:sp>
      <p:sp>
        <p:nvSpPr>
          <p:cNvPr id="3" name="Subtitle 2"/>
          <p:cNvSpPr>
            <a:spLocks noGrp="1"/>
          </p:cNvSpPr>
          <p:nvPr>
            <p:ph type="subTitle" idx="1"/>
          </p:nvPr>
        </p:nvSpPr>
        <p:spPr/>
        <p:txBody>
          <a:bodyPr/>
          <a:lstStyle/>
          <a:p>
            <a:pPr algn="ctr"/>
            <a:r>
              <a:rPr lang="ar-DZ" b="1" dirty="0" smtClean="0">
                <a:solidFill>
                  <a:srgbClr val="FFFF00"/>
                </a:solidFill>
              </a:rPr>
              <a:t>طاهري فاطمة الزهراء</a:t>
            </a:r>
            <a:endParaRPr lang="en-US" b="1" dirty="0">
              <a:solidFill>
                <a:srgbClr val="FFFF00"/>
              </a:solidFill>
            </a:endParaRPr>
          </a:p>
        </p:txBody>
      </p:sp>
      <p:sp>
        <p:nvSpPr>
          <p:cNvPr id="4" name="ZoneTexte 3"/>
          <p:cNvSpPr txBox="1"/>
          <p:nvPr/>
        </p:nvSpPr>
        <p:spPr>
          <a:xfrm>
            <a:off x="6012160" y="3212976"/>
            <a:ext cx="3024336" cy="954107"/>
          </a:xfrm>
          <a:prstGeom prst="rect">
            <a:avLst/>
          </a:prstGeom>
          <a:noFill/>
        </p:spPr>
        <p:txBody>
          <a:bodyPr wrap="square" rtlCol="1">
            <a:spAutoFit/>
          </a:bodyPr>
          <a:lstStyle/>
          <a:p>
            <a:pPr algn="ctr" rtl="1"/>
            <a:r>
              <a:rPr lang="ar-DZ" sz="2800" b="1" dirty="0" smtClean="0">
                <a:solidFill>
                  <a:srgbClr val="FF0000"/>
                </a:solidFill>
              </a:rPr>
              <a:t>محاضرات مقدمة لللسنة الثالثة ادارة أعمال</a:t>
            </a:r>
            <a:endParaRPr lang="ar-DZ" sz="28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051720" y="332656"/>
            <a:ext cx="5328592" cy="646331"/>
          </a:xfrm>
          <a:prstGeom prst="rect">
            <a:avLst/>
          </a:prstGeom>
          <a:noFill/>
        </p:spPr>
        <p:txBody>
          <a:bodyPr wrap="square" rtlCol="1">
            <a:spAutoFit/>
          </a:bodyPr>
          <a:lstStyle/>
          <a:p>
            <a:pPr algn="ctr" rtl="1"/>
            <a:r>
              <a:rPr lang="ar-DZ" sz="3600" b="1" dirty="0" smtClean="0">
                <a:solidFill>
                  <a:srgbClr val="FF0000"/>
                </a:solidFill>
              </a:rPr>
              <a:t>استراتيجية ادارة سلسلة الامداد</a:t>
            </a:r>
            <a:endParaRPr lang="ar-DZ" sz="3600" b="1" dirty="0">
              <a:solidFill>
                <a:srgbClr val="FF0000"/>
              </a:solidFill>
            </a:endParaRPr>
          </a:p>
        </p:txBody>
      </p:sp>
      <p:sp>
        <p:nvSpPr>
          <p:cNvPr id="3" name="ZoneTexte 2"/>
          <p:cNvSpPr txBox="1"/>
          <p:nvPr/>
        </p:nvSpPr>
        <p:spPr>
          <a:xfrm>
            <a:off x="755576" y="1412776"/>
            <a:ext cx="7920880" cy="2677656"/>
          </a:xfrm>
          <a:prstGeom prst="rect">
            <a:avLst/>
          </a:prstGeom>
          <a:noFill/>
        </p:spPr>
        <p:txBody>
          <a:bodyPr wrap="square" rtlCol="1">
            <a:spAutoFit/>
          </a:bodyPr>
          <a:lstStyle/>
          <a:p>
            <a:pPr algn="just" rtl="1"/>
            <a:r>
              <a:rPr lang="ar-DZ" sz="2800" dirty="0" smtClean="0"/>
              <a:t>تعرف استراتيجية ادارة سلسلة الامداد على أنها مجموعة من الطرق والأساليب التي تعمل على تحقيق التكامل  بين الموردين والمصنعين، المستودعات والمخازن من أجل انتاج المنتجات وتوزيعها بالكميات المناسبة وفي الوقت المناسب، وبالسعر المناسب لتدنية التكاليف والوصول إلى مستوى مرضي من متطلبات الاشباع للعميل.</a:t>
            </a:r>
          </a:p>
          <a:p>
            <a:pPr algn="just" rtl="1"/>
            <a:endParaRPr lang="ar-DZ" sz="2800" dirty="0" smtClean="0"/>
          </a:p>
        </p:txBody>
      </p:sp>
    </p:spTree>
    <p:extLst>
      <p:ext uri="{BB962C8B-B14F-4D97-AF65-F5344CB8AC3E}">
        <p14:creationId xmlns:p14="http://schemas.microsoft.com/office/powerpoint/2010/main" val="890354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124744"/>
            <a:ext cx="7920880" cy="2677656"/>
          </a:xfrm>
          <a:prstGeom prst="rect">
            <a:avLst/>
          </a:prstGeom>
        </p:spPr>
        <p:txBody>
          <a:bodyPr wrap="square">
            <a:spAutoFit/>
          </a:bodyPr>
          <a:lstStyle/>
          <a:p>
            <a:pPr algn="just"/>
            <a:r>
              <a:rPr lang="fr-FR" sz="2800" dirty="0" smtClean="0"/>
              <a:t>       </a:t>
            </a:r>
            <a:r>
              <a:rPr lang="en-US" sz="2800" dirty="0" smtClean="0"/>
              <a:t>Fisher </a:t>
            </a:r>
            <a:r>
              <a:rPr lang="en-US" sz="2800" dirty="0"/>
              <a:t>(1997) explained that consideration of the type of the demand for products of a </a:t>
            </a:r>
            <a:r>
              <a:rPr lang="en-US" sz="2800" dirty="0" smtClean="0"/>
              <a:t>company</a:t>
            </a:r>
            <a:r>
              <a:rPr lang="ar-DZ" sz="2800" dirty="0" smtClean="0"/>
              <a:t> </a:t>
            </a:r>
            <a:r>
              <a:rPr lang="fr-FR" sz="2800" dirty="0" smtClean="0"/>
              <a:t> </a:t>
            </a:r>
            <a:r>
              <a:rPr lang="en-US" sz="2800" dirty="0" smtClean="0"/>
              <a:t>is </a:t>
            </a:r>
            <a:r>
              <a:rPr lang="en-US" sz="2800" dirty="0"/>
              <a:t>the initial step in enhancing supply chain strategies. In this regard, he has </a:t>
            </a:r>
            <a:r>
              <a:rPr lang="en-US" sz="2800" dirty="0" smtClean="0"/>
              <a:t>divided the </a:t>
            </a:r>
            <a:r>
              <a:rPr lang="en-US" sz="2800" dirty="0"/>
              <a:t>products into two categories of innovative and functional </a:t>
            </a:r>
            <a:r>
              <a:rPr lang="en-US" sz="2800" dirty="0" smtClean="0"/>
              <a:t>products.</a:t>
            </a:r>
            <a:endParaRPr lang="ar-DZ" sz="2800" dirty="0"/>
          </a:p>
        </p:txBody>
      </p:sp>
    </p:spTree>
    <p:extLst>
      <p:ext uri="{BB962C8B-B14F-4D97-AF65-F5344CB8AC3E}">
        <p14:creationId xmlns:p14="http://schemas.microsoft.com/office/powerpoint/2010/main" val="4134173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443841"/>
            <a:ext cx="7776864" cy="4401205"/>
          </a:xfrm>
          <a:prstGeom prst="rect">
            <a:avLst/>
          </a:prstGeom>
        </p:spPr>
        <p:txBody>
          <a:bodyPr wrap="square">
            <a:spAutoFit/>
          </a:bodyPr>
          <a:lstStyle/>
          <a:p>
            <a:pPr algn="just"/>
            <a:r>
              <a:rPr lang="en-US" sz="2800" dirty="0"/>
              <a:t>The functional products are characterized by such attributes as the ability to predict </a:t>
            </a:r>
            <a:r>
              <a:rPr lang="en-US" sz="2800" dirty="0" smtClean="0"/>
              <a:t>the demand</a:t>
            </a:r>
            <a:r>
              <a:rPr lang="en-US" sz="2800" dirty="0"/>
              <a:t>, the life cycle of more than a year and a profit margin of 5 to 20 percent. Further</a:t>
            </a:r>
            <a:r>
              <a:rPr lang="en-US" sz="2800" dirty="0" smtClean="0"/>
              <a:t>, the </a:t>
            </a:r>
            <a:r>
              <a:rPr lang="en-US" sz="2800" dirty="0"/>
              <a:t>diversity and expansion of such products are low, while there are less than 10 to 20 </a:t>
            </a:r>
            <a:r>
              <a:rPr lang="en-US" sz="2800" dirty="0" smtClean="0"/>
              <a:t>different classifications </a:t>
            </a:r>
            <a:r>
              <a:rPr lang="en-US" sz="2800" dirty="0"/>
              <a:t>for each one. Besides, the time of order, completion of the product </a:t>
            </a:r>
            <a:r>
              <a:rPr lang="en-US" sz="2800" dirty="0" smtClean="0"/>
              <a:t>and its </a:t>
            </a:r>
            <a:r>
              <a:rPr lang="en-US" sz="2800" dirty="0"/>
              <a:t>delivery to the end consumer is from 6 months to a year.</a:t>
            </a:r>
            <a:endParaRPr lang="ar-DZ" sz="2800" dirty="0"/>
          </a:p>
        </p:txBody>
      </p:sp>
      <p:sp>
        <p:nvSpPr>
          <p:cNvPr id="3" name="Rectangle 2"/>
          <p:cNvSpPr/>
          <p:nvPr/>
        </p:nvSpPr>
        <p:spPr>
          <a:xfrm>
            <a:off x="2483768" y="476672"/>
            <a:ext cx="4355680" cy="584775"/>
          </a:xfrm>
          <a:prstGeom prst="rect">
            <a:avLst/>
          </a:prstGeom>
        </p:spPr>
        <p:txBody>
          <a:bodyPr wrap="none">
            <a:spAutoFit/>
          </a:bodyPr>
          <a:lstStyle/>
          <a:p>
            <a:r>
              <a:rPr lang="en-US" sz="3200" b="1" dirty="0">
                <a:solidFill>
                  <a:srgbClr val="7030A0"/>
                </a:solidFill>
              </a:rPr>
              <a:t>functional products</a:t>
            </a:r>
            <a:endParaRPr lang="ar-DZ" sz="3200" b="1" dirty="0">
              <a:solidFill>
                <a:srgbClr val="7030A0"/>
              </a:solidFill>
            </a:endParaRPr>
          </a:p>
        </p:txBody>
      </p:sp>
    </p:spTree>
    <p:extLst>
      <p:ext uri="{BB962C8B-B14F-4D97-AF65-F5344CB8AC3E}">
        <p14:creationId xmlns:p14="http://schemas.microsoft.com/office/powerpoint/2010/main" val="4007252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166843"/>
            <a:ext cx="7920880" cy="4832092"/>
          </a:xfrm>
          <a:prstGeom prst="rect">
            <a:avLst/>
          </a:prstGeom>
        </p:spPr>
        <p:txBody>
          <a:bodyPr wrap="square">
            <a:spAutoFit/>
          </a:bodyPr>
          <a:lstStyle/>
          <a:p>
            <a:pPr algn="just"/>
            <a:r>
              <a:rPr lang="en-US" sz="2800" dirty="0" smtClean="0"/>
              <a:t>Innovative </a:t>
            </a:r>
            <a:r>
              <a:rPr lang="en-US" sz="2800" dirty="0"/>
              <a:t>products </a:t>
            </a:r>
            <a:r>
              <a:rPr lang="en-US" sz="2800" dirty="0" smtClean="0"/>
              <a:t>don’t </a:t>
            </a:r>
            <a:r>
              <a:rPr lang="en-US" sz="2800" dirty="0"/>
              <a:t>enjoy the ability to predict demand (and/or </a:t>
            </a:r>
            <a:r>
              <a:rPr lang="en-US" sz="2800" dirty="0" smtClean="0"/>
              <a:t>such prediction </a:t>
            </a:r>
            <a:r>
              <a:rPr lang="en-US" sz="2800" dirty="0"/>
              <a:t>is of high uncertainty). Their life cycle is between 3 months to a year, while </a:t>
            </a:r>
            <a:r>
              <a:rPr lang="en-US" sz="2800" dirty="0" smtClean="0"/>
              <a:t>the profit </a:t>
            </a:r>
            <a:r>
              <a:rPr lang="en-US" sz="2800" dirty="0"/>
              <a:t>margin is between 20 and 60 percent. However, this category of products has </a:t>
            </a:r>
            <a:r>
              <a:rPr lang="en-US" sz="2800" dirty="0" smtClean="0"/>
              <a:t>high diversity </a:t>
            </a:r>
            <a:r>
              <a:rPr lang="en-US" sz="2800" dirty="0"/>
              <a:t>and expansion (often there are millions of different classifications in each </a:t>
            </a:r>
            <a:r>
              <a:rPr lang="en-US" sz="2800" dirty="0" smtClean="0"/>
              <a:t>product group</a:t>
            </a:r>
            <a:r>
              <a:rPr lang="en-US" sz="2800" dirty="0"/>
              <a:t>). Additionally, the time of the order, completing the product and its delivery to </a:t>
            </a:r>
            <a:r>
              <a:rPr lang="en-US" sz="2800" dirty="0" smtClean="0"/>
              <a:t>the end </a:t>
            </a:r>
            <a:r>
              <a:rPr lang="en-US" sz="2800" dirty="0"/>
              <a:t>consumer is from one day to two </a:t>
            </a:r>
            <a:r>
              <a:rPr lang="en-US" sz="2800" dirty="0" smtClean="0"/>
              <a:t>weeks.</a:t>
            </a:r>
            <a:endParaRPr lang="ar-DZ" sz="2800" dirty="0"/>
          </a:p>
        </p:txBody>
      </p:sp>
      <p:sp>
        <p:nvSpPr>
          <p:cNvPr id="3" name="Rectangle 2"/>
          <p:cNvSpPr/>
          <p:nvPr/>
        </p:nvSpPr>
        <p:spPr>
          <a:xfrm>
            <a:off x="2627784" y="395372"/>
            <a:ext cx="3962944" cy="523220"/>
          </a:xfrm>
          <a:prstGeom prst="rect">
            <a:avLst/>
          </a:prstGeom>
        </p:spPr>
        <p:txBody>
          <a:bodyPr wrap="none">
            <a:spAutoFit/>
          </a:bodyPr>
          <a:lstStyle/>
          <a:p>
            <a:r>
              <a:rPr lang="en-US" sz="2800" b="1" dirty="0">
                <a:solidFill>
                  <a:srgbClr val="7030A0"/>
                </a:solidFill>
              </a:rPr>
              <a:t>innovative products </a:t>
            </a:r>
            <a:endParaRPr lang="ar-DZ" sz="2800" b="1" dirty="0">
              <a:solidFill>
                <a:srgbClr val="7030A0"/>
              </a:solidFill>
            </a:endParaRPr>
          </a:p>
        </p:txBody>
      </p:sp>
    </p:spTree>
    <p:extLst>
      <p:ext uri="{BB962C8B-B14F-4D97-AF65-F5344CB8AC3E}">
        <p14:creationId xmlns:p14="http://schemas.microsoft.com/office/powerpoint/2010/main" val="1325028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196752"/>
            <a:ext cx="7920880" cy="3046988"/>
          </a:xfrm>
          <a:prstGeom prst="rect">
            <a:avLst/>
          </a:prstGeom>
        </p:spPr>
        <p:txBody>
          <a:bodyPr wrap="square">
            <a:spAutoFit/>
          </a:bodyPr>
          <a:lstStyle/>
          <a:p>
            <a:pPr algn="just"/>
            <a:r>
              <a:rPr lang="en-US" sz="3200" dirty="0" smtClean="0"/>
              <a:t>        In </a:t>
            </a:r>
            <a:r>
              <a:rPr lang="en-US" sz="3200" dirty="0"/>
              <a:t>his recent study, Fisher (1997</a:t>
            </a:r>
            <a:r>
              <a:rPr lang="en-US" sz="3200" dirty="0" smtClean="0"/>
              <a:t>) reported </a:t>
            </a:r>
            <a:r>
              <a:rPr lang="en-US" sz="3200" dirty="0"/>
              <a:t>two different strategies, one for each of the above categories. He proposed the </a:t>
            </a:r>
            <a:r>
              <a:rPr lang="en-US" sz="3200" dirty="0" smtClean="0"/>
              <a:t>efficient supply </a:t>
            </a:r>
            <a:r>
              <a:rPr lang="en-US" sz="3200" dirty="0"/>
              <a:t>chain strategy for practical products and responsive supply chain strategy </a:t>
            </a:r>
            <a:r>
              <a:rPr lang="en-US" sz="3200" dirty="0" smtClean="0"/>
              <a:t>for the </a:t>
            </a:r>
            <a:r>
              <a:rPr lang="en-US" sz="3200" dirty="0"/>
              <a:t>novel products.</a:t>
            </a:r>
            <a:endParaRPr lang="ar-DZ" sz="3200" dirty="0"/>
          </a:p>
        </p:txBody>
      </p:sp>
    </p:spTree>
    <p:extLst>
      <p:ext uri="{BB962C8B-B14F-4D97-AF65-F5344CB8AC3E}">
        <p14:creationId xmlns:p14="http://schemas.microsoft.com/office/powerpoint/2010/main" val="3999665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39552" y="620688"/>
            <a:ext cx="8208912" cy="4708981"/>
          </a:xfrm>
          <a:prstGeom prst="rect">
            <a:avLst/>
          </a:prstGeom>
          <a:noFill/>
        </p:spPr>
        <p:txBody>
          <a:bodyPr wrap="square" rtlCol="1">
            <a:spAutoFit/>
          </a:bodyPr>
          <a:lstStyle/>
          <a:p>
            <a:pPr algn="ctr" rtl="1"/>
            <a:r>
              <a:rPr lang="ar-DZ" sz="2800" b="1" dirty="0" smtClean="0">
                <a:solidFill>
                  <a:srgbClr val="00B050"/>
                </a:solidFill>
              </a:rPr>
              <a:t>استراتيجية سلسلة الامداد الكفؤة  </a:t>
            </a:r>
            <a:r>
              <a:rPr lang="fr-FR" sz="2800" b="1" dirty="0" smtClean="0">
                <a:solidFill>
                  <a:srgbClr val="00B050"/>
                </a:solidFill>
              </a:rPr>
              <a:t>Efficient </a:t>
            </a:r>
            <a:r>
              <a:rPr lang="fr-FR" sz="2800" b="1" dirty="0" err="1" smtClean="0">
                <a:solidFill>
                  <a:srgbClr val="00B050"/>
                </a:solidFill>
              </a:rPr>
              <a:t>supply</a:t>
            </a:r>
            <a:r>
              <a:rPr lang="fr-FR" sz="2800" b="1" dirty="0" smtClean="0">
                <a:solidFill>
                  <a:srgbClr val="00B050"/>
                </a:solidFill>
              </a:rPr>
              <a:t> </a:t>
            </a:r>
            <a:r>
              <a:rPr lang="fr-FR" sz="2800" b="1" dirty="0" err="1" smtClean="0">
                <a:solidFill>
                  <a:srgbClr val="00B050"/>
                </a:solidFill>
              </a:rPr>
              <a:t>chain</a:t>
            </a:r>
            <a:r>
              <a:rPr lang="fr-FR" sz="2800" b="1" dirty="0" smtClean="0">
                <a:solidFill>
                  <a:srgbClr val="00B050"/>
                </a:solidFill>
              </a:rPr>
              <a:t> </a:t>
            </a:r>
            <a:r>
              <a:rPr lang="fr-FR" sz="2800" b="1" dirty="0" err="1" smtClean="0">
                <a:solidFill>
                  <a:srgbClr val="00B050"/>
                </a:solidFill>
              </a:rPr>
              <a:t>strategy</a:t>
            </a:r>
            <a:r>
              <a:rPr lang="fr-FR" sz="2800" b="1" dirty="0" smtClean="0">
                <a:solidFill>
                  <a:srgbClr val="00B050"/>
                </a:solidFill>
              </a:rPr>
              <a:t> </a:t>
            </a:r>
            <a:endParaRPr lang="ar-DZ" sz="2800" b="1" dirty="0" smtClean="0">
              <a:solidFill>
                <a:srgbClr val="00B050"/>
              </a:solidFill>
            </a:endParaRPr>
          </a:p>
          <a:p>
            <a:pPr algn="just" rtl="1"/>
            <a:endParaRPr lang="ar-DZ" sz="2800" dirty="0" smtClean="0"/>
          </a:p>
          <a:p>
            <a:pPr algn="just" rtl="1">
              <a:lnSpc>
                <a:spcPct val="150000"/>
              </a:lnSpc>
            </a:pPr>
            <a:r>
              <a:rPr lang="ar-DZ" sz="2400" dirty="0" smtClean="0"/>
              <a:t>وتهدف إلى الوصول إلى أعلى قدر من الكفاءة على طول سلسلة الامداد عن طريق الادارة الكفؤة للمخزون والتركيز على مستوى الجودة داخل السلسلة وتقليل الفاقـــــد وتركز على القيمة المضافة المقدمة للعميل، وتخفيض آجال التصنيع، والقضاء على الوحدات المعيبة للوصول إلى المعيب الصفري، وتخفيض مستويات المخزون.</a:t>
            </a:r>
          </a:p>
          <a:p>
            <a:pPr algn="just" rtl="1">
              <a:lnSpc>
                <a:spcPct val="150000"/>
              </a:lnSpc>
            </a:pPr>
            <a:r>
              <a:rPr lang="ar-DZ" sz="2400" dirty="0" smtClean="0"/>
              <a:t>وتناسب هذه الاستراتيجية المنظمات التي تعمل في بيئة مستقرة والتي تتصف بإمكانية التنبؤ بالطلب، وقلة تنوع المنتجات، وطول دورة حياتها.</a:t>
            </a:r>
            <a:endParaRPr lang="ar-DZ" sz="2400" dirty="0"/>
          </a:p>
        </p:txBody>
      </p:sp>
    </p:spTree>
    <p:extLst>
      <p:ext uri="{BB962C8B-B14F-4D97-AF65-F5344CB8AC3E}">
        <p14:creationId xmlns:p14="http://schemas.microsoft.com/office/powerpoint/2010/main" val="1599111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39552" y="260648"/>
            <a:ext cx="8208912" cy="6370975"/>
          </a:xfrm>
          <a:prstGeom prst="rect">
            <a:avLst/>
          </a:prstGeom>
          <a:noFill/>
        </p:spPr>
        <p:txBody>
          <a:bodyPr wrap="square" rtlCol="1">
            <a:spAutoFit/>
          </a:bodyPr>
          <a:lstStyle/>
          <a:p>
            <a:pPr algn="ctr" rtl="1"/>
            <a:r>
              <a:rPr lang="ar-DZ" sz="2800" b="1" dirty="0" smtClean="0">
                <a:solidFill>
                  <a:srgbClr val="00B050"/>
                </a:solidFill>
              </a:rPr>
              <a:t>استراتيجية سلسلة الامداد المستجيبة  </a:t>
            </a:r>
            <a:r>
              <a:rPr lang="fr-FR" sz="2800" b="1" dirty="0" smtClean="0">
                <a:solidFill>
                  <a:srgbClr val="00B050"/>
                </a:solidFill>
              </a:rPr>
              <a:t>Responsive </a:t>
            </a:r>
            <a:r>
              <a:rPr lang="fr-FR" sz="2800" b="1" dirty="0" err="1" smtClean="0">
                <a:solidFill>
                  <a:srgbClr val="00B050"/>
                </a:solidFill>
              </a:rPr>
              <a:t>supply</a:t>
            </a:r>
            <a:r>
              <a:rPr lang="fr-FR" sz="2800" b="1" dirty="0" smtClean="0">
                <a:solidFill>
                  <a:srgbClr val="00B050"/>
                </a:solidFill>
              </a:rPr>
              <a:t> </a:t>
            </a:r>
            <a:r>
              <a:rPr lang="fr-FR" sz="2800" b="1" dirty="0" err="1" smtClean="0">
                <a:solidFill>
                  <a:srgbClr val="00B050"/>
                </a:solidFill>
              </a:rPr>
              <a:t>chain</a:t>
            </a:r>
            <a:r>
              <a:rPr lang="fr-FR" sz="2800" b="1" dirty="0" smtClean="0">
                <a:solidFill>
                  <a:srgbClr val="00B050"/>
                </a:solidFill>
              </a:rPr>
              <a:t> </a:t>
            </a:r>
            <a:r>
              <a:rPr lang="fr-FR" sz="2800" b="1" dirty="0" err="1" smtClean="0">
                <a:solidFill>
                  <a:srgbClr val="00B050"/>
                </a:solidFill>
              </a:rPr>
              <a:t>strategy</a:t>
            </a:r>
            <a:r>
              <a:rPr lang="fr-FR" sz="2800" b="1" dirty="0" smtClean="0">
                <a:solidFill>
                  <a:srgbClr val="00B050"/>
                </a:solidFill>
              </a:rPr>
              <a:t> </a:t>
            </a:r>
            <a:endParaRPr lang="ar-DZ" sz="2800" b="1" dirty="0" smtClean="0">
              <a:solidFill>
                <a:srgbClr val="00B050"/>
              </a:solidFill>
            </a:endParaRPr>
          </a:p>
          <a:p>
            <a:pPr algn="just" rtl="1"/>
            <a:endParaRPr lang="ar-DZ" sz="2800" dirty="0" smtClean="0"/>
          </a:p>
          <a:p>
            <a:pPr algn="just" rtl="1">
              <a:lnSpc>
                <a:spcPct val="150000"/>
              </a:lnSpc>
            </a:pPr>
            <a:r>
              <a:rPr lang="ar-DZ" sz="2400" dirty="0" smtClean="0"/>
              <a:t>وتعرف هذه الاستراتيجية بأنها توظيف للمعرفة المتعلقة بالسوق، لاستغلال الفرص في الاسواق الديناميكية أو المتقلبة، وتهدف إلى زيادة قدرة المنظمة على التكيف السريع والفعال تجاه التغيرات السريعة في احتياجات العملاء، حيث تعتمد على مدخل </a:t>
            </a:r>
            <a:r>
              <a:rPr lang="fr-FR" sz="2400" dirty="0" err="1" smtClean="0"/>
              <a:t>Wait</a:t>
            </a:r>
            <a:r>
              <a:rPr lang="fr-FR" sz="2400" dirty="0" smtClean="0"/>
              <a:t> and </a:t>
            </a:r>
            <a:r>
              <a:rPr lang="fr-FR" sz="2400" dirty="0" err="1" smtClean="0"/>
              <a:t>See</a:t>
            </a:r>
            <a:r>
              <a:rPr lang="ar-DZ" sz="2400" dirty="0" smtClean="0"/>
              <a:t> كمدخل لتقدير طلب العملاء، الأمر الذي يسمح لسلسة الامداد بتلبية احتياجات العميل </a:t>
            </a:r>
            <a:r>
              <a:rPr lang="ar-DZ" sz="2400" dirty="0" err="1" smtClean="0"/>
              <a:t>وبناءا</a:t>
            </a:r>
            <a:r>
              <a:rPr lang="ar-DZ" sz="2400" dirty="0" smtClean="0"/>
              <a:t> على طلبه.</a:t>
            </a:r>
          </a:p>
          <a:p>
            <a:pPr algn="just" rtl="1">
              <a:lnSpc>
                <a:spcPct val="150000"/>
              </a:lnSpc>
            </a:pPr>
            <a:r>
              <a:rPr lang="ar-DZ" sz="2400" dirty="0" smtClean="0"/>
              <a:t>ويعتمد تطبيق هذه الاستراتيجية على مرونة نظم التصنيع التي تساعد على تخفيض وقت اعادة التشغيل، وزيادة تنوع المنتجات.</a:t>
            </a:r>
          </a:p>
          <a:p>
            <a:pPr algn="just" rtl="1">
              <a:lnSpc>
                <a:spcPct val="150000"/>
              </a:lnSpc>
            </a:pPr>
            <a:r>
              <a:rPr lang="ar-DZ" sz="2400" dirty="0" smtClean="0"/>
              <a:t>ويتطلب تطبيق استراتيجية الامداد المرنة توافر مجموعة من الظروف: مثل قصر دورة حياة المنتجات، والتنوع في المنتجات المقابلة لطلب متغير لا يمكن التنبؤ به،...</a:t>
            </a:r>
            <a:endParaRPr lang="ar-DZ" sz="2400" dirty="0"/>
          </a:p>
        </p:txBody>
      </p:sp>
    </p:spTree>
    <p:extLst>
      <p:ext uri="{BB962C8B-B14F-4D97-AF65-F5344CB8AC3E}">
        <p14:creationId xmlns:p14="http://schemas.microsoft.com/office/powerpoint/2010/main" val="3783329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039376"/>
            <a:ext cx="7038528" cy="2246769"/>
          </a:xfrm>
          <a:prstGeom prst="rect">
            <a:avLst/>
          </a:prstGeom>
        </p:spPr>
        <p:txBody>
          <a:bodyPr wrap="square">
            <a:spAutoFit/>
          </a:bodyPr>
          <a:lstStyle/>
          <a:p>
            <a:pPr algn="r" rtl="1"/>
            <a:r>
              <a:rPr lang="ar-DZ" sz="2800" dirty="0"/>
              <a:t>وتعتبر إدارة سلسلة الامداد أداة للمساعدة في تحقيق الأهداف </a:t>
            </a:r>
            <a:r>
              <a:rPr lang="ar-DZ" sz="2800" dirty="0" smtClean="0"/>
              <a:t>الإستراتيجية </a:t>
            </a:r>
            <a:r>
              <a:rPr lang="ar-DZ" sz="2800" dirty="0"/>
              <a:t>للمؤسسة من خلال:</a:t>
            </a:r>
          </a:p>
          <a:p>
            <a:pPr algn="r" rtl="1"/>
            <a:r>
              <a:rPr lang="ar-DZ" sz="2800" dirty="0"/>
              <a:t>- </a:t>
            </a:r>
            <a:r>
              <a:rPr lang="ar-DZ" sz="2800" dirty="0" smtClean="0"/>
              <a:t>تقليل رأس </a:t>
            </a:r>
            <a:r>
              <a:rPr lang="ar-DZ" sz="2800" dirty="0"/>
              <a:t>المال العامل</a:t>
            </a:r>
            <a:r>
              <a:rPr lang="ar-DZ" sz="2800" dirty="0" smtClean="0"/>
              <a:t>،</a:t>
            </a:r>
            <a:endParaRPr lang="ar-DZ" sz="2800" dirty="0"/>
          </a:p>
          <a:p>
            <a:pPr algn="r" rtl="1"/>
            <a:r>
              <a:rPr lang="ar-DZ" sz="2800" dirty="0"/>
              <a:t>- </a:t>
            </a:r>
            <a:r>
              <a:rPr lang="ar-DZ" sz="2800" dirty="0" smtClean="0"/>
              <a:t>تسريع دورات </a:t>
            </a:r>
            <a:r>
              <a:rPr lang="ar-DZ" sz="2800" dirty="0"/>
              <a:t>النقد،</a:t>
            </a:r>
          </a:p>
          <a:p>
            <a:pPr algn="r" rtl="1"/>
            <a:r>
              <a:rPr lang="ar-DZ" sz="2800" dirty="0"/>
              <a:t>- زيادة </a:t>
            </a:r>
            <a:r>
              <a:rPr lang="ar-DZ" sz="2800" dirty="0" smtClean="0"/>
              <a:t>دورات المخزون، ...</a:t>
            </a:r>
            <a:endParaRPr lang="ar-DZ" sz="2800" dirty="0"/>
          </a:p>
        </p:txBody>
      </p:sp>
      <p:sp>
        <p:nvSpPr>
          <p:cNvPr id="3" name="Rectangle 2"/>
          <p:cNvSpPr/>
          <p:nvPr/>
        </p:nvSpPr>
        <p:spPr>
          <a:xfrm>
            <a:off x="467544" y="3501008"/>
            <a:ext cx="7344816" cy="2308324"/>
          </a:xfrm>
          <a:prstGeom prst="rect">
            <a:avLst/>
          </a:prstGeom>
        </p:spPr>
        <p:txBody>
          <a:bodyPr wrap="square">
            <a:spAutoFit/>
          </a:bodyPr>
          <a:lstStyle/>
          <a:p>
            <a:pPr algn="just" rtl="1"/>
            <a:r>
              <a:rPr lang="ar-DZ" sz="2800" dirty="0"/>
              <a:t>ويتمثل الهدف الأساسي لإدارة سلسلة الامداد في "تحسين أداء السلسلة لإضافة أكبر قدر ممكن من </a:t>
            </a:r>
            <a:r>
              <a:rPr lang="ar-DZ" sz="2800" dirty="0" smtClean="0"/>
              <a:t>القيمة بأقل </a:t>
            </a:r>
            <a:r>
              <a:rPr lang="ar-DZ" sz="2800" dirty="0"/>
              <a:t>تكلفة ممكنة". بمعنى </a:t>
            </a:r>
            <a:r>
              <a:rPr lang="ar-DZ" sz="2800" dirty="0" smtClean="0"/>
              <a:t>آخر، </a:t>
            </a:r>
            <a:r>
              <a:rPr lang="ar-DZ" sz="2800" dirty="0"/>
              <a:t>تهدف إلى ربط جميع وكلاء سلسلة الامداد للتعاون المشترك داخل </a:t>
            </a:r>
            <a:r>
              <a:rPr lang="ar-DZ" sz="2800" dirty="0" smtClean="0"/>
              <a:t>المؤسسة كطريقة </a:t>
            </a:r>
            <a:r>
              <a:rPr lang="ar-DZ" sz="2800" dirty="0"/>
              <a:t>لزيادة الإنتاجية في سلسلة الامداد وتقديم أكبر قدر من الفوائد لجميع </a:t>
            </a:r>
            <a:r>
              <a:rPr lang="ar-DZ" sz="2800" dirty="0" smtClean="0"/>
              <a:t>الأطراف </a:t>
            </a:r>
            <a:r>
              <a:rPr lang="ar-DZ" sz="2800" dirty="0"/>
              <a:t>ذات </a:t>
            </a:r>
            <a:r>
              <a:rPr lang="ar-DZ" sz="2800" dirty="0" smtClean="0"/>
              <a:t>الصلة.</a:t>
            </a:r>
            <a:endParaRPr lang="ar-DZ" sz="2800" dirty="0"/>
          </a:p>
        </p:txBody>
      </p:sp>
      <p:sp>
        <p:nvSpPr>
          <p:cNvPr id="4" name="Rectangle 3"/>
          <p:cNvSpPr/>
          <p:nvPr/>
        </p:nvSpPr>
        <p:spPr>
          <a:xfrm>
            <a:off x="2987824" y="241484"/>
            <a:ext cx="3650358" cy="584775"/>
          </a:xfrm>
          <a:prstGeom prst="rect">
            <a:avLst/>
          </a:prstGeom>
        </p:spPr>
        <p:txBody>
          <a:bodyPr wrap="none">
            <a:spAutoFit/>
          </a:bodyPr>
          <a:lstStyle/>
          <a:p>
            <a:r>
              <a:rPr lang="ar-DZ" sz="3200" b="1" dirty="0">
                <a:solidFill>
                  <a:srgbClr val="FF0000"/>
                </a:solidFill>
              </a:rPr>
              <a:t>اهداف ادارة سلسلة الامداد</a:t>
            </a:r>
            <a:endParaRPr lang="ar-DZ" sz="3200" dirty="0">
              <a:solidFill>
                <a:srgbClr val="FF0000"/>
              </a:solidFill>
            </a:endParaRPr>
          </a:p>
        </p:txBody>
      </p:sp>
    </p:spTree>
    <p:extLst>
      <p:ext uri="{BB962C8B-B14F-4D97-AF65-F5344CB8AC3E}">
        <p14:creationId xmlns:p14="http://schemas.microsoft.com/office/powerpoint/2010/main" val="3944232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27784" y="1548081"/>
            <a:ext cx="3836307" cy="584775"/>
          </a:xfrm>
          <a:prstGeom prst="rect">
            <a:avLst/>
          </a:prstGeom>
        </p:spPr>
        <p:txBody>
          <a:bodyPr wrap="none">
            <a:spAutoFit/>
          </a:bodyPr>
          <a:lstStyle/>
          <a:p>
            <a:r>
              <a:rPr lang="ar-DZ" sz="3200" b="1" dirty="0">
                <a:solidFill>
                  <a:srgbClr val="FF0000"/>
                </a:solidFill>
              </a:rPr>
              <a:t>عناصر إدارة سلسلة التوريد</a:t>
            </a:r>
            <a:endParaRPr lang="ar-DZ" sz="3200" dirty="0">
              <a:solidFill>
                <a:srgbClr val="FF0000"/>
              </a:solidFill>
            </a:endParaRPr>
          </a:p>
        </p:txBody>
      </p:sp>
      <p:sp>
        <p:nvSpPr>
          <p:cNvPr id="3" name="Rectangle 2"/>
          <p:cNvSpPr/>
          <p:nvPr/>
        </p:nvSpPr>
        <p:spPr>
          <a:xfrm>
            <a:off x="323528" y="2886035"/>
            <a:ext cx="8064896" cy="830997"/>
          </a:xfrm>
          <a:prstGeom prst="rect">
            <a:avLst/>
          </a:prstGeom>
        </p:spPr>
        <p:txBody>
          <a:bodyPr wrap="square">
            <a:spAutoFit/>
          </a:bodyPr>
          <a:lstStyle/>
          <a:p>
            <a:pPr algn="just" rtl="1"/>
            <a:r>
              <a:rPr lang="ar-DZ" sz="2400" b="1" dirty="0"/>
              <a:t>تتمثل عناصر إدارة سلسلة الإمداد في خمسة عناصر رئيسية ويتبعها بعض العناصر الفرعية المكملة </a:t>
            </a:r>
            <a:r>
              <a:rPr lang="ar-DZ" sz="2400" b="1" dirty="0" smtClean="0"/>
              <a:t>لها والتي </a:t>
            </a:r>
            <a:r>
              <a:rPr lang="ar-DZ" sz="2400" b="1" dirty="0"/>
              <a:t>تحدد كيفية العمل في سلسلة </a:t>
            </a:r>
            <a:r>
              <a:rPr lang="ar-DZ" sz="2400" b="1" dirty="0" smtClean="0"/>
              <a:t>الإمداد:</a:t>
            </a:r>
            <a:endParaRPr lang="ar-DZ" sz="2400" b="1" dirty="0"/>
          </a:p>
        </p:txBody>
      </p:sp>
    </p:spTree>
    <p:extLst>
      <p:ext uri="{BB962C8B-B14F-4D97-AF65-F5344CB8AC3E}">
        <p14:creationId xmlns:p14="http://schemas.microsoft.com/office/powerpoint/2010/main" val="428838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Report Ilim.pdf - Adobe Acrobat Reader (32-bi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67662"/>
            <a:ext cx="9144000" cy="4922675"/>
          </a:xfrm>
          <a:prstGeom prst="rect">
            <a:avLst/>
          </a:prstGeom>
        </p:spPr>
      </p:pic>
      <p:sp>
        <p:nvSpPr>
          <p:cNvPr id="4" name="Rectangle 3"/>
          <p:cNvSpPr/>
          <p:nvPr/>
        </p:nvSpPr>
        <p:spPr>
          <a:xfrm>
            <a:off x="0" y="967662"/>
            <a:ext cx="9144000" cy="8771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6" name="Rectangle 5"/>
          <p:cNvSpPr/>
          <p:nvPr/>
        </p:nvSpPr>
        <p:spPr>
          <a:xfrm>
            <a:off x="8676456" y="1844824"/>
            <a:ext cx="467544" cy="45365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Tree>
    <p:extLst>
      <p:ext uri="{BB962C8B-B14F-4D97-AF65-F5344CB8AC3E}">
        <p14:creationId xmlns:p14="http://schemas.microsoft.com/office/powerpoint/2010/main" val="934557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LOGISTIC POLYCOP APA FINALE.pdf - Adobe Acrobat Reader (32-bi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67662"/>
            <a:ext cx="9144000" cy="4922675"/>
          </a:xfrm>
          <a:prstGeom prst="rect">
            <a:avLst/>
          </a:prstGeom>
        </p:spPr>
      </p:pic>
      <p:sp>
        <p:nvSpPr>
          <p:cNvPr id="3" name="Rectangle 2"/>
          <p:cNvSpPr/>
          <p:nvPr/>
        </p:nvSpPr>
        <p:spPr>
          <a:xfrm>
            <a:off x="-180528" y="620688"/>
            <a:ext cx="9324528" cy="9361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4" name="Rectangle 3"/>
          <p:cNvSpPr/>
          <p:nvPr/>
        </p:nvSpPr>
        <p:spPr>
          <a:xfrm>
            <a:off x="8316416" y="620688"/>
            <a:ext cx="827584" cy="62373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5" name="Rectangle 4"/>
          <p:cNvSpPr/>
          <p:nvPr/>
        </p:nvSpPr>
        <p:spPr>
          <a:xfrm>
            <a:off x="0" y="5517232"/>
            <a:ext cx="8730208" cy="1008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Tree>
    <p:extLst>
      <p:ext uri="{BB962C8B-B14F-4D97-AF65-F5344CB8AC3E}">
        <p14:creationId xmlns:p14="http://schemas.microsoft.com/office/powerpoint/2010/main" val="2029414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1122571"/>
            <a:ext cx="6768752" cy="1569660"/>
          </a:xfrm>
          <a:prstGeom prst="rect">
            <a:avLst/>
          </a:prstGeom>
        </p:spPr>
        <p:txBody>
          <a:bodyPr wrap="square">
            <a:spAutoFit/>
          </a:bodyPr>
          <a:lstStyle/>
          <a:p>
            <a:pPr algn="just" rtl="1"/>
            <a:r>
              <a:rPr lang="ar-DZ" sz="2400" b="1" dirty="0"/>
              <a:t>الخطة: </a:t>
            </a:r>
            <a:r>
              <a:rPr lang="ar-DZ" sz="2400" dirty="0"/>
              <a:t>تعتبر الخطة هي الجزء </a:t>
            </a:r>
            <a:r>
              <a:rPr lang="ar-DZ" sz="2400" dirty="0" smtClean="0"/>
              <a:t>الاستراتيجي </a:t>
            </a:r>
            <a:r>
              <a:rPr lang="ar-DZ" sz="2400" dirty="0"/>
              <a:t>في إدارة سلسلة الإمداد لأن الهدف الأساسي هو </a:t>
            </a:r>
            <a:r>
              <a:rPr lang="ar-DZ" sz="2400" dirty="0" smtClean="0"/>
              <a:t>تحقيق طلب </a:t>
            </a:r>
            <a:r>
              <a:rPr lang="ar-DZ" sz="2400" dirty="0"/>
              <a:t>العميل من المنتج </a:t>
            </a:r>
            <a:r>
              <a:rPr lang="ar-DZ" sz="2400" dirty="0" smtClean="0"/>
              <a:t>والخدمة. </a:t>
            </a:r>
            <a:r>
              <a:rPr lang="ar-DZ" sz="2400" dirty="0"/>
              <a:t>ويقصد بها العمليات التي توازن بين إجمالي العرض والطلب </a:t>
            </a:r>
            <a:r>
              <a:rPr lang="ar-DZ" sz="2400" dirty="0" smtClean="0"/>
              <a:t>لتطوير مسار </a:t>
            </a:r>
            <a:r>
              <a:rPr lang="ar-DZ" sz="2400" dirty="0"/>
              <a:t>عمل يلبي على أفضل وجه قواعد العمل المعمول </a:t>
            </a:r>
            <a:r>
              <a:rPr lang="ar-DZ" sz="2400" dirty="0" smtClean="0"/>
              <a:t>بها.</a:t>
            </a:r>
            <a:endParaRPr lang="ar-DZ" sz="2400" dirty="0"/>
          </a:p>
        </p:txBody>
      </p:sp>
      <p:sp>
        <p:nvSpPr>
          <p:cNvPr id="3" name="Rectangle 2"/>
          <p:cNvSpPr/>
          <p:nvPr/>
        </p:nvSpPr>
        <p:spPr>
          <a:xfrm>
            <a:off x="539552" y="3362216"/>
            <a:ext cx="7704856" cy="2677656"/>
          </a:xfrm>
          <a:prstGeom prst="rect">
            <a:avLst/>
          </a:prstGeom>
        </p:spPr>
        <p:txBody>
          <a:bodyPr wrap="square">
            <a:spAutoFit/>
          </a:bodyPr>
          <a:lstStyle/>
          <a:p>
            <a:pPr algn="just" rtl="1"/>
            <a:r>
              <a:rPr lang="ar-DZ" sz="2400" b="1" dirty="0"/>
              <a:t>المصدر: </a:t>
            </a:r>
            <a:r>
              <a:rPr lang="ar-DZ" sz="2400" dirty="0"/>
              <a:t>العمليات التي تشتري السلع والخدمات لتلبية الطلب المخطط أو الفعلي. وهو عملية </a:t>
            </a:r>
            <a:r>
              <a:rPr lang="ar-DZ" sz="2400" dirty="0" smtClean="0"/>
              <a:t>اختيار الموردين </a:t>
            </a:r>
            <a:r>
              <a:rPr lang="ar-DZ" sz="2400" dirty="0"/>
              <a:t>اللازمين لشحن أو لتوصيل المنتجات والخدمات اللازمة لخلق المنتج وتقديم الخدمة، </a:t>
            </a:r>
            <a:r>
              <a:rPr lang="ar-DZ" sz="2400" dirty="0" smtClean="0"/>
              <a:t>بالإضافة إلى </a:t>
            </a:r>
            <a:r>
              <a:rPr lang="ar-DZ" sz="2400" dirty="0"/>
              <a:t>تحديد السعر المناسب وعمليات الشحن والمدفوعات للموردين، وخلق المصفوفات اللازمة </a:t>
            </a:r>
            <a:r>
              <a:rPr lang="ar-DZ" sz="2400" dirty="0" smtClean="0"/>
              <a:t>للرقابة وتحسين </a:t>
            </a:r>
            <a:r>
              <a:rPr lang="ar-DZ" sz="2400" dirty="0"/>
              <a:t>العلاقات مع هؤلاء الموردين، وكذلك وضع العمليات المجمعة لإدارة المخزون من </a:t>
            </a:r>
            <a:r>
              <a:rPr lang="ar-DZ" sz="2400" dirty="0" smtClean="0"/>
              <a:t>المنتجات والخدمات </a:t>
            </a:r>
            <a:r>
              <a:rPr lang="ar-DZ" sz="2400" dirty="0"/>
              <a:t>التي سيتم تلقيها من الموردين بما تشمله من استلام الشحنات والتأكد منها ونقلها </a:t>
            </a:r>
            <a:r>
              <a:rPr lang="ar-DZ" sz="2400" dirty="0" smtClean="0"/>
              <a:t>إلى تسهيلات الإنتاج.</a:t>
            </a:r>
            <a:endParaRPr lang="ar-DZ" sz="2400" dirty="0"/>
          </a:p>
        </p:txBody>
      </p:sp>
    </p:spTree>
    <p:extLst>
      <p:ext uri="{BB962C8B-B14F-4D97-AF65-F5344CB8AC3E}">
        <p14:creationId xmlns:p14="http://schemas.microsoft.com/office/powerpoint/2010/main" val="1919837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1340768"/>
            <a:ext cx="6984776" cy="3785652"/>
          </a:xfrm>
          <a:prstGeom prst="rect">
            <a:avLst/>
          </a:prstGeom>
        </p:spPr>
        <p:txBody>
          <a:bodyPr wrap="square">
            <a:spAutoFit/>
          </a:bodyPr>
          <a:lstStyle/>
          <a:p>
            <a:pPr algn="just" rtl="1"/>
            <a:r>
              <a:rPr lang="ar-DZ" sz="2400" b="1" dirty="0"/>
              <a:t>التصنيع: </a:t>
            </a:r>
            <a:r>
              <a:rPr lang="ar-DZ" sz="2400" dirty="0"/>
              <a:t>ويقصد به العمليات التي تحول البضائع إلى </a:t>
            </a:r>
            <a:r>
              <a:rPr lang="ar-DZ" sz="2400" dirty="0" smtClean="0"/>
              <a:t>حالتها النهائية لتلبية </a:t>
            </a:r>
            <a:r>
              <a:rPr lang="ar-DZ" sz="2400" dirty="0"/>
              <a:t>الطلب المخطط أو الفعلي</a:t>
            </a:r>
            <a:r>
              <a:rPr lang="ar-DZ" sz="2400" dirty="0" smtClean="0"/>
              <a:t>. في </a:t>
            </a:r>
            <a:r>
              <a:rPr lang="ar-DZ" sz="2400" dirty="0"/>
              <a:t>هذه العملية ، من الضروري </a:t>
            </a:r>
            <a:r>
              <a:rPr lang="ar-DZ" sz="2400" dirty="0" smtClean="0"/>
              <a:t>مراعاة </a:t>
            </a:r>
            <a:r>
              <a:rPr lang="ar-DZ" sz="2400" dirty="0"/>
              <a:t>جميع أنشطة عملية التحويل من المادة الخام إلى المنتج </a:t>
            </a:r>
            <a:r>
              <a:rPr lang="ar-DZ" sz="2400" dirty="0" smtClean="0"/>
              <a:t>النهائي، </a:t>
            </a:r>
            <a:r>
              <a:rPr lang="ar-DZ" sz="2400" dirty="0"/>
              <a:t>بالإضافة إلى تدفقات المواد والمعلومات الخاصة بالعملية الإنتاجية. عند برمجة أنشطة </a:t>
            </a:r>
            <a:r>
              <a:rPr lang="ar-DZ" sz="2400" dirty="0" smtClean="0"/>
              <a:t>عملية الإنتاج</a:t>
            </a:r>
            <a:r>
              <a:rPr lang="ar-DZ" sz="2400" dirty="0"/>
              <a:t>، من الضروري م</a:t>
            </a:r>
            <a:r>
              <a:rPr lang="ar-DZ" sz="2400" dirty="0" smtClean="0"/>
              <a:t>راعاة </a:t>
            </a:r>
            <a:r>
              <a:rPr lang="ar-DZ" sz="2400" dirty="0"/>
              <a:t>أن الإنتاج يتم وفقًا للطلب. إلى جانب ذلك ، لتحسين العملية </a:t>
            </a:r>
            <a:r>
              <a:rPr lang="ar-DZ" sz="2400" dirty="0" smtClean="0"/>
              <a:t>باستمرار، يجب مراعاة </a:t>
            </a:r>
            <a:r>
              <a:rPr lang="ar-DZ" sz="2400" dirty="0"/>
              <a:t>تفضيلات </a:t>
            </a:r>
            <a:r>
              <a:rPr lang="ar-DZ" sz="2400" dirty="0" smtClean="0"/>
              <a:t>المستهلكين.</a:t>
            </a:r>
          </a:p>
          <a:p>
            <a:pPr algn="just" rtl="1"/>
            <a:r>
              <a:rPr lang="ar-DZ" sz="2400" dirty="0" smtClean="0"/>
              <a:t>لتلبية </a:t>
            </a:r>
            <a:r>
              <a:rPr lang="ar-DZ" sz="2400" dirty="0"/>
              <a:t>هذه الاحتياجات للعميل النهائي </a:t>
            </a:r>
            <a:r>
              <a:rPr lang="ar-DZ" sz="2400" dirty="0" smtClean="0"/>
              <a:t>،يتم اقتراح </a:t>
            </a:r>
            <a:r>
              <a:rPr lang="ar-DZ" sz="2400" dirty="0"/>
              <a:t>طرق </a:t>
            </a:r>
            <a:r>
              <a:rPr lang="ar-DZ" sz="2400" dirty="0" smtClean="0"/>
              <a:t>ومعايير </a:t>
            </a:r>
            <a:r>
              <a:rPr lang="ar-DZ" sz="2400" dirty="0"/>
              <a:t>الجودة من أجل دعم التحكم في العملية الإنتاجية خطوة </a:t>
            </a:r>
            <a:r>
              <a:rPr lang="ar-DZ" sz="2400" dirty="0" smtClean="0"/>
              <a:t>بخطوة، حيث </a:t>
            </a:r>
            <a:r>
              <a:rPr lang="ar-DZ" sz="2400" dirty="0"/>
              <a:t>يتم جدولة الأنشطة </a:t>
            </a:r>
            <a:r>
              <a:rPr lang="ar-DZ" sz="2400" dirty="0" smtClean="0"/>
              <a:t>الضرورية للإنتاج </a:t>
            </a:r>
            <a:r>
              <a:rPr lang="ar-DZ" sz="2400" dirty="0"/>
              <a:t>والاختبار والتعبئة والإعداد </a:t>
            </a:r>
            <a:r>
              <a:rPr lang="ar-DZ" sz="2400" dirty="0" smtClean="0"/>
              <a:t>للتسليم.</a:t>
            </a:r>
            <a:endParaRPr lang="ar-DZ" sz="2400" dirty="0"/>
          </a:p>
        </p:txBody>
      </p:sp>
    </p:spTree>
    <p:extLst>
      <p:ext uri="{BB962C8B-B14F-4D97-AF65-F5344CB8AC3E}">
        <p14:creationId xmlns:p14="http://schemas.microsoft.com/office/powerpoint/2010/main" val="3459931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1844824"/>
            <a:ext cx="6336704" cy="3539430"/>
          </a:xfrm>
          <a:prstGeom prst="rect">
            <a:avLst/>
          </a:prstGeom>
        </p:spPr>
        <p:txBody>
          <a:bodyPr wrap="square">
            <a:spAutoFit/>
          </a:bodyPr>
          <a:lstStyle/>
          <a:p>
            <a:pPr algn="just" rtl="1"/>
            <a:r>
              <a:rPr lang="ar-DZ" sz="2800" b="1" dirty="0"/>
              <a:t>التسليم: </a:t>
            </a:r>
            <a:r>
              <a:rPr lang="ar-DZ" sz="2800" dirty="0"/>
              <a:t>العمليات التي توفر السلع والخدمات </a:t>
            </a:r>
            <a:r>
              <a:rPr lang="ar-DZ" sz="2800" dirty="0" smtClean="0"/>
              <a:t>الجاهزة </a:t>
            </a:r>
            <a:r>
              <a:rPr lang="ar-DZ" sz="2800" dirty="0"/>
              <a:t>لتلبية الطلب المخطط أو الفعلي، بما في </a:t>
            </a:r>
            <a:r>
              <a:rPr lang="ar-DZ" sz="2800" dirty="0" smtClean="0"/>
              <a:t>ذلك عادةً </a:t>
            </a:r>
            <a:r>
              <a:rPr lang="ar-DZ" sz="2800" dirty="0"/>
              <a:t>إدارة الطلبات وادارة النقل وادارة التوزيع. لتقديم المنتجات يتم ضمان الحجم الذي يحتاجه </a:t>
            </a:r>
            <a:r>
              <a:rPr lang="ar-DZ" sz="2800" dirty="0" smtClean="0"/>
              <a:t>العميل وتجنب </a:t>
            </a:r>
            <a:r>
              <a:rPr lang="ar-DZ" sz="2800" dirty="0"/>
              <a:t>عمليات التسليم المفرطة والتكاليف غير الضرورية للنقل وما إلى ذلك. ويتم تحديد </a:t>
            </a:r>
            <a:r>
              <a:rPr lang="ar-DZ" sz="2800" dirty="0" smtClean="0"/>
              <a:t>محفظة العملاء</a:t>
            </a:r>
            <a:r>
              <a:rPr lang="ar-DZ" sz="2800" dirty="0"/>
              <a:t>: في هذه العملية يتم إدارتها من أسئلة ومتطلبات العملاء حتى شحنات المنتج </a:t>
            </a:r>
            <a:r>
              <a:rPr lang="ar-DZ" sz="2800" dirty="0" smtClean="0"/>
              <a:t>واختيار الشركات </a:t>
            </a:r>
            <a:r>
              <a:rPr lang="ar-DZ" sz="2800" dirty="0"/>
              <a:t>اللوجستية.</a:t>
            </a:r>
          </a:p>
        </p:txBody>
      </p:sp>
    </p:spTree>
    <p:extLst>
      <p:ext uri="{BB962C8B-B14F-4D97-AF65-F5344CB8AC3E}">
        <p14:creationId xmlns:p14="http://schemas.microsoft.com/office/powerpoint/2010/main" val="1496680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664" y="1916832"/>
            <a:ext cx="6336704" cy="2677656"/>
          </a:xfrm>
          <a:prstGeom prst="rect">
            <a:avLst/>
          </a:prstGeom>
        </p:spPr>
        <p:txBody>
          <a:bodyPr wrap="square">
            <a:spAutoFit/>
          </a:bodyPr>
          <a:lstStyle/>
          <a:p>
            <a:pPr algn="just" rtl="1"/>
            <a:r>
              <a:rPr lang="ar-DZ" sz="2800" b="1" dirty="0"/>
              <a:t>المردودات: </a:t>
            </a:r>
            <a:r>
              <a:rPr lang="ar-DZ" sz="2800" dirty="0"/>
              <a:t>العمليات المرتبطة بإرجاع المنتجات المرتجعة أو استلامها لأي سبب من الأسباب. </a:t>
            </a:r>
            <a:r>
              <a:rPr lang="ar-DZ" sz="2800" dirty="0" smtClean="0"/>
              <a:t>تمتد هذه </a:t>
            </a:r>
            <a:r>
              <a:rPr lang="ar-DZ" sz="2800" dirty="0"/>
              <a:t>العمليات إلى دعم العملاء بعد التسليم. ويتعلق ايضا ذلك باستلام المردودات من المنتجات </a:t>
            </a:r>
            <a:r>
              <a:rPr lang="ar-DZ" sz="2800" dirty="0" smtClean="0"/>
              <a:t>المعيبة أو الزائدة </a:t>
            </a:r>
            <a:r>
              <a:rPr lang="ar-DZ" sz="2800" dirty="0"/>
              <a:t>عن حاجة العملاء، وتلقى الشكاوى من العملاء فيما يتعلق بالمنتجات المسلمة إليهم </a:t>
            </a:r>
            <a:r>
              <a:rPr lang="ar-DZ" sz="2800" dirty="0" smtClean="0"/>
              <a:t>والعمل على </a:t>
            </a:r>
            <a:r>
              <a:rPr lang="ar-DZ" sz="2800" dirty="0"/>
              <a:t>حلها</a:t>
            </a:r>
          </a:p>
        </p:txBody>
      </p:sp>
    </p:spTree>
    <p:extLst>
      <p:ext uri="{BB962C8B-B14F-4D97-AF65-F5344CB8AC3E}">
        <p14:creationId xmlns:p14="http://schemas.microsoft.com/office/powerpoint/2010/main" val="281036597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amworkPresentation2">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D570FFD5-B1B6-41A3-BD7B-00D5975DE4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TeamworkPresentation2</Template>
  <TotalTime>3449</TotalTime>
  <Words>975</Words>
  <Application>Microsoft Office PowerPoint</Application>
  <PresentationFormat>Affichage à l'écran (4:3)</PresentationFormat>
  <Paragraphs>34</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TeamworkPresentation2</vt:lpstr>
      <vt:lpstr>عناصر واستراتيجيات سلسلة الامداد</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مفاهيم أساسية حول الامداد وسلسة الامداد</dc:title>
  <dc:creator>TAHRI</dc:creator>
  <cp:lastModifiedBy>TAHRI</cp:lastModifiedBy>
  <cp:revision>87</cp:revision>
  <dcterms:created xsi:type="dcterms:W3CDTF">2025-02-04T05:42:28Z</dcterms:created>
  <dcterms:modified xsi:type="dcterms:W3CDTF">2025-03-02T09:38:18Z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TC102282709990</vt:lpwstr>
  </property>
</Properties>
</file>