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60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Style léger 2 - Accentuation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3" d="100"/>
          <a:sy n="63" d="100"/>
        </p:scale>
        <p:origin x="-1596" y="-102"/>
      </p:cViewPr>
      <p:guideLst>
        <p:guide orient="horz" pos="2205"/>
        <p:guide pos="2880"/>
        <p:guide pos="14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6F1BC4-8D17-4717-86D6-945E2475ADCC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rtl="1"/>
          <a:endParaRPr lang="ar-DZ"/>
        </a:p>
      </dgm:t>
    </dgm:pt>
    <dgm:pt modelId="{3B8E7390-5062-457F-B0BD-F8187818623F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bg1"/>
              </a:solidFill>
            </a:rPr>
            <a:t>اولا</a:t>
          </a:r>
          <a:endParaRPr lang="ar-DZ" b="1" dirty="0">
            <a:solidFill>
              <a:schemeClr val="bg1"/>
            </a:solidFill>
          </a:endParaRPr>
        </a:p>
      </dgm:t>
    </dgm:pt>
    <dgm:pt modelId="{F0C6B678-E780-4A30-9C9B-AF206CEF52A1}" type="parTrans" cxnId="{AC7BED21-575B-4711-8817-209F561934F7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C69BD89A-FA8A-4BCA-902D-9A7F7B3683A5}" type="sibTrans" cxnId="{AC7BED21-575B-4711-8817-209F561934F7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FBE136E9-DE6D-420F-A330-E74097915C18}">
      <dgm:prSet phldrT="[Texte]"/>
      <dgm:spPr/>
      <dgm:t>
        <a:bodyPr/>
        <a:lstStyle/>
        <a:p>
          <a:pPr algn="r" rtl="1"/>
          <a:r>
            <a:rPr lang="ar-DZ" b="1" dirty="0" smtClean="0">
              <a:solidFill>
                <a:schemeClr val="tx1"/>
              </a:solidFill>
            </a:rPr>
            <a:t>تطور اقتصاديات الدول المتقدمة اتجاه اقتصاديات الخدمات ثم الخدمات عالية التخصص وكثيفة المعرفة</a:t>
          </a:r>
          <a:endParaRPr lang="ar-DZ" b="1" dirty="0">
            <a:solidFill>
              <a:schemeClr val="tx1"/>
            </a:solidFill>
          </a:endParaRPr>
        </a:p>
      </dgm:t>
    </dgm:pt>
    <dgm:pt modelId="{B9EE288B-793B-43DB-A724-3BC9CB484D50}" type="parTrans" cxnId="{6D25F1B6-794D-4DB4-A0B5-7313CAE0E6AF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254C1FFB-01E8-406E-8001-BE5A6D9FE8A9}" type="sibTrans" cxnId="{6D25F1B6-794D-4DB4-A0B5-7313CAE0E6AF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2F444037-7F1A-41BC-B01E-72589B3A9279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ثانيا</a:t>
          </a:r>
          <a:endParaRPr lang="ar-DZ" b="1" dirty="0">
            <a:solidFill>
              <a:schemeClr val="tx1"/>
            </a:solidFill>
          </a:endParaRPr>
        </a:p>
      </dgm:t>
    </dgm:pt>
    <dgm:pt modelId="{721C5536-BA0A-4D1A-BD96-43D9DA2799C3}" type="parTrans" cxnId="{1074BBD9-0890-4624-B739-C1EFEF6CA681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F114AB58-D6D5-43BE-8519-19FBFC23D4D8}" type="sibTrans" cxnId="{1074BBD9-0890-4624-B739-C1EFEF6CA681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AE9D9192-80D4-4063-B2B0-EB63C699707C}">
      <dgm:prSet phldrT="[Texte]"/>
      <dgm:spPr/>
      <dgm:t>
        <a:bodyPr/>
        <a:lstStyle/>
        <a:p>
          <a:pPr rtl="1"/>
          <a:r>
            <a:rPr lang="ar-DZ" b="1" dirty="0" smtClean="0">
              <a:solidFill>
                <a:schemeClr val="tx1"/>
              </a:solidFill>
            </a:rPr>
            <a:t>تطور انظمة الاتصال والتكنولوجيا الرقمية</a:t>
          </a:r>
          <a:endParaRPr lang="ar-DZ" b="1" dirty="0">
            <a:solidFill>
              <a:schemeClr val="tx1"/>
            </a:solidFill>
          </a:endParaRPr>
        </a:p>
      </dgm:t>
    </dgm:pt>
    <dgm:pt modelId="{E5FBCD23-F261-4ED7-9093-FCC60BA54C92}" type="parTrans" cxnId="{0E4F3893-1988-49E7-9E5C-4D95ACE9C85A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050D1770-B1D7-4566-8969-80C96CCC2D89}" type="sibTrans" cxnId="{0E4F3893-1988-49E7-9E5C-4D95ACE9C85A}">
      <dgm:prSet/>
      <dgm:spPr/>
      <dgm:t>
        <a:bodyPr/>
        <a:lstStyle/>
        <a:p>
          <a:pPr rtl="1"/>
          <a:endParaRPr lang="ar-DZ" b="1">
            <a:solidFill>
              <a:schemeClr val="tx1"/>
            </a:solidFill>
          </a:endParaRPr>
        </a:p>
      </dgm:t>
    </dgm:pt>
    <dgm:pt modelId="{7C9FA63A-22D9-47A3-84F7-DFDCF7FF230B}" type="pres">
      <dgm:prSet presAssocID="{9B6F1BC4-8D17-4717-86D6-945E2475ADCC}" presName="Name0" presStyleCnt="0">
        <dgm:presLayoutVars>
          <dgm:chMax/>
          <dgm:chPref/>
          <dgm:dir/>
        </dgm:presLayoutVars>
      </dgm:prSet>
      <dgm:spPr/>
    </dgm:pt>
    <dgm:pt modelId="{BA797FFE-BDB1-4AC2-B832-A4964AEE05D0}" type="pres">
      <dgm:prSet presAssocID="{3B8E7390-5062-457F-B0BD-F8187818623F}" presName="parenttextcomposite" presStyleCnt="0"/>
      <dgm:spPr/>
    </dgm:pt>
    <dgm:pt modelId="{7B8E335D-ED18-46E0-91C8-93E51919AFBC}" type="pres">
      <dgm:prSet presAssocID="{3B8E7390-5062-457F-B0BD-F8187818623F}" presName="parenttext" presStyleLbl="revTx" presStyleIdx="0" presStyleCnt="2">
        <dgm:presLayoutVars>
          <dgm:chMax/>
          <dgm:chPref val="2"/>
          <dgm:bulletEnabled val="1"/>
        </dgm:presLayoutVars>
      </dgm:prSet>
      <dgm:spPr/>
    </dgm:pt>
    <dgm:pt modelId="{BC3C94DD-50C1-4536-9FA1-647B422F2E8B}" type="pres">
      <dgm:prSet presAssocID="{3B8E7390-5062-457F-B0BD-F8187818623F}" presName="composite" presStyleCnt="0"/>
      <dgm:spPr/>
    </dgm:pt>
    <dgm:pt modelId="{C9F56ADF-8044-460E-9725-89C1AE32B5C7}" type="pres">
      <dgm:prSet presAssocID="{3B8E7390-5062-457F-B0BD-F8187818623F}" presName="chevron1" presStyleLbl="alignNode1" presStyleIdx="0" presStyleCnt="14"/>
      <dgm:spPr/>
    </dgm:pt>
    <dgm:pt modelId="{F2B5C195-272B-4BA4-98BF-331F07DB4F6F}" type="pres">
      <dgm:prSet presAssocID="{3B8E7390-5062-457F-B0BD-F8187818623F}" presName="chevron2" presStyleLbl="alignNode1" presStyleIdx="1" presStyleCnt="14"/>
      <dgm:spPr/>
    </dgm:pt>
    <dgm:pt modelId="{A77E4D76-9487-43ED-A057-9A72943935C3}" type="pres">
      <dgm:prSet presAssocID="{3B8E7390-5062-457F-B0BD-F8187818623F}" presName="chevron3" presStyleLbl="alignNode1" presStyleIdx="2" presStyleCnt="14"/>
      <dgm:spPr/>
    </dgm:pt>
    <dgm:pt modelId="{5E25F636-800A-4E7B-A5A4-8104CFA1F170}" type="pres">
      <dgm:prSet presAssocID="{3B8E7390-5062-457F-B0BD-F8187818623F}" presName="chevron4" presStyleLbl="alignNode1" presStyleIdx="3" presStyleCnt="14"/>
      <dgm:spPr/>
    </dgm:pt>
    <dgm:pt modelId="{9DBA95FD-4B8E-406A-82B3-AC6F54AF40EA}" type="pres">
      <dgm:prSet presAssocID="{3B8E7390-5062-457F-B0BD-F8187818623F}" presName="chevron5" presStyleLbl="alignNode1" presStyleIdx="4" presStyleCnt="14"/>
      <dgm:spPr/>
    </dgm:pt>
    <dgm:pt modelId="{A32521E9-4FB4-4617-9F0E-15CC9D80C2B4}" type="pres">
      <dgm:prSet presAssocID="{3B8E7390-5062-457F-B0BD-F8187818623F}" presName="chevron6" presStyleLbl="alignNode1" presStyleIdx="5" presStyleCnt="14"/>
      <dgm:spPr/>
    </dgm:pt>
    <dgm:pt modelId="{7F3E5A0D-4411-4667-9D1B-00D0A3739D8B}" type="pres">
      <dgm:prSet presAssocID="{3B8E7390-5062-457F-B0BD-F8187818623F}" presName="chevron7" presStyleLbl="alignNode1" presStyleIdx="6" presStyleCnt="14"/>
      <dgm:spPr/>
    </dgm:pt>
    <dgm:pt modelId="{E321C9BD-6B2B-4E7C-A756-C45627613BCA}" type="pres">
      <dgm:prSet presAssocID="{3B8E7390-5062-457F-B0BD-F8187818623F}" presName="childtext" presStyleLbl="solidFgAcc1" presStyleIdx="0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  <dgm:pt modelId="{E7BE1216-DE66-4B32-8706-233CBF925EB4}" type="pres">
      <dgm:prSet presAssocID="{C69BD89A-FA8A-4BCA-902D-9A7F7B3683A5}" presName="sibTrans" presStyleCnt="0"/>
      <dgm:spPr/>
    </dgm:pt>
    <dgm:pt modelId="{EE280678-259A-4228-B8EC-DAC800AFEA76}" type="pres">
      <dgm:prSet presAssocID="{2F444037-7F1A-41BC-B01E-72589B3A9279}" presName="parenttextcomposite" presStyleCnt="0"/>
      <dgm:spPr/>
    </dgm:pt>
    <dgm:pt modelId="{9ED43806-EED2-44BD-95EA-6AF2E8F56EAF}" type="pres">
      <dgm:prSet presAssocID="{2F444037-7F1A-41BC-B01E-72589B3A9279}" presName="parenttext" presStyleLbl="revTx" presStyleIdx="1" presStyleCnt="2">
        <dgm:presLayoutVars>
          <dgm:chMax/>
          <dgm:chPref val="2"/>
          <dgm:bulletEnabled val="1"/>
        </dgm:presLayoutVars>
      </dgm:prSet>
      <dgm:spPr/>
    </dgm:pt>
    <dgm:pt modelId="{ADDA1699-BE0D-47AD-8FAC-D710EDBE81A6}" type="pres">
      <dgm:prSet presAssocID="{2F444037-7F1A-41BC-B01E-72589B3A9279}" presName="composite" presStyleCnt="0"/>
      <dgm:spPr/>
    </dgm:pt>
    <dgm:pt modelId="{CA52BD13-5D81-4E5A-B17A-0F7A5F727FB6}" type="pres">
      <dgm:prSet presAssocID="{2F444037-7F1A-41BC-B01E-72589B3A9279}" presName="chevron1" presStyleLbl="alignNode1" presStyleIdx="7" presStyleCnt="14"/>
      <dgm:spPr/>
    </dgm:pt>
    <dgm:pt modelId="{19D7C74A-202A-47CE-A1AE-21A654DBE7D2}" type="pres">
      <dgm:prSet presAssocID="{2F444037-7F1A-41BC-B01E-72589B3A9279}" presName="chevron2" presStyleLbl="alignNode1" presStyleIdx="8" presStyleCnt="14"/>
      <dgm:spPr/>
    </dgm:pt>
    <dgm:pt modelId="{CEAD4547-DAD8-4A84-AE28-FF9758467294}" type="pres">
      <dgm:prSet presAssocID="{2F444037-7F1A-41BC-B01E-72589B3A9279}" presName="chevron3" presStyleLbl="alignNode1" presStyleIdx="9" presStyleCnt="14"/>
      <dgm:spPr/>
    </dgm:pt>
    <dgm:pt modelId="{CF35A84D-9EC8-4C31-B701-3656AD14785D}" type="pres">
      <dgm:prSet presAssocID="{2F444037-7F1A-41BC-B01E-72589B3A9279}" presName="chevron4" presStyleLbl="alignNode1" presStyleIdx="10" presStyleCnt="14"/>
      <dgm:spPr/>
    </dgm:pt>
    <dgm:pt modelId="{356F0288-9B85-47AF-AC73-D09B5E00B2C7}" type="pres">
      <dgm:prSet presAssocID="{2F444037-7F1A-41BC-B01E-72589B3A9279}" presName="chevron5" presStyleLbl="alignNode1" presStyleIdx="11" presStyleCnt="14"/>
      <dgm:spPr/>
    </dgm:pt>
    <dgm:pt modelId="{A545597C-D0E2-42F6-A30D-AD6FFAD9B348}" type="pres">
      <dgm:prSet presAssocID="{2F444037-7F1A-41BC-B01E-72589B3A9279}" presName="chevron6" presStyleLbl="alignNode1" presStyleIdx="12" presStyleCnt="14"/>
      <dgm:spPr/>
    </dgm:pt>
    <dgm:pt modelId="{254BD394-65DD-4E92-9E33-5A9D62D4F783}" type="pres">
      <dgm:prSet presAssocID="{2F444037-7F1A-41BC-B01E-72589B3A9279}" presName="chevron7" presStyleLbl="alignNode1" presStyleIdx="13" presStyleCnt="14"/>
      <dgm:spPr/>
    </dgm:pt>
    <dgm:pt modelId="{1B823CD2-6E1E-496D-84A6-DA89ADA3C56D}" type="pres">
      <dgm:prSet presAssocID="{2F444037-7F1A-41BC-B01E-72589B3A9279}" presName="childtext" presStyleLbl="solidFgAcc1" presStyleIdx="1" presStyleCnt="2">
        <dgm:presLayoutVars>
          <dgm:chMax/>
          <dgm:chPref val="0"/>
          <dgm:bulletEnabled val="1"/>
        </dgm:presLayoutVars>
      </dgm:prSet>
      <dgm:spPr/>
      <dgm:t>
        <a:bodyPr/>
        <a:lstStyle/>
        <a:p>
          <a:pPr rtl="1"/>
          <a:endParaRPr lang="ar-DZ"/>
        </a:p>
      </dgm:t>
    </dgm:pt>
  </dgm:ptLst>
  <dgm:cxnLst>
    <dgm:cxn modelId="{F9195023-576D-4F64-ADC7-41E013BDF8C5}" type="presOf" srcId="{AE9D9192-80D4-4063-B2B0-EB63C699707C}" destId="{1B823CD2-6E1E-496D-84A6-DA89ADA3C56D}" srcOrd="0" destOrd="0" presId="urn:microsoft.com/office/officeart/2008/layout/VerticalAccentList"/>
    <dgm:cxn modelId="{0E4F3893-1988-49E7-9E5C-4D95ACE9C85A}" srcId="{2F444037-7F1A-41BC-B01E-72589B3A9279}" destId="{AE9D9192-80D4-4063-B2B0-EB63C699707C}" srcOrd="0" destOrd="0" parTransId="{E5FBCD23-F261-4ED7-9093-FCC60BA54C92}" sibTransId="{050D1770-B1D7-4566-8969-80C96CCC2D89}"/>
    <dgm:cxn modelId="{0D80AA1B-E8C1-4482-8804-1FBEDF682DA9}" type="presOf" srcId="{2F444037-7F1A-41BC-B01E-72589B3A9279}" destId="{9ED43806-EED2-44BD-95EA-6AF2E8F56EAF}" srcOrd="0" destOrd="0" presId="urn:microsoft.com/office/officeart/2008/layout/VerticalAccentList"/>
    <dgm:cxn modelId="{C796FF90-0E77-47F0-A20F-F03DA038A18E}" type="presOf" srcId="{FBE136E9-DE6D-420F-A330-E74097915C18}" destId="{E321C9BD-6B2B-4E7C-A756-C45627613BCA}" srcOrd="0" destOrd="0" presId="urn:microsoft.com/office/officeart/2008/layout/VerticalAccentList"/>
    <dgm:cxn modelId="{1074BBD9-0890-4624-B739-C1EFEF6CA681}" srcId="{9B6F1BC4-8D17-4717-86D6-945E2475ADCC}" destId="{2F444037-7F1A-41BC-B01E-72589B3A9279}" srcOrd="1" destOrd="0" parTransId="{721C5536-BA0A-4D1A-BD96-43D9DA2799C3}" sibTransId="{F114AB58-D6D5-43BE-8519-19FBFC23D4D8}"/>
    <dgm:cxn modelId="{AC7BED21-575B-4711-8817-209F561934F7}" srcId="{9B6F1BC4-8D17-4717-86D6-945E2475ADCC}" destId="{3B8E7390-5062-457F-B0BD-F8187818623F}" srcOrd="0" destOrd="0" parTransId="{F0C6B678-E780-4A30-9C9B-AF206CEF52A1}" sibTransId="{C69BD89A-FA8A-4BCA-902D-9A7F7B3683A5}"/>
    <dgm:cxn modelId="{2F2E1836-13F4-416F-9F64-F5C271482141}" type="presOf" srcId="{9B6F1BC4-8D17-4717-86D6-945E2475ADCC}" destId="{7C9FA63A-22D9-47A3-84F7-DFDCF7FF230B}" srcOrd="0" destOrd="0" presId="urn:microsoft.com/office/officeart/2008/layout/VerticalAccentList"/>
    <dgm:cxn modelId="{6D25F1B6-794D-4DB4-A0B5-7313CAE0E6AF}" srcId="{3B8E7390-5062-457F-B0BD-F8187818623F}" destId="{FBE136E9-DE6D-420F-A330-E74097915C18}" srcOrd="0" destOrd="0" parTransId="{B9EE288B-793B-43DB-A724-3BC9CB484D50}" sibTransId="{254C1FFB-01E8-406E-8001-BE5A6D9FE8A9}"/>
    <dgm:cxn modelId="{5C3DFE78-303E-48B1-A027-B6D8EA49A492}" type="presOf" srcId="{3B8E7390-5062-457F-B0BD-F8187818623F}" destId="{7B8E335D-ED18-46E0-91C8-93E51919AFBC}" srcOrd="0" destOrd="0" presId="urn:microsoft.com/office/officeart/2008/layout/VerticalAccentList"/>
    <dgm:cxn modelId="{4C12534D-7948-412D-9C14-FE84B3564792}" type="presParOf" srcId="{7C9FA63A-22D9-47A3-84F7-DFDCF7FF230B}" destId="{BA797FFE-BDB1-4AC2-B832-A4964AEE05D0}" srcOrd="0" destOrd="0" presId="urn:microsoft.com/office/officeart/2008/layout/VerticalAccentList"/>
    <dgm:cxn modelId="{F5FA583E-CCCF-4C76-9730-23A1CB653CF0}" type="presParOf" srcId="{BA797FFE-BDB1-4AC2-B832-A4964AEE05D0}" destId="{7B8E335D-ED18-46E0-91C8-93E51919AFBC}" srcOrd="0" destOrd="0" presId="urn:microsoft.com/office/officeart/2008/layout/VerticalAccentList"/>
    <dgm:cxn modelId="{BBEF8A22-B2E6-4C0A-AF89-F17D225C83AC}" type="presParOf" srcId="{7C9FA63A-22D9-47A3-84F7-DFDCF7FF230B}" destId="{BC3C94DD-50C1-4536-9FA1-647B422F2E8B}" srcOrd="1" destOrd="0" presId="urn:microsoft.com/office/officeart/2008/layout/VerticalAccentList"/>
    <dgm:cxn modelId="{278EAB79-804C-4484-A274-A098A157EE81}" type="presParOf" srcId="{BC3C94DD-50C1-4536-9FA1-647B422F2E8B}" destId="{C9F56ADF-8044-460E-9725-89C1AE32B5C7}" srcOrd="0" destOrd="0" presId="urn:microsoft.com/office/officeart/2008/layout/VerticalAccentList"/>
    <dgm:cxn modelId="{5714C2BC-CBBF-41C1-834B-43CC2CB12AA7}" type="presParOf" srcId="{BC3C94DD-50C1-4536-9FA1-647B422F2E8B}" destId="{F2B5C195-272B-4BA4-98BF-331F07DB4F6F}" srcOrd="1" destOrd="0" presId="urn:microsoft.com/office/officeart/2008/layout/VerticalAccentList"/>
    <dgm:cxn modelId="{2568CA85-18D5-4130-9F80-FBCDE070AA3B}" type="presParOf" srcId="{BC3C94DD-50C1-4536-9FA1-647B422F2E8B}" destId="{A77E4D76-9487-43ED-A057-9A72943935C3}" srcOrd="2" destOrd="0" presId="urn:microsoft.com/office/officeart/2008/layout/VerticalAccentList"/>
    <dgm:cxn modelId="{85B0C00F-7E38-47E4-98D5-F5852A2898A3}" type="presParOf" srcId="{BC3C94DD-50C1-4536-9FA1-647B422F2E8B}" destId="{5E25F636-800A-4E7B-A5A4-8104CFA1F170}" srcOrd="3" destOrd="0" presId="urn:microsoft.com/office/officeart/2008/layout/VerticalAccentList"/>
    <dgm:cxn modelId="{6EDA3650-F324-4659-99BC-2D0F5E7DEC93}" type="presParOf" srcId="{BC3C94DD-50C1-4536-9FA1-647B422F2E8B}" destId="{9DBA95FD-4B8E-406A-82B3-AC6F54AF40EA}" srcOrd="4" destOrd="0" presId="urn:microsoft.com/office/officeart/2008/layout/VerticalAccentList"/>
    <dgm:cxn modelId="{E9CD6917-E5F3-47BF-ABFF-1B116075FBC8}" type="presParOf" srcId="{BC3C94DD-50C1-4536-9FA1-647B422F2E8B}" destId="{A32521E9-4FB4-4617-9F0E-15CC9D80C2B4}" srcOrd="5" destOrd="0" presId="urn:microsoft.com/office/officeart/2008/layout/VerticalAccentList"/>
    <dgm:cxn modelId="{ABB50964-C8AF-4BDE-9EED-B7C36E8DE710}" type="presParOf" srcId="{BC3C94DD-50C1-4536-9FA1-647B422F2E8B}" destId="{7F3E5A0D-4411-4667-9D1B-00D0A3739D8B}" srcOrd="6" destOrd="0" presId="urn:microsoft.com/office/officeart/2008/layout/VerticalAccentList"/>
    <dgm:cxn modelId="{54637D0A-552D-48E6-B210-303BCC765417}" type="presParOf" srcId="{BC3C94DD-50C1-4536-9FA1-647B422F2E8B}" destId="{E321C9BD-6B2B-4E7C-A756-C45627613BCA}" srcOrd="7" destOrd="0" presId="urn:microsoft.com/office/officeart/2008/layout/VerticalAccentList"/>
    <dgm:cxn modelId="{F219576B-1BF1-4E57-95ED-D52550AF3270}" type="presParOf" srcId="{7C9FA63A-22D9-47A3-84F7-DFDCF7FF230B}" destId="{E7BE1216-DE66-4B32-8706-233CBF925EB4}" srcOrd="2" destOrd="0" presId="urn:microsoft.com/office/officeart/2008/layout/VerticalAccentList"/>
    <dgm:cxn modelId="{89B0B35E-95C3-464F-869C-CB29DA1F3DA0}" type="presParOf" srcId="{7C9FA63A-22D9-47A3-84F7-DFDCF7FF230B}" destId="{EE280678-259A-4228-B8EC-DAC800AFEA76}" srcOrd="3" destOrd="0" presId="urn:microsoft.com/office/officeart/2008/layout/VerticalAccentList"/>
    <dgm:cxn modelId="{E8F946E0-E193-4E3A-A2B9-CCE7853ABEF0}" type="presParOf" srcId="{EE280678-259A-4228-B8EC-DAC800AFEA76}" destId="{9ED43806-EED2-44BD-95EA-6AF2E8F56EAF}" srcOrd="0" destOrd="0" presId="urn:microsoft.com/office/officeart/2008/layout/VerticalAccentList"/>
    <dgm:cxn modelId="{8AD63532-DB0E-4EC9-829F-353774F8DABF}" type="presParOf" srcId="{7C9FA63A-22D9-47A3-84F7-DFDCF7FF230B}" destId="{ADDA1699-BE0D-47AD-8FAC-D710EDBE81A6}" srcOrd="4" destOrd="0" presId="urn:microsoft.com/office/officeart/2008/layout/VerticalAccentList"/>
    <dgm:cxn modelId="{59D9A2E1-5788-4F93-A39C-4C7A06D63F0A}" type="presParOf" srcId="{ADDA1699-BE0D-47AD-8FAC-D710EDBE81A6}" destId="{CA52BD13-5D81-4E5A-B17A-0F7A5F727FB6}" srcOrd="0" destOrd="0" presId="urn:microsoft.com/office/officeart/2008/layout/VerticalAccentList"/>
    <dgm:cxn modelId="{E719C3AC-AF84-4D07-832C-D37AD07ECA3F}" type="presParOf" srcId="{ADDA1699-BE0D-47AD-8FAC-D710EDBE81A6}" destId="{19D7C74A-202A-47CE-A1AE-21A654DBE7D2}" srcOrd="1" destOrd="0" presId="urn:microsoft.com/office/officeart/2008/layout/VerticalAccentList"/>
    <dgm:cxn modelId="{881C0835-E4EA-40FE-9DA9-1287EF275D1A}" type="presParOf" srcId="{ADDA1699-BE0D-47AD-8FAC-D710EDBE81A6}" destId="{CEAD4547-DAD8-4A84-AE28-FF9758467294}" srcOrd="2" destOrd="0" presId="urn:microsoft.com/office/officeart/2008/layout/VerticalAccentList"/>
    <dgm:cxn modelId="{3183F5D6-CFEA-4C91-9533-C38AE709D89F}" type="presParOf" srcId="{ADDA1699-BE0D-47AD-8FAC-D710EDBE81A6}" destId="{CF35A84D-9EC8-4C31-B701-3656AD14785D}" srcOrd="3" destOrd="0" presId="urn:microsoft.com/office/officeart/2008/layout/VerticalAccentList"/>
    <dgm:cxn modelId="{0691AE55-8828-4109-A8C2-945AA2E351E0}" type="presParOf" srcId="{ADDA1699-BE0D-47AD-8FAC-D710EDBE81A6}" destId="{356F0288-9B85-47AF-AC73-D09B5E00B2C7}" srcOrd="4" destOrd="0" presId="urn:microsoft.com/office/officeart/2008/layout/VerticalAccentList"/>
    <dgm:cxn modelId="{0FFF11ED-C0BC-4458-A4E7-2555F84AC8EB}" type="presParOf" srcId="{ADDA1699-BE0D-47AD-8FAC-D710EDBE81A6}" destId="{A545597C-D0E2-42F6-A30D-AD6FFAD9B348}" srcOrd="5" destOrd="0" presId="urn:microsoft.com/office/officeart/2008/layout/VerticalAccentList"/>
    <dgm:cxn modelId="{ABD68963-9466-4F21-9F06-5F44C9F77874}" type="presParOf" srcId="{ADDA1699-BE0D-47AD-8FAC-D710EDBE81A6}" destId="{254BD394-65DD-4E92-9E33-5A9D62D4F783}" srcOrd="6" destOrd="0" presId="urn:microsoft.com/office/officeart/2008/layout/VerticalAccentList"/>
    <dgm:cxn modelId="{82B148B3-0383-4155-8A79-98F03AD5EB23}" type="presParOf" srcId="{ADDA1699-BE0D-47AD-8FAC-D710EDBE81A6}" destId="{1B823CD2-6E1E-496D-84A6-DA89ADA3C56D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E335D-ED18-46E0-91C8-93E51919AFBC}">
      <dsp:nvSpPr>
        <dsp:cNvPr id="0" name=""/>
        <dsp:cNvSpPr/>
      </dsp:nvSpPr>
      <dsp:spPr>
        <a:xfrm>
          <a:off x="91744" y="476596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bg1"/>
              </a:solidFill>
            </a:rPr>
            <a:t>اولا</a:t>
          </a:r>
          <a:endParaRPr lang="ar-DZ" sz="2400" b="1" kern="1200" dirty="0">
            <a:solidFill>
              <a:schemeClr val="bg1"/>
            </a:solidFill>
          </a:endParaRPr>
        </a:p>
      </dsp:txBody>
      <dsp:txXfrm>
        <a:off x="91744" y="476596"/>
        <a:ext cx="5486400" cy="498763"/>
      </dsp:txXfrm>
    </dsp:sp>
    <dsp:sp modelId="{C9F56ADF-8044-460E-9725-89C1AE32B5C7}">
      <dsp:nvSpPr>
        <dsp:cNvPr id="0" name=""/>
        <dsp:cNvSpPr/>
      </dsp:nvSpPr>
      <dsp:spPr>
        <a:xfrm>
          <a:off x="91744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B5C195-272B-4BA4-98BF-331F07DB4F6F}">
      <dsp:nvSpPr>
        <dsp:cNvPr id="0" name=""/>
        <dsp:cNvSpPr/>
      </dsp:nvSpPr>
      <dsp:spPr>
        <a:xfrm>
          <a:off x="862888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764144"/>
            <a:satOff val="3062"/>
            <a:lumOff val="664"/>
            <a:alphaOff val="0"/>
          </a:schemeClr>
        </a:solidFill>
        <a:ln w="25400" cap="flat" cmpd="sng" algn="ctr">
          <a:solidFill>
            <a:schemeClr val="accent5">
              <a:hueOff val="-764144"/>
              <a:satOff val="3062"/>
              <a:lumOff val="6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E4D76-9487-43ED-A057-9A72943935C3}">
      <dsp:nvSpPr>
        <dsp:cNvPr id="0" name=""/>
        <dsp:cNvSpPr/>
      </dsp:nvSpPr>
      <dsp:spPr>
        <a:xfrm>
          <a:off x="1634642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1528289"/>
            <a:satOff val="6125"/>
            <a:lumOff val="1327"/>
            <a:alphaOff val="0"/>
          </a:schemeClr>
        </a:solidFill>
        <a:ln w="25400" cap="flat" cmpd="sng" algn="ctr">
          <a:solidFill>
            <a:schemeClr val="accent5">
              <a:hueOff val="-1528289"/>
              <a:satOff val="6125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25F636-800A-4E7B-A5A4-8104CFA1F170}">
      <dsp:nvSpPr>
        <dsp:cNvPr id="0" name=""/>
        <dsp:cNvSpPr/>
      </dsp:nvSpPr>
      <dsp:spPr>
        <a:xfrm>
          <a:off x="2405786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2292433"/>
            <a:satOff val="9187"/>
            <a:lumOff val="1991"/>
            <a:alphaOff val="0"/>
          </a:schemeClr>
        </a:solidFill>
        <a:ln w="25400" cap="flat" cmpd="sng" algn="ctr">
          <a:solidFill>
            <a:schemeClr val="accent5">
              <a:hueOff val="-2292433"/>
              <a:satOff val="9187"/>
              <a:lumOff val="19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BA95FD-4B8E-406A-82B3-AC6F54AF40EA}">
      <dsp:nvSpPr>
        <dsp:cNvPr id="0" name=""/>
        <dsp:cNvSpPr/>
      </dsp:nvSpPr>
      <dsp:spPr>
        <a:xfrm>
          <a:off x="3177539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3056578"/>
            <a:satOff val="12250"/>
            <a:lumOff val="2655"/>
            <a:alphaOff val="0"/>
          </a:schemeClr>
        </a:solidFill>
        <a:ln w="25400" cap="flat" cmpd="sng" algn="ctr">
          <a:solidFill>
            <a:schemeClr val="accent5">
              <a:hueOff val="-3056578"/>
              <a:satOff val="12250"/>
              <a:lumOff val="265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2521E9-4FB4-4617-9F0E-15CC9D80C2B4}">
      <dsp:nvSpPr>
        <dsp:cNvPr id="0" name=""/>
        <dsp:cNvSpPr/>
      </dsp:nvSpPr>
      <dsp:spPr>
        <a:xfrm>
          <a:off x="3948684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3820722"/>
            <a:satOff val="15312"/>
            <a:lumOff val="3318"/>
            <a:alphaOff val="0"/>
          </a:schemeClr>
        </a:solidFill>
        <a:ln w="25400" cap="flat" cmpd="sng" algn="ctr">
          <a:solidFill>
            <a:schemeClr val="accent5">
              <a:hueOff val="-3820722"/>
              <a:satOff val="15312"/>
              <a:lumOff val="331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3E5A0D-4411-4667-9D1B-00D0A3739D8B}">
      <dsp:nvSpPr>
        <dsp:cNvPr id="0" name=""/>
        <dsp:cNvSpPr/>
      </dsp:nvSpPr>
      <dsp:spPr>
        <a:xfrm>
          <a:off x="4720437" y="975359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4584866"/>
            <a:satOff val="18374"/>
            <a:lumOff val="3982"/>
            <a:alphaOff val="0"/>
          </a:schemeClr>
        </a:solidFill>
        <a:ln w="25400" cap="flat" cmpd="sng" algn="ctr">
          <a:solidFill>
            <a:schemeClr val="accent5">
              <a:hueOff val="-4584866"/>
              <a:satOff val="18374"/>
              <a:lumOff val="39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1C9BD-6B2B-4E7C-A756-C45627613BCA}">
      <dsp:nvSpPr>
        <dsp:cNvPr id="0" name=""/>
        <dsp:cNvSpPr/>
      </dsp:nvSpPr>
      <dsp:spPr>
        <a:xfrm>
          <a:off x="91744" y="1076960"/>
          <a:ext cx="555772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تطور اقتصاديات الدول المتقدمة اتجاه اقتصاديات الخدمات ثم الخدمات عالية التخصص وكثيفة المعرفة</a:t>
          </a:r>
          <a:endParaRPr lang="ar-DZ" sz="2400" b="1" kern="1200" dirty="0">
            <a:solidFill>
              <a:schemeClr val="tx1"/>
            </a:solidFill>
          </a:endParaRPr>
        </a:p>
      </dsp:txBody>
      <dsp:txXfrm>
        <a:off x="91744" y="1076960"/>
        <a:ext cx="5557723" cy="812800"/>
      </dsp:txXfrm>
    </dsp:sp>
    <dsp:sp modelId="{9ED43806-EED2-44BD-95EA-6AF2E8F56EAF}">
      <dsp:nvSpPr>
        <dsp:cNvPr id="0" name=""/>
        <dsp:cNvSpPr/>
      </dsp:nvSpPr>
      <dsp:spPr>
        <a:xfrm>
          <a:off x="91744" y="2072640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b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ثانيا</a:t>
          </a:r>
          <a:endParaRPr lang="ar-DZ" sz="2400" b="1" kern="1200" dirty="0">
            <a:solidFill>
              <a:schemeClr val="tx1"/>
            </a:solidFill>
          </a:endParaRPr>
        </a:p>
      </dsp:txBody>
      <dsp:txXfrm>
        <a:off x="91744" y="2072640"/>
        <a:ext cx="5486400" cy="498763"/>
      </dsp:txXfrm>
    </dsp:sp>
    <dsp:sp modelId="{CA52BD13-5D81-4E5A-B17A-0F7A5F727FB6}">
      <dsp:nvSpPr>
        <dsp:cNvPr id="0" name=""/>
        <dsp:cNvSpPr/>
      </dsp:nvSpPr>
      <dsp:spPr>
        <a:xfrm>
          <a:off x="91744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5349011"/>
            <a:satOff val="21437"/>
            <a:lumOff val="4646"/>
            <a:alphaOff val="0"/>
          </a:schemeClr>
        </a:solidFill>
        <a:ln w="25400" cap="flat" cmpd="sng" algn="ctr">
          <a:solidFill>
            <a:schemeClr val="accent5">
              <a:hueOff val="-5349011"/>
              <a:satOff val="21437"/>
              <a:lumOff val="46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D7C74A-202A-47CE-A1AE-21A654DBE7D2}">
      <dsp:nvSpPr>
        <dsp:cNvPr id="0" name=""/>
        <dsp:cNvSpPr/>
      </dsp:nvSpPr>
      <dsp:spPr>
        <a:xfrm>
          <a:off x="862888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6113155"/>
            <a:satOff val="24499"/>
            <a:lumOff val="5310"/>
            <a:alphaOff val="0"/>
          </a:schemeClr>
        </a:solidFill>
        <a:ln w="25400" cap="flat" cmpd="sng" algn="ctr">
          <a:solidFill>
            <a:schemeClr val="accent5">
              <a:hueOff val="-6113155"/>
              <a:satOff val="24499"/>
              <a:lumOff val="531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AD4547-DAD8-4A84-AE28-FF9758467294}">
      <dsp:nvSpPr>
        <dsp:cNvPr id="0" name=""/>
        <dsp:cNvSpPr/>
      </dsp:nvSpPr>
      <dsp:spPr>
        <a:xfrm>
          <a:off x="1634642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6877299"/>
            <a:satOff val="27561"/>
            <a:lumOff val="5973"/>
            <a:alphaOff val="0"/>
          </a:schemeClr>
        </a:solidFill>
        <a:ln w="25400" cap="flat" cmpd="sng" algn="ctr">
          <a:solidFill>
            <a:schemeClr val="accent5">
              <a:hueOff val="-6877299"/>
              <a:satOff val="27561"/>
              <a:lumOff val="59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35A84D-9EC8-4C31-B701-3656AD14785D}">
      <dsp:nvSpPr>
        <dsp:cNvPr id="0" name=""/>
        <dsp:cNvSpPr/>
      </dsp:nvSpPr>
      <dsp:spPr>
        <a:xfrm>
          <a:off x="2405786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7641443"/>
            <a:satOff val="30624"/>
            <a:lumOff val="6637"/>
            <a:alphaOff val="0"/>
          </a:schemeClr>
        </a:solidFill>
        <a:ln w="25400" cap="flat" cmpd="sng" algn="ctr">
          <a:solidFill>
            <a:schemeClr val="accent5">
              <a:hueOff val="-7641443"/>
              <a:satOff val="30624"/>
              <a:lumOff val="66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6F0288-9B85-47AF-AC73-D09B5E00B2C7}">
      <dsp:nvSpPr>
        <dsp:cNvPr id="0" name=""/>
        <dsp:cNvSpPr/>
      </dsp:nvSpPr>
      <dsp:spPr>
        <a:xfrm>
          <a:off x="3177539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8405587"/>
            <a:satOff val="33686"/>
            <a:lumOff val="7301"/>
            <a:alphaOff val="0"/>
          </a:schemeClr>
        </a:solidFill>
        <a:ln w="25400" cap="flat" cmpd="sng" algn="ctr">
          <a:solidFill>
            <a:schemeClr val="accent5">
              <a:hueOff val="-8405587"/>
              <a:satOff val="33686"/>
              <a:lumOff val="730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45597C-D0E2-42F6-A30D-AD6FFAD9B348}">
      <dsp:nvSpPr>
        <dsp:cNvPr id="0" name=""/>
        <dsp:cNvSpPr/>
      </dsp:nvSpPr>
      <dsp:spPr>
        <a:xfrm>
          <a:off x="3948684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9169732"/>
            <a:satOff val="36749"/>
            <a:lumOff val="7964"/>
            <a:alphaOff val="0"/>
          </a:schemeClr>
        </a:solidFill>
        <a:ln w="25400" cap="flat" cmpd="sng" algn="ctr">
          <a:solidFill>
            <a:schemeClr val="accent5">
              <a:hueOff val="-9169732"/>
              <a:satOff val="36749"/>
              <a:lumOff val="79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4BD394-65DD-4E92-9E33-5A9D62D4F783}">
      <dsp:nvSpPr>
        <dsp:cNvPr id="0" name=""/>
        <dsp:cNvSpPr/>
      </dsp:nvSpPr>
      <dsp:spPr>
        <a:xfrm>
          <a:off x="4720437" y="2571403"/>
          <a:ext cx="1283817" cy="1016000"/>
        </a:xfrm>
        <a:prstGeom prst="chevron">
          <a:avLst>
            <a:gd name="adj" fmla="val 7061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B823CD2-6E1E-496D-84A6-DA89ADA3C56D}">
      <dsp:nvSpPr>
        <dsp:cNvPr id="0" name=""/>
        <dsp:cNvSpPr/>
      </dsp:nvSpPr>
      <dsp:spPr>
        <a:xfrm>
          <a:off x="91744" y="2673003"/>
          <a:ext cx="5557723" cy="81280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DZ" sz="2400" b="1" kern="1200" dirty="0" smtClean="0">
              <a:solidFill>
                <a:schemeClr val="tx1"/>
              </a:solidFill>
            </a:rPr>
            <a:t>تطور انظمة الاتصال والتكنولوجيا الرقمية</a:t>
          </a:r>
          <a:endParaRPr lang="ar-DZ" sz="2400" b="1" kern="1200" dirty="0">
            <a:solidFill>
              <a:schemeClr val="tx1"/>
            </a:solidFill>
          </a:endParaRPr>
        </a:p>
      </dsp:txBody>
      <dsp:txXfrm>
        <a:off x="91744" y="2673003"/>
        <a:ext cx="5557723" cy="812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2325" y="762000"/>
            <a:ext cx="5111675" cy="2667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810000"/>
            <a:ext cx="5105400" cy="2133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tx1"/>
                </a:solidFill>
                <a:effectLst>
                  <a:reflection blurRad="6350" stA="55000" endA="300" endPos="45500" dir="5400000" sy="-100000" algn="bl" rotWithShape="0"/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8476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403874"/>
            <a:ext cx="7239000" cy="4876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29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19800" y="1371600"/>
            <a:ext cx="1828800" cy="4953000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1600"/>
            <a:ext cx="5791200" cy="49530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7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929187"/>
            <a:ext cx="5105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3733800"/>
            <a:ext cx="5105400" cy="11953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8" name="Glowing tech background 3d ,LO2.wmv">
            <a:hlinkClick r:id="" action="ppaction://media"/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5555" r="7778"/>
          <a:stretch/>
        </p:blipFill>
        <p:spPr>
          <a:xfrm>
            <a:off x="4495800" y="1368911"/>
            <a:ext cx="3888889" cy="3888889"/>
          </a:xfrm>
          <a:prstGeom prst="roundRect">
            <a:avLst>
              <a:gd name="adj" fmla="val 8644"/>
            </a:avLst>
          </a:prstGeom>
          <a:ln>
            <a:noFill/>
          </a:ln>
          <a:effectLst>
            <a:reflection blurRad="6350" stA="15000" endPos="50000" dist="635000" dir="5400000" sy="-100000" algn="bl" rotWithShape="0"/>
          </a:effectLst>
          <a:scene3d>
            <a:camera prst="perspectiveRelaxed" fov="6900000">
              <a:rot lat="23995" lon="3210004" rev="21299988"/>
            </a:camera>
            <a:lightRig rig="chilly" dir="t"/>
          </a:scene3d>
          <a:sp3d extrusionH="635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8031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98637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33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733550"/>
            <a:ext cx="42687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2373312"/>
            <a:ext cx="42687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2703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2703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09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795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141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6958"/>
            <a:ext cx="32369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3968750" cy="490907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371600"/>
            <a:ext cx="3236913" cy="491360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52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43000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38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microsoft.com/office/2007/relationships/media" Target="../media/media1.wm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ideo" Target="../media/media1.wm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762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403874"/>
            <a:ext cx="8686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425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68D13-5EF5-42B0-A8BE-ADA17887028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373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8AA99-7238-42D3-B68A-A4E1B56FEE73}" type="slidenum">
              <a:rPr lang="en-US" smtClean="0"/>
              <a:t>‹N°›</a:t>
            </a:fld>
            <a:endParaRPr lang="en-US"/>
          </a:p>
        </p:txBody>
      </p:sp>
      <p:pic>
        <p:nvPicPr>
          <p:cNvPr id="9" name="Glowing tech background 3d ,LO2.wmv">
            <a:hlinkClick r:id="" action="ppaction://media"/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 rotWithShape="1">
          <a:blip r:embed="rId16"/>
          <a:srcRect l="25555" r="7778"/>
          <a:stretch/>
        </p:blipFill>
        <p:spPr>
          <a:xfrm>
            <a:off x="7239000" y="152400"/>
            <a:ext cx="1600200" cy="1600200"/>
          </a:xfrm>
          <a:prstGeom prst="roundRect">
            <a:avLst>
              <a:gd name="adj" fmla="val 18055"/>
            </a:avLst>
          </a:prstGeom>
          <a:ln>
            <a:noFill/>
          </a:ln>
          <a:effectLst/>
          <a:scene3d>
            <a:camera prst="perspectiveRelaxed" fov="7200000">
              <a:rot lat="23995" lon="3210004" rev="21299988"/>
            </a:camera>
            <a:lightRig rig="chilly" dir="t">
              <a:rot lat="0" lon="0" rev="0"/>
            </a:lightRig>
          </a:scene3d>
          <a:sp3d extrusionH="254000" prstMaterial="powder">
            <a:bevelT w="0" h="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16082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8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4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4"/>
          <p:cNvSpPr txBox="1">
            <a:spLocks noGrp="1" noChangeArrowheads="1"/>
          </p:cNvSpPr>
          <p:nvPr>
            <p:ph type="ctrTitle"/>
          </p:nvPr>
        </p:nvSpPr>
        <p:spPr bwMode="auto">
          <a:xfrm>
            <a:off x="1764581" y="116632"/>
            <a:ext cx="51116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جامعة محمد خيضر بسكرة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كلية العلوم الاقتصادية والتجارية وعلوم التسيير</a:t>
            </a:r>
          </a:p>
          <a:p>
            <a:pPr algn="ctr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sz="2400" b="1" dirty="0">
                <a:solidFill>
                  <a:schemeClr val="bg1"/>
                </a:solidFill>
              </a:rPr>
              <a:t>قسم علوم التسيير</a:t>
            </a:r>
            <a:endParaRPr lang="fr-FR" altLang="ar-DZ" sz="2400" b="1" dirty="0">
              <a:solidFill>
                <a:schemeClr val="bg1"/>
              </a:solidFill>
            </a:endParaRPr>
          </a:p>
        </p:txBody>
      </p:sp>
      <p:sp>
        <p:nvSpPr>
          <p:cNvPr id="5" name="ZoneTexte 5"/>
          <p:cNvSpPr txBox="1">
            <a:spLocks noChangeArrowheads="1"/>
          </p:cNvSpPr>
          <p:nvPr/>
        </p:nvSpPr>
        <p:spPr bwMode="auto">
          <a:xfrm rot="18233870">
            <a:off x="6105233" y="2173029"/>
            <a:ext cx="280828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altLang="ar-DZ" sz="28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سلسلة محاضرات مقدمة للسنة الأولى ماستـــــــــر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ar-DZ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itchFamily="34" charset="0"/>
              </a:rPr>
              <a:t>GSO</a:t>
            </a:r>
            <a:endParaRPr kumimoji="0" lang="fr-FR" altLang="ar-DZ" sz="28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itchFamily="34" charset="0"/>
            </a:endParaRPr>
          </a:p>
        </p:txBody>
      </p:sp>
      <p:sp>
        <p:nvSpPr>
          <p:cNvPr id="6" name="ZoneTexte 8"/>
          <p:cNvSpPr txBox="1">
            <a:spLocks noChangeArrowheads="1"/>
          </p:cNvSpPr>
          <p:nvPr/>
        </p:nvSpPr>
        <p:spPr bwMode="auto">
          <a:xfrm>
            <a:off x="6156325" y="5589588"/>
            <a:ext cx="28082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من إعداد الأستاذة:</a:t>
            </a:r>
          </a:p>
          <a:p>
            <a:pPr algn="l" rtl="0">
              <a:spcBef>
                <a:spcPct val="0"/>
              </a:spcBef>
              <a:buClrTx/>
              <a:buSzTx/>
              <a:buFontTx/>
              <a:buNone/>
            </a:pPr>
            <a:r>
              <a:rPr lang="ar-DZ" altLang="ar-DZ" b="1" dirty="0">
                <a:latin typeface="Andalus" pitchFamily="18" charset="-78"/>
                <a:cs typeface="Andalus" pitchFamily="18" charset="-78"/>
              </a:rPr>
              <a:t>فاطمة الزهراء طاهري</a:t>
            </a:r>
            <a:endParaRPr lang="fr-FR" altLang="ar-DZ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95536" y="5822672"/>
            <a:ext cx="446449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fr-FR" b="1" dirty="0" smtClean="0"/>
              <a:t>Email: </a:t>
            </a:r>
            <a:r>
              <a:rPr lang="fr-FR" b="1" dirty="0" smtClean="0">
                <a:solidFill>
                  <a:srgbClr val="FF0000"/>
                </a:solidFill>
              </a:rPr>
              <a:t>fatima.tahri@univ-biskra.dz</a:t>
            </a:r>
            <a:endParaRPr lang="ar-DZ" b="1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35064" y="3759175"/>
            <a:ext cx="6180138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1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1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الاطار </a:t>
            </a:r>
            <a:r>
              <a:rPr lang="ar-DZ" altLang="ar-DZ" sz="4800" b="1" kern="0" dirty="0" err="1" smtClean="0">
                <a:solidFill>
                  <a:srgbClr val="FF0000"/>
                </a:solidFill>
                <a:latin typeface="Arial"/>
              </a:rPr>
              <a:t>المفاهيمي</a:t>
            </a:r>
            <a:r>
              <a:rPr lang="ar-DZ" altLang="ar-DZ" sz="4800" b="1" kern="0" dirty="0" smtClean="0">
                <a:solidFill>
                  <a:srgbClr val="FF0000"/>
                </a:solidFill>
                <a:latin typeface="Arial"/>
              </a:rPr>
              <a:t> لإدارة المعرفة</a:t>
            </a:r>
            <a:endParaRPr kumimoji="0" lang="fr-FR" altLang="ar-DZ" sz="4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13551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699792" y="260648"/>
            <a:ext cx="353013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4000" b="1" dirty="0">
                <a:solidFill>
                  <a:schemeClr val="bg1"/>
                </a:solidFill>
                <a:latin typeface="SimplifiedArabic-Bold"/>
              </a:rPr>
              <a:t>نشأة وتطور المعرفة</a:t>
            </a:r>
            <a:endParaRPr lang="ar-DZ" sz="4000" dirty="0">
              <a:solidFill>
                <a:schemeClr val="bg1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6516216" y="2708920"/>
            <a:ext cx="2232248" cy="129614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الاقتصاد الزراعي</a:t>
            </a:r>
            <a:endParaRPr lang="ar-DZ" sz="2000" b="1" dirty="0"/>
          </a:p>
        </p:txBody>
      </p:sp>
      <p:sp>
        <p:nvSpPr>
          <p:cNvPr id="7" name="Ellipse 6"/>
          <p:cNvSpPr/>
          <p:nvPr/>
        </p:nvSpPr>
        <p:spPr>
          <a:xfrm>
            <a:off x="3707904" y="2708920"/>
            <a:ext cx="2232248" cy="129614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الاقتصاد الصناعي</a:t>
            </a:r>
            <a:endParaRPr lang="ar-DZ" sz="2000" b="1" dirty="0"/>
          </a:p>
        </p:txBody>
      </p:sp>
      <p:sp>
        <p:nvSpPr>
          <p:cNvPr id="8" name="Ellipse 7"/>
          <p:cNvSpPr/>
          <p:nvPr/>
        </p:nvSpPr>
        <p:spPr>
          <a:xfrm>
            <a:off x="1187624" y="2708920"/>
            <a:ext cx="2232248" cy="1296144"/>
          </a:xfrm>
          <a:prstGeom prst="ellipse">
            <a:avLst/>
          </a:prstGeom>
          <a:solidFill>
            <a:srgbClr val="FFFF0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اقتصاد الخدمات</a:t>
            </a:r>
            <a:endParaRPr lang="ar-DZ" sz="2000" b="1" dirty="0">
              <a:solidFill>
                <a:schemeClr val="tx1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2699792" y="4653136"/>
            <a:ext cx="4176464" cy="1296144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3200" b="1" dirty="0" smtClean="0"/>
              <a:t>اقتصاد المعرفة</a:t>
            </a:r>
            <a:endParaRPr lang="ar-DZ" sz="3200" b="1" dirty="0"/>
          </a:p>
        </p:txBody>
      </p:sp>
    </p:spTree>
    <p:extLst>
      <p:ext uri="{BB962C8B-B14F-4D97-AF65-F5344CB8AC3E}">
        <p14:creationId xmlns:p14="http://schemas.microsoft.com/office/powerpoint/2010/main" val="2459693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540567" y="-603448"/>
            <a:ext cx="8064895" cy="2667000"/>
          </a:xfrm>
        </p:spPr>
        <p:txBody>
          <a:bodyPr>
            <a:normAutofit/>
          </a:bodyPr>
          <a:lstStyle/>
          <a:p>
            <a:pPr algn="r"/>
            <a:r>
              <a:rPr lang="ar-DZ" sz="4000" dirty="0" smtClean="0"/>
              <a:t>العوامل التي أدت إلى زيادة الاهتمام بالمعرفة</a:t>
            </a:r>
            <a:endParaRPr lang="ar-DZ" sz="4000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434383702"/>
              </p:ext>
            </p:extLst>
          </p:nvPr>
        </p:nvGraphicFramePr>
        <p:xfrm>
          <a:off x="179512" y="152524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068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59349"/>
              </p:ext>
            </p:extLst>
          </p:nvPr>
        </p:nvGraphicFramePr>
        <p:xfrm>
          <a:off x="1187624" y="908720"/>
          <a:ext cx="6096000" cy="5455920"/>
        </p:xfrm>
        <a:graphic>
          <a:graphicData uri="http://schemas.openxmlformats.org/drawingml/2006/table">
            <a:tbl>
              <a:tblPr rtl="1" firstRow="1" bandRow="1">
                <a:tableStyleId>{912C8C85-51F0-491E-9774-3900AFEF0FD7}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مجتمع الصناعة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مجتمع المعرفة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الهرمية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المساواة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التماثل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err="1" smtClean="0"/>
                        <a:t>الفرديةوالابتكار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القياسية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التنوع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المركزية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اللامركزية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الكفاءة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الفاعلية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استنفاذ</a:t>
                      </a:r>
                      <a:r>
                        <a:rPr lang="ar-DZ" sz="2000" baseline="0" dirty="0" smtClean="0"/>
                        <a:t> </a:t>
                      </a:r>
                      <a:r>
                        <a:rPr lang="ar-DZ" sz="2000" dirty="0" smtClean="0"/>
                        <a:t>الموارد الطبيعية والتلوث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الاقتصاد بالموارد والتكامل مع الطبيعة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الاستهلاك والقوة المنتجة المادية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تقييم التكنولوجيا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التخصص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العمومية، تعدد المجالات، الشمولية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الفردية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err="1" smtClean="0"/>
                        <a:t>التداؤب</a:t>
                      </a:r>
                      <a:r>
                        <a:rPr lang="ar-DZ" sz="2000" dirty="0" smtClean="0"/>
                        <a:t> (</a:t>
                      </a:r>
                      <a:r>
                        <a:rPr lang="fr-FR" sz="2000" dirty="0" err="1" smtClean="0"/>
                        <a:t>Synergy</a:t>
                      </a:r>
                      <a:r>
                        <a:rPr lang="ar-DZ" sz="2000" dirty="0" smtClean="0"/>
                        <a:t>)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تعظيم الثروة المادية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جودة الحياة والمحافظة على الموارد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التأكيد على المحتوى الكمي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kumimoji="0" lang="ar-DZ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التأكيد على المحتوى النوعي</a:t>
                      </a:r>
                      <a:endParaRPr lang="ar-DZ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الأمان والضمان</a:t>
                      </a:r>
                      <a:endParaRPr lang="ar-D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ar-DZ" sz="2000" dirty="0" smtClean="0"/>
                        <a:t>التعبير الذاتي وتحقيق الذات</a:t>
                      </a:r>
                      <a:endParaRPr lang="ar-DZ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8511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llipse 8"/>
          <p:cNvSpPr/>
          <p:nvPr/>
        </p:nvSpPr>
        <p:spPr>
          <a:xfrm>
            <a:off x="5773216" y="3068960"/>
            <a:ext cx="3263280" cy="165618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>
                <a:solidFill>
                  <a:schemeClr val="tx1"/>
                </a:solidFill>
              </a:rPr>
              <a:t>مجموعة التعريفات القائمة على المعرفة الصريحة وتكنولوجيا المعلومات</a:t>
            </a:r>
            <a:endParaRPr lang="ar-DZ" sz="2000" b="1" dirty="0">
              <a:solidFill>
                <a:schemeClr val="tx1"/>
              </a:solidFill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179512" y="332656"/>
            <a:ext cx="8136904" cy="4392488"/>
            <a:chOff x="179512" y="332656"/>
            <a:chExt cx="8136904" cy="4392488"/>
          </a:xfrm>
        </p:grpSpPr>
        <p:sp>
          <p:nvSpPr>
            <p:cNvPr id="2" name="Rectangle 1"/>
            <p:cNvSpPr/>
            <p:nvPr/>
          </p:nvSpPr>
          <p:spPr>
            <a:xfrm>
              <a:off x="3347864" y="332656"/>
              <a:ext cx="281359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DZ" sz="4400" b="1" dirty="0">
                  <a:solidFill>
                    <a:schemeClr val="bg1"/>
                  </a:solidFill>
                </a:rPr>
                <a:t>مفهوم المعرفة</a:t>
              </a:r>
              <a:endParaRPr lang="ar-DZ" sz="4400" dirty="0">
                <a:solidFill>
                  <a:schemeClr val="bg1"/>
                </a:solidFill>
              </a:endParaRPr>
            </a:p>
          </p:txBody>
        </p:sp>
        <p:cxnSp>
          <p:nvCxnSpPr>
            <p:cNvPr id="6" name="Connecteur droit avec flèche 5"/>
            <p:cNvCxnSpPr>
              <a:stCxn id="2" idx="2"/>
              <a:endCxn id="9" idx="0"/>
            </p:cNvCxnSpPr>
            <p:nvPr/>
          </p:nvCxnSpPr>
          <p:spPr>
            <a:xfrm>
              <a:off x="4754660" y="1102097"/>
              <a:ext cx="2650196" cy="19668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>
              <a:stCxn id="2" idx="2"/>
              <a:endCxn id="11" idx="0"/>
            </p:cNvCxnSpPr>
            <p:nvPr/>
          </p:nvCxnSpPr>
          <p:spPr>
            <a:xfrm flipH="1">
              <a:off x="1811152" y="1102097"/>
              <a:ext cx="2943508" cy="1966863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Ellipse 10"/>
            <p:cNvSpPr/>
            <p:nvPr/>
          </p:nvSpPr>
          <p:spPr>
            <a:xfrm>
              <a:off x="179512" y="3068960"/>
              <a:ext cx="3263280" cy="1656184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DZ" sz="2000" b="1" dirty="0" smtClean="0">
                  <a:solidFill>
                    <a:srgbClr val="FF0000"/>
                  </a:solidFill>
                </a:rPr>
                <a:t>مجموعة التعريفات القائمة على المعرفة الضمنية في رؤوس الأفراد</a:t>
              </a:r>
              <a:endParaRPr lang="ar-DZ" sz="2000" b="1" dirty="0">
                <a:solidFill>
                  <a:srgbClr val="FF0000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7164288" y="2492896"/>
              <a:ext cx="115212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DZ" sz="2400" b="1" dirty="0" smtClean="0">
                  <a:solidFill>
                    <a:srgbClr val="FF0000"/>
                  </a:solidFill>
                </a:rPr>
                <a:t>1</a:t>
              </a:r>
              <a:endParaRPr lang="ar-DZ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2195736" y="2492896"/>
              <a:ext cx="1152128" cy="461665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DZ" sz="2400" b="1" dirty="0" smtClean="0">
                  <a:solidFill>
                    <a:srgbClr val="FF0000"/>
                  </a:solidFill>
                </a:rPr>
                <a:t>2</a:t>
              </a:r>
              <a:endParaRPr lang="ar-DZ" sz="2400" b="1" dirty="0">
                <a:solidFill>
                  <a:srgbClr val="FF0000"/>
                </a:solidFill>
              </a:endParaRPr>
            </a:p>
          </p:txBody>
        </p:sp>
      </p:grpSp>
      <p:cxnSp>
        <p:nvCxnSpPr>
          <p:cNvPr id="5" name="Connecteur droit avec flèche 4"/>
          <p:cNvCxnSpPr/>
          <p:nvPr/>
        </p:nvCxnSpPr>
        <p:spPr>
          <a:xfrm>
            <a:off x="7404856" y="4725144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773216" y="5229200"/>
            <a:ext cx="3263280" cy="136815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DZ" sz="2000" b="1" dirty="0" smtClean="0"/>
              <a:t>معرفة الشكرة لابد أن تتحول إلى قاعدة المعرفة </a:t>
            </a:r>
            <a:r>
              <a:rPr lang="fr-FR" sz="2000" b="1" dirty="0" smtClean="0"/>
              <a:t> </a:t>
            </a:r>
          </a:p>
          <a:p>
            <a:pPr algn="ctr"/>
            <a:r>
              <a:rPr lang="fr-FR" sz="2000" b="1" dirty="0" err="1" smtClean="0"/>
              <a:t>Knowledge</a:t>
            </a:r>
            <a:r>
              <a:rPr lang="fr-FR" sz="2000" b="1" dirty="0" smtClean="0"/>
              <a:t> Base</a:t>
            </a:r>
            <a:endParaRPr lang="ar-DZ" sz="2000" b="1" dirty="0"/>
          </a:p>
        </p:txBody>
      </p:sp>
      <p:cxnSp>
        <p:nvCxnSpPr>
          <p:cNvPr id="15" name="Connecteur droit avec flèche 14"/>
          <p:cNvCxnSpPr/>
          <p:nvPr/>
        </p:nvCxnSpPr>
        <p:spPr>
          <a:xfrm>
            <a:off x="1691680" y="479715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84584" y="5229200"/>
            <a:ext cx="3263280" cy="136815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DZ" sz="2000" b="1" dirty="0" smtClean="0"/>
              <a:t>التركيز على خصائص المعرفة الضمنية</a:t>
            </a:r>
            <a:endParaRPr lang="ar-DZ" sz="2000" b="1" dirty="0"/>
          </a:p>
        </p:txBody>
      </p:sp>
    </p:spTree>
    <p:extLst>
      <p:ext uri="{BB962C8B-B14F-4D97-AF65-F5344CB8AC3E}">
        <p14:creationId xmlns:p14="http://schemas.microsoft.com/office/powerpoint/2010/main" val="36461716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AGzTPKJNXuuOK4v20iPS7"/>
</p:tagLst>
</file>

<file path=ppt/theme/theme1.xml><?xml version="1.0" encoding="utf-8"?>
<a:theme xmlns:a="http://schemas.openxmlformats.org/drawingml/2006/main" name="PresentationPro_GlowingTechVide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FAEC0E0-4ABC-4077-8922-293239654A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PresentationPro_GlowingTechVideo</Template>
  <TotalTime>14061</TotalTime>
  <Words>171</Words>
  <Application>Microsoft Office PowerPoint</Application>
  <PresentationFormat>Affichage à l'écran (4:3)</PresentationFormat>
  <Paragraphs>53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PresentationPro_GlowingTechVideo</vt:lpstr>
      <vt:lpstr>جامعة محمد خيضر بسكرة كلية العلوم الاقتصادية والتجارية وعلوم التسيير قسم علوم التسيير</vt:lpstr>
      <vt:lpstr>Présentation PowerPoint</vt:lpstr>
      <vt:lpstr>العوامل التي أدت إلى زيادة الاهتمام بالمعرفة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جامعة محمد خيضر بسكرة كلية العلوم الاقتصادية والتجارية وعلوم التسيير قسم علوم التسيير</dc:title>
  <dc:creator>TAHRI</dc:creator>
  <dc:description>2010 animated abstract template from Presentationpro.com</dc:description>
  <cp:lastModifiedBy>TAHRI</cp:lastModifiedBy>
  <cp:revision>40</cp:revision>
  <dcterms:created xsi:type="dcterms:W3CDTF">2023-10-02T08:27:21Z</dcterms:created>
  <dcterms:modified xsi:type="dcterms:W3CDTF">2024-10-06T06:00:44Z</dcterms:modified>
  <cp:category>2010 abstract</cp:category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TC018813529991</vt:lpwstr>
  </property>
</Properties>
</file>