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6" r:id="rId2"/>
    <p:sldId id="297" r:id="rId3"/>
    <p:sldId id="299" r:id="rId4"/>
    <p:sldId id="302" r:id="rId5"/>
    <p:sldId id="283"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868" autoAdjust="0"/>
  </p:normalViewPr>
  <p:slideViewPr>
    <p:cSldViewPr>
      <p:cViewPr>
        <p:scale>
          <a:sx n="66" d="100"/>
          <a:sy n="66" d="100"/>
        </p:scale>
        <p:origin x="1566" y="1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62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6B6269-6AF3-4FB4-9652-AD7B71352EAF}" type="datetimeFigureOut">
              <a:rPr lang="fr-FR" smtClean="0"/>
              <a:pPr/>
              <a:t>01/11/2024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297581-DF63-46CB-B4BF-8C11E105EAA1}" type="slidenum">
              <a:rPr lang="fr-FR" smtClean="0"/>
              <a:pPr/>
              <a:t>‹N°›</a:t>
            </a:fld>
            <a:endParaRPr lang="fr-FR"/>
          </a:p>
        </p:txBody>
      </p:sp>
    </p:spTree>
    <p:extLst>
      <p:ext uri="{BB962C8B-B14F-4D97-AF65-F5344CB8AC3E}">
        <p14:creationId xmlns:p14="http://schemas.microsoft.com/office/powerpoint/2010/main" val="1009172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 dirty="0"/>
          </a:p>
        </p:txBody>
      </p:sp>
      <p:sp>
        <p:nvSpPr>
          <p:cNvPr id="4" name="Espace réservé du numéro de diapositive 3"/>
          <p:cNvSpPr>
            <a:spLocks noGrp="1"/>
          </p:cNvSpPr>
          <p:nvPr>
            <p:ph type="sldNum" sz="quarter" idx="10"/>
          </p:nvPr>
        </p:nvSpPr>
        <p:spPr/>
        <p:txBody>
          <a:bodyPr/>
          <a:lstStyle/>
          <a:p>
            <a:fld id="{8D297581-DF63-46CB-B4BF-8C11E105EAA1}" type="slidenum">
              <a:rPr lang="fr-FR" smtClean="0"/>
              <a:pPr/>
              <a:t>1</a:t>
            </a:fld>
            <a:endParaRPr lang="fr-FR"/>
          </a:p>
        </p:txBody>
      </p:sp>
    </p:spTree>
    <p:extLst>
      <p:ext uri="{BB962C8B-B14F-4D97-AF65-F5344CB8AC3E}">
        <p14:creationId xmlns:p14="http://schemas.microsoft.com/office/powerpoint/2010/main" val="3106327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 dirty="0"/>
          </a:p>
        </p:txBody>
      </p:sp>
      <p:sp>
        <p:nvSpPr>
          <p:cNvPr id="4" name="Espace réservé du numéro de diapositive 3"/>
          <p:cNvSpPr>
            <a:spLocks noGrp="1"/>
          </p:cNvSpPr>
          <p:nvPr>
            <p:ph type="sldNum" sz="quarter" idx="10"/>
          </p:nvPr>
        </p:nvSpPr>
        <p:spPr/>
        <p:txBody>
          <a:bodyPr/>
          <a:lstStyle/>
          <a:p>
            <a:fld id="{8D297581-DF63-46CB-B4BF-8C11E105EAA1}" type="slidenum">
              <a:rPr lang="fr-FR" smtClean="0"/>
              <a:pPr/>
              <a:t>2</a:t>
            </a:fld>
            <a:endParaRPr lang="fr-FR"/>
          </a:p>
        </p:txBody>
      </p:sp>
    </p:spTree>
    <p:extLst>
      <p:ext uri="{BB962C8B-B14F-4D97-AF65-F5344CB8AC3E}">
        <p14:creationId xmlns:p14="http://schemas.microsoft.com/office/powerpoint/2010/main" val="413875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01/11/2024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6800B-4FD9-40A6-B159-D953F3AE5121}" type="datetimeFigureOut">
              <a:rPr lang="fr-FR" smtClean="0"/>
              <a:pPr/>
              <a:t>01/11/2024</a:t>
            </a:fld>
            <a:endParaRPr lang="fr-FR"/>
          </a:p>
        </p:txBody>
      </p:sp>
      <p:sp>
        <p:nvSpPr>
          <p:cNvPr id="5" name="Espace réservé du pied de page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25365-55D2-476C-BBAA-371A9DD1D91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79512" y="260648"/>
            <a:ext cx="8784976" cy="6480720"/>
          </a:xfrm>
        </p:spPr>
        <p:txBody>
          <a:bodyPr>
            <a:normAutofit fontScale="25000" lnSpcReduction="20000"/>
          </a:bodyPr>
          <a:lstStyle/>
          <a:p>
            <a:pPr marL="0" indent="0" algn="r" rtl="1">
              <a:buNone/>
            </a:pPr>
            <a:r>
              <a:rPr lang="ar-DZ" sz="11200" b="1" dirty="0">
                <a:solidFill>
                  <a:srgbClr val="C00000"/>
                </a:solidFill>
              </a:rPr>
              <a:t>-الإطار القانوني للفنادق:</a:t>
            </a:r>
          </a:p>
          <a:p>
            <a:pPr marL="0" indent="0" algn="r" rtl="1">
              <a:lnSpc>
                <a:spcPct val="120000"/>
              </a:lnSpc>
              <a:buNone/>
            </a:pPr>
            <a:r>
              <a:rPr lang="ar-DZ" sz="8000" b="1" dirty="0">
                <a:solidFill>
                  <a:schemeClr val="tx2">
                    <a:lumMod val="75000"/>
                  </a:schemeClr>
                </a:solidFill>
              </a:rPr>
              <a:t>-تعريف النشاط الفندقي:</a:t>
            </a:r>
          </a:p>
          <a:p>
            <a:pPr marL="0" indent="0" algn="r" rtl="1">
              <a:lnSpc>
                <a:spcPct val="120000"/>
              </a:lnSpc>
              <a:buNone/>
            </a:pPr>
            <a:r>
              <a:rPr lang="ar-DZ" sz="7200" b="1" dirty="0"/>
              <a:t>حدد القانون الجزائري رقم  01-99 المؤرخ في 11 جانفي1999 القواعد  المتعلقة بالفندقة، حيث يعتبر في مفهوم هذا القانون نشاطا فندقيا كل استغلال بمقابل لمؤسسة فندقية.</a:t>
            </a:r>
          </a:p>
          <a:p>
            <a:pPr marL="0" indent="0" algn="r" rtl="1">
              <a:lnSpc>
                <a:spcPct val="120000"/>
              </a:lnSpc>
              <a:buNone/>
            </a:pPr>
            <a:r>
              <a:rPr lang="ar-DZ" sz="7200" b="1" dirty="0">
                <a:solidFill>
                  <a:schemeClr val="tx2">
                    <a:lumMod val="75000"/>
                  </a:schemeClr>
                </a:solidFill>
              </a:rPr>
              <a:t>-تعريف الفندقي: </a:t>
            </a:r>
            <a:r>
              <a:rPr lang="ar-DZ" sz="7200" b="1" dirty="0"/>
              <a:t>هو كل شخص طبيعي، أو معنوي، يمارس نشاطا فندقيا.</a:t>
            </a:r>
          </a:p>
          <a:p>
            <a:pPr marL="0" indent="0" algn="just" rtl="1">
              <a:lnSpc>
                <a:spcPct val="120000"/>
              </a:lnSpc>
              <a:buNone/>
            </a:pPr>
            <a:r>
              <a:rPr lang="ar-DZ" sz="7200" b="1" dirty="0">
                <a:solidFill>
                  <a:schemeClr val="tx2">
                    <a:lumMod val="75000"/>
                  </a:schemeClr>
                </a:solidFill>
              </a:rPr>
              <a:t>-</a:t>
            </a:r>
            <a:r>
              <a:rPr lang="ar-DZ" sz="7200" b="1" dirty="0" err="1">
                <a:solidFill>
                  <a:schemeClr val="tx2">
                    <a:lumMod val="75000"/>
                  </a:schemeClr>
                </a:solidFill>
              </a:rPr>
              <a:t>نعريف</a:t>
            </a:r>
            <a:r>
              <a:rPr lang="ar-DZ" sz="7200" b="1" dirty="0">
                <a:solidFill>
                  <a:schemeClr val="tx2">
                    <a:lumMod val="75000"/>
                  </a:schemeClr>
                </a:solidFill>
              </a:rPr>
              <a:t> المؤسسة الفندقية: </a:t>
            </a:r>
            <a:r>
              <a:rPr lang="ar-DZ" sz="7200" b="1" dirty="0"/>
              <a:t>هي كل مؤسسة تقبل الزبائن لإيوائهم مع تقديم خدمات إضافية لهم أو بدونها.</a:t>
            </a:r>
          </a:p>
          <a:p>
            <a:pPr marL="0" indent="0" algn="just" rtl="1">
              <a:lnSpc>
                <a:spcPct val="120000"/>
              </a:lnSpc>
              <a:buNone/>
            </a:pPr>
            <a:r>
              <a:rPr lang="ar-DZ" sz="7200" b="1" dirty="0"/>
              <a:t>وعرف المشرع الجزائري من خلال القانون رقم01-99 في نـص المـادة 04 منـه المؤسسة الفندقية: هي كل مؤسسة تستقبل الزبائن لإيوائهم مع تقديم خدمات إضـافية لهـم أو بدونها. وقد نصت المادة رقم 02 من المرسوم التنفيذي رقـم 158-19 المـؤرخ فـي 30 أبريل2019 حيث نصت المادة 02 منه في فقرتها الأولى على أنه: "يقصد بمؤسسـة فندقية في مفهوم هذا المرسوم، كل مؤسسة ذات طابع تجاري تستقبل زبـائن مـارين أو مقيمين دون أن يتخذوها سكنا لهم، وتوفر لهم أساسا خدمات الإقامة مصحوبة بالخـدمات المرتبطة بها ، عرف المرسوم رقم 2000-46 المؤرخ في 01 مارس 2000، المؤسسات الفندقية وحدد تنظيمها وسيرها وكيفية استغلالها، حيث يعرف هذا المرسوم المؤسسة الفندقية كل مؤسسة تمارس نشاطا فندقيا وهي: فندق-نزل الطريق-قرى العطلة-الاقامة السياحية-المنازل الريفية-النزل العائلي-شالي-منزل عائلي مفروش-مخيمات-محطة الاستراحة. </a:t>
            </a:r>
          </a:p>
          <a:p>
            <a:pPr marL="0" indent="0" algn="just" rtl="1">
              <a:buNone/>
            </a:pPr>
            <a:r>
              <a:rPr lang="ar-DZ" sz="7200" b="1" dirty="0">
                <a:solidFill>
                  <a:srgbClr val="002060"/>
                </a:solidFill>
              </a:rPr>
              <a:t>-تعريف الفندق: </a:t>
            </a:r>
            <a:r>
              <a:rPr lang="ar-DZ" sz="7200" b="1" dirty="0"/>
              <a:t>هو كل هيكل أو بناء للإيواء مجهز للإقامة مع إمكانية إطعام الزبائن. وترتب الفنادق إلى 6 أصناف هي:</a:t>
            </a:r>
          </a:p>
          <a:p>
            <a:pPr marL="0" indent="0" algn="r" rtl="1">
              <a:buNone/>
            </a:pPr>
            <a:r>
              <a:rPr lang="ar-DZ" sz="7200" b="1" dirty="0"/>
              <a:t>الصنف الأول: 05 نجوم</a:t>
            </a:r>
          </a:p>
          <a:p>
            <a:pPr marL="0" indent="0" algn="r" rtl="1">
              <a:buNone/>
            </a:pPr>
            <a:r>
              <a:rPr lang="ar-DZ" sz="7200" b="1" dirty="0"/>
              <a:t>الصنف الثاني: 04 نجوم</a:t>
            </a:r>
          </a:p>
          <a:p>
            <a:pPr marL="0" indent="0" algn="r" rtl="1">
              <a:buNone/>
            </a:pPr>
            <a:r>
              <a:rPr lang="ar-DZ" sz="7200" b="1" dirty="0"/>
              <a:t>الصنف الثالث: 03 نجوم</a:t>
            </a:r>
          </a:p>
          <a:p>
            <a:pPr marL="0" indent="0" algn="r" rtl="1">
              <a:buNone/>
            </a:pPr>
            <a:r>
              <a:rPr lang="ar-DZ" sz="7200" b="1" dirty="0"/>
              <a:t>الصنف الرابع: 02 نجوم</a:t>
            </a:r>
          </a:p>
          <a:p>
            <a:pPr marL="0" indent="0" algn="r" rtl="1">
              <a:buNone/>
            </a:pPr>
            <a:r>
              <a:rPr lang="ar-DZ" sz="7200" b="1" dirty="0"/>
              <a:t>الصنف الخامس: 01 نجمة واحدة</a:t>
            </a:r>
          </a:p>
          <a:p>
            <a:pPr marL="0" indent="0" algn="r" rtl="1">
              <a:buNone/>
            </a:pPr>
            <a:r>
              <a:rPr lang="ar-DZ" sz="7200" b="1" dirty="0"/>
              <a:t>الصنف السادس: بدون نجوم</a:t>
            </a:r>
          </a:p>
          <a:p>
            <a:pPr marL="0" indent="0" algn="r" rtl="1">
              <a:buNone/>
            </a:pPr>
            <a:endParaRPr lang="en-US" sz="7200" b="1" i="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en-US" sz="7200" b="1" i="1" dirty="0">
                <a:latin typeface="Times New Roman" panose="02020603050405020304" pitchFamily="18" charset="0"/>
                <a:cs typeface="Times New Roman" panose="02020603050405020304" pitchFamily="18" charset="0"/>
              </a:rPr>
              <a:t>   </a:t>
            </a:r>
            <a:endParaRPr lang="fr-FR" sz="7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50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79512" y="0"/>
            <a:ext cx="8856984" cy="6858000"/>
          </a:xfrm>
        </p:spPr>
        <p:txBody>
          <a:bodyPr>
            <a:normAutofit fontScale="25000" lnSpcReduction="20000"/>
          </a:bodyPr>
          <a:lstStyle/>
          <a:p>
            <a:pPr marL="0" indent="0">
              <a:buNone/>
            </a:pPr>
            <a:r>
              <a:rPr lang="fr-FR" sz="1600" b="1" i="1" dirty="0">
                <a:latin typeface="Times New Roman" panose="02020603050405020304" pitchFamily="18" charset="0"/>
                <a:cs typeface="Times New Roman" panose="02020603050405020304" pitchFamily="18" charset="0"/>
              </a:rPr>
              <a:t>-</a:t>
            </a:r>
            <a:r>
              <a:rPr lang="fr-FR" sz="8000" b="1" i="1" dirty="0">
                <a:solidFill>
                  <a:srgbClr val="C00000"/>
                </a:solidFill>
                <a:latin typeface="Times New Roman" panose="02020603050405020304" pitchFamily="18" charset="0"/>
                <a:cs typeface="Times New Roman" panose="02020603050405020304" pitchFamily="18" charset="0"/>
              </a:rPr>
              <a:t>Legal </a:t>
            </a:r>
            <a:r>
              <a:rPr lang="fr-FR" sz="8000" b="1" i="1" dirty="0" err="1">
                <a:solidFill>
                  <a:srgbClr val="C00000"/>
                </a:solidFill>
                <a:latin typeface="Times New Roman" panose="02020603050405020304" pitchFamily="18" charset="0"/>
                <a:cs typeface="Times New Roman" panose="02020603050405020304" pitchFamily="18" charset="0"/>
              </a:rPr>
              <a:t>regulation</a:t>
            </a:r>
            <a:r>
              <a:rPr lang="fr-FR" sz="8000" b="1" i="1" dirty="0">
                <a:solidFill>
                  <a:srgbClr val="C00000"/>
                </a:solidFill>
                <a:latin typeface="Times New Roman" panose="02020603050405020304" pitchFamily="18" charset="0"/>
                <a:cs typeface="Times New Roman" panose="02020603050405020304" pitchFamily="18" charset="0"/>
              </a:rPr>
              <a:t> of </a:t>
            </a:r>
            <a:r>
              <a:rPr lang="fr-FR" sz="8000" b="1" i="1" dirty="0" err="1">
                <a:solidFill>
                  <a:srgbClr val="C00000"/>
                </a:solidFill>
                <a:latin typeface="Times New Roman" panose="02020603050405020304" pitchFamily="18" charset="0"/>
                <a:cs typeface="Times New Roman" panose="02020603050405020304" pitchFamily="18" charset="0"/>
              </a:rPr>
              <a:t>hotels</a:t>
            </a:r>
            <a:r>
              <a:rPr lang="fr-FR" sz="8000" b="1" i="1" dirty="0">
                <a:solidFill>
                  <a:srgbClr val="C00000"/>
                </a:solidFill>
                <a:latin typeface="Times New Roman" panose="02020603050405020304" pitchFamily="18" charset="0"/>
                <a:cs typeface="Times New Roman" panose="02020603050405020304" pitchFamily="18" charset="0"/>
              </a:rPr>
              <a:t>:</a:t>
            </a:r>
            <a:endParaRPr lang="en-US" sz="8000" b="1" i="1" dirty="0">
              <a:solidFill>
                <a:srgbClr val="C00000"/>
              </a:solidFill>
              <a:latin typeface="Times New Roman" panose="02020603050405020304" pitchFamily="18" charset="0"/>
              <a:cs typeface="Times New Roman" panose="02020603050405020304" pitchFamily="18" charset="0"/>
            </a:endParaRPr>
          </a:p>
          <a:p>
            <a:pPr marL="0" indent="0">
              <a:lnSpc>
                <a:spcPct val="170000"/>
              </a:lnSpc>
              <a:buNone/>
            </a:pPr>
            <a:r>
              <a:rPr lang="en-US" sz="7200" b="1" i="1" dirty="0">
                <a:solidFill>
                  <a:srgbClr val="C00000"/>
                </a:solidFill>
                <a:latin typeface="Times New Roman" panose="02020603050405020304" pitchFamily="18" charset="0"/>
                <a:cs typeface="Times New Roman" panose="02020603050405020304" pitchFamily="18" charset="0"/>
              </a:rPr>
              <a:t>-</a:t>
            </a:r>
            <a:r>
              <a:rPr lang="en-US" sz="7200" b="1" i="1" dirty="0">
                <a:solidFill>
                  <a:srgbClr val="C00000"/>
                </a:solidFill>
                <a:latin typeface="Simplified Arabic" panose="02020603050405020304" pitchFamily="18" charset="-78"/>
                <a:cs typeface="Simplified Arabic" panose="02020603050405020304" pitchFamily="18" charset="-78"/>
              </a:rPr>
              <a:t>Definition of hotel activity:</a:t>
            </a:r>
          </a:p>
          <a:p>
            <a:pPr marL="0" indent="0">
              <a:buNone/>
            </a:pPr>
            <a:r>
              <a:rPr lang="en-US" sz="7200" b="1" i="1" dirty="0">
                <a:latin typeface="Simplified Arabic" panose="02020603050405020304" pitchFamily="18" charset="-78"/>
                <a:cs typeface="Simplified Arabic" panose="02020603050405020304" pitchFamily="18" charset="-78"/>
              </a:rPr>
              <a:t>Specify Algerian Law No</a:t>
            </a:r>
          </a:p>
          <a:p>
            <a:pPr marL="0" indent="0">
              <a:buNone/>
            </a:pPr>
            <a:r>
              <a:rPr lang="en-US" sz="7200" b="1" i="1" dirty="0">
                <a:latin typeface="Simplified Arabic" panose="02020603050405020304" pitchFamily="18" charset="-78"/>
                <a:cs typeface="Simplified Arabic" panose="02020603050405020304" pitchFamily="18" charset="-78"/>
              </a:rPr>
              <a:t> 01-99 of January 11, 1999, rules relating to hotels. In the meaning of this law, any paid exploitation of a hotel establishment is considered a hotel activity.</a:t>
            </a:r>
          </a:p>
          <a:p>
            <a:pPr marL="0" indent="0">
              <a:buNone/>
            </a:pPr>
            <a:r>
              <a:rPr lang="en-US" sz="7200" b="1" i="1" dirty="0">
                <a:solidFill>
                  <a:srgbClr val="C00000"/>
                </a:solidFill>
                <a:latin typeface="Simplified Arabic" panose="02020603050405020304" pitchFamily="18" charset="-78"/>
                <a:cs typeface="Simplified Arabic" panose="02020603050405020304" pitchFamily="18" charset="-78"/>
              </a:rPr>
              <a:t>-Definition of a hotelier: </a:t>
            </a:r>
            <a:r>
              <a:rPr lang="en-US" sz="7200" b="1" i="1" dirty="0">
                <a:latin typeface="Simplified Arabic" panose="02020603050405020304" pitchFamily="18" charset="-78"/>
                <a:cs typeface="Simplified Arabic" panose="02020603050405020304" pitchFamily="18" charset="-78"/>
              </a:rPr>
              <a:t>He is every natural or legal person who practices a hotel activity.</a:t>
            </a:r>
          </a:p>
          <a:p>
            <a:pPr marL="0" indent="0" algn="just">
              <a:buNone/>
            </a:pPr>
            <a:r>
              <a:rPr lang="en-US" sz="7200" b="1" i="1" dirty="0">
                <a:solidFill>
                  <a:srgbClr val="C00000"/>
                </a:solidFill>
                <a:latin typeface="Simplified Arabic" panose="02020603050405020304" pitchFamily="18" charset="-78"/>
                <a:cs typeface="Simplified Arabic" panose="02020603050405020304" pitchFamily="18" charset="-78"/>
              </a:rPr>
              <a:t>-The legal definition of a hotel establishment: </a:t>
            </a:r>
            <a:r>
              <a:rPr lang="en-US" sz="7200" b="1" i="1" dirty="0">
                <a:latin typeface="Simplified Arabic" panose="02020603050405020304" pitchFamily="18" charset="-78"/>
                <a:cs typeface="Simplified Arabic" panose="02020603050405020304" pitchFamily="18" charset="-78"/>
              </a:rPr>
              <a:t>It is every establishment that accepts customers to accommodate them, with or without providing them with additional services. The Algerian legislator, through Law No. 01-99 in the text of Article 4 thereof, defined a hotel establishment as: any establishment that receives customers to accommodate them, with or without providing them with additional services.</a:t>
            </a:r>
            <a:endParaRPr lang="fr-FR" sz="7200" b="1" i="1" dirty="0">
              <a:latin typeface="Simplified Arabic" panose="02020603050405020304" pitchFamily="18" charset="-78"/>
              <a:cs typeface="Simplified Arabic" panose="02020603050405020304" pitchFamily="18" charset="-78"/>
            </a:endParaRPr>
          </a:p>
          <a:p>
            <a:pPr marL="0" indent="0" algn="just">
              <a:buNone/>
            </a:pPr>
            <a:r>
              <a:rPr lang="en-US" sz="7200" b="1" i="1" dirty="0">
                <a:latin typeface="Simplified Arabic" panose="02020603050405020304" pitchFamily="18" charset="-78"/>
                <a:cs typeface="Simplified Arabic" panose="02020603050405020304" pitchFamily="18" charset="-78"/>
              </a:rPr>
              <a:t>Article N=2 of Executive Decree No. 158-19 dated April 30, 2019 stipulated in Article 2 of it in its first paragraph that: “A hotel establishment, in the meaning of this decree, means every establishment of a commercial nature that receives passing or resident customers without them taking it as a residence.” To them, it mainly provides them with accommodation services accompanied by services associated with it.</a:t>
            </a:r>
          </a:p>
          <a:p>
            <a:pPr marL="0" indent="0" algn="just">
              <a:buNone/>
            </a:pPr>
            <a:r>
              <a:rPr lang="en-US" sz="7200" b="1" i="1" dirty="0">
                <a:latin typeface="Simplified Arabic" panose="02020603050405020304" pitchFamily="18" charset="-78"/>
                <a:cs typeface="Simplified Arabic" panose="02020603050405020304" pitchFamily="18" charset="-78"/>
              </a:rPr>
              <a:t>Decree No. 2000-46 of March 1, 2000 defined hotel establishments and determined their organization, operation, and method of exploitation. This decree defines a hotel establishment as every establishment that practices a hotel activity, namely: hotel - road hotel - holiday villages - tourist accommodation - rural homes - family lodges - Chalet-furnished </a:t>
            </a:r>
            <a:r>
              <a:rPr lang="en-US" sz="7200" b="1" i="1" dirty="0" err="1">
                <a:latin typeface="Simplified Arabic" panose="02020603050405020304" pitchFamily="18" charset="-78"/>
                <a:cs typeface="Simplified Arabic" panose="02020603050405020304" pitchFamily="18" charset="-78"/>
              </a:rPr>
              <a:t>famil</a:t>
            </a:r>
            <a:r>
              <a:rPr lang="en-US" sz="7200" b="1" i="1" dirty="0">
                <a:solidFill>
                  <a:srgbClr val="C00000"/>
                </a:solidFill>
                <a:latin typeface="Simplified Arabic" panose="02020603050405020304" pitchFamily="18" charset="-78"/>
                <a:cs typeface="Simplified Arabic" panose="02020603050405020304" pitchFamily="18" charset="-78"/>
              </a:rPr>
              <a:t>-Definition of a hotel: </a:t>
            </a:r>
            <a:r>
              <a:rPr lang="en-US" sz="7200" b="1" i="1" dirty="0">
                <a:latin typeface="Simplified Arabic" panose="02020603050405020304" pitchFamily="18" charset="-78"/>
                <a:cs typeface="Simplified Arabic" panose="02020603050405020304" pitchFamily="18" charset="-78"/>
              </a:rPr>
              <a:t>y home-camps-rest station.</a:t>
            </a:r>
          </a:p>
          <a:p>
            <a:pPr marL="0" indent="0" algn="just">
              <a:buNone/>
            </a:pPr>
            <a:r>
              <a:rPr lang="en-US" sz="7200" b="1" i="1" dirty="0">
                <a:latin typeface="Simplified Arabic" panose="02020603050405020304" pitchFamily="18" charset="-78"/>
                <a:cs typeface="Simplified Arabic" panose="02020603050405020304" pitchFamily="18" charset="-78"/>
              </a:rPr>
              <a:t>It is any accommodation structure or building equipped for accommodation with the ability to feed customers. Hotels are arranged into 6 categories:</a:t>
            </a:r>
          </a:p>
          <a:p>
            <a:pPr marL="0" indent="0">
              <a:buNone/>
            </a:pPr>
            <a:r>
              <a:rPr lang="en-US" sz="7200" b="1" i="1" dirty="0" smtClean="0">
                <a:latin typeface="Simplified Arabic" panose="02020603050405020304" pitchFamily="18" charset="-78"/>
                <a:cs typeface="Simplified Arabic" panose="02020603050405020304" pitchFamily="18" charset="-78"/>
              </a:rPr>
              <a:t>First </a:t>
            </a:r>
            <a:r>
              <a:rPr lang="en-US" sz="7200" b="1" i="1" dirty="0">
                <a:latin typeface="Simplified Arabic" panose="02020603050405020304" pitchFamily="18" charset="-78"/>
                <a:cs typeface="Simplified Arabic" panose="02020603050405020304" pitchFamily="18" charset="-78"/>
              </a:rPr>
              <a:t>class: 05 </a:t>
            </a:r>
            <a:r>
              <a:rPr lang="en-US" sz="7200" b="1" i="1" dirty="0" smtClean="0">
                <a:latin typeface="Simplified Arabic" panose="02020603050405020304" pitchFamily="18" charset="-78"/>
                <a:cs typeface="Simplified Arabic" panose="02020603050405020304" pitchFamily="18" charset="-78"/>
              </a:rPr>
              <a:t>stars/</a:t>
            </a:r>
            <a:r>
              <a:rPr lang="en-US" sz="7200" b="1" i="1" dirty="0">
                <a:latin typeface="Simplified Arabic" panose="02020603050405020304" pitchFamily="18" charset="-78"/>
                <a:cs typeface="Simplified Arabic" panose="02020603050405020304" pitchFamily="18" charset="-78"/>
              </a:rPr>
              <a:t> </a:t>
            </a:r>
            <a:r>
              <a:rPr lang="en-US" sz="7200" b="1" i="1" dirty="0" smtClean="0">
                <a:latin typeface="Simplified Arabic" panose="02020603050405020304" pitchFamily="18" charset="-78"/>
                <a:cs typeface="Simplified Arabic" panose="02020603050405020304" pitchFamily="18" charset="-78"/>
              </a:rPr>
              <a:t>Second </a:t>
            </a:r>
            <a:r>
              <a:rPr lang="en-US" sz="7200" b="1" i="1" dirty="0">
                <a:latin typeface="Simplified Arabic" panose="02020603050405020304" pitchFamily="18" charset="-78"/>
                <a:cs typeface="Simplified Arabic" panose="02020603050405020304" pitchFamily="18" charset="-78"/>
              </a:rPr>
              <a:t>category: 04 stars</a:t>
            </a:r>
          </a:p>
          <a:p>
            <a:pPr marL="0" indent="0">
              <a:buNone/>
            </a:pPr>
            <a:r>
              <a:rPr lang="en-US" sz="7200" b="1" i="1" dirty="0">
                <a:latin typeface="Simplified Arabic" panose="02020603050405020304" pitchFamily="18" charset="-78"/>
                <a:cs typeface="Simplified Arabic" panose="02020603050405020304" pitchFamily="18" charset="-78"/>
              </a:rPr>
              <a:t>Third category: 03 </a:t>
            </a:r>
            <a:r>
              <a:rPr lang="en-US" sz="7200" b="1" i="1" dirty="0" smtClean="0">
                <a:latin typeface="Simplified Arabic" panose="02020603050405020304" pitchFamily="18" charset="-78"/>
                <a:cs typeface="Simplified Arabic" panose="02020603050405020304" pitchFamily="18" charset="-78"/>
              </a:rPr>
              <a:t>stars /</a:t>
            </a:r>
            <a:r>
              <a:rPr lang="en-US" sz="7200" b="1" i="1" dirty="0">
                <a:latin typeface="Simplified Arabic" panose="02020603050405020304" pitchFamily="18" charset="-78"/>
                <a:cs typeface="Simplified Arabic" panose="02020603050405020304" pitchFamily="18" charset="-78"/>
              </a:rPr>
              <a:t> </a:t>
            </a:r>
            <a:r>
              <a:rPr lang="en-US" sz="7200" b="1" i="1" dirty="0" smtClean="0">
                <a:latin typeface="Simplified Arabic" panose="02020603050405020304" pitchFamily="18" charset="-78"/>
                <a:cs typeface="Simplified Arabic" panose="02020603050405020304" pitchFamily="18" charset="-78"/>
              </a:rPr>
              <a:t>Fourth </a:t>
            </a:r>
            <a:r>
              <a:rPr lang="en-US" sz="7200" b="1" i="1" dirty="0">
                <a:latin typeface="Simplified Arabic" panose="02020603050405020304" pitchFamily="18" charset="-78"/>
                <a:cs typeface="Simplified Arabic" panose="02020603050405020304" pitchFamily="18" charset="-78"/>
              </a:rPr>
              <a:t>category: 02 </a:t>
            </a:r>
            <a:r>
              <a:rPr lang="en-US" sz="7200" b="1" i="1" dirty="0" smtClean="0">
                <a:latin typeface="Simplified Arabic" panose="02020603050405020304" pitchFamily="18" charset="-78"/>
                <a:cs typeface="Simplified Arabic" panose="02020603050405020304" pitchFamily="18" charset="-78"/>
              </a:rPr>
              <a:t>stars/</a:t>
            </a:r>
            <a:r>
              <a:rPr lang="en-US" sz="7200" b="1" i="1" dirty="0">
                <a:latin typeface="Simplified Arabic" panose="02020603050405020304" pitchFamily="18" charset="-78"/>
                <a:cs typeface="Simplified Arabic" panose="02020603050405020304" pitchFamily="18" charset="-78"/>
              </a:rPr>
              <a:t> </a:t>
            </a:r>
            <a:r>
              <a:rPr lang="en-US" sz="7200" b="1" i="1" dirty="0" smtClean="0">
                <a:latin typeface="Simplified Arabic" panose="02020603050405020304" pitchFamily="18" charset="-78"/>
                <a:cs typeface="Simplified Arabic" panose="02020603050405020304" pitchFamily="18" charset="-78"/>
              </a:rPr>
              <a:t>Fifth </a:t>
            </a:r>
            <a:r>
              <a:rPr lang="en-US" sz="7200" b="1" i="1" dirty="0">
                <a:latin typeface="Simplified Arabic" panose="02020603050405020304" pitchFamily="18" charset="-78"/>
                <a:cs typeface="Simplified Arabic" panose="02020603050405020304" pitchFamily="18" charset="-78"/>
              </a:rPr>
              <a:t>category: 01 one </a:t>
            </a:r>
            <a:r>
              <a:rPr lang="en-US" sz="7200" b="1" i="1" dirty="0" smtClean="0">
                <a:latin typeface="Simplified Arabic" panose="02020603050405020304" pitchFamily="18" charset="-78"/>
                <a:cs typeface="Simplified Arabic" panose="02020603050405020304" pitchFamily="18" charset="-78"/>
              </a:rPr>
              <a:t>star/</a:t>
            </a:r>
            <a:r>
              <a:rPr lang="en-US" sz="7200" b="1" i="1" dirty="0">
                <a:latin typeface="Simplified Arabic" panose="02020603050405020304" pitchFamily="18" charset="-78"/>
                <a:cs typeface="Simplified Arabic" panose="02020603050405020304" pitchFamily="18" charset="-78"/>
              </a:rPr>
              <a:t> </a:t>
            </a:r>
            <a:r>
              <a:rPr lang="en-US" sz="7200" b="1" i="1" dirty="0" smtClean="0">
                <a:latin typeface="Simplified Arabic" panose="02020603050405020304" pitchFamily="18" charset="-78"/>
                <a:cs typeface="Simplified Arabic" panose="02020603050405020304" pitchFamily="18" charset="-78"/>
              </a:rPr>
              <a:t>Sixth </a:t>
            </a:r>
            <a:r>
              <a:rPr lang="en-US" sz="7200" b="1" i="1" dirty="0">
                <a:latin typeface="Simplified Arabic" panose="02020603050405020304" pitchFamily="18" charset="-78"/>
                <a:cs typeface="Simplified Arabic" panose="02020603050405020304" pitchFamily="18" charset="-78"/>
              </a:rPr>
              <a:t>category: no stars</a:t>
            </a:r>
            <a:endParaRPr lang="fr-FR" sz="7200" b="1" i="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998564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79512" y="764704"/>
            <a:ext cx="8712968" cy="5400600"/>
          </a:xfrm>
        </p:spPr>
        <p:txBody>
          <a:bodyPr>
            <a:normAutofit fontScale="92500"/>
          </a:bodyPr>
          <a:lstStyle/>
          <a:p>
            <a:pPr marL="0" indent="0" algn="just" rtl="1">
              <a:lnSpc>
                <a:spcPct val="150000"/>
              </a:lnSpc>
              <a:buNone/>
            </a:pPr>
            <a:r>
              <a:rPr lang="ar-DZ" sz="2400" b="1" dirty="0"/>
              <a:t>-ولكل رتبة للفندق معايير تختلف عن رتبة الفنادق الأخرى من حيث الخدمات المقدمة و مساحات الغرف والقاعات والسلالم  والأروقة والممرات وتجهيـزات الأثـاث والأمـن وطريقـة الاستقبال وكيفية الحجوزات واختلاف التصاميم الموجودة في المؤسسة والمدير المسـير فيها. وكلها تساهم في زيادة عنصر جودة المنتوجات السياحية والتي تعتبر بدورها أيضـا عنصرا أساسيا في تحريك الجذب السياحي.</a:t>
            </a:r>
          </a:p>
          <a:p>
            <a:pPr marL="0" indent="0" algn="just" rtl="1">
              <a:lnSpc>
                <a:spcPct val="150000"/>
              </a:lnSpc>
              <a:buNone/>
            </a:pPr>
            <a:r>
              <a:rPr lang="ar-DZ" sz="2400" b="1" dirty="0"/>
              <a:t>-تخضع المؤسسات الفندقية من أجل استغلالها لإجراءات تصنيف إلى رتب وفقا للمعايير</a:t>
            </a:r>
          </a:p>
          <a:p>
            <a:pPr marL="0" indent="0" algn="just" rtl="1">
              <a:lnSpc>
                <a:spcPct val="150000"/>
              </a:lnSpc>
              <a:buNone/>
            </a:pPr>
            <a:r>
              <a:rPr lang="ar-DZ" sz="2400" b="1" dirty="0"/>
              <a:t>والشروط التي حددها المرسوم التنفيذي رقم 19-158.</a:t>
            </a:r>
          </a:p>
          <a:p>
            <a:pPr marL="0" indent="0" algn="just" rtl="1">
              <a:lnSpc>
                <a:spcPct val="150000"/>
              </a:lnSpc>
              <a:buNone/>
            </a:pPr>
            <a:r>
              <a:rPr lang="ar-DZ" sz="2400" b="1" dirty="0"/>
              <a:t>-تتضمن </a:t>
            </a:r>
            <a:r>
              <a:rPr lang="ar-DZ" sz="2400" b="1" dirty="0" err="1"/>
              <a:t>عملیة</a:t>
            </a:r>
            <a:r>
              <a:rPr lang="ar-DZ" sz="2400" b="1" dirty="0"/>
              <a:t> بناء الفنادق إجراءات </a:t>
            </a:r>
            <a:r>
              <a:rPr lang="ar-DZ" sz="2400" b="1" dirty="0" err="1"/>
              <a:t>شكلیة</a:t>
            </a:r>
            <a:r>
              <a:rPr lang="ar-DZ" sz="2400" b="1" dirty="0"/>
              <a:t> سابقة لمنح الرخصة </a:t>
            </a:r>
            <a:r>
              <a:rPr lang="ar-DZ" sz="2400" b="1" dirty="0" err="1"/>
              <a:t>فھي</a:t>
            </a:r>
            <a:r>
              <a:rPr lang="ar-DZ" sz="2400" b="1" dirty="0"/>
              <a:t> </a:t>
            </a:r>
            <a:r>
              <a:rPr lang="ar-DZ" sz="2400" b="1" dirty="0" err="1"/>
              <a:t>تستھل</a:t>
            </a:r>
            <a:r>
              <a:rPr lang="ar-DZ" sz="2400" b="1" dirty="0"/>
              <a:t> بالمصادقة </a:t>
            </a:r>
            <a:r>
              <a:rPr lang="ar-DZ" sz="2400" b="1" dirty="0" err="1"/>
              <a:t>الأولیة</a:t>
            </a:r>
            <a:r>
              <a:rPr lang="ar-DZ" sz="2400" b="1" dirty="0"/>
              <a:t> للمخططات المشروع وتخضع </a:t>
            </a:r>
            <a:r>
              <a:rPr lang="ar-DZ" sz="2400" b="1" dirty="0" err="1"/>
              <a:t>ھذه</a:t>
            </a:r>
            <a:r>
              <a:rPr lang="ar-DZ" sz="2400" b="1" dirty="0"/>
              <a:t> المخططات إلى رقابة </a:t>
            </a:r>
            <a:r>
              <a:rPr lang="ar-DZ" sz="2400" b="1" dirty="0" err="1"/>
              <a:t>قوانین</a:t>
            </a:r>
            <a:r>
              <a:rPr lang="ar-DZ" sz="2400" b="1" dirty="0"/>
              <a:t> </a:t>
            </a:r>
            <a:r>
              <a:rPr lang="ar-DZ" sz="2400" b="1" dirty="0" err="1"/>
              <a:t>التھیئة</a:t>
            </a:r>
            <a:r>
              <a:rPr lang="ar-DZ" sz="2400" b="1" dirty="0"/>
              <a:t> </a:t>
            </a:r>
            <a:r>
              <a:rPr lang="ar-DZ" sz="2400" b="1" dirty="0" err="1"/>
              <a:t>والتعمیر</a:t>
            </a:r>
            <a:r>
              <a:rPr lang="ar-DZ" sz="2400" b="1" dirty="0"/>
              <a:t> وبعد المصادقة تأتي مرحلة منح رخصة البناء للمؤسسة الفندقية.</a:t>
            </a:r>
          </a:p>
          <a:p>
            <a:pPr marL="0" indent="0" algn="just" rtl="1">
              <a:lnSpc>
                <a:spcPct val="150000"/>
              </a:lnSpc>
              <a:buNone/>
            </a:pPr>
            <a:endParaRPr lang="ar-DZ" sz="2400" b="1" dirty="0"/>
          </a:p>
        </p:txBody>
      </p:sp>
    </p:spTree>
    <p:extLst>
      <p:ext uri="{BB962C8B-B14F-4D97-AF65-F5344CB8AC3E}">
        <p14:creationId xmlns:p14="http://schemas.microsoft.com/office/powerpoint/2010/main" val="3701572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79512" y="260648"/>
            <a:ext cx="8712968" cy="6336704"/>
          </a:xfrm>
        </p:spPr>
        <p:txBody>
          <a:bodyPr>
            <a:normAutofit lnSpcReduction="10000"/>
          </a:bodyPr>
          <a:lstStyle/>
          <a:p>
            <a:pPr marL="0" indent="0" algn="just">
              <a:buNone/>
            </a:pPr>
            <a:r>
              <a:rPr lang="en-US" sz="2400" b="1" i="1" dirty="0">
                <a:latin typeface="Times New Roman" panose="02020603050405020304" pitchFamily="18" charset="0"/>
                <a:cs typeface="Times New Roman" panose="02020603050405020304" pitchFamily="18" charset="0"/>
              </a:rPr>
              <a:t>-Each hotel rank has standards that differ from other hotel ranks in terms of services provided and spaces rooms, halls, stairs, hallways, corridors, furniture and security facilities, the method of reception, how to make reservations, and the different designs found in the institution and the managing director. In which all of them contribute to increasing the quality of tourism products, which in turn is also considered an essential element in driving tourist attraction.</a:t>
            </a:r>
            <a:endParaRPr lang="fr-FR" sz="2400" b="1" i="1" dirty="0">
              <a:latin typeface="Times New Roman" panose="02020603050405020304" pitchFamily="18" charset="0"/>
              <a:cs typeface="Times New Roman" panose="02020603050405020304" pitchFamily="18" charset="0"/>
            </a:endParaRPr>
          </a:p>
          <a:p>
            <a:pPr marL="0" indent="0">
              <a:buNone/>
            </a:pPr>
            <a:r>
              <a:rPr lang="en-US" sz="2400" b="1" i="1" dirty="0">
                <a:latin typeface="Times New Roman" panose="02020603050405020304" pitchFamily="18" charset="0"/>
                <a:cs typeface="Times New Roman" panose="02020603050405020304" pitchFamily="18" charset="0"/>
              </a:rPr>
              <a:t>-For their exploitation, hotel establishments undergo a classification procedure into classes according to standards</a:t>
            </a:r>
          </a:p>
          <a:p>
            <a:pPr marL="0" indent="0">
              <a:buNone/>
            </a:pPr>
            <a:r>
              <a:rPr lang="en-US" sz="2400" b="1" i="1" dirty="0">
                <a:latin typeface="Times New Roman" panose="02020603050405020304" pitchFamily="18" charset="0"/>
                <a:cs typeface="Times New Roman" panose="02020603050405020304" pitchFamily="18" charset="0"/>
              </a:rPr>
              <a:t>And the conditions set by Executive Decree No. 19-158.</a:t>
            </a:r>
          </a:p>
          <a:p>
            <a:pPr marL="0" indent="0">
              <a:buNone/>
            </a:pPr>
            <a:r>
              <a:rPr lang="en-US" sz="2400" b="1" i="1" dirty="0">
                <a:latin typeface="Times New Roman" panose="02020603050405020304" pitchFamily="18" charset="0"/>
                <a:cs typeface="Times New Roman" panose="02020603050405020304" pitchFamily="18" charset="0"/>
              </a:rPr>
              <a:t>-The construction process includes formal procedures prior to granting the license, which begins with approval. The preliminary plans of the project and these plans are subject to the supervision of development and reconstruction laws. After approval comes the stage of granting the institution a building permit of hotel establishment.</a:t>
            </a:r>
          </a:p>
          <a:p>
            <a:pPr marL="0" indent="0">
              <a:buNone/>
            </a:pPr>
            <a:endParaRPr lang="en-US" sz="2400" b="1" i="1" dirty="0">
              <a:latin typeface="Times New Roman" panose="02020603050405020304" pitchFamily="18" charset="0"/>
              <a:cs typeface="Times New Roman" panose="02020603050405020304" pitchFamily="18" charset="0"/>
            </a:endParaRPr>
          </a:p>
          <a:p>
            <a:pPr marL="0" indent="0">
              <a:buNone/>
            </a:pPr>
            <a:endParaRPr lang="ar-DZ"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7855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19672" y="1196752"/>
            <a:ext cx="7056784" cy="4176464"/>
          </a:xfrm>
          <a:solidFill>
            <a:schemeClr val="accent5">
              <a:lumMod val="20000"/>
              <a:lumOff val="80000"/>
            </a:schemeClr>
          </a:solidFill>
          <a:ln>
            <a:noFill/>
          </a:ln>
          <a:effectLst>
            <a:glow rad="228600">
              <a:schemeClr val="accent1">
                <a:satMod val="175000"/>
                <a:alpha val="40000"/>
              </a:schemeClr>
            </a:glow>
            <a:innerShdw blurRad="63500" dist="50800" dir="8100000">
              <a:prstClr val="black">
                <a:alpha val="50000"/>
              </a:prstClr>
            </a:innerShdw>
          </a:effectLst>
          <a:scene3d>
            <a:camera prst="perspectiveHeroicExtremeRightFacing"/>
            <a:lightRig rig="harsh" dir="t">
              <a:rot lat="0" lon="0" rev="3000000"/>
            </a:lightRig>
          </a:scene3d>
          <a:sp3d extrusionH="254000" contourW="19050">
            <a:bevelT w="82550" h="44450" prst="angle"/>
            <a:bevelB w="82550" h="44450" prst="angle"/>
            <a:contourClr>
              <a:srgbClr val="FFFFFF"/>
            </a:contourClr>
          </a:sp3d>
        </p:spPr>
        <p:txBody>
          <a:bodyPr>
            <a:normAutofit/>
          </a:bodyPr>
          <a:lstStyle/>
          <a:p>
            <a:pPr rtl="1"/>
            <a:r>
              <a:rPr lang="ar-DZ" sz="6600" b="1" dirty="0">
                <a:solidFill>
                  <a:srgbClr val="002060"/>
                </a:solidFill>
                <a:latin typeface="Sakkal Majalla" panose="02000000000000000000" pitchFamily="2" charset="-78"/>
                <a:cs typeface="Sakkal Majalla" panose="02000000000000000000" pitchFamily="2" charset="-78"/>
              </a:rPr>
              <a:t>مصطلحات قانونية تخصص قانون سياحي</a:t>
            </a:r>
            <a:endParaRPr lang="fr-FR" sz="6600" b="1" dirty="0">
              <a:solidFill>
                <a:srgbClr val="002060"/>
              </a:solidFill>
              <a:latin typeface="Sakkal Majalla" panose="02000000000000000000" pitchFamily="2" charset="-78"/>
              <a:cs typeface="Sakkal Majalla" panose="02000000000000000000" pitchFamily="2" charset="-78"/>
            </a:endParaRPr>
          </a:p>
        </p:txBody>
      </p:sp>
    </p:spTree>
  </p:cSld>
  <p:clrMapOvr>
    <a:masterClrMapping/>
  </p:clrMapOvr>
  <p:transition>
    <p:push dir="r"/>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23155469</TotalTime>
  <Words>882</Words>
  <Application>Microsoft Office PowerPoint</Application>
  <PresentationFormat>Affichage à l'écran (4:3)</PresentationFormat>
  <Paragraphs>37</Paragraphs>
  <Slides>5</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Arial</vt:lpstr>
      <vt:lpstr>Calibri</vt:lpstr>
      <vt:lpstr>Sakkal Majalla</vt:lpstr>
      <vt:lpstr>Simplified Arabic</vt:lpstr>
      <vt:lpstr>Times New Roman</vt:lpstr>
      <vt:lpstr>Thème Office</vt:lpstr>
      <vt:lpstr>Présentation PowerPoint</vt:lpstr>
      <vt:lpstr>Présentation PowerPoint</vt:lpstr>
      <vt:lpstr>Présentation PowerPoint</vt:lpstr>
      <vt:lpstr>Présentation PowerPoint</vt:lpstr>
      <vt:lpstr>مصطلحات قانونية تخصص قانون سياحي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تـــــــــقديــــــــم</dc:title>
  <dc:creator>o</dc:creator>
  <cp:lastModifiedBy>Compte Microsoft</cp:lastModifiedBy>
  <cp:revision>406</cp:revision>
  <dcterms:created xsi:type="dcterms:W3CDTF">2006-06-02T00:20:43Z</dcterms:created>
  <dcterms:modified xsi:type="dcterms:W3CDTF">2024-11-01T23:05:05Z</dcterms:modified>
</cp:coreProperties>
</file>