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531CE-3451-42B2-80AB-105E8799BA90}" type="datetimeFigureOut">
              <a:rPr lang="fr-FR" smtClean="0"/>
              <a:t>29/09/2023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EBECD1-A374-4A2C-9C99-735EBD4EE81A}"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lgn="r"/>
            <a:r>
              <a:rPr lang="ar-DZ" dirty="0" smtClean="0"/>
              <a:t>محاضرات</a:t>
            </a:r>
            <a:r>
              <a:rPr lang="ar-DZ" baseline="0" dirty="0" smtClean="0"/>
              <a:t> في </a:t>
            </a:r>
            <a:r>
              <a:rPr lang="ar-DZ" baseline="0" dirty="0" err="1" smtClean="0"/>
              <a:t>تطبييقات</a:t>
            </a:r>
            <a:r>
              <a:rPr lang="ar-DZ" baseline="0" dirty="0" smtClean="0"/>
              <a:t> العلاقات العامة في الجزائر                                                                                   2023/2024                                                                                                             السنة الثانية </a:t>
            </a:r>
            <a:r>
              <a:rPr lang="ar-DZ" baseline="0" dirty="0" err="1" smtClean="0"/>
              <a:t>ماستر</a:t>
            </a:r>
            <a:r>
              <a:rPr lang="ar-DZ" baseline="0" dirty="0" smtClean="0"/>
              <a:t> اتصال وعلاقات عامة                                                                                             </a:t>
            </a:r>
            <a:endParaRPr lang="fr-FR" dirty="0"/>
          </a:p>
        </p:txBody>
      </p:sp>
      <p:sp>
        <p:nvSpPr>
          <p:cNvPr id="4" name="Espace réservé du numéro de diapositive 3"/>
          <p:cNvSpPr>
            <a:spLocks noGrp="1"/>
          </p:cNvSpPr>
          <p:nvPr>
            <p:ph type="sldNum" sz="quarter" idx="10"/>
          </p:nvPr>
        </p:nvSpPr>
        <p:spPr/>
        <p:txBody>
          <a:bodyPr/>
          <a:lstStyle/>
          <a:p>
            <a:fld id="{62EBECD1-A374-4A2C-9C99-735EBD4EE81A}" type="slidenum">
              <a:rPr lang="fr-FR" smtClean="0"/>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C4808A5-FBFA-4FED-A050-97291D7EA3A6}" type="datetimeFigureOut">
              <a:rPr lang="fr-FR" smtClean="0"/>
              <a:t>29/09/2023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C4808A5-FBFA-4FED-A050-97291D7EA3A6}" type="datetimeFigureOut">
              <a:rPr lang="fr-FR" smtClean="0"/>
              <a:t>29/09/2023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C4808A5-FBFA-4FED-A050-97291D7EA3A6}" type="datetimeFigureOut">
              <a:rPr lang="fr-FR" smtClean="0"/>
              <a:t>29/09/2023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4808A5-FBFA-4FED-A050-97291D7EA3A6}" type="datetimeFigureOut">
              <a:rPr lang="fr-FR" smtClean="0"/>
              <a:t>29/09/2023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4808A5-FBFA-4FED-A050-97291D7EA3A6}" type="datetimeFigureOut">
              <a:rPr lang="fr-FR" smtClean="0"/>
              <a:t>29/09/2023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4808A5-FBFA-4FED-A050-97291D7EA3A6}" type="datetimeFigureOut">
              <a:rPr lang="fr-FR" smtClean="0"/>
              <a:t>29/09/2023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A3FD77-2C13-4594-89D4-6E2BFD5BA1D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4808A5-FBFA-4FED-A050-97291D7EA3A6}" type="datetimeFigureOut">
              <a:rPr lang="fr-FR" smtClean="0"/>
              <a:t>29/09/2023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3FD77-2C13-4594-89D4-6E2BFD5BA1D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creativeblend.com.sa/%d8%aa%d8%b5%d9%85%d9%8a%d9%85-%d8%b9%d9%84%d8%a7%d9%85%d8%a9-%d8%aa%d8%ac%d8%a7%d8%b1%d9%8a%d8%a9-%d9%82%d9%88%d9%8a%d8%a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357299"/>
            <a:ext cx="7772400" cy="2243152"/>
          </a:xfrm>
        </p:spPr>
        <p:style>
          <a:lnRef idx="1">
            <a:schemeClr val="accent2"/>
          </a:lnRef>
          <a:fillRef idx="2">
            <a:schemeClr val="accent2"/>
          </a:fillRef>
          <a:effectRef idx="1">
            <a:schemeClr val="accent2"/>
          </a:effectRef>
          <a:fontRef idx="minor">
            <a:schemeClr val="dk1"/>
          </a:fontRef>
        </p:style>
        <p:txBody>
          <a:bodyPr>
            <a:normAutofit/>
          </a:bodyPr>
          <a:lstStyle/>
          <a:p>
            <a:pPr algn="r"/>
            <a:r>
              <a:rPr lang="ar-SA" b="1" dirty="0"/>
              <a:t>المحاضرة رقم :1 مفهوم العلاقات العامة وأهميتها</a:t>
            </a:r>
            <a:r>
              <a:rPr lang="fr-FR" dirty="0"/>
              <a:t/>
            </a:r>
            <a:br>
              <a:rPr lang="fr-FR" dirty="0"/>
            </a:br>
            <a:endParaRPr lang="fr-FR" dirty="0"/>
          </a:p>
        </p:txBody>
      </p:sp>
      <p:sp>
        <p:nvSpPr>
          <p:cNvPr id="3" name="Sous-titre 2"/>
          <p:cNvSpPr>
            <a:spLocks noGrp="1"/>
          </p:cNvSpPr>
          <p:nvPr>
            <p:ph type="subTitle" idx="1"/>
          </p:nvPr>
        </p:nvSpPr>
        <p:spPr/>
        <p:style>
          <a:lnRef idx="1">
            <a:schemeClr val="accent6"/>
          </a:lnRef>
          <a:fillRef idx="2">
            <a:schemeClr val="accent6"/>
          </a:fillRef>
          <a:effectRef idx="1">
            <a:schemeClr val="accent6"/>
          </a:effectRef>
          <a:fontRef idx="minor">
            <a:schemeClr val="dk1"/>
          </a:fontRef>
        </p:style>
        <p:txBody>
          <a:bodyPr/>
          <a:lstStyle/>
          <a:p>
            <a:r>
              <a:rPr lang="ar-SA" b="1" dirty="0"/>
              <a:t>1-تعريف العلاقات العامة :</a:t>
            </a:r>
            <a:endParaRPr lang="fr-FR" dirty="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SA" b="1" dirty="0"/>
              <a:t>1-تعريف العلاقات العامة :</a:t>
            </a:r>
            <a:r>
              <a:rPr lang="fr-FR" dirty="0"/>
              <a:t/>
            </a:r>
            <a:br>
              <a:rPr lang="fr-FR" dirty="0"/>
            </a:br>
            <a:endParaRPr lang="fr-FR" dirty="0"/>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ar-SA" b="1" dirty="0"/>
              <a:t> </a:t>
            </a:r>
            <a:endParaRPr lang="fr-FR" dirty="0"/>
          </a:p>
          <a:p>
            <a:pPr algn="r"/>
            <a:r>
              <a:rPr lang="ar-SA" b="1" dirty="0"/>
              <a:t> تمهيد:</a:t>
            </a:r>
            <a:r>
              <a:rPr lang="ar-SA" dirty="0"/>
              <a:t>على عكس ما قد يظن البعض، تسعى جميع الشركات الآن لترسيخ شخصية اعتبارية في ذهن </a:t>
            </a:r>
            <a:r>
              <a:rPr lang="ar-SA" dirty="0" err="1"/>
              <a:t>الجمهورعن</a:t>
            </a:r>
            <a:r>
              <a:rPr lang="ar-SA" dirty="0"/>
              <a:t> طريق فن العلاقات العامة، وخاصة تلك الشركات التي تتعامل مع الجمهور مباشرةً</a:t>
            </a:r>
            <a:endParaRPr lang="fr-FR" dirty="0"/>
          </a:p>
          <a:p>
            <a:pPr algn="r"/>
            <a:r>
              <a:rPr lang="ar-SA" dirty="0"/>
              <a:t>ربما لم يكن هناك مسمى واضحًا لهذه الوظيفة سابقًا، ولكنها كانت موجودة منذ نشأة الحكومات وظهور الكيانات التجارية الضخمة، بل منذ نشأة التجارة نفسها. </a:t>
            </a:r>
            <a:r>
              <a:rPr lang="ar-SA" b="1" dirty="0" smtClean="0"/>
              <a:t>العلاقات </a:t>
            </a:r>
            <a:r>
              <a:rPr lang="ar-SA" b="1" dirty="0"/>
              <a:t>العامة.</a:t>
            </a:r>
            <a:r>
              <a:rPr lang="fr-FR" b="1" dirty="0"/>
              <a:t> Public Relations.</a:t>
            </a:r>
            <a:endParaRPr lang="fr-FR" dirty="0"/>
          </a:p>
          <a:p>
            <a:pPr algn="r"/>
            <a:r>
              <a:rPr lang="ar-SA" dirty="0"/>
              <a:t>قديمًا مع التاجر الذي كان يحرص على مظهره أمام زبائنه في السوق، وحديثًا الآن مع الشركات متعددة الجنسيات التي تحاول ترسيخ صورة ذهنية معينة </a:t>
            </a:r>
            <a:r>
              <a:rPr lang="ar-SA" sz="3600" dirty="0">
                <a:solidFill>
                  <a:schemeClr val="tx1"/>
                </a:solidFill>
                <a:hlinkClick r:id="rId2"/>
              </a:rPr>
              <a:t>لعلامتها التجارية</a:t>
            </a:r>
            <a:r>
              <a:rPr lang="ar-SA" sz="3600" dirty="0">
                <a:solidFill>
                  <a:schemeClr val="tx1"/>
                </a:solidFill>
              </a:rPr>
              <a:t>                           </a:t>
            </a:r>
            <a:r>
              <a:rPr lang="fr-FR" dirty="0"/>
              <a:t>  </a:t>
            </a:r>
          </a:p>
          <a:p>
            <a:pPr algn="r"/>
            <a:r>
              <a:rPr lang="ar-SA" dirty="0"/>
              <a:t>بل على المستوى السياسي كان قدماء المصريون والآشوريون يحرصون على رسم انتصاراتهم على جدران المعابد، وعلى أسطح التحف والمقتنيات لترسيخ أفكارهم السياسية في عقول العامة</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SA" b="1" dirty="0"/>
              <a:t>تعريف العلاقات العامة في قاموس أكسفورد، فهي:</a:t>
            </a:r>
            <a:r>
              <a:rPr lang="fr-FR" dirty="0"/>
              <a:t/>
            </a:r>
            <a:br>
              <a:rPr lang="fr-FR" dirty="0"/>
            </a:br>
            <a:endParaRPr lang="fr-FR" dirty="0"/>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r"/>
            <a:r>
              <a:rPr lang="ar-SA" i="1" dirty="0"/>
              <a:t>فن قائم على أسس علمية لبحث أنسب طرق التعامل الناجحة المتبادلة بين المنظمة وجمهورها الداخلي والخارجي،تحقيق أهدافها، مع مراعاة القيم والمعايير الاجتماعية والقوانين </a:t>
            </a:r>
            <a:endParaRPr lang="ar-DZ" i="1" dirty="0" smtClean="0"/>
          </a:p>
          <a:p>
            <a:pPr algn="r">
              <a:buNone/>
            </a:pPr>
            <a:r>
              <a:rPr lang="ar-SA" i="1" dirty="0" smtClean="0"/>
              <a:t>والأخلاق </a:t>
            </a:r>
            <a:r>
              <a:rPr lang="ar-SA" i="1" dirty="0"/>
              <a:t>العامة في المجتمع</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Autofit/>
          </a:bodyPr>
          <a:lstStyle/>
          <a:p>
            <a:pPr algn="r"/>
            <a:r>
              <a:rPr lang="ar-SA" sz="1600" dirty="0"/>
              <a:t>يمكن القول </a:t>
            </a:r>
            <a:r>
              <a:rPr lang="ar-SA" sz="1600" dirty="0" err="1"/>
              <a:t>ان</a:t>
            </a:r>
            <a:r>
              <a:rPr lang="ar-SA" sz="1600" dirty="0"/>
              <a:t> علم العلاقات العامة –وقد أصبح علمًا أكاديميًّا بالمناسبة– يشير إلى الجهود التي تبذلها المؤسسة للتواصل داخليًّا مع الأقسام الداخلية في الشركة، ولتحسين صورة العلامة التجارية مع العملاء خارجيا .</a:t>
            </a:r>
            <a:endParaRPr lang="fr-FR" sz="1600" dirty="0"/>
          </a:p>
          <a:p>
            <a:pPr algn="r"/>
            <a:r>
              <a:rPr lang="ar-SA" sz="1600" dirty="0"/>
              <a:t>عرفتها الجمعية الدولية للعلاقات العامة على أنها " وظيفة إدارية ذات طابع مخطط ومستمر تهدف من خلالها المنظمات والهيئات العامة والخاصة إلى كسب والمحافظة على تفهم وتعاطف وتأييد أولئك الذين تهتم بهم وذلك عن طريق تقييم الرأي العام المتعلق </a:t>
            </a:r>
            <a:r>
              <a:rPr lang="ar-SA" sz="1600" dirty="0" err="1"/>
              <a:t>بها</a:t>
            </a:r>
            <a:r>
              <a:rPr lang="ar-SA" sz="1600" dirty="0"/>
              <a:t> من أجل ربط سیاستها وإجراءاتها قدرا لإمكان ولتحقيق تعاون مثمر أكبر ومقابلة المصالح العامة بدرجة أكفأ عن طريق المعلومات المخططة ونشرها</a:t>
            </a:r>
            <a:r>
              <a:rPr lang="fr-FR" sz="1600" dirty="0"/>
              <a:t> </a:t>
            </a:r>
          </a:p>
          <a:p>
            <a:pPr algn="r"/>
            <a:r>
              <a:rPr lang="ar-SA" sz="1600" dirty="0"/>
              <a:t>يتضح من خلال هذا التعريف أن العلاقات العامة هي وظيفة إدارية تؤدي بصفة مستمرة وبطريقة مخططة أي أنها ليست عملا عشوائيا لفترة معينة ثم ينتهي</a:t>
            </a:r>
            <a:r>
              <a:rPr lang="fr-FR" sz="1600" dirty="0"/>
              <a:t>. </a:t>
            </a:r>
          </a:p>
          <a:p>
            <a:pPr algn="r"/>
            <a:r>
              <a:rPr lang="ar-SA" sz="1600" dirty="0"/>
              <a:t>وعرفتها جمعية العلاقات العامة الأمريكية بأنها نشاط في أي صناعة أو اتحاد أو هيئة أو مهنة أو حكومة أو أية منشأة أخرى تهدف إلى بناء وتدعيم علاقات سليمة بينها وبين فئة من الجمهور کالعملاء والموظفين أو المساهمين والعمل على تكييف المؤسسة حسب الظروف البيئية المحيطة وشرح المؤسسة للمجتمع.  </a:t>
            </a:r>
            <a:endParaRPr lang="fr-FR" sz="1600" dirty="0"/>
          </a:p>
          <a:p>
            <a:pPr algn="r"/>
            <a:r>
              <a:rPr lang="ar-SA" sz="1600" dirty="0" smtClean="0"/>
              <a:t>الواسعة</a:t>
            </a:r>
            <a:endParaRPr lang="fr-F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ar-SA" dirty="0"/>
              <a:t>وهناك تعريف أخر لبول جاريت</a:t>
            </a:r>
            <a:r>
              <a:rPr lang="fr-FR" dirty="0"/>
              <a:t> (Paul Garret) </a:t>
            </a:r>
            <a:br>
              <a:rPr lang="fr-FR" dirty="0"/>
            </a:br>
            <a:endParaRPr lang="fr-FR" dirty="0"/>
          </a:p>
        </p:txBody>
      </p:sp>
      <p:sp>
        <p:nvSpPr>
          <p:cNvPr id="3" name="Espace réservé du contenu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r"/>
            <a:r>
              <a:rPr lang="ar-SA" dirty="0"/>
              <a:t>يؤكد فيه أن" العلاقات العامة ليست وسيلة دفاعية تجعل المؤسسة تبدو في صورة مخالفة لصورتها الحقيقية، وإنما هي الجهود المستمرة من جانب الإدارة لكسب ثقة الجمهور من خلال الأعمال التي تحظى باحترامه</a:t>
            </a:r>
            <a:r>
              <a:rPr lang="fr-FR" dirty="0"/>
              <a:t>. </a:t>
            </a:r>
          </a:p>
          <a:p>
            <a:pPr algn="r"/>
            <a:r>
              <a:rPr lang="ar-SA" dirty="0"/>
              <a:t>وأهم ما أضافه هذا التعريف أن العلاقات العامة تقوم على أساس الجانب الإيجابي البناء بدلا من الجانب الدفاعي، حيث تقوم بالتعبير عن الواقع بصدق وصراحة</a:t>
            </a:r>
            <a:r>
              <a:rPr lang="fr-FR" dirty="0"/>
              <a:t> </a:t>
            </a:r>
          </a:p>
          <a:p>
            <a:pPr algn="r"/>
            <a:r>
              <a:rPr lang="ar-SA" dirty="0"/>
              <a:t>وعرف</a:t>
            </a:r>
            <a:r>
              <a:rPr lang="fr-FR" dirty="0"/>
              <a:t> (</a:t>
            </a:r>
            <a:r>
              <a:rPr lang="fr-FR" dirty="0" err="1"/>
              <a:t>pride</a:t>
            </a:r>
            <a:r>
              <a:rPr lang="fr-FR" dirty="0"/>
              <a:t>) </a:t>
            </a:r>
            <a:r>
              <a:rPr lang="ar-SA" dirty="0"/>
              <a:t>العلاقات العامة بأنها الجهود الاتصالية التي تستخدم لخلق علاقات طيبة بين المؤسسة والمجتمع، ويتكون المجتمع من مستهلكين والمزودين والموظفين والمستثمرين ووسائل الإعلام والمؤسسات الحكومية</a:t>
            </a:r>
            <a:r>
              <a:rPr lang="fr-FR" dirty="0"/>
              <a:t>  </a:t>
            </a:r>
          </a:p>
          <a:p>
            <a:pPr algn="r"/>
            <a:r>
              <a:rPr lang="ar-SA" dirty="0"/>
              <a:t>أي بمعنى آخر يمكن اعتبار العلاقات العامة بأنها بمثابة وظيفة أداريه تقوم بتقييم اتجاهات الجمهور </a:t>
            </a:r>
            <a:r>
              <a:rPr lang="ar-SA" dirty="0" err="1"/>
              <a:t>و</a:t>
            </a:r>
            <a:r>
              <a:rPr lang="ar-SA" dirty="0"/>
              <a:t> ربط سياسات وأعمال الأفراد أو المنشأة بالصالح العام، وتنفيذ برامج لكسب الجمهور وتفهمه، لذلك يعرف بعض النقاد العلاقات العامة بأنها النشاط المخطط له الذي يهدف إلى تحقيق </a:t>
            </a:r>
            <a:r>
              <a:rPr lang="ar-SA" dirty="0" err="1"/>
              <a:t>الرضى</a:t>
            </a:r>
            <a:r>
              <a:rPr lang="ar-SA" dirty="0"/>
              <a:t> والتفاهم المتبادل بين المنظمة وجماهيرها</a:t>
            </a:r>
            <a:r>
              <a:rPr lang="fr-FR" dirty="0"/>
              <a:t> </a:t>
            </a:r>
          </a:p>
          <a:p>
            <a:pPr algn="r"/>
            <a:r>
              <a:rPr lang="ar-SA" dirty="0"/>
              <a:t>وانطلاقا من كل هذه التعريفات يمكن أن نعرف العلاقات العامة على أنها</a:t>
            </a:r>
            <a:r>
              <a:rPr lang="fr-FR" dirty="0"/>
              <a:t> </a:t>
            </a:r>
          </a:p>
          <a:p>
            <a:pPr algn="r"/>
            <a:r>
              <a:rPr lang="ar-SA" dirty="0"/>
              <a:t>نشاط مخطط ومستمر يسعى لبناء وتدعيم صورة ايجابية عن المؤسسة لدى جماهيرها الواسعة</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ar-SA" dirty="0" smtClean="0"/>
              <a:t>تعريف </a:t>
            </a:r>
            <a:r>
              <a:rPr lang="ar-SA" dirty="0" err="1" smtClean="0"/>
              <a:t>كانفيلد</a:t>
            </a:r>
            <a:r>
              <a:rPr lang="ar-SA" dirty="0" smtClean="0"/>
              <a:t> </a:t>
            </a:r>
            <a:r>
              <a:rPr lang="ar-SA" dirty="0" err="1" smtClean="0"/>
              <a:t>ومور</a:t>
            </a:r>
            <a:r>
              <a:rPr lang="ar-SA" dirty="0" smtClean="0"/>
              <a:t> العلاقات العامة</a:t>
            </a:r>
            <a:endParaRPr lang="fr-FR" dirty="0"/>
          </a:p>
        </p:txBody>
      </p:sp>
      <p:sp>
        <p:nvSpPr>
          <p:cNvPr id="3" name="Espace réservé du contenu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pPr rtl="1"/>
            <a:r>
              <a:rPr lang="fr-FR" dirty="0"/>
              <a:t> </a:t>
            </a:r>
            <a:endParaRPr lang="fr-FR" b="1" dirty="0"/>
          </a:p>
          <a:p>
            <a:pPr algn="r"/>
            <a:r>
              <a:rPr lang="ar-SA" b="1" dirty="0"/>
              <a:t>نوع من أنواع الفلسفة الاجتماعية والتي يتم التعبير عنها عن طريق الأنشطة والسياسة المعلنة التي تتوافق مع إدارة المؤسسة أو الشركة أو المكان مما يتيح لها كسب ثقة الجمهور وزيادة تفاهمه، لهذا التعريف أهمية كبيرة وبالأخص من خلال الاتصال المزدوج</a:t>
            </a:r>
            <a:r>
              <a:rPr lang="fr-FR" b="1" dirty="0"/>
              <a:t>.</a:t>
            </a:r>
          </a:p>
          <a:p>
            <a:pPr algn="r"/>
            <a:r>
              <a:rPr lang="ar-SA" b="1" dirty="0"/>
              <a:t>حيث أنه عملية التبادل تؤدي إلى بعض المميزات حيث أنها: تعمل على تحقيق قدر كبير من التفاهم بين المؤسسة والجمهور، وأن الثقة بين المؤسسة والجمهور لا تأتي بسهولة بل بجهد مستمر في أثبات الكفاءة والجودة</a:t>
            </a:r>
            <a:r>
              <a:rPr lang="fr-FR" b="1" dirty="0"/>
              <a:t>.</a:t>
            </a:r>
          </a:p>
          <a:p>
            <a:pPr algn="r"/>
            <a:r>
              <a:rPr lang="ar-SA" b="1" dirty="0"/>
              <a:t>تعريف </a:t>
            </a:r>
            <a:r>
              <a:rPr lang="ar-SA" b="1" dirty="0" err="1"/>
              <a:t>جريزلويد</a:t>
            </a:r>
            <a:r>
              <a:rPr lang="fr-FR" b="1" dirty="0"/>
              <a:t>:</a:t>
            </a:r>
          </a:p>
          <a:p>
            <a:pPr algn="r"/>
            <a:r>
              <a:rPr lang="ar-SA" b="1" dirty="0"/>
              <a:t>يمكن تعريف العلاقات العامة على أنها وظيفة من اختصاص الإدارة حتى يتم تقويم اتجاهات المؤسسة والمجال بشكل مستمر، واختيار البرنامج المناسب لكسب رضا الجمهور وتنفيذه بشكل سريع بما يتماشى مع اتجاهات المؤسسة ومصلحة الفرد</a:t>
            </a:r>
            <a:r>
              <a:rPr lang="fr-FR" b="1" dirty="0"/>
              <a:t>.</a:t>
            </a:r>
          </a:p>
          <a:p>
            <a:pPr algn="r"/>
            <a:r>
              <a:rPr lang="ar-SA" b="1" dirty="0"/>
              <a:t>تعريف بول </a:t>
            </a:r>
            <a:r>
              <a:rPr lang="ar-SA" b="1" dirty="0" err="1"/>
              <a:t>جاريب</a:t>
            </a:r>
            <a:r>
              <a:rPr lang="fr-FR" b="1" dirty="0"/>
              <a:t>:</a:t>
            </a:r>
          </a:p>
          <a:p>
            <a:pPr algn="r"/>
            <a:r>
              <a:rPr lang="ar-SA" b="1" dirty="0"/>
              <a:t>حيث يُعرف بأنها الجهود المستمرة التي تفعلها الإدارة من أجل كسب ثقة الجمهور بشكل كبير، وليس مجرد تحسين الشكل الظاهري للمؤسسة دون الاهتمام برضا العميل أو اهتماماته</a:t>
            </a:r>
            <a:r>
              <a:rPr lang="fr-FR" b="1" dirty="0"/>
              <a:t>.</a:t>
            </a:r>
          </a:p>
          <a:p>
            <a:pPr algn="r"/>
            <a:r>
              <a:rPr lang="ar-SA" b="1" dirty="0"/>
              <a:t>تعريف ادوارد روبنسون رئيس قسم البحوث بمعهد العلاقات العامة الأمريكي</a:t>
            </a:r>
            <a:r>
              <a:rPr lang="fr-FR" b="1" dirty="0"/>
              <a:t>:</a:t>
            </a:r>
          </a:p>
          <a:p>
            <a:pPr algn="r"/>
            <a:r>
              <a:rPr lang="ar-SA" b="1" dirty="0"/>
              <a:t>حيث انه يرى العلاقات العامة على أنها علم اجتماعي وسلوكي وتطبيقي، فهي وظيفة يتم عن طريقها قياس وتفسير اتجاهات الجماهير المختلفة التي تتعلق بالمؤسسة</a:t>
            </a:r>
            <a:r>
              <a:rPr lang="fr-FR" b="1" dirty="0"/>
              <a:t>.</a:t>
            </a:r>
          </a:p>
          <a:p>
            <a:pPr algn="r"/>
            <a:r>
              <a:rPr lang="ar-SA" b="1" dirty="0"/>
              <a:t>كما أنها تساهم في تحديد الأهداف بشكل يضمن زيادة التفاهم بين الجمهور والمؤسسة وزيادة نسبة قبول الجمهور لمنتجات المؤسسة وتجربتها، مما يعمل على تحقيق التوازن بين أهداف المؤسسة وبين احتياجات الجمهور</a:t>
            </a:r>
            <a:r>
              <a:rPr lang="fr-FR" b="1" dirty="0"/>
              <a:t>.</a:t>
            </a:r>
          </a:p>
          <a:p>
            <a:pPr algn="r"/>
            <a:r>
              <a:rPr lang="ar-SA" b="1" dirty="0"/>
              <a:t>تعريف آخر للعلاقات العامة</a:t>
            </a:r>
            <a:r>
              <a:rPr lang="fr-FR" b="1" dirty="0"/>
              <a:t>:</a:t>
            </a:r>
          </a:p>
          <a:p>
            <a:pPr algn="r"/>
            <a:r>
              <a:rPr lang="ar-SA" b="1" dirty="0"/>
              <a:t>هي نشاط معين تقوم </a:t>
            </a:r>
            <a:r>
              <a:rPr lang="ar-SA" b="1" dirty="0" err="1"/>
              <a:t>به</a:t>
            </a:r>
            <a:r>
              <a:rPr lang="ar-SA" b="1" dirty="0"/>
              <a:t> إدارة المؤسسة لتعريف الجمهور بطبيعة العمل، ويتم ذلك عن طريق استخدام وسائل الاتصال والتواصل الاجتماعي، والإعلانات المتاحة عليها</a:t>
            </a:r>
            <a:r>
              <a:rPr lang="fr-FR" b="1" dirty="0"/>
              <a:t>.</a:t>
            </a:r>
          </a:p>
          <a:p>
            <a:pPr algn="r"/>
            <a:r>
              <a:rPr lang="ar-SA" b="1" dirty="0"/>
              <a:t>مما يتيح </a:t>
            </a:r>
            <a:r>
              <a:rPr lang="ar-SA" b="1" dirty="0" err="1"/>
              <a:t>لك</a:t>
            </a:r>
            <a:r>
              <a:rPr lang="ar-SA" b="1" dirty="0"/>
              <a:t> التعرف على رأي الجمهور ومعرفة درجة رضا الجمهور عن الخدمات التي تقدمها المؤسسة</a:t>
            </a:r>
            <a:r>
              <a:rPr lang="fr-FR" b="1" dirty="0"/>
              <a:t>.</a:t>
            </a:r>
          </a:p>
          <a:p>
            <a:pPr algn="r"/>
            <a:r>
              <a:rPr lang="ar-SA" b="1" dirty="0"/>
              <a:t>حيث يجمع ذلك المفهوم بين الفن وبين علم الإدارة، حيث أن تحديد الوسيلة المناسبة للتواصل مع </a:t>
            </a:r>
            <a:r>
              <a:rPr lang="ar-SA" b="1" dirty="0" err="1"/>
              <a:t>الاخرين</a:t>
            </a:r>
            <a:r>
              <a:rPr lang="ar-SA" b="1" dirty="0"/>
              <a:t> نوع من أنواع الفنون، أما دراسة الوسيلة</a:t>
            </a:r>
            <a:r>
              <a:rPr lang="ar-SA" sz="3300" b="1" dirty="0"/>
              <a:t> من أجل تحديد طريقة الاستخدام الأمثل لها تعد علم مستقل بذاته</a:t>
            </a:r>
            <a:endParaRPr lang="fr-FR" sz="33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SA" b="1" u="sng" dirty="0"/>
              <a:t>2-خصائص العلاقات العامة :</a:t>
            </a:r>
            <a:r>
              <a:rPr lang="fr-FR" b="1" u="sng" dirty="0"/>
              <a:t>. </a:t>
            </a:r>
            <a:r>
              <a:rPr lang="fr-FR" dirty="0"/>
              <a:t/>
            </a:r>
            <a:br>
              <a:rPr lang="fr-FR" dirty="0"/>
            </a:br>
            <a:endParaRPr lang="fr-FR" dirty="0"/>
          </a:p>
        </p:txBody>
      </p:sp>
      <p:sp>
        <p:nvSpPr>
          <p:cNvPr id="3" name="Espace réservé du contenu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r"/>
            <a:r>
              <a:rPr lang="ar-SA" dirty="0"/>
              <a:t>إن الاتصال هو أساس العلاقات العامة مع جماهيرها</a:t>
            </a:r>
            <a:r>
              <a:rPr lang="fr-FR" dirty="0"/>
              <a:t> </a:t>
            </a:r>
            <a:r>
              <a:rPr lang="ar-SA" dirty="0"/>
              <a:t>-</a:t>
            </a:r>
            <a:endParaRPr lang="fr-FR" dirty="0"/>
          </a:p>
          <a:p>
            <a:pPr algn="r"/>
            <a:r>
              <a:rPr lang="ar-SA" dirty="0"/>
              <a:t>-تعتمد العلاقات العامة في نشاطها الاتصالي على الإعلام ونشر الحقائق، وتوخي الصدق والأمانة في التعامل مع فئات الجماهير التي تتعامل معها</a:t>
            </a:r>
            <a:r>
              <a:rPr lang="fr-FR" dirty="0"/>
              <a:t>. </a:t>
            </a:r>
          </a:p>
          <a:p>
            <a:pPr algn="r"/>
            <a:r>
              <a:rPr lang="ar-SA" dirty="0"/>
              <a:t>-تستخدم العلاقات العامة في اتصالها بالجماهير كافة الوسائل وأشكال الاتصال الممكنة </a:t>
            </a:r>
            <a:r>
              <a:rPr lang="fr-FR" dirty="0"/>
              <a:t> </a:t>
            </a:r>
          </a:p>
          <a:p>
            <a:pPr algn="r"/>
            <a:r>
              <a:rPr lang="ar-SA" dirty="0"/>
              <a:t>-تعتمد العلاقات العامة في تحقيق أهدافها وأوجه نشاطها على الأسلوب العلمي الذي يعتمد على الدراسة وإجراء البحوث المستمرة، وكذلك إعداد الخطط والبرامج والتقييم المستمر النتائج الأداء في ضوء معايير معينة</a:t>
            </a:r>
            <a:r>
              <a:rPr lang="fr-FR" dirty="0"/>
              <a:t> </a:t>
            </a:r>
          </a:p>
          <a:p>
            <a:pPr algn="r"/>
            <a:r>
              <a:rPr lang="ar-SA" dirty="0"/>
              <a:t>إن </a:t>
            </a:r>
            <a:r>
              <a:rPr lang="ar-SA" dirty="0" err="1"/>
              <a:t>التعاريف</a:t>
            </a:r>
            <a:r>
              <a:rPr lang="ar-SA" dirty="0"/>
              <a:t> السابقة تنطوي على عدة عناصر تشكل في مضمونها جوهر العلاقات العامة كنشاط، وككيان تنظيمي داخل المنظمة</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SA" b="1" u="sng" dirty="0"/>
              <a:t>3-أهمية العلاقات العامة  في المؤسسة :</a:t>
            </a:r>
            <a:r>
              <a:rPr lang="fr-FR" dirty="0"/>
              <a:t>  </a:t>
            </a:r>
            <a:br>
              <a:rPr lang="fr-FR" dirty="0"/>
            </a:br>
            <a:endParaRPr lang="fr-FR" dirty="0"/>
          </a:p>
        </p:txBody>
      </p:sp>
      <p:sp>
        <p:nvSpPr>
          <p:cNvPr id="3" name="Espace réservé du contenu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r"/>
            <a:r>
              <a:rPr lang="ar-SA" dirty="0" smtClean="0"/>
              <a:t>بالنسبة </a:t>
            </a:r>
            <a:r>
              <a:rPr lang="ar-SA" dirty="0"/>
              <a:t>للصناعية</a:t>
            </a:r>
            <a:r>
              <a:rPr lang="fr-FR" dirty="0"/>
              <a:t>: </a:t>
            </a:r>
          </a:p>
          <a:p>
            <a:pPr algn="r"/>
            <a:r>
              <a:rPr lang="ar-SA" dirty="0"/>
              <a:t>تنتج سلع متعددة تصل لجميع المستهلكين</a:t>
            </a:r>
            <a:r>
              <a:rPr lang="fr-FR" dirty="0"/>
              <a:t>. </a:t>
            </a:r>
          </a:p>
          <a:p>
            <a:pPr algn="r"/>
            <a:r>
              <a:rPr lang="ar-SA" dirty="0"/>
              <a:t>تقوم بالعمليات الصناعية التي ترتبط بالعديد من الموردين والمنشآت الأخرى المتعاونة معها</a:t>
            </a:r>
            <a:r>
              <a:rPr lang="fr-FR" dirty="0"/>
              <a:t>. </a:t>
            </a:r>
          </a:p>
          <a:p>
            <a:pPr algn="r"/>
            <a:r>
              <a:rPr lang="ar-SA" dirty="0"/>
              <a:t>تمد المنشآت الصناعية باحتياجاتها المختلفة</a:t>
            </a:r>
            <a:r>
              <a:rPr lang="fr-FR" dirty="0"/>
              <a:t>. </a:t>
            </a:r>
          </a:p>
          <a:p>
            <a:pPr algn="r"/>
            <a:r>
              <a:rPr lang="ar-SA" dirty="0"/>
              <a:t>لها دور مهم في ربط جمهور المنشات من موظفين وعمال بالمنشأة نفسها وتحبهم </a:t>
            </a:r>
            <a:r>
              <a:rPr lang="ar-SA" dirty="0" err="1"/>
              <a:t>بها</a:t>
            </a:r>
            <a:r>
              <a:rPr lang="ar-SA" dirty="0"/>
              <a:t> وتزيد ولائهم وإخلاصهم لها</a:t>
            </a:r>
            <a:r>
              <a:rPr lang="fr-FR" dirty="0"/>
              <a:t>. </a:t>
            </a:r>
          </a:p>
          <a:p>
            <a:pPr algn="r"/>
            <a:r>
              <a:rPr lang="ar-SA" dirty="0"/>
              <a:t>بالنسبة للخدمية</a:t>
            </a:r>
            <a:r>
              <a:rPr lang="fr-FR" dirty="0"/>
              <a:t> : </a:t>
            </a:r>
          </a:p>
          <a:p>
            <a:pPr algn="r"/>
            <a:r>
              <a:rPr lang="ar-SA" dirty="0"/>
              <a:t>أهمية العلاقات العامة للمنشآت الخدمية أكثر أهمية منها للمنشآت الصناعية لأنه في الوقت الذي تسوء فيه العلاقات العامة بين المنشأة الصناعية والمستهلكين فقد يستمر هؤلاء بشراء السلعة لأنهم مضطرون لها لعدم وجود غيرها ولأن مزاياها تفوق غيرها، أما المنشأة الخدمية فقد تكون الخدمة التي تقدمها غير ضرورية للفرد أو توجد بدائل عديدة أخرى يسهل التعامل معها</a:t>
            </a:r>
            <a:endParaRPr lang="fr-F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543</Words>
  <Application>Microsoft Office PowerPoint</Application>
  <PresentationFormat>Affichage à l'écran (4:3)</PresentationFormat>
  <Paragraphs>54</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المحاضرة رقم :1 مفهوم العلاقات العامة وأهميتها </vt:lpstr>
      <vt:lpstr>1-تعريف العلاقات العامة : </vt:lpstr>
      <vt:lpstr>تعريف العلاقات العامة في قاموس أكسفورد، فهي: </vt:lpstr>
      <vt:lpstr>Diapositive 4</vt:lpstr>
      <vt:lpstr>وهناك تعريف أخر لبول جاريت (Paul Garret)  </vt:lpstr>
      <vt:lpstr>تعريف كانفيلد ومور العلاقات العامة</vt:lpstr>
      <vt:lpstr>2-خصائص العلاقات العامة :.  </vt:lpstr>
      <vt:lpstr>3-أهمية العلاقات العامة  في المؤسسة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:1 مفهوم العلاقات العامة وأهميتها </dc:title>
  <dc:creator>client</dc:creator>
  <cp:lastModifiedBy>client</cp:lastModifiedBy>
  <cp:revision>14</cp:revision>
  <dcterms:created xsi:type="dcterms:W3CDTF">2023-09-29T17:01:07Z</dcterms:created>
  <dcterms:modified xsi:type="dcterms:W3CDTF">2023-09-29T17:27:26Z</dcterms:modified>
</cp:coreProperties>
</file>