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9" r:id="rId7"/>
    <p:sldId id="270" r:id="rId8"/>
    <p:sldId id="271" r:id="rId9"/>
    <p:sldId id="283" r:id="rId10"/>
    <p:sldId id="282" r:id="rId11"/>
    <p:sldId id="272" r:id="rId12"/>
    <p:sldId id="285" r:id="rId13"/>
    <p:sldId id="286" r:id="rId14"/>
    <p:sldId id="287" r:id="rId15"/>
    <p:sldId id="288" r:id="rId16"/>
    <p:sldId id="289" r:id="rId17"/>
    <p:sldId id="290" r:id="rId18"/>
    <p:sldId id="291" r:id="rId19"/>
    <p:sldId id="292" r:id="rId20"/>
    <p:sldId id="293" r:id="rId21"/>
    <p:sldId id="284" r:id="rId22"/>
    <p:sldId id="273" r:id="rId23"/>
    <p:sldId id="294" r:id="rId24"/>
    <p:sldId id="295" r:id="rId25"/>
    <p:sldId id="296" r:id="rId26"/>
    <p:sldId id="297" r:id="rId27"/>
    <p:sldId id="298" r:id="rId28"/>
    <p:sldId id="299" r:id="rId29"/>
    <p:sldId id="300" r:id="rId30"/>
    <p:sldId id="301" r:id="rId31"/>
    <p:sldId id="302" r:id="rId32"/>
    <p:sldId id="274" r:id="rId33"/>
    <p:sldId id="275" r:id="rId34"/>
    <p:sldId id="276" r:id="rId35"/>
    <p:sldId id="277" r:id="rId36"/>
    <p:sldId id="278" r:id="rId37"/>
    <p:sldId id="279" r:id="rId38"/>
    <p:sldId id="280" r:id="rId39"/>
    <p:sldId id="281" r:id="rId40"/>
    <p:sldId id="268"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fr-FR" smtClean="0"/>
              <a:t>Modifiez le style du titre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46C117F-5CCF-4837-BE5F-2B92066CAFAF}"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84EB90BD-B6CE-46B7-997F-7313B992CCDC}"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fr-FR" smtClean="0"/>
              <a:t>Modifiez le style du titre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CDB9D11F-B188-461D-B23F-39381795C052}"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fr-FR" smtClean="0"/>
              <a:t>Modifiez le style du titre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52E6D8D9-55A2-4063-B0F3-121F44549695}"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fr-FR" smtClean="0"/>
              <a:t>Modifiez le style du titre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D4B24536-994D-4021-A283-9F449C0DB509}" type="datetimeFigureOut">
              <a:rPr lang="en-US" dirty="0"/>
              <a:t>10/28/2024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fr-FR" smtClean="0"/>
              <a:t>Modifiez le style du titre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3" name="Date Placeholder 2"/>
          <p:cNvSpPr>
            <a:spLocks noGrp="1"/>
          </p:cNvSpPr>
          <p:nvPr>
            <p:ph type="dt" sz="half" idx="10"/>
          </p:nvPr>
        </p:nvSpPr>
        <p:spPr/>
        <p:txBody>
          <a:bodyPr/>
          <a:lstStyle/>
          <a:p>
            <a:fld id="{3CBBBB78-C96F-47B7-AB17-D852CA960AC9}" type="datetimeFigureOut">
              <a:rPr lang="en-US" dirty="0"/>
              <a:t>10/28/2024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fr-FR" smtClean="0"/>
              <a:t>Modifiez le style du titre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10/28/2024</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fr-FR" smtClean="0"/>
              <a:t>Modifiez le style du titre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30578ACC-22D6-47C1-A373-4FD133E34F3C}" type="datetimeFigureOut">
              <a:rPr lang="en-US" dirty="0"/>
              <a:t>10/28/2024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fr-FR" smtClean="0"/>
              <a:t>Modifiez le style du titre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680322" y="3030008"/>
            <a:ext cx="4698355"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5594123" y="3030008"/>
            <a:ext cx="4700059" cy="2906179"/>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10/28/2024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10/28/2024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10/28/2024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fr-FR" smtClean="0"/>
              <a:t>Modifiez le style du titre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E331444B-B92B-4E27-8C94-BB93EAF5CB18}"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63EFA5E-FA76-400D-B3DC-F0BA90E6D107}" type="datetimeFigureOut">
              <a:rPr lang="en-US" dirty="0"/>
              <a:t>10/28/2024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10/28/2024</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‹N°›</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0322" y="2533412"/>
            <a:ext cx="8144134" cy="1373070"/>
          </a:xfrm>
        </p:spPr>
        <p:txBody>
          <a:bodyPr/>
          <a:lstStyle/>
          <a:p>
            <a:pPr algn="ctr"/>
            <a:r>
              <a:rPr lang="ar-DZ" dirty="0">
                <a:latin typeface="Alilato ExtLt" pitchFamily="2" charset="-78"/>
                <a:cs typeface="Alilato ExtLt" pitchFamily="2" charset="-78"/>
              </a:rPr>
              <a:t>القرابة، العائلة </a:t>
            </a:r>
            <a:r>
              <a:rPr lang="ar-DZ" dirty="0" err="1">
                <a:latin typeface="Alilato ExtLt" pitchFamily="2" charset="-78"/>
                <a:cs typeface="Alilato ExtLt" pitchFamily="2" charset="-78"/>
              </a:rPr>
              <a:t>والجندر</a:t>
            </a:r>
            <a:endParaRPr lang="fr-FR" dirty="0">
              <a:latin typeface="Alilato ExtLt" pitchFamily="2" charset="-78"/>
              <a:cs typeface="Alilato ExtLt" pitchFamily="2" charset="-78"/>
            </a:endParaRPr>
          </a:p>
        </p:txBody>
      </p:sp>
      <p:sp>
        <p:nvSpPr>
          <p:cNvPr id="3" name="Sous-titre 2"/>
          <p:cNvSpPr>
            <a:spLocks noGrp="1"/>
          </p:cNvSpPr>
          <p:nvPr>
            <p:ph type="subTitle" idx="1"/>
          </p:nvPr>
        </p:nvSpPr>
        <p:spPr/>
        <p:txBody>
          <a:bodyPr>
            <a:normAutofit/>
          </a:bodyPr>
          <a:lstStyle/>
          <a:p>
            <a:pPr algn="ctr"/>
            <a:r>
              <a:rPr lang="ar-DZ" sz="2800" dirty="0" smtClean="0">
                <a:latin typeface="Alilato ExtLt" pitchFamily="2" charset="-78"/>
                <a:cs typeface="Alilato ExtLt" pitchFamily="2" charset="-78"/>
              </a:rPr>
              <a:t>الرصيد: 5</a:t>
            </a:r>
          </a:p>
          <a:p>
            <a:pPr algn="ctr"/>
            <a:r>
              <a:rPr lang="ar-DZ" sz="2800" dirty="0" smtClean="0">
                <a:latin typeface="Alilato ExtLt" pitchFamily="2" charset="-78"/>
                <a:cs typeface="Alilato ExtLt" pitchFamily="2" charset="-78"/>
              </a:rPr>
              <a:t>المعامل: 2</a:t>
            </a:r>
          </a:p>
          <a:p>
            <a:pPr algn="ctr"/>
            <a:endParaRPr lang="fr-FR" sz="2800" dirty="0">
              <a:latin typeface="Alilato ExtLt" pitchFamily="2" charset="-78"/>
              <a:cs typeface="Alilato ExtLt" pitchFamily="2" charset="-78"/>
            </a:endParaRPr>
          </a:p>
        </p:txBody>
      </p:sp>
      <p:sp>
        <p:nvSpPr>
          <p:cNvPr id="4" name="Titre 1"/>
          <p:cNvSpPr txBox="1">
            <a:spLocks/>
          </p:cNvSpPr>
          <p:nvPr/>
        </p:nvSpPr>
        <p:spPr>
          <a:xfrm>
            <a:off x="9213668" y="2978330"/>
            <a:ext cx="2893919"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pic>
        <p:nvPicPr>
          <p:cNvPr id="5" name="Imag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83971" y="254097"/>
            <a:ext cx="9144792" cy="1943268"/>
          </a:xfrm>
          <a:prstGeom prst="rect">
            <a:avLst/>
          </a:prstGeom>
        </p:spPr>
      </p:pic>
    </p:spTree>
    <p:extLst>
      <p:ext uri="{BB962C8B-B14F-4D97-AF65-F5344CB8AC3E}">
        <p14:creationId xmlns:p14="http://schemas.microsoft.com/office/powerpoint/2010/main" val="3956928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7" presetClass="entr" presetSubtype="10" fill="hold" nodeType="after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strVal val="#ppt_h"/>
                                          </p:val>
                                        </p:tav>
                                        <p:tav tm="100000">
                                          <p:val>
                                            <p:strVal val="#ppt_h"/>
                                          </p:val>
                                        </p:tav>
                                      </p:tavLst>
                                    </p:anim>
                                  </p:childTnLst>
                                </p:cTn>
                              </p:par>
                            </p:childTnLst>
                          </p:cTn>
                        </p:par>
                        <p:par>
                          <p:cTn id="9" fill="hold">
                            <p:stCondLst>
                              <p:cond delay="500"/>
                            </p:stCondLst>
                            <p:childTnLst>
                              <p:par>
                                <p:cTn id="10" presetID="25" presetClass="entr" presetSubtype="0"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13"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14"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5" dur="1000" fill="hold"/>
                                        <p:tgtEl>
                                          <p:spTgt spid="2"/>
                                        </p:tgtEl>
                                        <p:attrNameLst>
                                          <p:attrName>ppt_h</p:attrName>
                                        </p:attrNameLst>
                                      </p:cBhvr>
                                      <p:tavLst>
                                        <p:tav tm="0">
                                          <p:val>
                                            <p:strVal val="#ppt_h"/>
                                          </p:val>
                                        </p:tav>
                                        <p:tav tm="100000">
                                          <p:val>
                                            <p:strVal val="#ppt_h"/>
                                          </p:val>
                                        </p:tav>
                                      </p:tavLst>
                                    </p:anim>
                                    <p:anim calcmode="lin" valueType="num">
                                      <p:cBhvr>
                                        <p:cTn id="16"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7"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8"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9" dur="1000" decel="50000">
                                          <p:stCondLst>
                                            <p:cond delay="0"/>
                                          </p:stCondLst>
                                        </p:cTn>
                                        <p:tgtEl>
                                          <p:spTgt spid="2"/>
                                        </p:tgtEl>
                                      </p:cBhvr>
                                    </p:animEffect>
                                  </p:childTnLst>
                                </p:cTn>
                              </p:par>
                            </p:childTnLst>
                          </p:cTn>
                        </p:par>
                        <p:par>
                          <p:cTn id="20" fill="hold">
                            <p:stCondLst>
                              <p:cond delay="1500"/>
                            </p:stCondLst>
                            <p:childTnLst>
                              <p:par>
                                <p:cTn id="21" presetID="26" presetClass="entr" presetSubtype="0" fill="hold" grpId="0" nodeType="after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animEffect transition="in" filter="wipe(down)">
                                      <p:cBhvr>
                                        <p:cTn id="23" dur="580">
                                          <p:stCondLst>
                                            <p:cond delay="0"/>
                                          </p:stCondLst>
                                        </p:cTn>
                                        <p:tgtEl>
                                          <p:spTgt spid="3">
                                            <p:txEl>
                                              <p:pRg st="0" end="0"/>
                                            </p:txEl>
                                          </p:spTgt>
                                        </p:tgtEl>
                                      </p:cBhvr>
                                    </p:animEffect>
                                    <p:anim calcmode="lin" valueType="num">
                                      <p:cBhvr>
                                        <p:cTn id="2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0" end="0"/>
                                            </p:txEl>
                                          </p:spTgt>
                                        </p:tgtEl>
                                      </p:cBhvr>
                                      <p:to x="100000" y="60000"/>
                                    </p:animScale>
                                    <p:animScale>
                                      <p:cBhvr>
                                        <p:cTn id="30" dur="166" decel="50000">
                                          <p:stCondLst>
                                            <p:cond delay="676"/>
                                          </p:stCondLst>
                                        </p:cTn>
                                        <p:tgtEl>
                                          <p:spTgt spid="3">
                                            <p:txEl>
                                              <p:pRg st="0" end="0"/>
                                            </p:txEl>
                                          </p:spTgt>
                                        </p:tgtEl>
                                      </p:cBhvr>
                                      <p:to x="100000" y="100000"/>
                                    </p:animScale>
                                    <p:animScale>
                                      <p:cBhvr>
                                        <p:cTn id="31" dur="26">
                                          <p:stCondLst>
                                            <p:cond delay="1312"/>
                                          </p:stCondLst>
                                        </p:cTn>
                                        <p:tgtEl>
                                          <p:spTgt spid="3">
                                            <p:txEl>
                                              <p:pRg st="0" end="0"/>
                                            </p:txEl>
                                          </p:spTgt>
                                        </p:tgtEl>
                                      </p:cBhvr>
                                      <p:to x="100000" y="80000"/>
                                    </p:animScale>
                                    <p:animScale>
                                      <p:cBhvr>
                                        <p:cTn id="32" dur="166" decel="50000">
                                          <p:stCondLst>
                                            <p:cond delay="1338"/>
                                          </p:stCondLst>
                                        </p:cTn>
                                        <p:tgtEl>
                                          <p:spTgt spid="3">
                                            <p:txEl>
                                              <p:pRg st="0" end="0"/>
                                            </p:txEl>
                                          </p:spTgt>
                                        </p:tgtEl>
                                      </p:cBhvr>
                                      <p:to x="100000" y="100000"/>
                                    </p:animScale>
                                    <p:animScale>
                                      <p:cBhvr>
                                        <p:cTn id="33" dur="26">
                                          <p:stCondLst>
                                            <p:cond delay="1642"/>
                                          </p:stCondLst>
                                        </p:cTn>
                                        <p:tgtEl>
                                          <p:spTgt spid="3">
                                            <p:txEl>
                                              <p:pRg st="0" end="0"/>
                                            </p:txEl>
                                          </p:spTgt>
                                        </p:tgtEl>
                                      </p:cBhvr>
                                      <p:to x="100000" y="90000"/>
                                    </p:animScale>
                                    <p:animScale>
                                      <p:cBhvr>
                                        <p:cTn id="34" dur="166" decel="50000">
                                          <p:stCondLst>
                                            <p:cond delay="1668"/>
                                          </p:stCondLst>
                                        </p:cTn>
                                        <p:tgtEl>
                                          <p:spTgt spid="3">
                                            <p:txEl>
                                              <p:pRg st="0" end="0"/>
                                            </p:txEl>
                                          </p:spTgt>
                                        </p:tgtEl>
                                      </p:cBhvr>
                                      <p:to x="100000" y="100000"/>
                                    </p:animScale>
                                    <p:animScale>
                                      <p:cBhvr>
                                        <p:cTn id="35" dur="26">
                                          <p:stCondLst>
                                            <p:cond delay="1808"/>
                                          </p:stCondLst>
                                        </p:cTn>
                                        <p:tgtEl>
                                          <p:spTgt spid="3">
                                            <p:txEl>
                                              <p:pRg st="0" end="0"/>
                                            </p:txEl>
                                          </p:spTgt>
                                        </p:tgtEl>
                                      </p:cBhvr>
                                      <p:to x="100000" y="95000"/>
                                    </p:animScale>
                                    <p:animScale>
                                      <p:cBhvr>
                                        <p:cTn id="36" dur="166" decel="50000">
                                          <p:stCondLst>
                                            <p:cond delay="1834"/>
                                          </p:stCondLst>
                                        </p:cTn>
                                        <p:tgtEl>
                                          <p:spTgt spid="3">
                                            <p:txEl>
                                              <p:pRg st="0" end="0"/>
                                            </p:txEl>
                                          </p:spTgt>
                                        </p:tgtEl>
                                      </p:cBhvr>
                                      <p:to x="100000" y="100000"/>
                                    </p:animScale>
                                  </p:childTnLst>
                                </p:cTn>
                              </p:par>
                            </p:childTnLst>
                          </p:cTn>
                        </p:par>
                        <p:par>
                          <p:cTn id="37" fill="hold">
                            <p:stCondLst>
                              <p:cond delay="3500"/>
                            </p:stCondLst>
                            <p:childTnLst>
                              <p:par>
                                <p:cTn id="38" presetID="26" presetClass="entr" presetSubtype="0" fill="hold" grpId="0" nodeType="afterEffect">
                                  <p:stCondLst>
                                    <p:cond delay="0"/>
                                  </p:stCondLst>
                                  <p:childTnLst>
                                    <p:set>
                                      <p:cBhvr>
                                        <p:cTn id="39" dur="1" fill="hold">
                                          <p:stCondLst>
                                            <p:cond delay="0"/>
                                          </p:stCondLst>
                                        </p:cTn>
                                        <p:tgtEl>
                                          <p:spTgt spid="3">
                                            <p:txEl>
                                              <p:pRg st="1" end="1"/>
                                            </p:txEl>
                                          </p:spTgt>
                                        </p:tgtEl>
                                        <p:attrNameLst>
                                          <p:attrName>style.visibility</p:attrName>
                                        </p:attrNameLst>
                                      </p:cBhvr>
                                      <p:to>
                                        <p:strVal val="visible"/>
                                      </p:to>
                                    </p:set>
                                    <p:animEffect transition="in" filter="wipe(down)">
                                      <p:cBhvr>
                                        <p:cTn id="40" dur="580">
                                          <p:stCondLst>
                                            <p:cond delay="0"/>
                                          </p:stCondLst>
                                        </p:cTn>
                                        <p:tgtEl>
                                          <p:spTgt spid="3">
                                            <p:txEl>
                                              <p:pRg st="1" end="1"/>
                                            </p:txEl>
                                          </p:spTgt>
                                        </p:tgtEl>
                                      </p:cBhvr>
                                    </p:animEffect>
                                    <p:anim calcmode="lin" valueType="num">
                                      <p:cBhvr>
                                        <p:cTn id="41"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42"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43"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44"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45"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46" dur="26">
                                          <p:stCondLst>
                                            <p:cond delay="650"/>
                                          </p:stCondLst>
                                        </p:cTn>
                                        <p:tgtEl>
                                          <p:spTgt spid="3">
                                            <p:txEl>
                                              <p:pRg st="1" end="1"/>
                                            </p:txEl>
                                          </p:spTgt>
                                        </p:tgtEl>
                                      </p:cBhvr>
                                      <p:to x="100000" y="60000"/>
                                    </p:animScale>
                                    <p:animScale>
                                      <p:cBhvr>
                                        <p:cTn id="47" dur="166" decel="50000">
                                          <p:stCondLst>
                                            <p:cond delay="676"/>
                                          </p:stCondLst>
                                        </p:cTn>
                                        <p:tgtEl>
                                          <p:spTgt spid="3">
                                            <p:txEl>
                                              <p:pRg st="1" end="1"/>
                                            </p:txEl>
                                          </p:spTgt>
                                        </p:tgtEl>
                                      </p:cBhvr>
                                      <p:to x="100000" y="100000"/>
                                    </p:animScale>
                                    <p:animScale>
                                      <p:cBhvr>
                                        <p:cTn id="48" dur="26">
                                          <p:stCondLst>
                                            <p:cond delay="1312"/>
                                          </p:stCondLst>
                                        </p:cTn>
                                        <p:tgtEl>
                                          <p:spTgt spid="3">
                                            <p:txEl>
                                              <p:pRg st="1" end="1"/>
                                            </p:txEl>
                                          </p:spTgt>
                                        </p:tgtEl>
                                      </p:cBhvr>
                                      <p:to x="100000" y="80000"/>
                                    </p:animScale>
                                    <p:animScale>
                                      <p:cBhvr>
                                        <p:cTn id="49" dur="166" decel="50000">
                                          <p:stCondLst>
                                            <p:cond delay="1338"/>
                                          </p:stCondLst>
                                        </p:cTn>
                                        <p:tgtEl>
                                          <p:spTgt spid="3">
                                            <p:txEl>
                                              <p:pRg st="1" end="1"/>
                                            </p:txEl>
                                          </p:spTgt>
                                        </p:tgtEl>
                                      </p:cBhvr>
                                      <p:to x="100000" y="100000"/>
                                    </p:animScale>
                                    <p:animScale>
                                      <p:cBhvr>
                                        <p:cTn id="50" dur="26">
                                          <p:stCondLst>
                                            <p:cond delay="1642"/>
                                          </p:stCondLst>
                                        </p:cTn>
                                        <p:tgtEl>
                                          <p:spTgt spid="3">
                                            <p:txEl>
                                              <p:pRg st="1" end="1"/>
                                            </p:txEl>
                                          </p:spTgt>
                                        </p:tgtEl>
                                      </p:cBhvr>
                                      <p:to x="100000" y="90000"/>
                                    </p:animScale>
                                    <p:animScale>
                                      <p:cBhvr>
                                        <p:cTn id="51" dur="166" decel="50000">
                                          <p:stCondLst>
                                            <p:cond delay="1668"/>
                                          </p:stCondLst>
                                        </p:cTn>
                                        <p:tgtEl>
                                          <p:spTgt spid="3">
                                            <p:txEl>
                                              <p:pRg st="1" end="1"/>
                                            </p:txEl>
                                          </p:spTgt>
                                        </p:tgtEl>
                                      </p:cBhvr>
                                      <p:to x="100000" y="100000"/>
                                    </p:animScale>
                                    <p:animScale>
                                      <p:cBhvr>
                                        <p:cTn id="52" dur="26">
                                          <p:stCondLst>
                                            <p:cond delay="1808"/>
                                          </p:stCondLst>
                                        </p:cTn>
                                        <p:tgtEl>
                                          <p:spTgt spid="3">
                                            <p:txEl>
                                              <p:pRg st="1" end="1"/>
                                            </p:txEl>
                                          </p:spTgt>
                                        </p:tgtEl>
                                      </p:cBhvr>
                                      <p:to x="100000" y="95000"/>
                                    </p:animScale>
                                    <p:animScale>
                                      <p:cBhvr>
                                        <p:cTn id="53" dur="166" decel="50000">
                                          <p:stCondLst>
                                            <p:cond delay="1834"/>
                                          </p:stCondLst>
                                        </p:cTn>
                                        <p:tgtEl>
                                          <p:spTgt spid="3">
                                            <p:txEl>
                                              <p:pRg st="1" end="1"/>
                                            </p:txEl>
                                          </p:spTgt>
                                        </p:tgtEl>
                                      </p:cBhvr>
                                      <p:to x="100000" y="100000"/>
                                    </p:animScale>
                                  </p:childTnLst>
                                </p:cTn>
                              </p:par>
                            </p:childTnLst>
                          </p:cTn>
                        </p:par>
                        <p:par>
                          <p:cTn id="54" fill="hold">
                            <p:stCondLst>
                              <p:cond delay="5500"/>
                            </p:stCondLst>
                            <p:childTnLst>
                              <p:par>
                                <p:cTn id="55" presetID="53" presetClass="entr" presetSubtype="16" fill="hold" grpId="0" nodeType="afterEffect">
                                  <p:stCondLst>
                                    <p:cond delay="0"/>
                                  </p:stCondLst>
                                  <p:childTnLst>
                                    <p:set>
                                      <p:cBhvr>
                                        <p:cTn id="56" dur="1" fill="hold">
                                          <p:stCondLst>
                                            <p:cond delay="0"/>
                                          </p:stCondLst>
                                        </p:cTn>
                                        <p:tgtEl>
                                          <p:spTgt spid="4"/>
                                        </p:tgtEl>
                                        <p:attrNameLst>
                                          <p:attrName>style.visibility</p:attrName>
                                        </p:attrNameLst>
                                      </p:cBhvr>
                                      <p:to>
                                        <p:strVal val="visible"/>
                                      </p:to>
                                    </p:set>
                                    <p:anim calcmode="lin" valueType="num">
                                      <p:cBhvr>
                                        <p:cTn id="57" dur="500" fill="hold"/>
                                        <p:tgtEl>
                                          <p:spTgt spid="4"/>
                                        </p:tgtEl>
                                        <p:attrNameLst>
                                          <p:attrName>ppt_w</p:attrName>
                                        </p:attrNameLst>
                                      </p:cBhvr>
                                      <p:tavLst>
                                        <p:tav tm="0">
                                          <p:val>
                                            <p:fltVal val="0"/>
                                          </p:val>
                                        </p:tav>
                                        <p:tav tm="100000">
                                          <p:val>
                                            <p:strVal val="#ppt_w"/>
                                          </p:val>
                                        </p:tav>
                                      </p:tavLst>
                                    </p:anim>
                                    <p:anim calcmode="lin" valueType="num">
                                      <p:cBhvr>
                                        <p:cTn id="58" dur="500" fill="hold"/>
                                        <p:tgtEl>
                                          <p:spTgt spid="4"/>
                                        </p:tgtEl>
                                        <p:attrNameLst>
                                          <p:attrName>ppt_h</p:attrName>
                                        </p:attrNameLst>
                                      </p:cBhvr>
                                      <p:tavLst>
                                        <p:tav tm="0">
                                          <p:val>
                                            <p:fltVal val="0"/>
                                          </p:val>
                                        </p:tav>
                                        <p:tav tm="100000">
                                          <p:val>
                                            <p:strVal val="#ppt_h"/>
                                          </p:val>
                                        </p:tav>
                                      </p:tavLst>
                                    </p:anim>
                                    <p:animEffect transition="in" filter="fade">
                                      <p:cBhvr>
                                        <p:cTn id="5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solidFill>
                  <a:prstClr val="white"/>
                </a:solidFill>
                <a:latin typeface="Alilato ExtLt" pitchFamily="2" charset="-78"/>
                <a:cs typeface="Alilato ExtLt" pitchFamily="2" charset="-78"/>
              </a:rPr>
              <a:t>القرابة والرباط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إن عبارة </a:t>
            </a:r>
            <a:r>
              <a:rPr lang="ar-DZ" sz="4000" dirty="0" smtClean="0">
                <a:solidFill>
                  <a:srgbClr val="002060"/>
                </a:solidFill>
                <a:latin typeface="Times New Roman" panose="02020603050405020304" pitchFamily="18" charset="0"/>
                <a:ea typeface="SimSun" panose="02010600030101010101" pitchFamily="2" charset="-122"/>
                <a:cs typeface="mohammad bold art 1" pitchFamily="2" charset="-78"/>
              </a:rPr>
              <a:t>«الرباط الاجتماعي</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شائعة الاستخدام. ماذا يعني عالم الاجتماع بالضبط بـ </a:t>
            </a:r>
            <a:r>
              <a:rPr lang="ar-DZ" sz="4000" dirty="0" smtClean="0">
                <a:solidFill>
                  <a:srgbClr val="002060"/>
                </a:solidFill>
                <a:latin typeface="Times New Roman" panose="02020603050405020304" pitchFamily="18" charset="0"/>
                <a:ea typeface="SimSun" panose="02010600030101010101" pitchFamily="2" charset="-122"/>
                <a:cs typeface="mohammad bold art 1" pitchFamily="2" charset="-78"/>
              </a:rPr>
              <a:t>«بالرابط </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الاجتماعية"؟</a:t>
            </a:r>
            <a:endParaRPr lang="fr-FR" sz="32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8426336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التعريف اللغوي: الرابط فاعل من فعل ''ربط''(وليس من فعل رابط)، والذي يحمل المعاني التالية: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-ربط، ربط على، يربط، ربطا، فهو رابط، وهو مربوط، وربيط، يربط رباطة فهو رابط، و المفعول به مربوط عليه ......</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-ربط الدابة: شدها بالحبل...</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-ربط الضريبة على الممول: الاقتصاد حدد قيمتها....</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-ربط نفسه عن الفجور: ربط نفسه عن الرذيلة....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a:t>
            </a:r>
            <a:r>
              <a:rPr lang="ar-DZ" sz="3200" dirty="0" err="1">
                <a:solidFill>
                  <a:srgbClr val="002060"/>
                </a:solidFill>
                <a:latin typeface="Times New Roman" panose="02020603050405020304" pitchFamily="18" charset="0"/>
                <a:ea typeface="SimSun" panose="02010600030101010101" pitchFamily="2" charset="-122"/>
                <a:cs typeface="mohammad bold art 1" pitchFamily="2" charset="-78"/>
              </a:rPr>
              <a:t>إربط</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لسانك: امتنع عن الكلام.....إلخ من معاني الرابط الاجتماعي.</a:t>
            </a:r>
            <a:endParaRPr lang="ar-DZ" sz="3200" dirty="0">
              <a:solidFill>
                <a:srgbClr val="002060"/>
              </a:solidFill>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441230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62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10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270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par>
                          <p:cTn id="53" fill="hold">
                            <p:stCondLst>
                              <p:cond delay="15250"/>
                            </p:stCondLst>
                            <p:childTnLst>
                              <p:par>
                                <p:cTn id="54" presetID="41" presetClass="entr" presetSubtype="0" fill="hold" grpId="0" nodeType="afterEffect">
                                  <p:stCondLst>
                                    <p:cond delay="0"/>
                                  </p:stCondLst>
                                  <p:iterate type="lt">
                                    <p:tmPct val="10000"/>
                                  </p:iterate>
                                  <p:childTnLst>
                                    <p:set>
                                      <p:cBhvr>
                                        <p:cTn id="55" dur="1" fill="hold">
                                          <p:stCondLst>
                                            <p:cond delay="0"/>
                                          </p:stCondLst>
                                        </p:cTn>
                                        <p:tgtEl>
                                          <p:spTgt spid="3">
                                            <p:txEl>
                                              <p:pRg st="4" end="4"/>
                                            </p:txEl>
                                          </p:spTgt>
                                        </p:tgtEl>
                                        <p:attrNameLst>
                                          <p:attrName>style.visibility</p:attrName>
                                        </p:attrNameLst>
                                      </p:cBhvr>
                                      <p:to>
                                        <p:strVal val="visible"/>
                                      </p:to>
                                    </p:set>
                                    <p:anim calcmode="lin" valueType="num">
                                      <p:cBhvr>
                                        <p:cTn id="5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5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3">
                                            <p:txEl>
                                              <p:pRg st="4" end="4"/>
                                            </p:txEl>
                                          </p:spTgt>
                                        </p:tgtEl>
                                      </p:cBhvr>
                                    </p:animEffect>
                                  </p:childTnLst>
                                </p:cTn>
                              </p:par>
                            </p:childTnLst>
                          </p:cTn>
                        </p:par>
                        <p:par>
                          <p:cTn id="61" fill="hold">
                            <p:stCondLst>
                              <p:cond delay="17550"/>
                            </p:stCondLst>
                            <p:childTnLst>
                              <p:par>
                                <p:cTn id="62" presetID="41" presetClass="entr" presetSubtype="0" fill="hold" grpId="0" nodeType="afterEffect">
                                  <p:stCondLst>
                                    <p:cond delay="0"/>
                                  </p:stCondLst>
                                  <p:iterate type="lt">
                                    <p:tmPct val="10000"/>
                                  </p:iterate>
                                  <p:childTnLst>
                                    <p:set>
                                      <p:cBhvr>
                                        <p:cTn id="63" dur="1" fill="hold">
                                          <p:stCondLst>
                                            <p:cond delay="0"/>
                                          </p:stCondLst>
                                        </p:cTn>
                                        <p:tgtEl>
                                          <p:spTgt spid="3">
                                            <p:txEl>
                                              <p:pRg st="5" end="5"/>
                                            </p:txEl>
                                          </p:spTgt>
                                        </p:tgtEl>
                                        <p:attrNameLst>
                                          <p:attrName>style.visibility</p:attrName>
                                        </p:attrNameLst>
                                      </p:cBhvr>
                                      <p:to>
                                        <p:strVal val="visible"/>
                                      </p:to>
                                    </p:set>
                                    <p:anim calcmode="lin" valueType="num">
                                      <p:cBhvr>
                                        <p:cTn id="64"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65"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66"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7"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8"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كلمة رابط تجمع بـ: (روابط، ورابطات) و تأخذ معانيها من هذا الفعل ''ربط'' و الذي يتضمن المعاني التالية: الصلة، الشدة، الشد، التحديد، القطع، التأخر، و يبدوا واضحا أنها من الأفعال التي تحمل أضدادها بالرغم من تركيز معظم المعاجم على المعنى الأول أكثر ''رابط'' فالرابط بالتالي في اللغة هو ''كل ما يصل بين طرفين بقوة مع دوام ذلك، ولو لم يكن هذان الطرفان يرغبان في هذا الربط....</a:t>
            </a:r>
            <a:endParaRPr lang="ar-DZ" sz="3600" dirty="0">
              <a:solidFill>
                <a:srgbClr val="002060"/>
              </a:solidFill>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0763468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أما في اللغة الفرنسية فقد ورد في قاموس لاروس' الشهير ضمن مادة أو كلمة '</a:t>
            </a:r>
            <a:r>
              <a:rPr lang="ar-DZ" sz="3200" dirty="0" smtClean="0">
                <a:solidFill>
                  <a:srgbClr val="002060"/>
                </a:solidFill>
                <a:latin typeface="Times New Roman" panose="02020603050405020304" pitchFamily="18" charset="0"/>
                <a:ea typeface="SimSun" panose="02010600030101010101" pitchFamily="2" charset="-122"/>
                <a:cs typeface="mohammad bold art 1" pitchFamily="2" charset="-78"/>
              </a:rPr>
              <a:t>'ربط</a:t>
            </a:r>
            <a:r>
              <a:rPr lang="fr-FR" sz="3200" dirty="0">
                <a:solidFill>
                  <a:srgbClr val="002060"/>
                </a:solidFill>
                <a:latin typeface="Times New Roman" panose="02020603050405020304" pitchFamily="18" charset="0"/>
                <a:ea typeface="SimSun" panose="02010600030101010101" pitchFamily="2" charset="-122"/>
                <a:cs typeface="mohammad bold art 1" pitchFamily="2" charset="-78"/>
              </a:rPr>
              <a:t>lien</a:t>
            </a:r>
            <a:r>
              <a:rPr lang="ar-DZ" sz="3200" dirty="0" smtClean="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بأنه: السلطة، الحبل، الحزام، و كل ما يستعمل لإبقاء الأشياء مع بعضها، مربوطة، الإبقاء، الغلق....</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-ويعني أدبيا تقييد حيوان أو إنسان، وسياقته للسجن....ويقال تحرر من رباطه</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-الصلة بين شخصين.</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-الصلة بين الأشياء المجردة (علاقة النتيجة بالسبب، بين مفهومين...</a:t>
            </a:r>
          </a:p>
          <a:p>
            <a:pPr marL="0" indent="0" algn="just" rtl="1">
              <a:spcAft>
                <a:spcPts val="0"/>
              </a:spcAft>
              <a:buNone/>
            </a:pPr>
            <a:endParaRPr lang="ar-DZ" sz="3200" dirty="0">
              <a:solidFill>
                <a:srgbClr val="002060"/>
              </a:solidFill>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9256724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98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33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45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4400" dirty="0">
                <a:solidFill>
                  <a:srgbClr val="002060"/>
                </a:solidFill>
                <a:latin typeface="Times New Roman" panose="02020603050405020304" pitchFamily="18" charset="0"/>
                <a:ea typeface="SimSun" panose="02010600030101010101" pitchFamily="2" charset="-122"/>
                <a:cs typeface="mohammad bold art 1" pitchFamily="2" charset="-78"/>
              </a:rPr>
              <a:t>نلاحظ وجود عناصر كثيرة متشابهة بين التعريف اللغوي الفرنسي، و اللغوي العربي بحيث يتقاطع التعريفين عند مجموعة نقاط ضرورية لوجود الرابط و هي: الصلة، الشدة، الديمومة، الإجبارية، الاحتكاك.</a:t>
            </a:r>
            <a:endParaRPr lang="ar-DZ" sz="4400" dirty="0">
              <a:solidFill>
                <a:srgbClr val="002060"/>
              </a:solidFill>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5228672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ب-التعريف الاصطلاحي:</a:t>
            </a:r>
          </a:p>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يرى'' بيير إيف كوزي''</a:t>
            </a:r>
            <a:r>
              <a:rPr lang="fr-FR" sz="4000" dirty="0">
                <a:solidFill>
                  <a:srgbClr val="002060"/>
                </a:solidFill>
                <a:latin typeface="Times New Roman" panose="02020603050405020304" pitchFamily="18" charset="0"/>
                <a:ea typeface="SimSun" panose="02010600030101010101" pitchFamily="2" charset="-122"/>
                <a:cs typeface="mohammad bold art 1" pitchFamily="2" charset="-78"/>
              </a:rPr>
              <a:t>pierre </a:t>
            </a:r>
            <a:r>
              <a:rPr lang="fr-FR" sz="4000" dirty="0" err="1">
                <a:solidFill>
                  <a:srgbClr val="002060"/>
                </a:solidFill>
                <a:latin typeface="Times New Roman" panose="02020603050405020304" pitchFamily="18" charset="0"/>
                <a:ea typeface="SimSun" panose="02010600030101010101" pitchFamily="2" charset="-122"/>
                <a:cs typeface="mohammad bold art 1" pitchFamily="2" charset="-78"/>
              </a:rPr>
              <a:t>yives</a:t>
            </a:r>
            <a:r>
              <a:rPr lang="fr-FR" sz="40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fr-FR" sz="4000" dirty="0" err="1">
                <a:solidFill>
                  <a:srgbClr val="002060"/>
                </a:solidFill>
                <a:latin typeface="Times New Roman" panose="02020603050405020304" pitchFamily="18" charset="0"/>
                <a:ea typeface="SimSun" panose="02010600030101010101" pitchFamily="2" charset="-122"/>
                <a:cs typeface="mohammad bold art 1" pitchFamily="2" charset="-78"/>
              </a:rPr>
              <a:t>cusset</a:t>
            </a:r>
            <a:r>
              <a:rPr lang="fr-FR" sz="40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في كتابه ''الرابط الاجتماعي ''أن'' الرابط الاجتماعي هو مجموع العلاقات الاجتماعية التي تربطنا بالعائلة، الاصدقاء، الجيران، وصولا الى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الميكانيزمات</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الجماعية للتضامن، مرورا بالقواعد، والمعايير التي تزودنا بالحد الأدنى لمعنى كلمة جماعي''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919086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4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في حين يرى ''فريديريك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لوبارون</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''في قاموسه المعنون بـ: ''علم الاجتماع من الألف الى الياء ''أن الرابط يتواجد بين فردين أو أكثر تكون العلاقات الشخصية الداخلية مباشرة بينهم، و التي تستند على مختلف أشكال التفاعل''.</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4727828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و بالتالي نستطيع تعريف الرابط الاجتماعي باعتباره تفاعلا خاصا، و منتظما بين فردين، و إحدى ركائز الرابط الاجتماعي هي إجبارية التبادل كما وصفها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الانثروبولوجيون</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أمثال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مارسال</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موس، و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برونسلاف</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مالينوفسكي</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978991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ويعرفه أ. رشيد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حامادوش</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بأنه ''تلك العلاقات الاجتماعية، التي تتم و تجمع بين الأفراد في حالات الوجه لوجه، سواء أكانت علاقات شخصية أو لا شخصية، فالرابط الاجتماعي بالنسبة لنا مجموع علاقات الاجتماعية سواء تعلق الأمر بالألفة، أو الأنسة الاجتماعية، أو الروابط الاجتماعية، أو أي شكل من أشكال الرابط الاجتماعي''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3881308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6"/>
            <a:ext cx="9613861" cy="4670224"/>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من خلال هذه التعاريف يمكن القول أن الرابط الاجتماعي هو ''مجمل العلاقات و الإجراءات التي تسمح بوصل الأفراد، و المجموعات ببعضهم بعضا، و التي تظم كل ما يمكنهم من البقاء مع بعض، و العيش ضمن المجتمع.</a:t>
            </a:r>
          </a:p>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أما التعريف </a:t>
            </a:r>
            <a:r>
              <a:rPr lang="ar-DZ" sz="4000" dirty="0" err="1">
                <a:solidFill>
                  <a:srgbClr val="002060"/>
                </a:solidFill>
                <a:latin typeface="Times New Roman" panose="02020603050405020304" pitchFamily="18" charset="0"/>
                <a:ea typeface="SimSun" panose="02010600030101010101" pitchFamily="2" charset="-122"/>
                <a:cs typeface="mohammad bold art 1" pitchFamily="2" charset="-78"/>
              </a:rPr>
              <a:t>السوسيولوجي</a:t>
            </a: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فيشكل مصطلح الرابط من مجموع محددات لا يكتمل التعريف إلا بها و هي أساسيات لوجوده و تتمثل في: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966045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104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a:latin typeface="Alilato ExtLt" pitchFamily="2" charset="-78"/>
                <a:cs typeface="Alilato ExtLt" pitchFamily="2" charset="-78"/>
              </a:rPr>
              <a:t>أهداف التعليم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p:txBody>
          <a:bodyPr/>
          <a:lstStyle/>
          <a:p>
            <a:pPr algn="r" rtl="1">
              <a:spcAft>
                <a:spcPts val="0"/>
              </a:spcAft>
            </a:pPr>
            <a:r>
              <a:rPr lang="ar-DZ" dirty="0" smtClean="0">
                <a:latin typeface="Times New Roman" panose="02020603050405020304" pitchFamily="18" charset="0"/>
                <a:ea typeface="SimSun" panose="02010600030101010101" pitchFamily="2" charset="-122"/>
                <a:cs typeface="mohammad bold art 1" pitchFamily="2" charset="-78"/>
              </a:rPr>
              <a:t>تحكم </a:t>
            </a:r>
            <a:r>
              <a:rPr lang="ar-DZ" dirty="0">
                <a:latin typeface="Times New Roman" panose="02020603050405020304" pitchFamily="18" charset="0"/>
                <a:ea typeface="SimSun" panose="02010600030101010101" pitchFamily="2" charset="-122"/>
                <a:cs typeface="mohammad bold art 1" pitchFamily="2" charset="-78"/>
              </a:rPr>
              <a:t>الطالب في قراءة وتحليل العلاقات العائلية </a:t>
            </a:r>
            <a:r>
              <a:rPr lang="ar-DZ" dirty="0" err="1">
                <a:latin typeface="Times New Roman" panose="02020603050405020304" pitchFamily="18" charset="0"/>
                <a:ea typeface="SimSun" panose="02010600030101010101" pitchFamily="2" charset="-122"/>
                <a:cs typeface="mohammad bold art 1" pitchFamily="2" charset="-78"/>
              </a:rPr>
              <a:t>والقرابية</a:t>
            </a:r>
            <a:r>
              <a:rPr lang="ar-DZ" dirty="0">
                <a:latin typeface="Times New Roman" panose="02020603050405020304" pitchFamily="18" charset="0"/>
                <a:ea typeface="SimSun" panose="02010600030101010101" pitchFamily="2" charset="-122"/>
                <a:cs typeface="mohammad bold art 1" pitchFamily="2" charset="-78"/>
              </a:rPr>
              <a:t> وفقا لمقاربات </a:t>
            </a:r>
            <a:r>
              <a:rPr lang="ar-DZ" dirty="0" err="1">
                <a:latin typeface="Times New Roman" panose="02020603050405020304" pitchFamily="18" charset="0"/>
                <a:ea typeface="SimSun" panose="02010600030101010101" pitchFamily="2" charset="-122"/>
                <a:cs typeface="mohammad bold art 1" pitchFamily="2" charset="-78"/>
              </a:rPr>
              <a:t>انثروبولوجية</a:t>
            </a:r>
            <a:r>
              <a:rPr lang="ar-DZ" dirty="0">
                <a:latin typeface="Times New Roman" panose="02020603050405020304" pitchFamily="18" charset="0"/>
                <a:ea typeface="SimSun" panose="02010600030101010101" pitchFamily="2" charset="-122"/>
                <a:cs typeface="mohammad bold art 1" pitchFamily="2" charset="-78"/>
              </a:rPr>
              <a:t> مختلفة، </a:t>
            </a:r>
            <a:endParaRPr lang="fr-FR" dirty="0" smtClean="0">
              <a:latin typeface="Times New Roman" panose="02020603050405020304" pitchFamily="18" charset="0"/>
              <a:ea typeface="SimSun" panose="02010600030101010101" pitchFamily="2" charset="-122"/>
              <a:cs typeface="mohammad bold art 1" pitchFamily="2" charset="-78"/>
            </a:endParaRPr>
          </a:p>
          <a:p>
            <a:pPr algn="just" rtl="1">
              <a:spcAft>
                <a:spcPts val="0"/>
              </a:spcAft>
            </a:pPr>
            <a:r>
              <a:rPr lang="ar-DZ" dirty="0" smtClean="0">
                <a:latin typeface="Times New Roman" panose="02020603050405020304" pitchFamily="18" charset="0"/>
                <a:ea typeface="SimSun" panose="02010600030101010101" pitchFamily="2" charset="-122"/>
                <a:cs typeface="mohammad bold art 1" pitchFamily="2" charset="-78"/>
              </a:rPr>
              <a:t>إكسابه </a:t>
            </a:r>
            <a:r>
              <a:rPr lang="ar-DZ" dirty="0">
                <a:latin typeface="Times New Roman" panose="02020603050405020304" pitchFamily="18" charset="0"/>
                <a:ea typeface="SimSun" panose="02010600030101010101" pitchFamily="2" charset="-122"/>
                <a:cs typeface="mohammad bold art 1" pitchFamily="2" charset="-78"/>
              </a:rPr>
              <a:t>القدرة على الانتقال من النظرية الأكاديمية وإسقاطها على واقع المنظومة </a:t>
            </a:r>
            <a:r>
              <a:rPr lang="ar-DZ" dirty="0" err="1" smtClean="0">
                <a:latin typeface="Times New Roman" panose="02020603050405020304" pitchFamily="18" charset="0"/>
                <a:ea typeface="SimSun" panose="02010600030101010101" pitchFamily="2" charset="-122"/>
                <a:cs typeface="mohammad bold art 1" pitchFamily="2" charset="-78"/>
              </a:rPr>
              <a:t>القرابية</a:t>
            </a:r>
            <a:r>
              <a:rPr lang="fr-FR" dirty="0" smtClean="0">
                <a:latin typeface="Times New Roman" panose="02020603050405020304" pitchFamily="18" charset="0"/>
                <a:ea typeface="SimSun" panose="02010600030101010101" pitchFamily="2" charset="-122"/>
                <a:cs typeface="mohammad bold art 1" pitchFamily="2" charset="-78"/>
              </a:rPr>
              <a:t>.</a:t>
            </a:r>
          </a:p>
          <a:p>
            <a:pPr algn="just" rtl="1">
              <a:spcAft>
                <a:spcPts val="0"/>
              </a:spcAft>
            </a:pPr>
            <a:r>
              <a:rPr lang="ar-DZ" dirty="0" smtClean="0">
                <a:latin typeface="Times New Roman" panose="02020603050405020304" pitchFamily="18" charset="0"/>
                <a:ea typeface="SimSun" panose="02010600030101010101" pitchFamily="2" charset="-122"/>
                <a:cs typeface="mohammad bold art 1" pitchFamily="2" charset="-78"/>
              </a:rPr>
              <a:t> </a:t>
            </a:r>
            <a:r>
              <a:rPr lang="ar-DZ" dirty="0">
                <a:latin typeface="Times New Roman" panose="02020603050405020304" pitchFamily="18" charset="0"/>
                <a:ea typeface="SimSun" panose="02010600030101010101" pitchFamily="2" charset="-122"/>
                <a:cs typeface="mohammad bold art 1" pitchFamily="2" charset="-78"/>
              </a:rPr>
              <a:t>تكوين الخيال الأنثروبولوجي لدى الطالب وتنميته بما يسمح له بتشكيل رؤية </a:t>
            </a:r>
            <a:r>
              <a:rPr lang="ar-DZ" dirty="0" err="1">
                <a:latin typeface="Times New Roman" panose="02020603050405020304" pitchFamily="18" charset="0"/>
                <a:ea typeface="SimSun" panose="02010600030101010101" pitchFamily="2" charset="-122"/>
                <a:cs typeface="mohammad bold art 1" pitchFamily="2" charset="-78"/>
              </a:rPr>
              <a:t>ابستيمولوجية</a:t>
            </a:r>
            <a:r>
              <a:rPr lang="ar-DZ" dirty="0">
                <a:latin typeface="Times New Roman" panose="02020603050405020304" pitchFamily="18" charset="0"/>
                <a:ea typeface="SimSun" panose="02010600030101010101" pitchFamily="2" charset="-122"/>
                <a:cs typeface="mohammad bold art 1" pitchFamily="2" charset="-78"/>
              </a:rPr>
              <a:t>/</a:t>
            </a:r>
            <a:r>
              <a:rPr lang="ar-DZ" dirty="0" err="1">
                <a:latin typeface="Times New Roman" panose="02020603050405020304" pitchFamily="18" charset="0"/>
                <a:ea typeface="SimSun" panose="02010600030101010101" pitchFamily="2" charset="-122"/>
                <a:cs typeface="mohammad bold art 1" pitchFamily="2" charset="-78"/>
              </a:rPr>
              <a:t>أنثروبولوجية</a:t>
            </a:r>
            <a:r>
              <a:rPr lang="ar-DZ" dirty="0">
                <a:latin typeface="Times New Roman" panose="02020603050405020304" pitchFamily="18" charset="0"/>
                <a:ea typeface="SimSun" panose="02010600030101010101" pitchFamily="2" charset="-122"/>
                <a:cs typeface="mohammad bold art 1" pitchFamily="2" charset="-78"/>
              </a:rPr>
              <a:t> </a:t>
            </a:r>
            <a:r>
              <a:rPr lang="ar-DZ" dirty="0" err="1">
                <a:latin typeface="Times New Roman" panose="02020603050405020304" pitchFamily="18" charset="0"/>
                <a:ea typeface="SimSun" panose="02010600030101010101" pitchFamily="2" charset="-122"/>
                <a:cs typeface="mohammad bold art 1" pitchFamily="2" charset="-78"/>
              </a:rPr>
              <a:t>للأنساق</a:t>
            </a:r>
            <a:r>
              <a:rPr lang="ar-DZ" dirty="0">
                <a:latin typeface="Times New Roman" panose="02020603050405020304" pitchFamily="18" charset="0"/>
                <a:ea typeface="SimSun" panose="02010600030101010101" pitchFamily="2" charset="-122"/>
                <a:cs typeface="mohammad bold art 1" pitchFamily="2" charset="-78"/>
              </a:rPr>
              <a:t> والنظم </a:t>
            </a:r>
            <a:r>
              <a:rPr lang="ar-DZ" dirty="0" err="1">
                <a:latin typeface="Times New Roman" panose="02020603050405020304" pitchFamily="18" charset="0"/>
                <a:ea typeface="SimSun" panose="02010600030101010101" pitchFamily="2" charset="-122"/>
                <a:cs typeface="mohammad bold art 1" pitchFamily="2" charset="-78"/>
              </a:rPr>
              <a:t>القرابية</a:t>
            </a:r>
            <a:r>
              <a:rPr lang="ar-DZ" dirty="0">
                <a:latin typeface="Times New Roman" panose="02020603050405020304" pitchFamily="18" charset="0"/>
                <a:ea typeface="SimSun" panose="02010600030101010101" pitchFamily="2" charset="-122"/>
                <a:cs typeface="mohammad bold art 1" pitchFamily="2" charset="-78"/>
              </a:rPr>
              <a:t> والعائلية. </a:t>
            </a:r>
            <a:endParaRPr lang="fr-FR" dirty="0" smtClean="0">
              <a:latin typeface="Times New Roman" panose="02020603050405020304" pitchFamily="18" charset="0"/>
              <a:ea typeface="SimSun" panose="02010600030101010101" pitchFamily="2" charset="-122"/>
              <a:cs typeface="mohammad bold art 1" pitchFamily="2" charset="-78"/>
            </a:endParaRPr>
          </a:p>
          <a:p>
            <a:pPr algn="just" rtl="1">
              <a:spcAft>
                <a:spcPts val="0"/>
              </a:spcAft>
            </a:pPr>
            <a:r>
              <a:rPr lang="ar-SA" dirty="0" smtClean="0">
                <a:latin typeface="Times New Roman" panose="02020603050405020304" pitchFamily="18" charset="0"/>
                <a:ea typeface="SimSun" panose="02010600030101010101" pitchFamily="2" charset="-122"/>
                <a:cs typeface="mohammad bold art 1" pitchFamily="2" charset="-78"/>
              </a:rPr>
              <a:t>وكذلك </a:t>
            </a:r>
            <a:r>
              <a:rPr lang="ar-SA" dirty="0">
                <a:latin typeface="Times New Roman" panose="02020603050405020304" pitchFamily="18" charset="0"/>
                <a:ea typeface="SimSun" panose="02010600030101010101" pitchFamily="2" charset="-122"/>
                <a:cs typeface="mohammad bold art 1" pitchFamily="2" charset="-78"/>
              </a:rPr>
              <a:t>إدراك</a:t>
            </a:r>
            <a:r>
              <a:rPr lang="ar-SA" b="1" dirty="0">
                <a:latin typeface="Times New Roman" panose="02020603050405020304" pitchFamily="18" charset="0"/>
                <a:ea typeface="SimSun" panose="02010600030101010101" pitchFamily="2" charset="-122"/>
                <a:cs typeface="mohammad bold art 1" pitchFamily="2" charset="-78"/>
              </a:rPr>
              <a:t> </a:t>
            </a:r>
            <a:r>
              <a:rPr lang="ar-SA" dirty="0">
                <a:latin typeface="Times New Roman" panose="02020603050405020304" pitchFamily="18" charset="0"/>
                <a:ea typeface="SimSun" panose="02010600030101010101" pitchFamily="2" charset="-122"/>
                <a:cs typeface="mohammad bold art 1" pitchFamily="2" charset="-78"/>
              </a:rPr>
              <a:t>العلاقات التي ينسجها المجتمع والثقافة من خلال البنى الاجتماعية والاقتصادية</a:t>
            </a:r>
            <a:r>
              <a:rPr lang="ar-SA" b="1" dirty="0">
                <a:latin typeface="Times New Roman" panose="02020603050405020304" pitchFamily="18" charset="0"/>
                <a:ea typeface="SimSun" panose="02010600030101010101" pitchFamily="2" charset="-122"/>
                <a:cs typeface="mohammad bold art 1" pitchFamily="2" charset="-78"/>
              </a:rPr>
              <a:t> </a:t>
            </a:r>
            <a:r>
              <a:rPr lang="ar-SA" dirty="0">
                <a:latin typeface="Times New Roman" panose="02020603050405020304" pitchFamily="18" charset="0"/>
                <a:ea typeface="SimSun" panose="02010600030101010101" pitchFamily="2" charset="-122"/>
                <a:cs typeface="mohammad bold art 1" pitchFamily="2" charset="-78"/>
              </a:rPr>
              <a:t>والسياسية والثقافية التي تعمل على تحديد الأدوار والسلوكيات والعلاقات بين الجنسين وذلك من خلال </a:t>
            </a:r>
            <a:r>
              <a:rPr lang="ar-SA" dirty="0" err="1">
                <a:latin typeface="Times New Roman" panose="02020603050405020304" pitchFamily="18" charset="0"/>
                <a:ea typeface="SimSun" panose="02010600030101010101" pitchFamily="2" charset="-122"/>
                <a:cs typeface="mohammad bold art 1" pitchFamily="2" charset="-78"/>
              </a:rPr>
              <a:t>الجندر</a:t>
            </a:r>
            <a:r>
              <a:rPr lang="ar-SA" dirty="0">
                <a:latin typeface="Times New Roman" panose="02020603050405020304" pitchFamily="18" charset="0"/>
                <a:ea typeface="SimSun" panose="02010600030101010101" pitchFamily="2" charset="-122"/>
                <a:cs typeface="mohammad bold art 1" pitchFamily="2" charset="-78"/>
              </a:rPr>
              <a:t>.</a:t>
            </a:r>
            <a:endParaRPr lang="fr-FR" dirty="0">
              <a:latin typeface="Times New Roman" panose="02020603050405020304" pitchFamily="18" charset="0"/>
              <a:ea typeface="SimSun" panose="02010600030101010101" pitchFamily="2" charset="-122"/>
            </a:endParaRPr>
          </a:p>
          <a:p>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703337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64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05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67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680321" y="744519"/>
            <a:ext cx="9613861" cy="1080938"/>
          </a:xfrm>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217715" y="2096335"/>
            <a:ext cx="11373394" cy="467022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1.	علاقات قوية بين فردين أو مجموعة أفراد أو أكثر دون اختيار مسبق.</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2.	وجود إجراءات، قيم، معايير و قواعد مشتركة بينهم.</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3.	احتكاك مباشر لفترة تقصر أو تطول.</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4.	تتم من خلالها عملية اندماج و تنشئة.</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5.	تشكل هوية الأفراد و الجماعات.</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6.	تتم العمليات السابقة ضمن مجتمع أوسع له ثقافاته و قيمه.</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5055264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51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76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95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par>
                          <p:cTn id="53" fill="hold">
                            <p:stCondLst>
                              <p:cond delay="11550"/>
                            </p:stCondLst>
                            <p:childTnLst>
                              <p:par>
                                <p:cTn id="54" presetID="41" presetClass="entr" presetSubtype="0" fill="hold" grpId="0" nodeType="afterEffect">
                                  <p:stCondLst>
                                    <p:cond delay="0"/>
                                  </p:stCondLst>
                                  <p:iterate type="lt">
                                    <p:tmPct val="10000"/>
                                  </p:iterate>
                                  <p:childTnLst>
                                    <p:set>
                                      <p:cBhvr>
                                        <p:cTn id="55" dur="1" fill="hold">
                                          <p:stCondLst>
                                            <p:cond delay="0"/>
                                          </p:stCondLst>
                                        </p:cTn>
                                        <p:tgtEl>
                                          <p:spTgt spid="3">
                                            <p:txEl>
                                              <p:pRg st="4" end="4"/>
                                            </p:txEl>
                                          </p:spTgt>
                                        </p:tgtEl>
                                        <p:attrNameLst>
                                          <p:attrName>style.visibility</p:attrName>
                                        </p:attrNameLst>
                                      </p:cBhvr>
                                      <p:to>
                                        <p:strVal val="visible"/>
                                      </p:to>
                                    </p:set>
                                    <p:anim calcmode="lin" valueType="num">
                                      <p:cBhvr>
                                        <p:cTn id="5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5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3">
                                            <p:txEl>
                                              <p:pRg st="4" end="4"/>
                                            </p:txEl>
                                          </p:spTgt>
                                        </p:tgtEl>
                                      </p:cBhvr>
                                    </p:animEffect>
                                  </p:childTnLst>
                                </p:cTn>
                              </p:par>
                            </p:childTnLst>
                          </p:cTn>
                        </p:par>
                        <p:par>
                          <p:cTn id="61" fill="hold">
                            <p:stCondLst>
                              <p:cond delay="13350"/>
                            </p:stCondLst>
                            <p:childTnLst>
                              <p:par>
                                <p:cTn id="62" presetID="41" presetClass="entr" presetSubtype="0" fill="hold" grpId="0" nodeType="afterEffect">
                                  <p:stCondLst>
                                    <p:cond delay="0"/>
                                  </p:stCondLst>
                                  <p:iterate type="lt">
                                    <p:tmPct val="10000"/>
                                  </p:iterate>
                                  <p:childTnLst>
                                    <p:set>
                                      <p:cBhvr>
                                        <p:cTn id="63" dur="1" fill="hold">
                                          <p:stCondLst>
                                            <p:cond delay="0"/>
                                          </p:stCondLst>
                                        </p:cTn>
                                        <p:tgtEl>
                                          <p:spTgt spid="3">
                                            <p:txEl>
                                              <p:pRg st="5" end="5"/>
                                            </p:txEl>
                                          </p:spTgt>
                                        </p:tgtEl>
                                        <p:attrNameLst>
                                          <p:attrName>style.visibility</p:attrName>
                                        </p:attrNameLst>
                                      </p:cBhvr>
                                      <p:to>
                                        <p:strVal val="visible"/>
                                      </p:to>
                                    </p:set>
                                    <p:anim calcmode="lin" valueType="num">
                                      <p:cBhvr>
                                        <p:cTn id="64"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65"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66"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7"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8"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مصطلح الرابط الاجتماعي يعني في علم الاجتماع مجموع الانتماءات و العلاقات التي تربط بين الفئات فيما بينهم، فالرابط الاجتماعي يمثل القوة التي تربط بين أعضاء الأسرة الواحدة فيما بينهم هذه القوة تختلف في الزمان والمكان و تختلف قوة الرابط الاجتماعي حسب السياق الذي تتحدد فيه الظاهرة المدروسة .</a:t>
            </a:r>
            <a:endParaRPr lang="fr-FR" sz="32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27893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6000" dirty="0">
                <a:solidFill>
                  <a:prstClr val="white"/>
                </a:solidFill>
                <a:latin typeface="Alilato ExtLt" pitchFamily="2" charset="-78"/>
                <a:cs typeface="Alilato ExtLt" pitchFamily="2" charset="-78"/>
              </a:rPr>
              <a:t>1)	مفهوم الرابط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يتحدد مفهوم الرابط الاجتماعي إجرائيا في مجموع التفاعلات التي تربط أفراد الأسرة الواحدة و تختلف طبيعة هذا الرابط باختلاف المجال العمراني ريفي أو حضري ذلك أن كل مجال عمراني تحكمه تفاعلات تعكس النموذج الثقافي الذي يحكمه.</a:t>
            </a:r>
            <a:endParaRPr lang="fr-FR" sz="32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7617535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من الصعوبة بما كان معالجة أنواع الرابط و أشكاله للتداخل الشديد بينها كما أن أغلب المراجع  تتجاهل هذه التقسيمات....و يمكن أن نجمع أهم هذه التصنيفات فيما يأتي:</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1-التصنيف1: وفق درجة الاندماج :و يتضمن</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أ-رابط مباشر: العائلة، الجيران، الأصدقاء...</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ب-رابط غير </a:t>
            </a:r>
            <a:r>
              <a:rPr lang="ar-DZ" sz="3600" dirty="0" err="1">
                <a:solidFill>
                  <a:srgbClr val="002060"/>
                </a:solidFill>
                <a:latin typeface="Times New Roman" panose="02020603050405020304" pitchFamily="18" charset="0"/>
                <a:ea typeface="SimSun" panose="02010600030101010101" pitchFamily="2" charset="-122"/>
                <a:cs typeface="mohammad bold art 1" pitchFamily="2" charset="-78"/>
              </a:rPr>
              <a:t>مباشر:و</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هو الرابط الذي يتشكل عن طريق الجمعيات و النقابات ،و الأحزاب السياسية....</a:t>
            </a:r>
            <a:endParaRPr lang="ar-DZ" sz="3600" dirty="0">
              <a:solidFill>
                <a:srgbClr val="002060"/>
              </a:solidFill>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812400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89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110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34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2-التصنيف الثاني: وفق درجة الاحتكاك: و يتضمن</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ا-الرابط السياسي: رابط منظم من خلال قوانين الدولة....</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ب-الرابط الاقتصادي: قائم على المصلحة المادية، و الأفراد فيه أشبه بسلع السوق....</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ج-الرابط الاجتماعي: قوي، دون مصلحية و ينبني وفق قيم المجتمع و معاييره العامة....</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981051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43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71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095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3-التصنيف الثالث: وفق درجة الشدة: و يتضمن</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أ-رابط قوي ( شديد):كان أكثر تحكما في المجتمعات التقليدية....</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ب-رابط ضعيف(متراخي): ظهر و بقوة في المجتمعات المعاصرة....</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4-التصنيف الرابع: وفق لمستوى التجريد: و يتضمن</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أ-روابط ملموسة: العائلة، المدرسة، الجمعية....</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ب-روابط مجردة: اللغة، القيم، المعتقدات.....</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9355005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42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725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par>
                          <p:cTn id="45" fill="hold">
                            <p:stCondLst>
                              <p:cond delay="10200"/>
                            </p:stCondLst>
                            <p:childTnLst>
                              <p:par>
                                <p:cTn id="46" presetID="41" presetClass="entr" presetSubtype="0" fill="hold" grpId="0" nodeType="afterEffect">
                                  <p:stCondLst>
                                    <p:cond delay="0"/>
                                  </p:stCondLst>
                                  <p:iterate type="lt">
                                    <p:tmPct val="10000"/>
                                  </p:iterate>
                                  <p:childTnLst>
                                    <p:set>
                                      <p:cBhvr>
                                        <p:cTn id="47" dur="1" fill="hold">
                                          <p:stCondLst>
                                            <p:cond delay="0"/>
                                          </p:stCondLst>
                                        </p:cTn>
                                        <p:tgtEl>
                                          <p:spTgt spid="3">
                                            <p:txEl>
                                              <p:pRg st="3" end="3"/>
                                            </p:txEl>
                                          </p:spTgt>
                                        </p:tgtEl>
                                        <p:attrNameLst>
                                          <p:attrName>style.visibility</p:attrName>
                                        </p:attrNameLst>
                                      </p:cBhvr>
                                      <p:to>
                                        <p:strVal val="visible"/>
                                      </p:to>
                                    </p:set>
                                    <p:anim calcmode="lin" valueType="num">
                                      <p:cBhvr>
                                        <p:cTn id="48" dur="500" fill="hold"/>
                                        <p:tgtEl>
                                          <p:spTgt spid="3">
                                            <p:txEl>
                                              <p:pRg st="3" end="3"/>
                                            </p:txEl>
                                          </p:spTgt>
                                        </p:tgtEl>
                                        <p:attrNameLst>
                                          <p:attrName>ppt_x</p:attrName>
                                        </p:attrNameLst>
                                      </p:cBhvr>
                                      <p:tavLst>
                                        <p:tav tm="0">
                                          <p:val>
                                            <p:strVal val="#ppt_x"/>
                                          </p:val>
                                        </p:tav>
                                        <p:tav tm="50000">
                                          <p:val>
                                            <p:strVal val="#ppt_x+.1"/>
                                          </p:val>
                                        </p:tav>
                                        <p:tav tm="100000">
                                          <p:val>
                                            <p:strVal val="#ppt_x"/>
                                          </p:val>
                                        </p:tav>
                                      </p:tavLst>
                                    </p:anim>
                                    <p:anim calcmode="lin" valueType="num">
                                      <p:cBhvr>
                                        <p:cTn id="49" dur="500" fill="hold"/>
                                        <p:tgtEl>
                                          <p:spTgt spid="3">
                                            <p:txEl>
                                              <p:pRg st="3" end="3"/>
                                            </p:txEl>
                                          </p:spTgt>
                                        </p:tgtEl>
                                        <p:attrNameLst>
                                          <p:attrName>ppt_y</p:attrName>
                                        </p:attrNameLst>
                                      </p:cBhvr>
                                      <p:tavLst>
                                        <p:tav tm="0">
                                          <p:val>
                                            <p:strVal val="#ppt_y"/>
                                          </p:val>
                                        </p:tav>
                                        <p:tav tm="100000">
                                          <p:val>
                                            <p:strVal val="#ppt_y"/>
                                          </p:val>
                                        </p:tav>
                                      </p:tavLst>
                                    </p:anim>
                                    <p:anim calcmode="lin" valueType="num">
                                      <p:cBhvr>
                                        <p:cTn id="50" dur="500" fill="hold"/>
                                        <p:tgtEl>
                                          <p:spTgt spid="3">
                                            <p:txEl>
                                              <p:pRg st="3" end="3"/>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1" dur="500" fill="hold"/>
                                        <p:tgtEl>
                                          <p:spTgt spid="3">
                                            <p:txEl>
                                              <p:pRg st="3" end="3"/>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2" dur="500" tmFilter="0,0; .5, 1; 1, 1"/>
                                        <p:tgtEl>
                                          <p:spTgt spid="3">
                                            <p:txEl>
                                              <p:pRg st="3" end="3"/>
                                            </p:txEl>
                                          </p:spTgt>
                                        </p:tgtEl>
                                      </p:cBhvr>
                                    </p:animEffect>
                                  </p:childTnLst>
                                </p:cTn>
                              </p:par>
                            </p:childTnLst>
                          </p:cTn>
                        </p:par>
                        <p:par>
                          <p:cTn id="53" fill="hold">
                            <p:stCondLst>
                              <p:cond delay="12600"/>
                            </p:stCondLst>
                            <p:childTnLst>
                              <p:par>
                                <p:cTn id="54" presetID="41" presetClass="entr" presetSubtype="0" fill="hold" grpId="0" nodeType="afterEffect">
                                  <p:stCondLst>
                                    <p:cond delay="0"/>
                                  </p:stCondLst>
                                  <p:iterate type="lt">
                                    <p:tmPct val="10000"/>
                                  </p:iterate>
                                  <p:childTnLst>
                                    <p:set>
                                      <p:cBhvr>
                                        <p:cTn id="55" dur="1" fill="hold">
                                          <p:stCondLst>
                                            <p:cond delay="0"/>
                                          </p:stCondLst>
                                        </p:cTn>
                                        <p:tgtEl>
                                          <p:spTgt spid="3">
                                            <p:txEl>
                                              <p:pRg st="4" end="4"/>
                                            </p:txEl>
                                          </p:spTgt>
                                        </p:tgtEl>
                                        <p:attrNameLst>
                                          <p:attrName>style.visibility</p:attrName>
                                        </p:attrNameLst>
                                      </p:cBhvr>
                                      <p:to>
                                        <p:strVal val="visible"/>
                                      </p:to>
                                    </p:set>
                                    <p:anim calcmode="lin" valueType="num">
                                      <p:cBhvr>
                                        <p:cTn id="56" dur="500" fill="hold"/>
                                        <p:tgtEl>
                                          <p:spTgt spid="3">
                                            <p:txEl>
                                              <p:pRg st="4" end="4"/>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3">
                                            <p:txEl>
                                              <p:pRg st="4" end="4"/>
                                            </p:txEl>
                                          </p:spTgt>
                                        </p:tgtEl>
                                        <p:attrNameLst>
                                          <p:attrName>ppt_y</p:attrName>
                                        </p:attrNameLst>
                                      </p:cBhvr>
                                      <p:tavLst>
                                        <p:tav tm="0">
                                          <p:val>
                                            <p:strVal val="#ppt_y"/>
                                          </p:val>
                                        </p:tav>
                                        <p:tav tm="100000">
                                          <p:val>
                                            <p:strVal val="#ppt_y"/>
                                          </p:val>
                                        </p:tav>
                                      </p:tavLst>
                                    </p:anim>
                                    <p:anim calcmode="lin" valueType="num">
                                      <p:cBhvr>
                                        <p:cTn id="58" dur="500" fill="hold"/>
                                        <p:tgtEl>
                                          <p:spTgt spid="3">
                                            <p:txEl>
                                              <p:pRg st="4" end="4"/>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3">
                                            <p:txEl>
                                              <p:pRg st="4" end="4"/>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3">
                                            <p:txEl>
                                              <p:pRg st="4" end="4"/>
                                            </p:txEl>
                                          </p:spTgt>
                                        </p:tgtEl>
                                      </p:cBhvr>
                                    </p:animEffect>
                                  </p:childTnLst>
                                </p:cTn>
                              </p:par>
                            </p:childTnLst>
                          </p:cTn>
                        </p:par>
                        <p:par>
                          <p:cTn id="61" fill="hold">
                            <p:stCondLst>
                              <p:cond delay="15100"/>
                            </p:stCondLst>
                            <p:childTnLst>
                              <p:par>
                                <p:cTn id="62" presetID="41" presetClass="entr" presetSubtype="0" fill="hold" grpId="0" nodeType="afterEffect">
                                  <p:stCondLst>
                                    <p:cond delay="0"/>
                                  </p:stCondLst>
                                  <p:iterate type="lt">
                                    <p:tmPct val="10000"/>
                                  </p:iterate>
                                  <p:childTnLst>
                                    <p:set>
                                      <p:cBhvr>
                                        <p:cTn id="63" dur="1" fill="hold">
                                          <p:stCondLst>
                                            <p:cond delay="0"/>
                                          </p:stCondLst>
                                        </p:cTn>
                                        <p:tgtEl>
                                          <p:spTgt spid="3">
                                            <p:txEl>
                                              <p:pRg st="5" end="5"/>
                                            </p:txEl>
                                          </p:spTgt>
                                        </p:tgtEl>
                                        <p:attrNameLst>
                                          <p:attrName>style.visibility</p:attrName>
                                        </p:attrNameLst>
                                      </p:cBhvr>
                                      <p:to>
                                        <p:strVal val="visible"/>
                                      </p:to>
                                    </p:set>
                                    <p:anim calcmode="lin" valueType="num">
                                      <p:cBhvr>
                                        <p:cTn id="64" dur="500" fill="hold"/>
                                        <p:tgtEl>
                                          <p:spTgt spid="3">
                                            <p:txEl>
                                              <p:pRg st="5" end="5"/>
                                            </p:txEl>
                                          </p:spTgt>
                                        </p:tgtEl>
                                        <p:attrNameLst>
                                          <p:attrName>ppt_x</p:attrName>
                                        </p:attrNameLst>
                                      </p:cBhvr>
                                      <p:tavLst>
                                        <p:tav tm="0">
                                          <p:val>
                                            <p:strVal val="#ppt_x"/>
                                          </p:val>
                                        </p:tav>
                                        <p:tav tm="50000">
                                          <p:val>
                                            <p:strVal val="#ppt_x+.1"/>
                                          </p:val>
                                        </p:tav>
                                        <p:tav tm="100000">
                                          <p:val>
                                            <p:strVal val="#ppt_x"/>
                                          </p:val>
                                        </p:tav>
                                      </p:tavLst>
                                    </p:anim>
                                    <p:anim calcmode="lin" valueType="num">
                                      <p:cBhvr>
                                        <p:cTn id="65" dur="500" fill="hold"/>
                                        <p:tgtEl>
                                          <p:spTgt spid="3">
                                            <p:txEl>
                                              <p:pRg st="5" end="5"/>
                                            </p:txEl>
                                          </p:spTgt>
                                        </p:tgtEl>
                                        <p:attrNameLst>
                                          <p:attrName>ppt_y</p:attrName>
                                        </p:attrNameLst>
                                      </p:cBhvr>
                                      <p:tavLst>
                                        <p:tav tm="0">
                                          <p:val>
                                            <p:strVal val="#ppt_y"/>
                                          </p:val>
                                        </p:tav>
                                        <p:tav tm="100000">
                                          <p:val>
                                            <p:strVal val="#ppt_y"/>
                                          </p:val>
                                        </p:tav>
                                      </p:tavLst>
                                    </p:anim>
                                    <p:anim calcmode="lin" valueType="num">
                                      <p:cBhvr>
                                        <p:cTn id="66" dur="500" fill="hold"/>
                                        <p:tgtEl>
                                          <p:spTgt spid="3">
                                            <p:txEl>
                                              <p:pRg st="5" end="5"/>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7" dur="500" fill="hold"/>
                                        <p:tgtEl>
                                          <p:spTgt spid="3">
                                            <p:txEl>
                                              <p:pRg st="5" end="5"/>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8" dur="500" tmFilter="0,0; .5, 1; 1, 1"/>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مصادر الرابط الاجتماعي و مؤسساته:</a:t>
            </a:r>
          </a:p>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المصدرية تعني المرجعية التي تنبع منها قوة الشيء، ويستمد هذا الشيء منها أساس وجوده و استمراريته، و لعل مصادر الرابط الاجتماعي متعددة و ضمن مجموعة من المؤسسات التي تعمل على تفعيله و فرض متطلباته، و تشكل هذه المصادر مجموعة انتماءات تفرض ذاتها بقوة لحمايته و ضمان بقاءه و هي:</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7265476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9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ا-الانتماء </a:t>
            </a:r>
            <a:r>
              <a:rPr lang="ar-DZ" sz="3600" dirty="0" err="1">
                <a:solidFill>
                  <a:srgbClr val="002060"/>
                </a:solidFill>
                <a:latin typeface="Times New Roman" panose="02020603050405020304" pitchFamily="18" charset="0"/>
                <a:ea typeface="SimSun" panose="02010600030101010101" pitchFamily="2" charset="-122"/>
                <a:cs typeface="mohammad bold art 1" pitchFamily="2" charset="-78"/>
              </a:rPr>
              <a:t>القرابي</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endParaRPr lang="ar-DZ" sz="3600" dirty="0" smtClean="0">
              <a:solidFill>
                <a:srgbClr val="002060"/>
              </a:solidFill>
              <a:latin typeface="Times New Roman" panose="02020603050405020304" pitchFamily="18" charset="0"/>
              <a:ea typeface="SimSun" panose="02010600030101010101" pitchFamily="2" charset="-122"/>
              <a:cs typeface="mohammad bold art 1" pitchFamily="2" charset="-78"/>
            </a:endParaRPr>
          </a:p>
          <a:p>
            <a:pPr marL="0" indent="0" algn="just" rtl="1">
              <a:spcAft>
                <a:spcPts val="0"/>
              </a:spcAft>
              <a:buNone/>
            </a:pPr>
            <a:r>
              <a:rPr lang="ar-DZ" sz="3600" dirty="0" smtClean="0">
                <a:solidFill>
                  <a:srgbClr val="002060"/>
                </a:solidFill>
                <a:latin typeface="Times New Roman" panose="02020603050405020304" pitchFamily="18" charset="0"/>
                <a:ea typeface="SimSun" panose="02010600030101010101" pitchFamily="2" charset="-122"/>
                <a:cs typeface="mohammad bold art 1" pitchFamily="2" charset="-78"/>
              </a:rPr>
              <a:t>و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الذي يجعل الفر يشعر بانتسابه البيولوجي، بداية من الوالدين إلى الأسرة المحدودة، مرورا بالعائلة الممتدة، وصولا الى الأشكال الراقية للقرابة من العشيرة الى القبيلة القائمة على أساس الانتساب لنفس الجد، أو السلالة، أو العرق.</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07720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3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وقد بين </a:t>
            </a:r>
            <a:r>
              <a:rPr lang="ar-DZ" sz="3600" dirty="0" err="1">
                <a:solidFill>
                  <a:srgbClr val="002060"/>
                </a:solidFill>
                <a:latin typeface="Times New Roman" panose="02020603050405020304" pitchFamily="18" charset="0"/>
                <a:ea typeface="SimSun" panose="02010600030101010101" pitchFamily="2" charset="-122"/>
                <a:cs typeface="mohammad bold art 1" pitchFamily="2" charset="-78"/>
              </a:rPr>
              <a:t>الانثروبولوجيون</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قوة هذا </a:t>
            </a:r>
            <a:r>
              <a:rPr lang="ar-DZ" sz="3600" dirty="0" err="1">
                <a:solidFill>
                  <a:srgbClr val="002060"/>
                </a:solidFill>
                <a:latin typeface="Times New Roman" panose="02020603050405020304" pitchFamily="18" charset="0"/>
                <a:ea typeface="SimSun" panose="02010600030101010101" pitchFamily="2" charset="-122"/>
                <a:cs typeface="mohammad bold art 1" pitchFamily="2" charset="-78"/>
              </a:rPr>
              <a:t>الإنتماء</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في استقرار المجتمع و تضامنه، و حماية أفراده من الانحراف الاجتماعي بالرغم من تحوله أحيانا غلى عائق أمام التغير الاجتماعي الضروري، و سببا في تأخر الجماعات الاجتماعية فكريا، و علميا أو حتى حضاريا، أهم مؤسسات هذا المصدر هي: الأسرة، العائلة، العشيرة، القبيلة، العرش.......</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1710581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ب-التبعية الدينية: </a:t>
            </a:r>
            <a:endParaRPr lang="ar-DZ" sz="3600" dirty="0" smtClean="0">
              <a:solidFill>
                <a:srgbClr val="002060"/>
              </a:solidFill>
              <a:latin typeface="Times New Roman" panose="02020603050405020304" pitchFamily="18" charset="0"/>
              <a:ea typeface="SimSun" panose="02010600030101010101" pitchFamily="2" charset="-122"/>
              <a:cs typeface="mohammad bold art 1" pitchFamily="2" charset="-78"/>
            </a:endParaRPr>
          </a:p>
          <a:p>
            <a:pPr marL="0" indent="0" algn="just" rtl="1">
              <a:spcAft>
                <a:spcPts val="0"/>
              </a:spcAft>
              <a:buNone/>
            </a:pPr>
            <a:r>
              <a:rPr lang="ar-DZ" sz="3600" dirty="0" smtClean="0">
                <a:solidFill>
                  <a:srgbClr val="002060"/>
                </a:solidFill>
                <a:latin typeface="Times New Roman" panose="02020603050405020304" pitchFamily="18" charset="0"/>
                <a:ea typeface="SimSun" panose="02010600030101010101" pitchFamily="2" charset="-122"/>
                <a:cs typeface="mohammad bold art 1" pitchFamily="2" charset="-78"/>
              </a:rPr>
              <a:t>الدين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عامل حاسم في ضم الأفراد و زيادة قوتهم و تماسكهم، و تجانسهم ضمن مجموعة من التصورات المحددة للعالم، على حد تعبير ''ماكس فيبر'' كما يمكن أن يكون مصدرا للتعصب و الصراعات التي قد تصل إلى الدموية بين الجماعات المختلفة.... دينيا و مذهبيا و أهم مؤسسات هذا المصدر: المسجد، المعبد، الجمعيات الدينية، الأحزاب الدينية.......</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618018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3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DZ" sz="4800" dirty="0">
                <a:latin typeface="Alilato ExtLt" pitchFamily="2" charset="-78"/>
                <a:cs typeface="Alilato ExtLt" pitchFamily="2" charset="-78"/>
              </a:rPr>
              <a:t>المعارف المسبقة المطلوبة </a:t>
            </a:r>
            <a:endParaRPr lang="fr-FR" sz="4800" dirty="0">
              <a:latin typeface="Alilato ExtLt" pitchFamily="2" charset="-78"/>
              <a:cs typeface="Alilato ExtLt" pitchFamily="2" charset="-78"/>
            </a:endParaRPr>
          </a:p>
        </p:txBody>
      </p:sp>
      <p:sp>
        <p:nvSpPr>
          <p:cNvPr id="3" name="Espace réservé du contenu 2"/>
          <p:cNvSpPr>
            <a:spLocks noGrp="1"/>
          </p:cNvSpPr>
          <p:nvPr>
            <p:ph idx="1"/>
          </p:nvPr>
        </p:nvSpPr>
        <p:spPr/>
        <p:txBody>
          <a:bodyPr/>
          <a:lstStyle/>
          <a:p>
            <a:pPr algn="r" rtl="1">
              <a:spcAft>
                <a:spcPts val="0"/>
              </a:spcAft>
            </a:pPr>
            <a:r>
              <a:rPr lang="ar-DZ" sz="3200" dirty="0" smtClean="0">
                <a:latin typeface="Times New Roman" panose="02020603050405020304" pitchFamily="18" charset="0"/>
                <a:ea typeface="SimSun" panose="02010600030101010101" pitchFamily="2" charset="-122"/>
                <a:cs typeface="mohammad bold art 1" pitchFamily="2" charset="-78"/>
              </a:rPr>
              <a:t>1)متمكن </a:t>
            </a:r>
            <a:r>
              <a:rPr lang="ar-DZ" sz="3200" dirty="0">
                <a:latin typeface="Times New Roman" panose="02020603050405020304" pitchFamily="18" charset="0"/>
                <a:ea typeface="SimSun" panose="02010600030101010101" pitchFamily="2" charset="-122"/>
                <a:cs typeface="mohammad bold art 1" pitchFamily="2" charset="-78"/>
              </a:rPr>
              <a:t>من معرفة ميادين </a:t>
            </a:r>
            <a:r>
              <a:rPr lang="ar-DZ" sz="3200" dirty="0" err="1">
                <a:latin typeface="Times New Roman" panose="02020603050405020304" pitchFamily="18" charset="0"/>
                <a:ea typeface="SimSun" panose="02010600030101010101" pitchFamily="2" charset="-122"/>
                <a:cs typeface="mohammad bold art 1" pitchFamily="2" charset="-78"/>
              </a:rPr>
              <a:t>الانثربولوجيا</a:t>
            </a:r>
            <a:r>
              <a:rPr lang="ar-DZ" sz="3200" dirty="0">
                <a:latin typeface="Times New Roman" panose="02020603050405020304" pitchFamily="18" charset="0"/>
                <a:ea typeface="SimSun" panose="02010600030101010101" pitchFamily="2" charset="-122"/>
                <a:cs typeface="mohammad bold art 1" pitchFamily="2" charset="-78"/>
              </a:rPr>
              <a:t> </a:t>
            </a:r>
          </a:p>
          <a:p>
            <a:pPr algn="r"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2)متمكن  من معرفة  اشكال التعبير </a:t>
            </a:r>
            <a:r>
              <a:rPr lang="ar-DZ" sz="3200" dirty="0" err="1">
                <a:latin typeface="Times New Roman" panose="02020603050405020304" pitchFamily="18" charset="0"/>
                <a:ea typeface="SimSun" panose="02010600030101010101" pitchFamily="2" charset="-122"/>
                <a:cs typeface="mohammad bold art 1" pitchFamily="2" charset="-78"/>
              </a:rPr>
              <a:t>والانثربولوجيا</a:t>
            </a:r>
            <a:r>
              <a:rPr lang="ar-DZ" sz="3200" dirty="0">
                <a:latin typeface="Times New Roman" panose="02020603050405020304" pitchFamily="18" charset="0"/>
                <a:ea typeface="SimSun" panose="02010600030101010101" pitchFamily="2" charset="-122"/>
                <a:cs typeface="mohammad bold art 1" pitchFamily="2" charset="-78"/>
              </a:rPr>
              <a:t> المغاربية </a:t>
            </a:r>
          </a:p>
          <a:p>
            <a:pPr algn="r" rtl="1">
              <a:spcAft>
                <a:spcPts val="0"/>
              </a:spcAft>
            </a:pPr>
            <a:r>
              <a:rPr lang="ar-DZ" sz="3200" dirty="0">
                <a:latin typeface="Times New Roman" panose="02020603050405020304" pitchFamily="18" charset="0"/>
                <a:ea typeface="SimSun" panose="02010600030101010101" pitchFamily="2" charset="-122"/>
                <a:cs typeface="mohammad bold art 1" pitchFamily="2" charset="-78"/>
              </a:rPr>
              <a:t>3) متمكن  من معرفة  النظريات </a:t>
            </a:r>
            <a:r>
              <a:rPr lang="ar-DZ" sz="3200" dirty="0" err="1">
                <a:latin typeface="Times New Roman" panose="02020603050405020304" pitchFamily="18" charset="0"/>
                <a:ea typeface="SimSun" panose="02010600030101010101" pitchFamily="2" charset="-122"/>
                <a:cs typeface="mohammad bold art 1" pitchFamily="2" charset="-78"/>
              </a:rPr>
              <a:t>الأنثروبولوجية</a:t>
            </a:r>
            <a:r>
              <a:rPr lang="ar-DZ" sz="3200" dirty="0">
                <a:latin typeface="Times New Roman" panose="02020603050405020304" pitchFamily="18" charset="0"/>
                <a:ea typeface="SimSun" panose="02010600030101010101" pitchFamily="2" charset="-122"/>
                <a:cs typeface="mohammad bold art 1" pitchFamily="2" charset="-78"/>
              </a:rPr>
              <a:t> </a:t>
            </a:r>
            <a:r>
              <a:rPr lang="ar-DZ" sz="3200" dirty="0" err="1">
                <a:latin typeface="Times New Roman" panose="02020603050405020304" pitchFamily="18" charset="0"/>
                <a:ea typeface="SimSun" panose="02010600030101010101" pitchFamily="2" charset="-122"/>
                <a:cs typeface="mohammad bold art 1" pitchFamily="2" charset="-78"/>
              </a:rPr>
              <a:t>الكلاسكية</a:t>
            </a:r>
            <a:r>
              <a:rPr lang="ar-DZ" sz="3200" dirty="0">
                <a:latin typeface="Times New Roman" panose="02020603050405020304" pitchFamily="18" charset="0"/>
                <a:ea typeface="SimSun" panose="02010600030101010101" pitchFamily="2" charset="-122"/>
                <a:cs typeface="mohammad bold art 1" pitchFamily="2" charset="-78"/>
              </a:rPr>
              <a:t> والحديثة</a:t>
            </a:r>
          </a:p>
          <a:p>
            <a:endParaRPr lang="fr-FR" dirty="0"/>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719396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41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70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ج-الإيديولوجية السياسية: </a:t>
            </a:r>
            <a:endParaRPr lang="ar-DZ" sz="3200" dirty="0" smtClean="0">
              <a:solidFill>
                <a:srgbClr val="002060"/>
              </a:solidFill>
              <a:latin typeface="Times New Roman" panose="02020603050405020304" pitchFamily="18" charset="0"/>
              <a:ea typeface="SimSun" panose="02010600030101010101" pitchFamily="2" charset="-122"/>
              <a:cs typeface="mohammad bold art 1" pitchFamily="2" charset="-78"/>
            </a:endParaRPr>
          </a:p>
          <a:p>
            <a:pPr marL="0" indent="0" algn="just" rtl="1">
              <a:spcAft>
                <a:spcPts val="0"/>
              </a:spcAft>
              <a:buNone/>
            </a:pPr>
            <a:r>
              <a:rPr lang="ar-DZ" sz="3200" dirty="0" smtClean="0">
                <a:solidFill>
                  <a:srgbClr val="002060"/>
                </a:solidFill>
                <a:latin typeface="Times New Roman" panose="02020603050405020304" pitchFamily="18" charset="0"/>
                <a:ea typeface="SimSun" panose="02010600030101010101" pitchFamily="2" charset="-122"/>
                <a:cs typeface="mohammad bold art 1" pitchFamily="2" charset="-78"/>
              </a:rPr>
              <a:t>ميلاد </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فرد ضمن دولة أو كيان سياسي معين يجعله بالرغم من قناعاته الذاتية يدخل في منظومة من القوانين المشتركة و الإيديولوجيات العامة التي تصنعها أجهزة الدولة و تساوي فيه بين المنتمين اليها، و تسعى لتنظيمهم في قوالب متقاربة تجمعهم علاقة مواطن بمواطن آخر، و يزداد التماسك بين أفرادها في حالات الشعور بالتهديد الخارجي لهذا الكيان السياسي، من ذلك حالات الحرب، و الأزمات الاقتصادية، ..... و أهم مؤسسات هذا المصدر: الولاية، الحزب، جمعيات المجتمع المدني، الجمعيات السياسة.....</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2077049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6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smtClean="0">
                <a:solidFill>
                  <a:prstClr val="white"/>
                </a:solidFill>
                <a:latin typeface="Alilato ExtLt" pitchFamily="2" charset="-78"/>
                <a:cs typeface="Alilato ExtLt" pitchFamily="2" charset="-78"/>
              </a:rPr>
              <a:t>2)</a:t>
            </a:r>
            <a:r>
              <a:rPr lang="ar-DZ" sz="4800" dirty="0">
                <a:solidFill>
                  <a:prstClr val="white"/>
                </a:solidFill>
                <a:latin typeface="Alilato ExtLt" pitchFamily="2" charset="-78"/>
                <a:cs typeface="Alilato ExtLt" pitchFamily="2" charset="-78"/>
              </a:rPr>
              <a:t>	</a:t>
            </a:r>
            <a:r>
              <a:rPr lang="ar-DZ" sz="4800" dirty="0">
                <a:solidFill>
                  <a:prstClr val="white"/>
                </a:solidFill>
                <a:latin typeface="Alilato ExtLt" pitchFamily="2" charset="-78"/>
                <a:cs typeface="Alilato ExtLt" pitchFamily="2" charset="-78"/>
              </a:rPr>
              <a:t>أنواع الروابط الاجتماعية و أشكالها:</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096335"/>
            <a:ext cx="9796090" cy="4557014"/>
          </a:xfrm>
        </p:spPr>
        <p:txBody>
          <a:bodyPr>
            <a:noAutofit/>
          </a:bodyPr>
          <a:lstStyle/>
          <a:p>
            <a:pPr marL="0" indent="0" algn="just" rtl="1">
              <a:spcAft>
                <a:spcPts val="0"/>
              </a:spcAft>
              <a:buNone/>
            </a:pPr>
            <a:r>
              <a:rPr lang="ar-DZ" sz="28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2800" dirty="0">
                <a:solidFill>
                  <a:srgbClr val="002060"/>
                </a:solidFill>
                <a:latin typeface="Times New Roman" panose="02020603050405020304" pitchFamily="18" charset="0"/>
                <a:ea typeface="SimSun" panose="02010600030101010101" pitchFamily="2" charset="-122"/>
                <a:cs typeface="mohammad bold art 1" pitchFamily="2" charset="-78"/>
              </a:rPr>
              <a:t>د-الانتماءات المهنية: </a:t>
            </a:r>
            <a:endParaRPr lang="ar-DZ" sz="2800" dirty="0" smtClean="0">
              <a:solidFill>
                <a:srgbClr val="002060"/>
              </a:solidFill>
              <a:latin typeface="Times New Roman" panose="02020603050405020304" pitchFamily="18" charset="0"/>
              <a:ea typeface="SimSun" panose="02010600030101010101" pitchFamily="2" charset="-122"/>
              <a:cs typeface="mohammad bold art 1" pitchFamily="2" charset="-78"/>
            </a:endParaRPr>
          </a:p>
          <a:p>
            <a:pPr marL="0" indent="0" algn="just" rtl="1">
              <a:spcAft>
                <a:spcPts val="0"/>
              </a:spcAft>
              <a:buNone/>
            </a:pPr>
            <a:r>
              <a:rPr lang="ar-DZ" sz="2800" dirty="0" smtClean="0">
                <a:solidFill>
                  <a:srgbClr val="002060"/>
                </a:solidFill>
                <a:latin typeface="Times New Roman" panose="02020603050405020304" pitchFamily="18" charset="0"/>
                <a:ea typeface="SimSun" panose="02010600030101010101" pitchFamily="2" charset="-122"/>
                <a:cs typeface="mohammad bold art 1" pitchFamily="2" charset="-78"/>
              </a:rPr>
              <a:t>ينظم </a:t>
            </a:r>
            <a:r>
              <a:rPr lang="ar-DZ" sz="2800" dirty="0">
                <a:solidFill>
                  <a:srgbClr val="002060"/>
                </a:solidFill>
                <a:latin typeface="Times New Roman" panose="02020603050405020304" pitchFamily="18" charset="0"/>
                <a:ea typeface="SimSun" panose="02010600030101010101" pitchFamily="2" charset="-122"/>
                <a:cs typeface="mohammad bold art 1" pitchFamily="2" charset="-78"/>
              </a:rPr>
              <a:t>الفرد في مساره الحياتي غلى دائرة  إلى مجموعات مهنية معينة، فتطبع تصوراته و حتى تطلعاته، وتدعم شعوره بالارتباط  إلى دائرة تشكلت عن طريق المهنة و الوظيفة التي يمارسها بغض النظر على موقعها الاجتماعي و انتمائها الجغرافي، و هكذا يدافع الأستاذ عن الأستاذية و يبرر سلوكياتهم، و الطبيب و المحامي، العامل....و يعمل الرابط على بناء هوية الفرد بشكل واضح، و لعل هذا الرابط يزداد أكثر في المجتمعات المعاصرة، من منطلق المصلحة المشتركة بين أصحاب المهنة الواحدة و الدفاع عنها و أهم مؤسسات هذا المصدر: نجد المصنع، الجامعة، الإدارة، النقابات.......</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0545196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4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‌أ)	علاقة الأب والابن.</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لا تنبني هذه العلاقة على الغريزة والاعتياد فقط بل على أسس اجتماعية حضارية أيضا. فالأبوة يمكن ان تكون بيولوجية أو اجتماعية فقط. وسلطة الأب المعروفة لا تمارس عند كل مجتمع، بل تختلف اختلافات كبيرة بين سلطة قوية (كما عند الرومان) وبين عدم وجود سلطة على الإطلاق. ويلاحظ في كثير من المجتمعات البدائية وجود وشائج وعلاقات قوية بين الابن والأم أو بين البنت والأب أكثر من العلاقات المقابلة</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88968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4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‌ب)	علاقة الأخوة.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يلاحظ وجود علاقة احترام متبادل بين الأخ وأخته، خاصة بعد طقوس البلوغ، حيث نجد تباعدا كبيرا بينهما تجنبا للمحارم. أما العلاقة بين الإخوة من نفس الجنس فهي علاقة الرفقاء القوية مع احترام كبير للسن.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1355070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2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‌ج)	علاقة الزوج والزوجة.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غالبا ما تكون علاقة رسمية لأن الزواج عادة عبارة عن ترتيبات تحدث بين عائلتين، ونادرا ما يكون نتيجة علاقة عاطفية. وفي المجتمعات التي تسودها التنظيمات العشائرية نجد الترابط </a:t>
            </a:r>
            <a:r>
              <a:rPr lang="ar-DZ" sz="3200" dirty="0" err="1">
                <a:solidFill>
                  <a:srgbClr val="002060"/>
                </a:solidFill>
                <a:latin typeface="Times New Roman" panose="02020603050405020304" pitchFamily="18" charset="0"/>
                <a:ea typeface="SimSun" panose="02010600030101010101" pitchFamily="2" charset="-122"/>
                <a:cs typeface="mohammad bold art 1" pitchFamily="2" charset="-78"/>
              </a:rPr>
              <a:t>القرابي</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أقوى أحيانا من علاقات الزواج. وفي أحيان أخرى قد تتحول العلاقة الزوجية تدريجيا إلى علاقة عداء أو انفصال تام في المأكل والنوم، وتقتصر العلاقة على الضروريات فقط.</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9534736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5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‌د)	علاقة العمومة والخؤولة.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في المجتمعات الأبوية نجد العم يعامل معاملة الأب ولا يصبح للخال مثل سلطة الأب، أما في المجتمعات الأموية فإن سلطة الخال تتعاظم وتصبح أكبر من سلطة الأب على الأبناء، ولا يصبح للعم أي سلطة على أبناء أخيه، ولكن توقير الخال يمكن أن يوجد أيضا في مجتمعات أموية النسب. </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778896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‌د)	علاقة العمومة والخؤولة.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وفي عدد من المجتمعات تصبح العلاقة وثيقة بين الخال وأبناء أخته لتبلغ مرحلة الصداقة والمعاونة، وتنشأ بين الطرفين علاقة أقرب ما تكون إلى التآخي تنتفى فيها العلاقة الرسمية. وعند بعض المجتمعات تنشأ علاقة وطيدة بين العمة وأبناء أخيها تصل إلى إلغاء الرسميات في بعض الأحيان، وتصل إلى تكوين سلطة للعمة على أبناء أخيها مماثلة لسلطة الأم في أحيان أخرى (بعض قبائل </a:t>
            </a:r>
            <a:r>
              <a:rPr lang="ar-DZ" sz="3200" dirty="0" err="1">
                <a:solidFill>
                  <a:srgbClr val="002060"/>
                </a:solidFill>
                <a:latin typeface="Times New Roman" panose="02020603050405020304" pitchFamily="18" charset="0"/>
                <a:ea typeface="SimSun" panose="02010600030101010101" pitchFamily="2" charset="-122"/>
                <a:cs typeface="mohammad bold art 1" pitchFamily="2" charset="-78"/>
              </a:rPr>
              <a:t>ميلانيزيا</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4982221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‌ه)	علاقة الأجداد والأحفاد.</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في غالبية المجتمعات نجد علاقات التعاطف والود والحماية والمساعدة تميز الارتباطات بين الأجداد وأحفادهم ومن الأمثلة على وجود هذا التعاطف رغم البعد الزمني أن بعض القبائل تسمي الشمس (الجد) لأنها قديمة وبعيدة لكن أثرها الطيب محسوس في كل مكان. وكذلك تسمي قبائل </a:t>
            </a:r>
            <a:r>
              <a:rPr lang="ar-DZ" sz="3200" dirty="0" err="1">
                <a:solidFill>
                  <a:srgbClr val="002060"/>
                </a:solidFill>
                <a:latin typeface="Times New Roman" panose="02020603050405020304" pitchFamily="18" charset="0"/>
                <a:ea typeface="SimSun" panose="02010600030101010101" pitchFamily="2" charset="-122"/>
                <a:cs typeface="mohammad bold art 1" pitchFamily="2" charset="-78"/>
              </a:rPr>
              <a:t>الداكوتا</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من </a:t>
            </a:r>
            <a:r>
              <a:rPr lang="ar-DZ" sz="3200" dirty="0" err="1">
                <a:solidFill>
                  <a:srgbClr val="002060"/>
                </a:solidFill>
                <a:latin typeface="Times New Roman" panose="02020603050405020304" pitchFamily="18" charset="0"/>
                <a:ea typeface="SimSun" panose="02010600030101010101" pitchFamily="2" charset="-122"/>
                <a:cs typeface="mohammad bold art 1" pitchFamily="2" charset="-78"/>
              </a:rPr>
              <a:t>الأمريند</a:t>
            </a: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الوجود الأعظم باسم (الجد).</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1059049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‌و)	علاقة أبناء العمومة والخؤولة.</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تتحدد هذه العلاقة على أساس تصنيف نمط القرابة السائدة عند المجتمع، وفي الغالب نجد أفراد القرابة المتوازية (أبناء العم وأبناء الخالة) يعاملون معاملة الإخوة والأخوات، بينما نجد علاقة متباعدة مع أفراد القرابة المتقاطعة (أبناء العمة والخال)، وأحيانا يمكن الزواج من هؤلاء الأفراد.</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6295233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90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rtl="1"/>
            <a:r>
              <a:rPr lang="ar-DZ" sz="4800" dirty="0">
                <a:solidFill>
                  <a:prstClr val="white"/>
                </a:solidFill>
                <a:latin typeface="Alilato ExtLt" pitchFamily="2" charset="-78"/>
                <a:cs typeface="Alilato ExtLt" pitchFamily="2" charset="-78"/>
              </a:rPr>
              <a:t>2)	دور القرابة في الحياة الاجتماعية:</a:t>
            </a:r>
            <a:endParaRPr lang="ar-DZ" sz="2800"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	‌ز)	العلاقة مع الأحماء والحموات.</a:t>
            </a:r>
          </a:p>
          <a:p>
            <a:pPr marL="0" indent="0" algn="just" rtl="1">
              <a:spcAft>
                <a:spcPts val="0"/>
              </a:spcAft>
              <a:buNone/>
            </a:pPr>
            <a:r>
              <a:rPr lang="ar-DZ" sz="3200" dirty="0">
                <a:solidFill>
                  <a:srgbClr val="002060"/>
                </a:solidFill>
                <a:latin typeface="Times New Roman" panose="02020603050405020304" pitchFamily="18" charset="0"/>
                <a:ea typeface="SimSun" panose="02010600030101010101" pitchFamily="2" charset="-122"/>
                <a:cs typeface="mohammad bold art 1" pitchFamily="2" charset="-78"/>
              </a:rPr>
              <a:t>وقد وجد أن 94 ٪ من النكت والملح موجهة ضد الحماة، وأن ثلثي الرجال يتمنون موت الحماة، وأن ثلثي الحموات قد أعربت عن علاقة عدوانية تجاه أزواج بناتهن أو زوجات أبنائهن، كذلك كان  20 ٪ من الحالات يرفضون وجود حماتهم معهم.  ولا شك أن النكت والملح هي صمام أمان ضد علاقة العداء التي يشعر بها الشخص تجاه حماته.</a:t>
            </a: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04514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latin typeface="Alilato ExtLt" pitchFamily="2" charset="-78"/>
                <a:cs typeface="Alilato ExtLt" pitchFamily="2" charset="-78"/>
              </a:rPr>
              <a:t>القرابة والرباط الاجتماعي</a:t>
            </a:r>
          </a:p>
        </p:txBody>
      </p:sp>
      <p:sp>
        <p:nvSpPr>
          <p:cNvPr id="3" name="Espace réservé du contenu 2"/>
          <p:cNvSpPr>
            <a:spLocks noGrp="1"/>
          </p:cNvSpPr>
          <p:nvPr>
            <p:ph idx="1"/>
          </p:nvPr>
        </p:nvSpPr>
        <p:spPr/>
        <p:txBody>
          <a:bodyPr>
            <a:normAutofit/>
          </a:bodyPr>
          <a:lstStyle/>
          <a:p>
            <a:pPr algn="r" rtl="1">
              <a:spcAft>
                <a:spcPts val="0"/>
              </a:spcAft>
            </a:pPr>
            <a:r>
              <a:rPr lang="ar-DZ" sz="5400" dirty="0">
                <a:latin typeface="Times New Roman" panose="02020603050405020304" pitchFamily="18" charset="0"/>
                <a:ea typeface="SimSun" panose="02010600030101010101" pitchFamily="2" charset="-122"/>
                <a:cs typeface="mohammad bold art 1" pitchFamily="2" charset="-78"/>
              </a:rPr>
              <a:t>1.	القرابة: المفهوم والنشأة</a:t>
            </a:r>
          </a:p>
          <a:p>
            <a:pPr algn="r" rtl="1">
              <a:spcAft>
                <a:spcPts val="0"/>
              </a:spcAft>
            </a:pPr>
            <a:r>
              <a:rPr lang="ar-DZ" sz="5400" dirty="0">
                <a:latin typeface="Times New Roman" panose="02020603050405020304" pitchFamily="18" charset="0"/>
                <a:ea typeface="SimSun" panose="02010600030101010101" pitchFamily="2" charset="-122"/>
                <a:cs typeface="mohammad bold art 1" pitchFamily="2" charset="-78"/>
              </a:rPr>
              <a:t>2.	لمحة تاريخية عن تطور المفهوم</a:t>
            </a:r>
          </a:p>
          <a:p>
            <a:pPr algn="r" rtl="1">
              <a:spcAft>
                <a:spcPts val="0"/>
              </a:spcAft>
            </a:pPr>
            <a:r>
              <a:rPr lang="ar-DZ" sz="5400" dirty="0">
                <a:latin typeface="Times New Roman" panose="02020603050405020304" pitchFamily="18" charset="0"/>
                <a:ea typeface="SimSun" panose="02010600030101010101" pitchFamily="2" charset="-122"/>
                <a:cs typeface="mohammad bold art 1" pitchFamily="2" charset="-78"/>
              </a:rPr>
              <a:t>3.	</a:t>
            </a:r>
            <a:r>
              <a:rPr lang="ar-DZ" sz="5400" dirty="0">
                <a:solidFill>
                  <a:srgbClr val="002060"/>
                </a:solidFill>
                <a:latin typeface="Times New Roman" panose="02020603050405020304" pitchFamily="18" charset="0"/>
                <a:ea typeface="SimSun" panose="02010600030101010101" pitchFamily="2" charset="-122"/>
                <a:cs typeface="mohammad bold art 1" pitchFamily="2" charset="-78"/>
              </a:rPr>
              <a:t>القرابة والرباط </a:t>
            </a:r>
            <a:r>
              <a:rPr lang="ar-DZ" sz="5400" dirty="0" smtClean="0">
                <a:solidFill>
                  <a:srgbClr val="002060"/>
                </a:solidFill>
                <a:latin typeface="Times New Roman" panose="02020603050405020304" pitchFamily="18" charset="0"/>
                <a:ea typeface="SimSun" panose="02010600030101010101" pitchFamily="2" charset="-122"/>
                <a:cs typeface="mohammad bold art 1" pitchFamily="2" charset="-78"/>
              </a:rPr>
              <a:t>الاجتماعي</a:t>
            </a:r>
            <a:endParaRPr lang="ar-DZ" sz="5400" dirty="0">
              <a:solidFill>
                <a:srgbClr val="002060"/>
              </a:solidFill>
              <a:latin typeface="Times New Roman" panose="02020603050405020304" pitchFamily="18" charset="0"/>
              <a:ea typeface="SimSun" panose="02010600030101010101" pitchFamily="2" charset="-122"/>
              <a:cs typeface="mohammad bold art 1" pitchFamily="2"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6111932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par>
                          <p:cTn id="29" fill="hold">
                            <p:stCondLst>
                              <p:cond delay="3650"/>
                            </p:stCondLst>
                            <p:childTnLst>
                              <p:par>
                                <p:cTn id="30" presetID="41" presetClass="entr" presetSubtype="0" fill="hold" grpId="0" nodeType="afterEffect">
                                  <p:stCondLst>
                                    <p:cond delay="0"/>
                                  </p:stCondLst>
                                  <p:iterate type="lt">
                                    <p:tmPct val="10000"/>
                                  </p:iterate>
                                  <p:childTnLst>
                                    <p:set>
                                      <p:cBhvr>
                                        <p:cTn id="31" dur="1" fill="hold">
                                          <p:stCondLst>
                                            <p:cond delay="0"/>
                                          </p:stCondLst>
                                        </p:cTn>
                                        <p:tgtEl>
                                          <p:spTgt spid="3">
                                            <p:txEl>
                                              <p:pRg st="1" end="1"/>
                                            </p:txEl>
                                          </p:spTgt>
                                        </p:tgtEl>
                                        <p:attrNameLst>
                                          <p:attrName>style.visibility</p:attrName>
                                        </p:attrNameLst>
                                      </p:cBhvr>
                                      <p:to>
                                        <p:strVal val="visible"/>
                                      </p:to>
                                    </p:set>
                                    <p:anim calcmode="lin" valueType="num">
                                      <p:cBhvr>
                                        <p:cTn id="32" dur="500" fill="hold"/>
                                        <p:tgtEl>
                                          <p:spTgt spid="3">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33" dur="500" fill="hold"/>
                                        <p:tgtEl>
                                          <p:spTgt spid="3">
                                            <p:txEl>
                                              <p:pRg st="1" end="1"/>
                                            </p:txEl>
                                          </p:spTgt>
                                        </p:tgtEl>
                                        <p:attrNameLst>
                                          <p:attrName>ppt_y</p:attrName>
                                        </p:attrNameLst>
                                      </p:cBhvr>
                                      <p:tavLst>
                                        <p:tav tm="0">
                                          <p:val>
                                            <p:strVal val="#ppt_y"/>
                                          </p:val>
                                        </p:tav>
                                        <p:tav tm="100000">
                                          <p:val>
                                            <p:strVal val="#ppt_y"/>
                                          </p:val>
                                        </p:tav>
                                      </p:tavLst>
                                    </p:anim>
                                    <p:anim calcmode="lin" valueType="num">
                                      <p:cBhvr>
                                        <p:cTn id="34" dur="500" fill="hold"/>
                                        <p:tgtEl>
                                          <p:spTgt spid="3">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35" dur="500" fill="hold"/>
                                        <p:tgtEl>
                                          <p:spTgt spid="3">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36" dur="500" tmFilter="0,0; .5, 1; 1, 1"/>
                                        <p:tgtEl>
                                          <p:spTgt spid="3">
                                            <p:txEl>
                                              <p:pRg st="1" end="1"/>
                                            </p:txEl>
                                          </p:spTgt>
                                        </p:tgtEl>
                                      </p:cBhvr>
                                    </p:animEffect>
                                  </p:childTnLst>
                                </p:cTn>
                              </p:par>
                            </p:childTnLst>
                          </p:cTn>
                        </p:par>
                        <p:par>
                          <p:cTn id="37" fill="hold">
                            <p:stCondLst>
                              <p:cond delay="5400"/>
                            </p:stCondLst>
                            <p:childTnLst>
                              <p:par>
                                <p:cTn id="38" presetID="41" presetClass="entr" presetSubtype="0" fill="hold" grpId="0" nodeType="afterEffect">
                                  <p:stCondLst>
                                    <p:cond delay="0"/>
                                  </p:stCondLst>
                                  <p:iterate type="lt">
                                    <p:tmPct val="10000"/>
                                  </p:iterate>
                                  <p:childTnLst>
                                    <p:set>
                                      <p:cBhvr>
                                        <p:cTn id="39" dur="1" fill="hold">
                                          <p:stCondLst>
                                            <p:cond delay="0"/>
                                          </p:stCondLst>
                                        </p:cTn>
                                        <p:tgtEl>
                                          <p:spTgt spid="3">
                                            <p:txEl>
                                              <p:pRg st="2" end="2"/>
                                            </p:txEl>
                                          </p:spTgt>
                                        </p:tgtEl>
                                        <p:attrNameLst>
                                          <p:attrName>style.visibility</p:attrName>
                                        </p:attrNameLst>
                                      </p:cBhvr>
                                      <p:to>
                                        <p:strVal val="visible"/>
                                      </p:to>
                                    </p:set>
                                    <p:anim calcmode="lin" valueType="num">
                                      <p:cBhvr>
                                        <p:cTn id="40" dur="500" fill="hold"/>
                                        <p:tgtEl>
                                          <p:spTgt spid="3">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41" dur="500" fill="hold"/>
                                        <p:tgtEl>
                                          <p:spTgt spid="3">
                                            <p:txEl>
                                              <p:pRg st="2" end="2"/>
                                            </p:txEl>
                                          </p:spTgt>
                                        </p:tgtEl>
                                        <p:attrNameLst>
                                          <p:attrName>ppt_y</p:attrName>
                                        </p:attrNameLst>
                                      </p:cBhvr>
                                      <p:tavLst>
                                        <p:tav tm="0">
                                          <p:val>
                                            <p:strVal val="#ppt_y"/>
                                          </p:val>
                                        </p:tav>
                                        <p:tav tm="100000">
                                          <p:val>
                                            <p:strVal val="#ppt_y"/>
                                          </p:val>
                                        </p:tav>
                                      </p:tavLst>
                                    </p:anim>
                                    <p:anim calcmode="lin" valueType="num">
                                      <p:cBhvr>
                                        <p:cTn id="42" dur="500" fill="hold"/>
                                        <p:tgtEl>
                                          <p:spTgt spid="3">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43" dur="500" fill="hold"/>
                                        <p:tgtEl>
                                          <p:spTgt spid="3">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44" dur="500" tmFilter="0,0; .5, 1; 1, 1"/>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smtClean="0">
                <a:latin typeface="Alilato ExtLt" pitchFamily="2" charset="-78"/>
                <a:cs typeface="Alilato ExtLt" pitchFamily="2" charset="-78"/>
              </a:rPr>
              <a:t>النهاية</a:t>
            </a:r>
            <a:endParaRPr lang="ar-DZ" sz="6000" dirty="0">
              <a:latin typeface="Alilato ExtLt" pitchFamily="2" charset="-78"/>
              <a:cs typeface="Alilato ExtLt" pitchFamily="2" charset="-78"/>
            </a:endParaRPr>
          </a:p>
        </p:txBody>
      </p:sp>
      <p:sp>
        <p:nvSpPr>
          <p:cNvPr id="3" name="Espace réservé du contenu 2"/>
          <p:cNvSpPr>
            <a:spLocks noGrp="1"/>
          </p:cNvSpPr>
          <p:nvPr>
            <p:ph idx="1"/>
          </p:nvPr>
        </p:nvSpPr>
        <p:spPr>
          <a:xfrm>
            <a:off x="182881" y="2212848"/>
            <a:ext cx="11768328" cy="4105655"/>
          </a:xfrm>
        </p:spPr>
        <p:txBody>
          <a:bodyPr>
            <a:noAutofit/>
          </a:bodyPr>
          <a:lstStyle/>
          <a:p>
            <a:pPr algn="ctr" rtl="1"/>
            <a:endParaRPr lang="ar-DZ" sz="8800" dirty="0" smtClean="0">
              <a:latin typeface="Urdu Typesetting" panose="03020402040406030203" pitchFamily="66" charset="-78"/>
              <a:ea typeface="SimSun" panose="02010600030101010101" pitchFamily="2" charset="-122"/>
              <a:cs typeface="Urdu Typesetting" panose="03020402040406030203" pitchFamily="66" charset="-78"/>
            </a:endParaRPr>
          </a:p>
          <a:p>
            <a:pPr algn="ctr" rtl="1"/>
            <a:r>
              <a:rPr lang="ar-DZ" sz="8800" dirty="0" smtClean="0">
                <a:latin typeface="Urdu Typesetting" panose="03020402040406030203" pitchFamily="66" charset="-78"/>
                <a:ea typeface="SimSun" panose="02010600030101010101" pitchFamily="2" charset="-122"/>
                <a:cs typeface="Urdu Typesetting" panose="03020402040406030203" pitchFamily="66" charset="-78"/>
              </a:rPr>
              <a:t>شكرا على القراءة المتأنية والمفيدة</a:t>
            </a:r>
            <a:endParaRPr lang="fr-FR" sz="8800" dirty="0">
              <a:latin typeface="Urdu Typesetting" panose="03020402040406030203" pitchFamily="66" charset="-78"/>
              <a:ea typeface="SimSun" panose="02010600030101010101" pitchFamily="2" charset="-122"/>
              <a:cs typeface="Urdu Typesetting" panose="03020402040406030203" pitchFamily="66" charset="-78"/>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40907770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solidFill>
                  <a:prstClr val="white"/>
                </a:solidFill>
                <a:latin typeface="Alilato ExtLt" pitchFamily="2" charset="-78"/>
                <a:cs typeface="Alilato ExtLt" pitchFamily="2" charset="-78"/>
              </a:rPr>
              <a:t>القرابة والرباط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p:txBody>
          <a:bodyPr>
            <a:noAutofit/>
          </a:bodyPr>
          <a:lstStyle/>
          <a:p>
            <a:pPr marL="0" indent="0" algn="just" rtl="1">
              <a:spcAft>
                <a:spcPts val="0"/>
              </a:spcAft>
              <a:buNone/>
            </a:pPr>
            <a:r>
              <a:rPr lang="ar-DZ" sz="44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4400" dirty="0" smtClean="0">
                <a:solidFill>
                  <a:srgbClr val="002060"/>
                </a:solidFill>
                <a:latin typeface="Times New Roman" panose="02020603050405020304" pitchFamily="18" charset="0"/>
                <a:ea typeface="SimSun" panose="02010600030101010101" pitchFamily="2" charset="-122"/>
                <a:cs typeface="mohammad bold art 1" pitchFamily="2" charset="-78"/>
              </a:rPr>
              <a:t>لا </a:t>
            </a:r>
            <a:r>
              <a:rPr lang="ar-DZ" sz="4400" dirty="0">
                <a:solidFill>
                  <a:srgbClr val="002060"/>
                </a:solidFill>
                <a:latin typeface="Times New Roman" panose="02020603050405020304" pitchFamily="18" charset="0"/>
                <a:ea typeface="SimSun" panose="02010600030101010101" pitchFamily="2" charset="-122"/>
                <a:cs typeface="mohammad bold art 1" pitchFamily="2" charset="-78"/>
              </a:rPr>
              <a:t>جدال في أن الإنسان والمجتمع شقان لشيء واحد، فلا يوجد مجتمع بدون أفراد، ولا يستطيع الأفراد أن يعيشوا دون مجتمع ما. وبصورة عامة نستطيع أن نقرر أنه لا بد من وجود مجتمعات تترابط فيها العلاقات الفردية وتنتظم. </a:t>
            </a:r>
            <a:endParaRPr lang="fr-FR" sz="36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296838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solidFill>
                  <a:prstClr val="white"/>
                </a:solidFill>
                <a:latin typeface="Alilato ExtLt" pitchFamily="2" charset="-78"/>
                <a:cs typeface="Alilato ExtLt" pitchFamily="2" charset="-78"/>
              </a:rPr>
              <a:t>القرابة والرباط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p:txBody>
          <a:bodyPr>
            <a:noAutofit/>
          </a:bodyPr>
          <a:lstStyle/>
          <a:p>
            <a:pPr marL="0" indent="0" algn="just" rtl="1">
              <a:spcAft>
                <a:spcPts val="0"/>
              </a:spcAft>
              <a:buNone/>
            </a:pPr>
            <a:r>
              <a:rPr lang="ar-DZ" sz="4400" dirty="0">
                <a:solidFill>
                  <a:srgbClr val="002060"/>
                </a:solidFill>
                <a:latin typeface="Times New Roman" panose="02020603050405020304" pitchFamily="18" charset="0"/>
                <a:ea typeface="SimSun" panose="02010600030101010101" pitchFamily="2" charset="-122"/>
                <a:cs typeface="mohammad bold art 1" pitchFamily="2" charset="-78"/>
              </a:rPr>
              <a:t>	وبعيدا عن الجدل الفلسفي حول علاقة «أنا - نحن» يكفينا أن نقول ببساطة أن الإنسان يحتوي على الحياة الاجتماعية، وأن التجمع عند الإنسان جزء جوهري منه. وبذلك نستطيع أن نبرر القول المأثور «الإنسان مدني (اجتماعي) </a:t>
            </a:r>
            <a:r>
              <a:rPr lang="ar-DZ" sz="4400" dirty="0" smtClean="0">
                <a:solidFill>
                  <a:srgbClr val="002060"/>
                </a:solidFill>
                <a:latin typeface="Times New Roman" panose="02020603050405020304" pitchFamily="18" charset="0"/>
                <a:ea typeface="SimSun" panose="02010600030101010101" pitchFamily="2" charset="-122"/>
                <a:cs typeface="mohammad bold art 1" pitchFamily="2" charset="-78"/>
              </a:rPr>
              <a:t>بالطبع».</a:t>
            </a:r>
            <a:endParaRPr lang="fr-FR" sz="36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939749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solidFill>
                  <a:prstClr val="white"/>
                </a:solidFill>
                <a:latin typeface="Alilato ExtLt" pitchFamily="2" charset="-78"/>
                <a:cs typeface="Alilato ExtLt" pitchFamily="2" charset="-78"/>
              </a:rPr>
              <a:t>القرابة والرباط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p:txBody>
          <a:bodyPr>
            <a:noAutofit/>
          </a:bodyPr>
          <a:lstStyle/>
          <a:p>
            <a:pPr marL="0" indent="0" algn="just" rtl="1">
              <a:spcAft>
                <a:spcPts val="0"/>
              </a:spcAft>
              <a:buNone/>
            </a:pPr>
            <a:r>
              <a:rPr lang="ar-DZ" sz="4400" dirty="0">
                <a:solidFill>
                  <a:srgbClr val="002060"/>
                </a:solidFill>
                <a:latin typeface="Times New Roman" panose="02020603050405020304" pitchFamily="18" charset="0"/>
                <a:ea typeface="SimSun" panose="02010600030101010101" pitchFamily="2" charset="-122"/>
                <a:cs typeface="mohammad bold art 1" pitchFamily="2" charset="-78"/>
              </a:rPr>
              <a:t>	بناء على ذلك يمكن النظر إلى المجتمع على انه تركيب فوق الإنسان على حد قول محمد رياض، وعلى انه تمثيل للإنسان في نمط مادي مؤسس على صفة جوهرية من طبيعة الإنسان هي المجتمع. </a:t>
            </a:r>
            <a:endParaRPr lang="fr-FR" sz="36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9275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solidFill>
                  <a:prstClr val="white"/>
                </a:solidFill>
                <a:latin typeface="Alilato ExtLt" pitchFamily="2" charset="-78"/>
                <a:cs typeface="Alilato ExtLt" pitchFamily="2" charset="-78"/>
              </a:rPr>
              <a:t>القرابة والرباط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4000" dirty="0">
                <a:solidFill>
                  <a:srgbClr val="002060"/>
                </a:solidFill>
                <a:latin typeface="Times New Roman" panose="02020603050405020304" pitchFamily="18" charset="0"/>
                <a:ea typeface="SimSun" panose="02010600030101010101" pitchFamily="2" charset="-122"/>
                <a:cs typeface="mohammad bold art 1" pitchFamily="2" charset="-78"/>
              </a:rPr>
              <a:t>	ولكي تتحدد وتتناسق علاقات الأفراد نجد المجتمع يتكون من عدد من التركيبات والتنظيمات، من أهم أشكال هذه التنظيمات العلاقة بين الجنسين، والتي تشتمل من بين ما تشتمل عليه، تنظيم العلاقة الجنسية والزواج وأنظمة القرابة والأسرة. وعلاقات المكان والدم في تكوين أشكال التجمعات المحلية...</a:t>
            </a:r>
            <a:endParaRPr lang="fr-FR" sz="32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174927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ctr"/>
            <a:r>
              <a:rPr lang="ar-DZ" sz="6000" dirty="0">
                <a:solidFill>
                  <a:prstClr val="white"/>
                </a:solidFill>
                <a:latin typeface="Alilato ExtLt" pitchFamily="2" charset="-78"/>
                <a:cs typeface="Alilato ExtLt" pitchFamily="2" charset="-78"/>
              </a:rPr>
              <a:t>القرابة والرباط الاجتماعي</a:t>
            </a:r>
            <a:endParaRPr lang="ar-DZ" dirty="0">
              <a:latin typeface="Alilato ExtLt" pitchFamily="2" charset="-78"/>
              <a:cs typeface="Alilato ExtLt" pitchFamily="2" charset="-78"/>
            </a:endParaRPr>
          </a:p>
        </p:txBody>
      </p:sp>
      <p:sp>
        <p:nvSpPr>
          <p:cNvPr id="3" name="Espace réservé du contenu 2"/>
          <p:cNvSpPr>
            <a:spLocks noGrp="1"/>
          </p:cNvSpPr>
          <p:nvPr>
            <p:ph idx="1"/>
          </p:nvPr>
        </p:nvSpPr>
        <p:spPr>
          <a:xfrm>
            <a:off x="680321" y="2336872"/>
            <a:ext cx="9613861" cy="4037801"/>
          </a:xfrm>
        </p:spPr>
        <p:txBody>
          <a:bodyPr>
            <a:noAutofit/>
          </a:bodyPr>
          <a:lstStyle/>
          <a:p>
            <a:pPr marL="0" indent="0" algn="just" rtl="1">
              <a:spcAft>
                <a:spcPts val="0"/>
              </a:spcAft>
              <a:buNone/>
            </a:pP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	</a:t>
            </a:r>
            <a:r>
              <a:rPr lang="ar-DZ" sz="3600" dirty="0" smtClean="0">
                <a:solidFill>
                  <a:srgbClr val="002060"/>
                </a:solidFill>
                <a:latin typeface="Times New Roman" panose="02020603050405020304" pitchFamily="18" charset="0"/>
                <a:ea typeface="SimSun" panose="02010600030101010101" pitchFamily="2" charset="-122"/>
                <a:cs typeface="mohammad bold art 1" pitchFamily="2" charset="-78"/>
              </a:rPr>
              <a:t>يرى </a:t>
            </a:r>
            <a:r>
              <a:rPr lang="ar-DZ" sz="3600" dirty="0">
                <a:solidFill>
                  <a:srgbClr val="002060"/>
                </a:solidFill>
                <a:latin typeface="Times New Roman" panose="02020603050405020304" pitchFamily="18" charset="0"/>
                <a:ea typeface="SimSun" panose="02010600030101010101" pitchFamily="2" charset="-122"/>
                <a:cs typeface="mohammad bold art 1" pitchFamily="2" charset="-78"/>
              </a:rPr>
              <a:t>علماء الاجتماع أن الحياة في المجتمع تضع كل إنسان منذ ولادته في علاقة ترابط مع الآخرين وأن التضامن يشكل في جميع مراحل التنشئة الاجتماعية أساس ما يمكن تسميته بالمثل الاجتماعي. أعني بالإنسان الاجتماعي الإنسان المرتبط بالآخرين وبالمجتمع ليس فقط لضمان حمايته من حوادث الحياة، ولكن أيضًا لإشباع حاجته الحيوية للاعتراف به، مصدر هويته ووجوده مثل الإنسان.</a:t>
            </a:r>
            <a:endParaRPr lang="fr-FR" sz="2800" dirty="0">
              <a:solidFill>
                <a:srgbClr val="002060"/>
              </a:solidFill>
            </a:endParaRPr>
          </a:p>
        </p:txBody>
      </p:sp>
      <p:sp>
        <p:nvSpPr>
          <p:cNvPr id="4" name="Titre 1"/>
          <p:cNvSpPr txBox="1">
            <a:spLocks/>
          </p:cNvSpPr>
          <p:nvPr/>
        </p:nvSpPr>
        <p:spPr>
          <a:xfrm>
            <a:off x="10294182" y="1015397"/>
            <a:ext cx="2135622" cy="727887"/>
          </a:xfrm>
          <a:prstGeom prst="rect">
            <a:avLst/>
          </a:prstGeom>
        </p:spPr>
        <p:txBody>
          <a:bodyPr vert="horz" lIns="91440" tIns="45720" rIns="91440" bIns="45720" rtlCol="0" anchor="b">
            <a:noAutofit/>
          </a:bodyPr>
          <a:lstStyle>
            <a:lvl1pPr algn="r" defTabSz="914400" rtl="0" eaLnBrk="1" latinLnBrk="0" hangingPunct="1">
              <a:lnSpc>
                <a:spcPct val="90000"/>
              </a:lnSpc>
              <a:spcBef>
                <a:spcPct val="0"/>
              </a:spcBef>
              <a:buNone/>
              <a:defRPr sz="5400" kern="1200">
                <a:solidFill>
                  <a:schemeClr val="tx1"/>
                </a:solidFill>
                <a:latin typeface="+mj-lt"/>
                <a:ea typeface="+mj-ea"/>
                <a:cs typeface="+mj-cs"/>
              </a:defRPr>
            </a:lvl1pPr>
          </a:lstStyle>
          <a:p>
            <a:pPr algn="ctr"/>
            <a:r>
              <a:rPr lang="ar-DZ" sz="3200" dirty="0" err="1" smtClean="0">
                <a:solidFill>
                  <a:schemeClr val="bg1"/>
                </a:solidFill>
                <a:latin typeface="Alilato ExtLt" pitchFamily="2" charset="-78"/>
                <a:cs typeface="Alilato ExtLt" pitchFamily="2" charset="-78"/>
              </a:rPr>
              <a:t>أد.سليم</a:t>
            </a:r>
            <a:r>
              <a:rPr lang="ar-DZ" sz="3200" dirty="0" smtClean="0">
                <a:solidFill>
                  <a:schemeClr val="bg1"/>
                </a:solidFill>
                <a:latin typeface="Alilato ExtLt" pitchFamily="2" charset="-78"/>
                <a:cs typeface="Alilato ExtLt" pitchFamily="2" charset="-78"/>
              </a:rPr>
              <a:t> درنوني</a:t>
            </a:r>
            <a:endParaRPr lang="fr-FR" sz="3200" dirty="0">
              <a:solidFill>
                <a:schemeClr val="bg1"/>
              </a:solidFill>
              <a:latin typeface="Alilato ExtLt" pitchFamily="2" charset="-78"/>
              <a:cs typeface="Alilato ExtLt" pitchFamily="2" charset="-78"/>
            </a:endParaRPr>
          </a:p>
        </p:txBody>
      </p:sp>
    </p:spTree>
    <p:extLst>
      <p:ext uri="{BB962C8B-B14F-4D97-AF65-F5344CB8AC3E}">
        <p14:creationId xmlns:p14="http://schemas.microsoft.com/office/powerpoint/2010/main" val="3268824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par>
                          <p:cTn id="21" fill="hold">
                            <p:stCondLst>
                              <p:cond delay="2000"/>
                            </p:stCondLst>
                            <p:childTnLst>
                              <p:par>
                                <p:cTn id="22" presetID="41" presetClass="entr" presetSubtype="0" fill="hold" grpId="0" nodeType="afterEffect">
                                  <p:stCondLst>
                                    <p:cond delay="0"/>
                                  </p:stCondLst>
                                  <p:iterate type="lt">
                                    <p:tmPct val="10000"/>
                                  </p:iterate>
                                  <p:childTnLst>
                                    <p:set>
                                      <p:cBhvr>
                                        <p:cTn id="23" dur="1" fill="hold">
                                          <p:stCondLst>
                                            <p:cond delay="0"/>
                                          </p:stCondLst>
                                        </p:cTn>
                                        <p:tgtEl>
                                          <p:spTgt spid="3">
                                            <p:txEl>
                                              <p:pRg st="0" end="0"/>
                                            </p:txEl>
                                          </p:spTgt>
                                        </p:tgtEl>
                                        <p:attrNameLst>
                                          <p:attrName>style.visibility</p:attrName>
                                        </p:attrNameLst>
                                      </p:cBhvr>
                                      <p:to>
                                        <p:strVal val="visible"/>
                                      </p:to>
                                    </p:set>
                                    <p:anim calcmode="lin" valueType="num">
                                      <p:cBhvr>
                                        <p:cTn id="24"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25"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26"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7"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8" dur="500" tmFilter="0,0; .5, 1; 1, 1"/>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138</TotalTime>
  <Words>562</Words>
  <Application>Microsoft Office PowerPoint</Application>
  <PresentationFormat>Grand écran</PresentationFormat>
  <Paragraphs>168</Paragraphs>
  <Slides>40</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40</vt:i4>
      </vt:variant>
    </vt:vector>
  </HeadingPairs>
  <TitlesOfParts>
    <vt:vector size="48" baseType="lpstr">
      <vt:lpstr>SimSun</vt:lpstr>
      <vt:lpstr>Alilato ExtLt</vt:lpstr>
      <vt:lpstr>Arial</vt:lpstr>
      <vt:lpstr>mohammad bold art 1</vt:lpstr>
      <vt:lpstr>Times New Roman</vt:lpstr>
      <vt:lpstr>Trebuchet MS</vt:lpstr>
      <vt:lpstr>Urdu Typesetting</vt:lpstr>
      <vt:lpstr>Berlin</vt:lpstr>
      <vt:lpstr>القرابة، العائلة والجندر</vt:lpstr>
      <vt:lpstr>أهداف التعليم </vt:lpstr>
      <vt:lpstr>المعارف المسبقة المطلوبة </vt:lpstr>
      <vt:lpstr>القرابة والرباط الاجتماعي</vt:lpstr>
      <vt:lpstr>القرابة والرباط الاجتماعي</vt:lpstr>
      <vt:lpstr>القرابة والرباط الاجتماعي</vt:lpstr>
      <vt:lpstr>القرابة والرباط الاجتماعي</vt:lpstr>
      <vt:lpstr>القرابة والرباط الاجتماعي</vt:lpstr>
      <vt:lpstr>القرابة والرباط الاجتماعي</vt:lpstr>
      <vt:lpstr>القرابة والرباط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1) مفهوم الرابط الاجتماعي:</vt:lpstr>
      <vt:lpstr>2) أنواع الروابط الاجتماعية و أشكالها:</vt:lpstr>
      <vt:lpstr>2) أنواع الروابط الاجتماعية و أشكالها:</vt:lpstr>
      <vt:lpstr>2) أنواع الروابط الاجتماعية و أشكالها:</vt:lpstr>
      <vt:lpstr>2) أنواع الروابط الاجتماعية و أشكالها:</vt:lpstr>
      <vt:lpstr>2) أنواع الروابط الاجتماعية و أشكالها:</vt:lpstr>
      <vt:lpstr>2) أنواع الروابط الاجتماعية و أشكالها:</vt:lpstr>
      <vt:lpstr>2) أنواع الروابط الاجتماعية و أشكالها:</vt:lpstr>
      <vt:lpstr>2) أنواع الروابط الاجتماعية و أشكالها:</vt:lpstr>
      <vt:lpstr>2) أنواع الروابط الاجتماعية و أشكالها:</vt:lpstr>
      <vt:lpstr>2) دور القرابة في الحياة الاجتماعية:</vt:lpstr>
      <vt:lpstr>2) دور القرابة في الحياة الاجتماعية:</vt:lpstr>
      <vt:lpstr>2) دور القرابة في الحياة الاجتماعية:</vt:lpstr>
      <vt:lpstr>2) دور القرابة في الحياة الاجتماعية:</vt:lpstr>
      <vt:lpstr>2) دور القرابة في الحياة الاجتماعية:</vt:lpstr>
      <vt:lpstr>2) دور القرابة في الحياة الاجتماعية:</vt:lpstr>
      <vt:lpstr>2) دور القرابة في الحياة الاجتماعية:</vt:lpstr>
      <vt:lpstr>2) دور القرابة في الحياة الاجتماعية:</vt:lpstr>
      <vt:lpstr>النهاية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القرابة، العائلة والجندر</dc:title>
  <dc:creator>Compte Microsoft</dc:creator>
  <cp:lastModifiedBy>Compte Microsoft</cp:lastModifiedBy>
  <cp:revision>27</cp:revision>
  <dcterms:created xsi:type="dcterms:W3CDTF">2024-10-10T04:57:04Z</dcterms:created>
  <dcterms:modified xsi:type="dcterms:W3CDTF">2024-10-28T04:47:36Z</dcterms:modified>
</cp:coreProperties>
</file>