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73" r:id="rId5"/>
    <p:sldId id="274" r:id="rId6"/>
    <p:sldId id="275" r:id="rId7"/>
    <p:sldId id="276" r:id="rId8"/>
    <p:sldId id="277" r:id="rId9"/>
    <p:sldId id="278" r:id="rId10"/>
    <p:sldId id="280" r:id="rId11"/>
    <p:sldId id="279" r:id="rId12"/>
    <p:sldId id="281" r:id="rId13"/>
    <p:sldId id="282" r:id="rId14"/>
    <p:sldId id="283" r:id="rId15"/>
    <p:sldId id="284" r:id="rId16"/>
    <p:sldId id="285" r:id="rId17"/>
    <p:sldId id="286" r:id="rId18"/>
    <p:sldId id="287" r:id="rId19"/>
    <p:sldId id="288"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00" autoAdjust="0"/>
    <p:restoredTop sz="94660"/>
  </p:normalViewPr>
  <p:slideViewPr>
    <p:cSldViewPr snapToGrid="0">
      <p:cViewPr varScale="1">
        <p:scale>
          <a:sx n="84" d="100"/>
          <a:sy n="84" d="100"/>
        </p:scale>
        <p:origin x="101"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5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bg/>
                                          </p:spTgt>
                                        </p:tgtEl>
                                        <p:attrNameLst>
                                          <p:attrName>ppt_y</p:attrName>
                                        </p:attrNameLst>
                                      </p:cBhvr>
                                      <p:tavLst>
                                        <p:tav tm="0">
                                          <p:val>
                                            <p:strVal val="#ppt_y"/>
                                          </p:val>
                                        </p:tav>
                                        <p:tav tm="100000">
                                          <p:val>
                                            <p:strVal val="#ppt_y"/>
                                          </p:val>
                                        </p:tav>
                                      </p:tavLst>
                                    </p:anim>
                                    <p:anim calcmode="lin" valueType="num">
                                      <p:cBhvr>
                                        <p:cTn id="2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bg/>
                                          </p:spTgt>
                                        </p:tgtEl>
                                      </p:cBhvr>
                                    </p:animEffect>
                                  </p:childTnLst>
                                </p:cTn>
                              </p:par>
                            </p:childTnLst>
                          </p:cTn>
                        </p:par>
                        <p:par>
                          <p:cTn id="28" fill="hold">
                            <p:stCondLst>
                              <p:cond delay="6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par>
                          <p:cTn id="36" fill="hold">
                            <p:stCondLst>
                              <p:cond delay="7650"/>
                            </p:stCondLst>
                            <p:childTnLst>
                              <p:par>
                                <p:cTn id="37" presetID="3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
                                        </p:tgtEl>
                                        <p:attrNameLst>
                                          <p:attrName>ppt_y</p:attrName>
                                        </p:attrNameLst>
                                      </p:cBhvr>
                                      <p:tavLst>
                                        <p:tav tm="0">
                                          <p:val>
                                            <p:strVal val="#ppt_y"/>
                                          </p:val>
                                        </p:tav>
                                        <p:tav tm="100000">
                                          <p:val>
                                            <p:strVal val="#ppt_y"/>
                                          </p:val>
                                        </p:tav>
                                      </p:tavLst>
                                    </p:anim>
                                    <p:anim calcmode="lin" valueType="num">
                                      <p:cBhvr>
                                        <p:cTn id="6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إن الأبحاث </a:t>
            </a:r>
            <a:r>
              <a:rPr lang="ar-DZ" sz="3200" dirty="0" err="1"/>
              <a:t>الأنثروبولوجية</a:t>
            </a:r>
            <a:r>
              <a:rPr lang="ar-DZ" sz="3200" dirty="0"/>
              <a:t> التي لامست المغرب العربي ورصدت أهم بناه </a:t>
            </a:r>
            <a:r>
              <a:rPr lang="ar-DZ" sz="3200" dirty="0" err="1"/>
              <a:t>الإجتماعية</a:t>
            </a:r>
            <a:r>
              <a:rPr lang="ar-DZ" sz="3200" dirty="0"/>
              <a:t> وكشفت المجهول منه، اعتمدت على معطيات </a:t>
            </a:r>
            <a:r>
              <a:rPr lang="ar-DZ" sz="3200" dirty="0" err="1"/>
              <a:t>إثنوغرافية</a:t>
            </a:r>
            <a:r>
              <a:rPr lang="ar-DZ" sz="3200" dirty="0"/>
              <a:t> جمعها إلى جانب الرحالة والعابرين الضباط الذين </a:t>
            </a:r>
            <a:r>
              <a:rPr lang="ar-DZ" sz="3200" dirty="0" err="1"/>
              <a:t>كانو</a:t>
            </a:r>
            <a:r>
              <a:rPr lang="ar-DZ" sz="3200" dirty="0"/>
              <a:t> مكلفين بمهام عسكرية. </a:t>
            </a:r>
            <a:r>
              <a:rPr lang="ar-DZ" sz="3200" dirty="0" err="1"/>
              <a:t>و«مونطاني</a:t>
            </a:r>
            <a:r>
              <a:rPr lang="ar-DZ" sz="3200" dirty="0"/>
              <a:t>»[</a:t>
            </a:r>
            <a:r>
              <a:rPr lang="fr-FR" sz="3200" dirty="0"/>
              <a:t>Robert Montagne 1893-1954] </a:t>
            </a:r>
            <a:r>
              <a:rPr lang="ar-DZ" sz="3200" dirty="0"/>
              <a:t>هو نموذج للضابط الباحث الذي سخر وظيفته العسكرية لخدمة أغراض علمية.</a:t>
            </a:r>
            <a:endParaRPr lang="fr-FR" sz="3200" dirty="0"/>
          </a:p>
        </p:txBody>
      </p:sp>
      <p:pic>
        <p:nvPicPr>
          <p:cNvPr id="7" name="Image 6"/>
          <p:cNvPicPr>
            <a:picLocks noChangeAspect="1"/>
          </p:cNvPicPr>
          <p:nvPr/>
        </p:nvPicPr>
        <p:blipFill>
          <a:blip r:embed="rId2"/>
          <a:stretch>
            <a:fillRect/>
          </a:stretch>
        </p:blipFill>
        <p:spPr>
          <a:xfrm>
            <a:off x="4572001" y="2678524"/>
            <a:ext cx="2604324" cy="3351753"/>
          </a:xfrm>
          <a:prstGeom prst="rect">
            <a:avLst/>
          </a:prstGeom>
        </p:spPr>
      </p:pic>
    </p:spTree>
    <p:extLst>
      <p:ext uri="{BB962C8B-B14F-4D97-AF65-F5344CB8AC3E}">
        <p14:creationId xmlns:p14="http://schemas.microsoft.com/office/powerpoint/2010/main" val="31955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600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42800"/>
                            </p:stCondLst>
                            <p:childTnLst>
                              <p:par>
                                <p:cTn id="28" presetID="3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85000" lnSpcReduction="10000"/>
          </a:bodyPr>
          <a:lstStyle/>
          <a:p>
            <a:pPr algn="just" rtl="1"/>
            <a:r>
              <a:rPr lang="ar-DZ" sz="3200" dirty="0"/>
              <a:t>ومن أهم ما تم بحثه خلال الفترة </a:t>
            </a:r>
            <a:r>
              <a:rPr lang="ar-DZ" sz="3200" dirty="0" err="1"/>
              <a:t>الإستعمارية</a:t>
            </a:r>
            <a:r>
              <a:rPr lang="ar-DZ" sz="3200" dirty="0"/>
              <a:t> التي عرفها المغرب الأقصى خاصة، علاقات الجهاز المخزني بالتنظيمات المحلية. فقد استعمل الغزو </a:t>
            </a:r>
            <a:r>
              <a:rPr lang="ar-DZ" sz="3200" dirty="0" err="1"/>
              <a:t>الإستعماري</a:t>
            </a:r>
            <a:r>
              <a:rPr lang="ar-DZ" sz="3200" dirty="0"/>
              <a:t>  الذي استهدف هذا المجتمع أساليب مختلفة، كان من جملتها، التأويل وذلك أن دعاة </a:t>
            </a:r>
            <a:r>
              <a:rPr lang="ar-DZ" sz="3200" dirty="0" err="1"/>
              <a:t>الإستعمار</a:t>
            </a:r>
            <a:r>
              <a:rPr lang="ar-DZ" sz="3200" dirty="0"/>
              <a:t> على اختلاف تخصصاتهم أولوا ظواهر المجتمع المغربي وتنظيماته تأويلا يساير المرامي التوسعية، حيث كان الصراع شديدا بين المخزن من جهة، والقوى </a:t>
            </a:r>
            <a:r>
              <a:rPr lang="ar-DZ" sz="3200" dirty="0" err="1"/>
              <a:t>الإستعمارية</a:t>
            </a:r>
            <a:r>
              <a:rPr lang="ar-DZ" sz="3200" dirty="0"/>
              <a:t> من جهة أخرى، للدخول في علاقات مباشرة مع بعض التنظيمات، وهي بالأساس القبائل ذات النفوذ الهام في المنطقة، حتى يتسنى لهذه القوى إمكانية فتح بوابة جديدة للتوسع نحو إفريقيا السوداء.</a:t>
            </a:r>
            <a:endParaRPr lang="fr-FR" sz="3200" dirty="0"/>
          </a:p>
        </p:txBody>
      </p:sp>
    </p:spTree>
    <p:extLst>
      <p:ext uri="{BB962C8B-B14F-4D97-AF65-F5344CB8AC3E}">
        <p14:creationId xmlns:p14="http://schemas.microsoft.com/office/powerpoint/2010/main" val="25067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a:bodyPr>
          <a:lstStyle/>
          <a:p>
            <a:pPr algn="just" rtl="1"/>
            <a:r>
              <a:rPr lang="ar-DZ" sz="3200" dirty="0"/>
              <a:t>وقد عممت هذه الغايات التوسعية بالفرضيات التي طرحتها </a:t>
            </a:r>
            <a:r>
              <a:rPr lang="ar-DZ" sz="3200" dirty="0" err="1"/>
              <a:t>الإثنوغرافيا</a:t>
            </a:r>
            <a:r>
              <a:rPr lang="ar-DZ" sz="3200" dirty="0"/>
              <a:t> الفرنسية في بحوثها في المنطقة، والفرضية الأساسية المعتمدة في ذلك هي: «أن تاريخ المغرب الحقيقي هو تاريخ القبائل المحفوظ في أذهان المشايخ، لا تاريخ المخزن المدون في قوالب جاهزة وموروثة من المشرق العريق» . إن الأبحاث </a:t>
            </a:r>
            <a:r>
              <a:rPr lang="ar-DZ" sz="3200" dirty="0" err="1"/>
              <a:t>الأنثروبولوجية</a:t>
            </a:r>
            <a:r>
              <a:rPr lang="ar-DZ" sz="3200" dirty="0"/>
              <a:t> هي التي تضفي الشرعية العلمية على هذه الفرضية حتى تحسم القوى </a:t>
            </a:r>
            <a:r>
              <a:rPr lang="ar-DZ" sz="3200" dirty="0" err="1"/>
              <a:t>الإستعمارية</a:t>
            </a:r>
            <a:r>
              <a:rPr lang="ar-DZ" sz="3200" dirty="0"/>
              <a:t> صراعها مع الجهاز المخزني ، وتجد السبل مفتوحة نحو مزيد من التوسع واكتساب مناطق أخرى للنفوذ.</a:t>
            </a:r>
            <a:endParaRPr lang="fr-FR" sz="3200" dirty="0"/>
          </a:p>
        </p:txBody>
      </p:sp>
    </p:spTree>
    <p:extLst>
      <p:ext uri="{BB962C8B-B14F-4D97-AF65-F5344CB8AC3E}">
        <p14:creationId xmlns:p14="http://schemas.microsoft.com/office/powerpoint/2010/main" val="18105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a:bodyPr>
          <a:lstStyle/>
          <a:p>
            <a:pPr algn="just" rtl="1"/>
            <a:r>
              <a:rPr lang="ar-DZ" sz="3200" dirty="0"/>
              <a:t>لم يكن هذا التوجه ليميز </a:t>
            </a:r>
            <a:r>
              <a:rPr lang="ar-DZ" sz="3200" dirty="0" err="1"/>
              <a:t>الإثنوغرافيا</a:t>
            </a:r>
            <a:r>
              <a:rPr lang="ar-DZ" sz="3200" dirty="0"/>
              <a:t> الفرنسية عن سواها من الأبحاث </a:t>
            </a:r>
            <a:r>
              <a:rPr lang="ar-DZ" sz="3200" dirty="0" err="1"/>
              <a:t>الأنثروبولوجية</a:t>
            </a:r>
            <a:r>
              <a:rPr lang="ar-DZ" sz="3200" dirty="0"/>
              <a:t> الأخرى، بل إن المدرسة </a:t>
            </a:r>
            <a:r>
              <a:rPr lang="ar-DZ" sz="3200" dirty="0" err="1"/>
              <a:t>الأنجلوسكسونية</a:t>
            </a:r>
            <a:r>
              <a:rPr lang="ar-DZ" sz="3200" dirty="0"/>
              <a:t> لم تكن هي الأخرى بمنأى عن المرامي التوسعية التي تريدها القوى </a:t>
            </a:r>
            <a:r>
              <a:rPr lang="ar-DZ" sz="3200" dirty="0" err="1"/>
              <a:t>الإستعمارية</a:t>
            </a:r>
            <a:r>
              <a:rPr lang="ar-DZ" sz="3200" dirty="0"/>
              <a:t>. إذ يؤثر هؤلاء </a:t>
            </a:r>
            <a:r>
              <a:rPr lang="ar-DZ" sz="3200" dirty="0" err="1"/>
              <a:t>الأنثروبولوجيون</a:t>
            </a:r>
            <a:r>
              <a:rPr lang="ar-DZ" sz="3200" dirty="0"/>
              <a:t> أثناء تحرياتهم الميدانية على الواقع بمهارة ودقة على غرار ما لاحظه «بيرك» بخصوص ضباط الشؤون الأهلية الذين يوجهون أبحاثهم أيضا وفق تعليمات «</a:t>
            </a:r>
            <a:r>
              <a:rPr lang="ar-DZ" sz="3200" dirty="0" err="1"/>
              <a:t>مونطاني</a:t>
            </a:r>
            <a:r>
              <a:rPr lang="ar-DZ" sz="3200" dirty="0"/>
              <a:t>». لقد استعانوا بشهادة الشيوخ وتبنوا ضمنيا ايديولوجيتهم، أي تبنوا صورة المجتمع التي يحملها هؤلاء الشيوخ.</a:t>
            </a:r>
            <a:endParaRPr lang="fr-FR" sz="3200" dirty="0"/>
          </a:p>
        </p:txBody>
      </p:sp>
    </p:spTree>
    <p:extLst>
      <p:ext uri="{BB962C8B-B14F-4D97-AF65-F5344CB8AC3E}">
        <p14:creationId xmlns:p14="http://schemas.microsoft.com/office/powerpoint/2010/main" val="4531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a:bodyPr>
          <a:lstStyle/>
          <a:p>
            <a:pPr algn="just" rtl="1"/>
            <a:r>
              <a:rPr lang="ar-DZ" sz="3200" dirty="0"/>
              <a:t>إن الكتابة عن منطقة شمال إفريقيا بصورة عامة كما وردت في الدراسات </a:t>
            </a:r>
            <a:r>
              <a:rPr lang="ar-DZ" sz="3200" dirty="0" err="1"/>
              <a:t>الأنثروبولوجية</a:t>
            </a:r>
            <a:r>
              <a:rPr lang="ar-DZ" sz="3200" dirty="0"/>
              <a:t> الفرنسية منها </a:t>
            </a:r>
            <a:r>
              <a:rPr lang="ar-DZ" sz="3200" dirty="0" err="1"/>
              <a:t>والأنجلوسكسونية</a:t>
            </a:r>
            <a:r>
              <a:rPr lang="ar-DZ" sz="3200" dirty="0"/>
              <a:t> لتكتسي أهمية قصوى من حيث أنها فتحت المجال أمامنا لنرسم صورة عن أنفسنا بمعرفة ماضينا </a:t>
            </a:r>
            <a:r>
              <a:rPr lang="ar-DZ" sz="3200" dirty="0" err="1"/>
              <a:t>الإجتماعي</a:t>
            </a:r>
            <a:r>
              <a:rPr lang="ar-DZ" sz="3200" dirty="0"/>
              <a:t> والسياسي والثقافي والوقوف على أبرز ما عرفته المنطقة من تحولات ميزت القرنين الماضيين بالرغم من الانتقادات الموجهة لهذه الدراسات وللنزعة </a:t>
            </a:r>
            <a:r>
              <a:rPr lang="ar-DZ" sz="3200" dirty="0" err="1"/>
              <a:t>الإستعمارية</a:t>
            </a:r>
            <a:r>
              <a:rPr lang="ar-DZ" sz="3200" dirty="0"/>
              <a:t> التي لا يمكن القدح فيها أو تناسيها والمنطلقة من اعتبارات توسعية أساسا، تقودها نزعة عنصرية. </a:t>
            </a:r>
            <a:endParaRPr lang="fr-FR" sz="3200" dirty="0"/>
          </a:p>
        </p:txBody>
      </p:sp>
    </p:spTree>
    <p:extLst>
      <p:ext uri="{BB962C8B-B14F-4D97-AF65-F5344CB8AC3E}">
        <p14:creationId xmlns:p14="http://schemas.microsoft.com/office/powerpoint/2010/main" val="329869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lnSpcReduction="10000"/>
          </a:bodyPr>
          <a:lstStyle/>
          <a:p>
            <a:pPr algn="just" rtl="1"/>
            <a:r>
              <a:rPr lang="ar-DZ" sz="3200" dirty="0"/>
              <a:t>فلا أحد  ينكر كيف نظرت الأنثروبولوجيا </a:t>
            </a:r>
            <a:r>
              <a:rPr lang="ar-DZ" sz="3200" dirty="0" err="1"/>
              <a:t>الإستعمارية</a:t>
            </a:r>
            <a:r>
              <a:rPr lang="ar-DZ" sz="3200" dirty="0"/>
              <a:t> للمجتمعات والشعوب التي خضعت للبحث والدراسة سواء كانت في آسيا أو إفريقيا تحركها في ذلك المركزية </a:t>
            </a:r>
            <a:r>
              <a:rPr lang="ar-DZ" sz="3200" dirty="0" err="1"/>
              <a:t>الأروبية</a:t>
            </a:r>
            <a:r>
              <a:rPr lang="ar-DZ" sz="3200" dirty="0"/>
              <a:t> </a:t>
            </a:r>
            <a:r>
              <a:rPr lang="fr-FR" sz="3200" dirty="0" smtClean="0"/>
              <a:t>Eurocentrisme  </a:t>
            </a:r>
            <a:r>
              <a:rPr lang="ar-DZ" sz="3200" dirty="0"/>
              <a:t>التي ترى أن أوربا مركز التطور ومنطلق الحداثة والعصرنة، وما المجتمعات الأخرى إلا مجتمعات تعيش التوحش لم تتنصل إلى الآن من بدائيتها، والتدخل في هذه البلدان أو هذه المجتمعات هو الحل النسب والكفيل لوحده بإخراج هذه الشعوب من حالة التوحش إلى حالة المدنية والإنسانية.</a:t>
            </a:r>
            <a:endParaRPr lang="fr-FR" sz="3200" dirty="0"/>
          </a:p>
        </p:txBody>
      </p:sp>
      <p:pic>
        <p:nvPicPr>
          <p:cNvPr id="7" name="Image 6"/>
          <p:cNvPicPr>
            <a:picLocks noChangeAspect="1"/>
          </p:cNvPicPr>
          <p:nvPr/>
        </p:nvPicPr>
        <p:blipFill>
          <a:blip r:embed="rId2"/>
          <a:stretch>
            <a:fillRect/>
          </a:stretch>
        </p:blipFill>
        <p:spPr>
          <a:xfrm>
            <a:off x="4426890" y="2556932"/>
            <a:ext cx="2278710" cy="3715852"/>
          </a:xfrm>
          <a:prstGeom prst="rect">
            <a:avLst/>
          </a:prstGeom>
        </p:spPr>
      </p:pic>
    </p:spTree>
    <p:extLst>
      <p:ext uri="{BB962C8B-B14F-4D97-AF65-F5344CB8AC3E}">
        <p14:creationId xmlns:p14="http://schemas.microsoft.com/office/powerpoint/2010/main" val="7966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100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57800"/>
                            </p:stCondLst>
                            <p:childTnLst>
                              <p:par>
                                <p:cTn id="28" presetID="3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 وفي مقال لـ«عبد الرحمن موساوي» تحت عنوان «</a:t>
            </a:r>
            <a:r>
              <a:rPr lang="fr-FR" sz="3200" dirty="0"/>
              <a:t>La pratique de l’anthropologie en Algérie » </a:t>
            </a:r>
            <a:r>
              <a:rPr lang="ar-DZ" sz="3200" dirty="0"/>
              <a:t>يرى أنه إذا كان علم </a:t>
            </a:r>
            <a:r>
              <a:rPr lang="ar-DZ" sz="3200" dirty="0" err="1"/>
              <a:t>الإجتماع</a:t>
            </a:r>
            <a:r>
              <a:rPr lang="ar-DZ" sz="3200" dirty="0"/>
              <a:t> قد تم تبنيه منذ </a:t>
            </a:r>
            <a:r>
              <a:rPr lang="ar-DZ" sz="3200" dirty="0" err="1"/>
              <a:t>الإستقلال</a:t>
            </a:r>
            <a:r>
              <a:rPr lang="ar-DZ" sz="3200" dirty="0"/>
              <a:t> من قبل الجامعة الجزائرية تحت غيات وضعه مشروع المجتمع، فإن الأنثروبولوجيا لم تعرف نفس </a:t>
            </a:r>
            <a:r>
              <a:rPr lang="ar-DZ" sz="3200" dirty="0" err="1"/>
              <a:t>الإهتمام</a:t>
            </a:r>
            <a:r>
              <a:rPr lang="ar-DZ" sz="3200" dirty="0"/>
              <a:t> أبدا. متهمة بأنها خدمت المشروع </a:t>
            </a:r>
            <a:r>
              <a:rPr lang="ar-DZ" sz="3200" dirty="0" err="1"/>
              <a:t>الإستعماري</a:t>
            </a:r>
            <a:r>
              <a:rPr lang="ar-DZ" sz="3200" dirty="0"/>
              <a:t>، فهي قد عاشت نكسة رسمية منذ المؤتمر الخامس والعشرين لعلم </a:t>
            </a:r>
            <a:r>
              <a:rPr lang="ar-DZ" sz="3200" dirty="0" err="1"/>
              <a:t>الإجتماع</a:t>
            </a:r>
            <a:r>
              <a:rPr lang="ar-DZ" sz="3200" dirty="0"/>
              <a:t> الذي انعقد سنة 1974 في العاصمة الجزائرية. إن مثل هذه اللامبالاة يمكن أن تبدو كنتيجة منطقية للشعور والحس الوطني الذي طور من طرف حزب جبهة التحرير الوطني </a:t>
            </a:r>
            <a:r>
              <a:rPr lang="ar-DZ" sz="3200" dirty="0" err="1"/>
              <a:t>آنئذ</a:t>
            </a:r>
            <a:r>
              <a:rPr lang="ar-DZ" sz="3200" dirty="0"/>
              <a:t>.</a:t>
            </a:r>
            <a:endParaRPr lang="fr-FR" sz="3200" dirty="0"/>
          </a:p>
        </p:txBody>
      </p:sp>
      <p:pic>
        <p:nvPicPr>
          <p:cNvPr id="7" name="Image 6"/>
          <p:cNvPicPr>
            <a:picLocks noChangeAspect="1"/>
          </p:cNvPicPr>
          <p:nvPr/>
        </p:nvPicPr>
        <p:blipFill>
          <a:blip r:embed="rId2"/>
          <a:stretch>
            <a:fillRect/>
          </a:stretch>
        </p:blipFill>
        <p:spPr>
          <a:xfrm>
            <a:off x="4069080" y="2650616"/>
            <a:ext cx="3793236" cy="2844927"/>
          </a:xfrm>
          <a:prstGeom prst="rect">
            <a:avLst/>
          </a:prstGeom>
        </p:spPr>
      </p:pic>
    </p:spTree>
    <p:extLst>
      <p:ext uri="{BB962C8B-B14F-4D97-AF65-F5344CB8AC3E}">
        <p14:creationId xmlns:p14="http://schemas.microsoft.com/office/powerpoint/2010/main" val="68857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380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66200"/>
                            </p:stCondLst>
                            <p:childTnLst>
                              <p:par>
                                <p:cTn id="28" presetID="3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وبالتالي لم يحدث شيء . إن التناقض بدأ مع نشأة الجامعات اليسارية وعن طريق قرار من وزير شيوعي الذي ألصق تهمة للأنثروبولوجيا </a:t>
            </a:r>
            <a:r>
              <a:rPr lang="ar-DZ" sz="3200" dirty="0" err="1"/>
              <a:t>ععلى</a:t>
            </a:r>
            <a:r>
              <a:rPr lang="ar-DZ" sz="3200" dirty="0"/>
              <a:t> أنها علم استعماري، وقد تحملت </a:t>
            </a:r>
            <a:r>
              <a:rPr lang="ar-DZ" sz="3200" dirty="0" err="1"/>
              <a:t>الإثنولوجيا</a:t>
            </a:r>
            <a:r>
              <a:rPr lang="ar-DZ" sz="3200" dirty="0"/>
              <a:t> </a:t>
            </a:r>
            <a:r>
              <a:rPr lang="ar-DZ" sz="3200" dirty="0" err="1"/>
              <a:t>الإستعمارية</a:t>
            </a:r>
            <a:r>
              <a:rPr lang="ar-DZ" sz="3200" dirty="0"/>
              <a:t> ذلك أكثر، إذ بدأت تلعب دورا مهما في خدمة القضية البربرية. ويكون علم </a:t>
            </a:r>
            <a:r>
              <a:rPr lang="ar-DZ" sz="3200" dirty="0" err="1"/>
              <a:t>الإجتماع</a:t>
            </a:r>
            <a:r>
              <a:rPr lang="ar-DZ" sz="3200" dirty="0"/>
              <a:t> قد تم تبنيه إذن ليس لفضائله الخاصة فحسب، وإنما </a:t>
            </a:r>
            <a:r>
              <a:rPr lang="ar-DZ" sz="3200" dirty="0" err="1"/>
              <a:t>للإعتقاد</a:t>
            </a:r>
            <a:r>
              <a:rPr lang="ar-DZ" sz="3200" dirty="0"/>
              <a:t> بعذريته السياسية، واعتباره بديلا </a:t>
            </a:r>
            <a:r>
              <a:rPr lang="ar-DZ" sz="3200" dirty="0" err="1"/>
              <a:t>للإثنولوجيا</a:t>
            </a:r>
            <a:r>
              <a:rPr lang="ar-DZ" sz="3200" dirty="0"/>
              <a:t> </a:t>
            </a:r>
            <a:r>
              <a:rPr lang="ar-DZ" sz="3200" dirty="0" err="1"/>
              <a:t>المقصية</a:t>
            </a:r>
            <a:r>
              <a:rPr lang="ar-DZ" sz="3200" dirty="0"/>
              <a:t>. إن أعمال علماء </a:t>
            </a:r>
            <a:r>
              <a:rPr lang="ar-DZ" sz="3200" dirty="0" err="1"/>
              <a:t>الإجتماع</a:t>
            </a:r>
            <a:r>
              <a:rPr lang="ar-DZ" sz="3200" dirty="0"/>
              <a:t> الجزائريون يجب أن تكون وقتئذ ليس في خدمة الحقيقة </a:t>
            </a:r>
            <a:r>
              <a:rPr lang="ar-DZ" sz="3200" dirty="0" err="1"/>
              <a:t>الإجتماعية</a:t>
            </a:r>
            <a:r>
              <a:rPr lang="ar-DZ" sz="3200" dirty="0"/>
              <a:t>، لكن في مساعدة الدولة للقيام بمشاريع التنمية وبناء الوحدة الوطنية. </a:t>
            </a:r>
            <a:endParaRPr lang="fr-FR" sz="3200" dirty="0"/>
          </a:p>
        </p:txBody>
      </p:sp>
    </p:spTree>
    <p:extLst>
      <p:ext uri="{BB962C8B-B14F-4D97-AF65-F5344CB8AC3E}">
        <p14:creationId xmlns:p14="http://schemas.microsoft.com/office/powerpoint/2010/main" val="27065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lnSpcReduction="10000"/>
          </a:bodyPr>
          <a:lstStyle/>
          <a:p>
            <a:pPr algn="just" rtl="1"/>
            <a:r>
              <a:rPr lang="ar-DZ" sz="3200" dirty="0"/>
              <a:t>وعلى أية حال إن الذي تطلبه الجزائر المستقلة من علم </a:t>
            </a:r>
            <a:r>
              <a:rPr lang="ar-DZ" sz="3200" dirty="0" err="1"/>
              <a:t>الإجتماع</a:t>
            </a:r>
            <a:r>
              <a:rPr lang="ar-DZ" sz="3200" dirty="0"/>
              <a:t>  هو لعب اتجاه الدولة الوطنية نفس الدور الذي لعبته </a:t>
            </a:r>
            <a:r>
              <a:rPr lang="ar-DZ" sz="3200" dirty="0" err="1"/>
              <a:t>الإثنولوجيا</a:t>
            </a:r>
            <a:r>
              <a:rPr lang="ar-DZ" sz="3200" dirty="0"/>
              <a:t> اتجاه المشروع </a:t>
            </a:r>
            <a:r>
              <a:rPr lang="ar-DZ" sz="3200" dirty="0" err="1"/>
              <a:t>الإستعماري</a:t>
            </a:r>
            <a:r>
              <a:rPr lang="ar-DZ" sz="3200" dirty="0"/>
              <a:t>. في الجامعات تحولت معاهد العلوم </a:t>
            </a:r>
            <a:r>
              <a:rPr lang="ar-DZ" sz="3200" dirty="0" err="1"/>
              <a:t>الإجتماعية</a:t>
            </a:r>
            <a:r>
              <a:rPr lang="ar-DZ" sz="3200" dirty="0"/>
              <a:t> إلى أرضية لخدمة </a:t>
            </a:r>
            <a:r>
              <a:rPr lang="ar-DZ" sz="3200" dirty="0" err="1"/>
              <a:t>الإديولوجية</a:t>
            </a:r>
            <a:r>
              <a:rPr lang="ar-DZ" sz="3200" dirty="0"/>
              <a:t>، التمذهب...أجيال من الطلبة الذين ينعتون أنفسهم قليلا أو كثيرا في معظمهم بالتيار اليساري. وبمحاكمة </a:t>
            </a:r>
            <a:r>
              <a:rPr lang="ar-DZ" sz="3200" dirty="0" err="1"/>
              <a:t>الإثنولوجيا</a:t>
            </a:r>
            <a:r>
              <a:rPr lang="ar-DZ" sz="3200" dirty="0"/>
              <a:t> </a:t>
            </a:r>
            <a:r>
              <a:rPr lang="ar-DZ" sz="3200" dirty="0" err="1"/>
              <a:t>الإستعمارية</a:t>
            </a:r>
            <a:r>
              <a:rPr lang="ar-DZ" sz="3200" dirty="0"/>
              <a:t>، فإننا لا نحاكم فحسب </a:t>
            </a:r>
            <a:r>
              <a:rPr lang="ar-DZ" sz="3200" dirty="0" err="1"/>
              <a:t>طرتئقها</a:t>
            </a:r>
            <a:r>
              <a:rPr lang="ar-DZ" sz="3200" dirty="0"/>
              <a:t> ، لكننا نحاكم أيضا مكتسباتها ومواضيعها </a:t>
            </a:r>
            <a:r>
              <a:rPr lang="ar-DZ" sz="3200" dirty="0" err="1"/>
              <a:t>التنبؤية</a:t>
            </a:r>
            <a:r>
              <a:rPr lang="ar-DZ" sz="3200" dirty="0"/>
              <a:t>. </a:t>
            </a:r>
            <a:endParaRPr lang="fr-FR" sz="3200" dirty="0"/>
          </a:p>
        </p:txBody>
      </p:sp>
    </p:spTree>
    <p:extLst>
      <p:ext uri="{BB962C8B-B14F-4D97-AF65-F5344CB8AC3E}">
        <p14:creationId xmlns:p14="http://schemas.microsoft.com/office/powerpoint/2010/main" val="3608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fontScale="92500" lnSpcReduction="20000"/>
          </a:bodyPr>
          <a:lstStyle/>
          <a:p>
            <a:pPr algn="just" rtl="1"/>
            <a:r>
              <a:rPr lang="ar-DZ" sz="3200" dirty="0"/>
              <a:t>كل الأسئلة المنسوبة إلى الجماعة الإنسانية، إلى القبيلة، إلى المعتقدات الشعبية سيصبحون مرفوضين كأنهم ينتمون إلى نظام وإلى وقت قد ولى. هذه السياسة الراديكالية، التي تلزم ليس فقط للمناقشة قبل رفض القضية ووجهة النظر، لكن أن تعتبر غير مؤسسة </a:t>
            </a:r>
            <a:r>
              <a:rPr lang="ar-DZ" sz="3200" dirty="0" err="1"/>
              <a:t>بإنتمائها</a:t>
            </a:r>
            <a:r>
              <a:rPr lang="ar-DZ" sz="3200" dirty="0"/>
              <a:t> إلى التاريخ الذي لا يعمل قياسه كما يجب. فالذي يناقض الخطاب الرسمي والأوصاف كانت منذ البداية معتبرة كأكاذيب وبهتان. إن رد فعل </a:t>
            </a:r>
            <a:r>
              <a:rPr lang="ar-DZ" sz="3200" dirty="0" err="1"/>
              <a:t>الإثنولوجيا</a:t>
            </a:r>
            <a:r>
              <a:rPr lang="ar-DZ" sz="3200" dirty="0"/>
              <a:t> التي كانت تعتبر كعلم استعماري بميولها، وعلم </a:t>
            </a:r>
            <a:r>
              <a:rPr lang="ar-DZ" sz="3200" dirty="0" err="1"/>
              <a:t>الإجتماع</a:t>
            </a:r>
            <a:r>
              <a:rPr lang="ar-DZ" sz="3200" dirty="0"/>
              <a:t> المطبق منذ سنوات 1970 إلى منتصف سنوات 1980 بالجزائر يكون أيضا ذو ميول.</a:t>
            </a:r>
            <a:endParaRPr lang="fr-FR" sz="3200" dirty="0"/>
          </a:p>
        </p:txBody>
      </p:sp>
    </p:spTree>
    <p:extLst>
      <p:ext uri="{BB962C8B-B14F-4D97-AF65-F5344CB8AC3E}">
        <p14:creationId xmlns:p14="http://schemas.microsoft.com/office/powerpoint/2010/main" val="251900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r" rtl="1"/>
            <a:r>
              <a:rPr lang="ar-DZ" dirty="0"/>
              <a:t>بعد أن </a:t>
            </a:r>
            <a:r>
              <a:rPr lang="ar-DZ" dirty="0" smtClean="0"/>
              <a:t>نقوم </a:t>
            </a:r>
            <a:r>
              <a:rPr lang="ar-DZ" dirty="0"/>
              <a:t>بتحديد مفاهيم المغرب والبحر الأبيض المتوسط ​​من وجهة نظر </a:t>
            </a:r>
            <a:r>
              <a:rPr lang="ar-DZ" dirty="0" err="1"/>
              <a:t>إثنولوجية</a:t>
            </a:r>
            <a:r>
              <a:rPr lang="ar-DZ" dirty="0"/>
              <a:t>، سنتناول مسائل </a:t>
            </a:r>
            <a:r>
              <a:rPr lang="ar-DZ" dirty="0" smtClean="0"/>
              <a:t>المورفولوجيا </a:t>
            </a:r>
            <a:r>
              <a:rPr lang="ar-DZ" dirty="0"/>
              <a:t>الاجتماعية (</a:t>
            </a:r>
            <a:r>
              <a:rPr lang="ar-DZ" dirty="0" smtClean="0"/>
              <a:t>الأنساب، </a:t>
            </a:r>
            <a:r>
              <a:rPr lang="ar-DZ" dirty="0"/>
              <a:t>الجماعات، المجتمعات القروية، القبائل </a:t>
            </a:r>
            <a:r>
              <a:rPr lang="ar-DZ" dirty="0" smtClean="0"/>
              <a:t>والاتحادات والتحالفات...). </a:t>
            </a:r>
          </a:p>
          <a:p>
            <a:pPr algn="r" rtl="1"/>
            <a:r>
              <a:rPr lang="ar-DZ" dirty="0" smtClean="0"/>
              <a:t>سيتم </a:t>
            </a:r>
            <a:r>
              <a:rPr lang="ar-DZ" dirty="0"/>
              <a:t>فحص الحقيقة الأمازيغية بفروقها الدقيقة وعكسها مع مسألة الشخصيات الدينية </a:t>
            </a:r>
            <a:r>
              <a:rPr lang="ar-DZ" dirty="0" smtClean="0"/>
              <a:t>والأشراف (</a:t>
            </a:r>
            <a:r>
              <a:rPr lang="ar-DZ" dirty="0" err="1" smtClean="0"/>
              <a:t>الشرفوية</a:t>
            </a:r>
            <a:r>
              <a:rPr lang="ar-DZ" dirty="0" smtClean="0"/>
              <a:t>) والمرابطين</a:t>
            </a:r>
            <a:r>
              <a:rPr lang="ar-DZ" dirty="0"/>
              <a:t>. </a:t>
            </a:r>
            <a:endParaRPr lang="ar-DZ" dirty="0" smtClean="0"/>
          </a:p>
          <a:p>
            <a:pPr algn="r" rtl="1"/>
            <a:r>
              <a:rPr lang="ar-DZ" dirty="0" smtClean="0"/>
              <a:t>سيتم </a:t>
            </a:r>
            <a:r>
              <a:rPr lang="ar-DZ" dirty="0"/>
              <a:t>دراسة الإسلام المغاربي في خصوصيته </a:t>
            </a:r>
            <a:r>
              <a:rPr lang="ar-DZ" dirty="0" err="1"/>
              <a:t>التمجيدية</a:t>
            </a:r>
            <a:r>
              <a:rPr lang="ar-DZ" dirty="0"/>
              <a:t> وممارساته غير التقليدية، من المعتقدات والسلوك الشعبي إلى المظاهرات السياسية. </a:t>
            </a:r>
            <a:endParaRPr lang="ar-DZ" dirty="0" smtClean="0"/>
          </a:p>
          <a:p>
            <a:pPr algn="r" rtl="1"/>
            <a:r>
              <a:rPr lang="ar-DZ" dirty="0" smtClean="0"/>
              <a:t>وسيتم </a:t>
            </a:r>
            <a:r>
              <a:rPr lang="ar-DZ" dirty="0"/>
              <a:t>دراسة منطق وأساليب تنظيم الفضاء على مستوى كل من الفضاءات الحضرية والواحات أو الفضاءات البدوية. </a:t>
            </a:r>
            <a:endParaRPr lang="ar-DZ" dirty="0" smtClean="0"/>
          </a:p>
          <a:p>
            <a:pPr algn="r" rtl="1"/>
            <a:r>
              <a:rPr lang="ar-DZ" dirty="0" smtClean="0"/>
              <a:t>سيتم </a:t>
            </a:r>
            <a:r>
              <a:rPr lang="ar-DZ" dirty="0"/>
              <a:t>تخصيص اهتمام خاص لتنظيم المدينة من خلال دراسة المسجد وتطوره. </a:t>
            </a:r>
            <a:endParaRPr lang="ar-DZ" dirty="0" smtClean="0"/>
          </a:p>
          <a:p>
            <a:pPr algn="r" rtl="1"/>
            <a:r>
              <a:rPr lang="ar-DZ" dirty="0" smtClean="0"/>
              <a:t>كما </a:t>
            </a:r>
            <a:r>
              <a:rPr lang="ar-DZ" dirty="0"/>
              <a:t>سيتم تناول أسئلة أخرى مثل الجسد بأبعاده المتعددة، وطقوس العبور المختلفة (من الولادة إلى الموت)، ومسألة العنف، والتضحية بالدم، وميثاق الشرف وما إلى ذلك. </a:t>
            </a:r>
            <a:endParaRPr lang="ar-DZ" dirty="0" smtClean="0"/>
          </a:p>
          <a:p>
            <a:pPr algn="r" rtl="1"/>
            <a:r>
              <a:rPr lang="ar-DZ" dirty="0" smtClean="0"/>
              <a:t>وسننتهي </a:t>
            </a:r>
            <a:r>
              <a:rPr lang="ar-DZ" dirty="0"/>
              <a:t>بلمحة عامة عن القضايا المتعلقة بالهجرة (الدين والانتماء). </a:t>
            </a:r>
            <a:endParaRPr lang="ar-DZ" dirty="0" smtClean="0"/>
          </a:p>
          <a:p>
            <a:pPr algn="r" rtl="1"/>
            <a:r>
              <a:rPr lang="ar-DZ" dirty="0" smtClean="0"/>
              <a:t>سيتم </a:t>
            </a:r>
            <a:r>
              <a:rPr lang="ar-DZ" dirty="0"/>
              <a:t>عرض فيلم أو فيلمين </a:t>
            </a:r>
            <a:r>
              <a:rPr lang="ar-DZ" dirty="0" err="1"/>
              <a:t>إثنوغرافيين</a:t>
            </a:r>
            <a:r>
              <a:rPr lang="ar-DZ" dirty="0"/>
              <a:t>.</a:t>
            </a:r>
            <a:endParaRPr lang="fr-FR" dirty="0"/>
          </a:p>
        </p:txBody>
      </p:sp>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0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5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1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58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9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3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393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 presetClass="mediacall" presetSubtype="0" fill="hold" nodeType="afterEffect">
                                  <p:stCondLst>
                                    <p:cond delay="0"/>
                                  </p:stCondLst>
                                  <p:childTnLst>
                                    <p:cmd type="call" cmd="playFrom(0.0)">
                                      <p:cBhvr>
                                        <p:cTn id="14" dur="3000" fill="hold"/>
                                        <p:tgtEl>
                                          <p:spTgt spid="11"/>
                                        </p:tgtEl>
                                      </p:cBhvr>
                                    </p:cmd>
                                  </p:childTnLst>
                                </p:cTn>
                              </p:par>
                            </p:childTnLst>
                          </p:cTn>
                        </p:par>
                        <p:par>
                          <p:cTn id="15" fill="hold">
                            <p:stCondLst>
                              <p:cond delay="3800"/>
                            </p:stCondLst>
                            <p:childTnLst>
                              <p:par>
                                <p:cTn id="16" presetID="1" presetClass="mediacall" presetSubtype="0" fill="hold" nodeType="afterEffect">
                                  <p:stCondLst>
                                    <p:cond delay="0"/>
                                  </p:stCondLst>
                                  <p:childTnLst>
                                    <p:cmd type="call" cmd="playFrom(0.0)">
                                      <p:cBhvr>
                                        <p:cTn id="17" dur="2400" fill="hold"/>
                                        <p:tgtEl>
                                          <p:spTgt spid="12"/>
                                        </p:tgtEl>
                                      </p:cBhvr>
                                    </p:cmd>
                                  </p:childTnLst>
                                </p:cTn>
                              </p:par>
                            </p:childTnLst>
                          </p:cTn>
                        </p:par>
                        <p:par>
                          <p:cTn id="18" fill="hold">
                            <p:stCondLst>
                              <p:cond delay="6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0" end="0"/>
                                            </p:txEl>
                                          </p:spTgt>
                                        </p:tgtEl>
                                      </p:cBhvr>
                                    </p:animEffect>
                                  </p:childTnLst>
                                </p:cTn>
                              </p:par>
                            </p:childTnLst>
                          </p:cTn>
                        </p:par>
                        <p:par>
                          <p:cTn id="26" fill="hold">
                            <p:stCondLst>
                              <p:cond delay="8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11"/>
                </p:tgtEl>
              </p:cMediaNode>
            </p:video>
            <p:video>
              <p:cMediaNode vol="80000">
                <p:cTn id="35" fill="hold" display="0">
                  <p:stCondLst>
                    <p:cond delay="indefinite"/>
                  </p:stCondLst>
                </p:cTn>
                <p:tgtEl>
                  <p:spTgt spid="12"/>
                </p:tgtEl>
              </p:cMediaNode>
            </p:video>
          </p:childTnLst>
        </p:cTn>
      </p:par>
    </p:tnLst>
    <p:bldLst>
      <p:bldP spid="2" grpId="0" animBg="1"/>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smtClean="0"/>
              <a:t>لقد </a:t>
            </a:r>
            <a:r>
              <a:rPr lang="ar-DZ" sz="3200" dirty="0"/>
              <a:t>خضعت منطقة المغرب العربي  (تونس، الجزائر، المغرب)إلى أبحاث </a:t>
            </a:r>
            <a:r>
              <a:rPr lang="ar-DZ" sz="3200" dirty="0" err="1"/>
              <a:t>أنثروبولوجية</a:t>
            </a:r>
            <a:r>
              <a:rPr lang="ar-DZ" sz="3200" dirty="0"/>
              <a:t> ذات نماذج نظرية ومقاربات اعتمدت بالأساس مجموعة من المفاهيم منها: </a:t>
            </a:r>
            <a:endParaRPr lang="ar-DZ" sz="3200" dirty="0" smtClean="0"/>
          </a:p>
          <a:p>
            <a:pPr algn="just" rtl="1"/>
            <a:r>
              <a:rPr lang="ar-DZ" sz="3200" dirty="0" err="1" smtClean="0"/>
              <a:t>الإنقسامية</a:t>
            </a:r>
            <a:r>
              <a:rPr lang="ar-DZ" sz="3200" dirty="0" smtClean="0"/>
              <a:t> </a:t>
            </a:r>
            <a:r>
              <a:rPr lang="ar-DZ" sz="3200" dirty="0"/>
              <a:t>والهامشية، التضامن الآلي والتضامن العضوي، مبدأي </a:t>
            </a:r>
            <a:r>
              <a:rPr lang="ar-DZ" sz="3200" dirty="0" err="1"/>
              <a:t>الإنصهار</a:t>
            </a:r>
            <a:r>
              <a:rPr lang="ar-DZ" sz="3200" dirty="0"/>
              <a:t> </a:t>
            </a:r>
            <a:r>
              <a:rPr lang="ar-DZ" sz="3200" dirty="0" err="1"/>
              <a:t>والإنشطار</a:t>
            </a:r>
            <a:r>
              <a:rPr lang="ar-DZ" sz="3200" dirty="0"/>
              <a:t>، مبدأ النسبية البنيوية... </a:t>
            </a:r>
            <a:endParaRPr lang="fr-FR" sz="3200" dirty="0"/>
          </a:p>
        </p:txBody>
      </p:sp>
    </p:spTree>
    <p:extLst>
      <p:ext uri="{BB962C8B-B14F-4D97-AF65-F5344CB8AC3E}">
        <p14:creationId xmlns:p14="http://schemas.microsoft.com/office/powerpoint/2010/main" val="35100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90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وكان من بين المبادئ الأساسية المعتمد في هذه الدراسات مبدأ «</a:t>
            </a:r>
            <a:r>
              <a:rPr lang="ar-DZ" sz="3200" dirty="0" err="1"/>
              <a:t>الإنقسامية</a:t>
            </a:r>
            <a:r>
              <a:rPr lang="ar-DZ" sz="3200" dirty="0"/>
              <a:t>» لتفسير جوانب أساسية من التشكيلة </a:t>
            </a:r>
            <a:r>
              <a:rPr lang="ar-DZ" sz="3200" dirty="0" err="1"/>
              <a:t>الإجتماعية</a:t>
            </a:r>
            <a:r>
              <a:rPr lang="ar-DZ" sz="3200" dirty="0"/>
              <a:t> لهذه المنطقة، مثل ظاهرة القبيلة والصلاح والزاوية، ثم لتعميم هذه المقاربة في مرحلة ثانية لفهم ديناميكية بنيات هذه التشكيلة بكاملها سواء على الصعيد </a:t>
            </a:r>
            <a:r>
              <a:rPr lang="ar-DZ" sz="3200" dirty="0" err="1"/>
              <a:t>الإجتماعي</a:t>
            </a:r>
            <a:r>
              <a:rPr lang="ar-DZ" sz="3200" dirty="0"/>
              <a:t> أو الثقافي أو السياسي.</a:t>
            </a:r>
            <a:endParaRPr lang="fr-FR" sz="3200" dirty="0"/>
          </a:p>
        </p:txBody>
      </p:sp>
    </p:spTree>
    <p:extLst>
      <p:ext uri="{BB962C8B-B14F-4D97-AF65-F5344CB8AC3E}">
        <p14:creationId xmlns:p14="http://schemas.microsoft.com/office/powerpoint/2010/main" val="277943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وكانت الأنثروبولوجيا </a:t>
            </a:r>
            <a:r>
              <a:rPr lang="ar-DZ" sz="3200" dirty="0" err="1"/>
              <a:t>الأنجلوسكسونية</a:t>
            </a:r>
            <a:r>
              <a:rPr lang="ar-DZ" sz="3200" dirty="0"/>
              <a:t> سباقة من جديد لدراسة المجتمعات المغاربية من زاوية التحليل </a:t>
            </a:r>
            <a:r>
              <a:rPr lang="ar-DZ" sz="3200" dirty="0" err="1"/>
              <a:t>الإنقسامي</a:t>
            </a:r>
            <a:r>
              <a:rPr lang="ar-DZ" sz="3200" dirty="0"/>
              <a:t> ومثلت مناطق الأطلس الكبير والريف في المغرب الأقصى، أو المجتمع القروي في تونس مسرحا خصبا لهذه الأبحاث التي أرادت أن تدرس البنى القبلية وتكشف عن مستويات انتظامها وتفاعلاتها الداخلية والخارجية معتمدة في ذلك دائما على النموذج </a:t>
            </a:r>
            <a:r>
              <a:rPr lang="ar-DZ" sz="3200" dirty="0" err="1"/>
              <a:t>الإنقسامي</a:t>
            </a:r>
            <a:r>
              <a:rPr lang="ar-DZ" sz="3200" dirty="0"/>
              <a:t>.</a:t>
            </a:r>
            <a:endParaRPr lang="fr-FR" sz="3200" dirty="0"/>
          </a:p>
        </p:txBody>
      </p:sp>
    </p:spTree>
    <p:extLst>
      <p:ext uri="{BB962C8B-B14F-4D97-AF65-F5344CB8AC3E}">
        <p14:creationId xmlns:p14="http://schemas.microsoft.com/office/powerpoint/2010/main" val="29889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ولم تقتصر هذه الدراسات والأبحاث على البنية القبلية فحسب، بل تجاوزت ذلك للنبش في بعض الظواهر الأخرى. وفي هذا السياق لابد من ذكر الدراسة التي اشتهر بها عالم الأنثروبولوجيا البريطاني </a:t>
            </a:r>
            <a:r>
              <a:rPr lang="ar-DZ" sz="3200" dirty="0" err="1"/>
              <a:t>إرنيست</a:t>
            </a:r>
            <a:r>
              <a:rPr lang="ar-DZ" sz="3200" dirty="0"/>
              <a:t> </a:t>
            </a:r>
            <a:r>
              <a:rPr lang="ar-DZ" sz="3200" dirty="0" err="1"/>
              <a:t>كيلنر</a:t>
            </a:r>
            <a:r>
              <a:rPr lang="ar-DZ" sz="3200" dirty="0"/>
              <a:t> [</a:t>
            </a:r>
            <a:r>
              <a:rPr lang="fr-FR" sz="3200" dirty="0"/>
              <a:t>Ernest Gellner1925-1995]  </a:t>
            </a:r>
            <a:r>
              <a:rPr lang="ar-DZ" sz="3200" dirty="0"/>
              <a:t>في مؤلفه «صلحاء الأطلس</a:t>
            </a:r>
            <a:r>
              <a:rPr lang="ar-DZ" sz="3200" dirty="0" smtClean="0"/>
              <a:t>».</a:t>
            </a:r>
            <a:endParaRPr lang="fr-FR" sz="3200" dirty="0"/>
          </a:p>
        </p:txBody>
      </p:sp>
      <p:pic>
        <p:nvPicPr>
          <p:cNvPr id="7" name="Image 6"/>
          <p:cNvPicPr>
            <a:picLocks noChangeAspect="1"/>
          </p:cNvPicPr>
          <p:nvPr/>
        </p:nvPicPr>
        <p:blipFill>
          <a:blip r:embed="rId2"/>
          <a:stretch>
            <a:fillRect/>
          </a:stretch>
        </p:blipFill>
        <p:spPr>
          <a:xfrm>
            <a:off x="6470902" y="2461812"/>
            <a:ext cx="2781300" cy="3674861"/>
          </a:xfrm>
          <a:prstGeom prst="rect">
            <a:avLst/>
          </a:prstGeom>
        </p:spPr>
      </p:pic>
      <p:pic>
        <p:nvPicPr>
          <p:cNvPr id="8" name="Image 7"/>
          <p:cNvPicPr>
            <a:picLocks noChangeAspect="1"/>
          </p:cNvPicPr>
          <p:nvPr/>
        </p:nvPicPr>
        <p:blipFill>
          <a:blip r:embed="rId3"/>
          <a:stretch>
            <a:fillRect/>
          </a:stretch>
        </p:blipFill>
        <p:spPr>
          <a:xfrm>
            <a:off x="3800623" y="2516676"/>
            <a:ext cx="2670279" cy="3509176"/>
          </a:xfrm>
          <a:prstGeom prst="rect">
            <a:avLst/>
          </a:prstGeom>
        </p:spPr>
      </p:pic>
    </p:spTree>
    <p:extLst>
      <p:ext uri="{BB962C8B-B14F-4D97-AF65-F5344CB8AC3E}">
        <p14:creationId xmlns:p14="http://schemas.microsoft.com/office/powerpoint/2010/main" val="33972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335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34850"/>
                            </p:stCondLst>
                            <p:childTnLst>
                              <p:par>
                                <p:cTn id="28" presetID="3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6" fill="hold">
                            <p:stCondLst>
                              <p:cond delay="35850"/>
                            </p:stCondLst>
                            <p:childTnLst>
                              <p:par>
                                <p:cTn id="37" presetID="3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800" decel="100000"/>
                                        <p:tgtEl>
                                          <p:spTgt spid="8"/>
                                        </p:tgtEl>
                                      </p:cBhvr>
                                    </p:animEffect>
                                    <p:anim calcmode="lin" valueType="num">
                                      <p:cBhvr>
                                        <p:cTn id="40" dur="800" decel="100000" fill="hold"/>
                                        <p:tgtEl>
                                          <p:spTgt spid="8"/>
                                        </p:tgtEl>
                                        <p:attrNameLst>
                                          <p:attrName>style.rotation</p:attrName>
                                        </p:attrNameLst>
                                      </p:cBhvr>
                                      <p:tavLst>
                                        <p:tav tm="0">
                                          <p:val>
                                            <p:fltVal val="-90"/>
                                          </p:val>
                                        </p:tav>
                                        <p:tav tm="100000">
                                          <p:val>
                                            <p:fltVal val="0"/>
                                          </p:val>
                                        </p:tav>
                                      </p:tavLst>
                                    </p:anim>
                                    <p:anim calcmode="lin" valueType="num">
                                      <p:cBhvr>
                                        <p:cTn id="41" dur="800" decel="100000" fill="hold"/>
                                        <p:tgtEl>
                                          <p:spTgt spid="8"/>
                                        </p:tgtEl>
                                        <p:attrNameLst>
                                          <p:attrName>ppt_x</p:attrName>
                                        </p:attrNameLst>
                                      </p:cBhvr>
                                      <p:tavLst>
                                        <p:tav tm="0">
                                          <p:val>
                                            <p:strVal val="#ppt_x+0.4"/>
                                          </p:val>
                                        </p:tav>
                                        <p:tav tm="100000">
                                          <p:val>
                                            <p:strVal val="#ppt_x-0.05"/>
                                          </p:val>
                                        </p:tav>
                                      </p:tavLst>
                                    </p:anim>
                                    <p:anim calcmode="lin" valueType="num">
                                      <p:cBhvr>
                                        <p:cTn id="42" dur="800" decel="100000" fill="hold"/>
                                        <p:tgtEl>
                                          <p:spTgt spid="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وصف فيه دور الصلحاء في الحفاظ على فاعلية التنظيم </a:t>
            </a:r>
            <a:r>
              <a:rPr lang="ar-DZ" sz="3200" dirty="0" err="1"/>
              <a:t>الإجتماعي</a:t>
            </a:r>
            <a:r>
              <a:rPr lang="ar-DZ" sz="3200" dirty="0"/>
              <a:t>، وذلك بالإشراف على عمليات </a:t>
            </a:r>
            <a:r>
              <a:rPr lang="ar-DZ" sz="3200" dirty="0" err="1"/>
              <a:t>الإنتخاب</a:t>
            </a:r>
            <a:r>
              <a:rPr lang="ar-DZ" sz="3200" dirty="0"/>
              <a:t> التي تجرى داخل القبيلة لتعيين رئيس لها، وللحسم في الخلافات التي تنشأ بين أفرادها ومكوناتها. «ولكون الصلحاء يعيشون في المناطق الفاصلة بين القبائل فإنهم يتكفلون بضمان أمن الحدود كما تجرى </a:t>
            </a:r>
            <a:r>
              <a:rPr lang="ar-DZ" sz="3200" dirty="0" err="1"/>
              <a:t>الإنتخابات</a:t>
            </a:r>
            <a:r>
              <a:rPr lang="ar-DZ" sz="3200" dirty="0"/>
              <a:t> الدورية لتعيين رؤساء القبائل تحت إشرافهم وعلى أرضهم».</a:t>
            </a:r>
            <a:endParaRPr lang="fr-FR" sz="3200" dirty="0"/>
          </a:p>
        </p:txBody>
      </p:sp>
    </p:spTree>
    <p:extLst>
      <p:ext uri="{BB962C8B-B14F-4D97-AF65-F5344CB8AC3E}">
        <p14:creationId xmlns:p14="http://schemas.microsoft.com/office/powerpoint/2010/main" val="12752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وصف فيه دور الصلحاء في الحفاظ على فاعلية التنظيم </a:t>
            </a:r>
            <a:r>
              <a:rPr lang="ar-DZ" sz="3200" dirty="0" err="1"/>
              <a:t>الإجتماعي</a:t>
            </a:r>
            <a:r>
              <a:rPr lang="ar-DZ" sz="3200" dirty="0"/>
              <a:t>، وذلك بالإشراف على عمليات </a:t>
            </a:r>
            <a:r>
              <a:rPr lang="ar-DZ" sz="3200" dirty="0" err="1"/>
              <a:t>الإنتخاب</a:t>
            </a:r>
            <a:r>
              <a:rPr lang="ar-DZ" sz="3200" dirty="0"/>
              <a:t> التي تجرى داخل القبيلة لتعيين رئيس لها، وللحسم في الخلافات التي تنشأ بين أفرادها ومكوناتها. «ولكون الصلحاء يعيشون في المناطق الفاصلة بين القبائل فإنهم يتكفلون بضمان أمن الحدود كما تجرى </a:t>
            </a:r>
            <a:r>
              <a:rPr lang="ar-DZ" sz="3200" dirty="0" err="1"/>
              <a:t>الإنتخابات</a:t>
            </a:r>
            <a:r>
              <a:rPr lang="ar-DZ" sz="3200" dirty="0"/>
              <a:t> الدورية لتعيين رؤساء القبائل تحت إشرافهم وعلى أرضهم».</a:t>
            </a:r>
            <a:endParaRPr lang="fr-FR" sz="3200" dirty="0"/>
          </a:p>
        </p:txBody>
      </p:sp>
      <p:pic>
        <p:nvPicPr>
          <p:cNvPr id="7" name="Image 6"/>
          <p:cNvPicPr>
            <a:picLocks noChangeAspect="1"/>
          </p:cNvPicPr>
          <p:nvPr/>
        </p:nvPicPr>
        <p:blipFill>
          <a:blip r:embed="rId2"/>
          <a:stretch>
            <a:fillRect/>
          </a:stretch>
        </p:blipFill>
        <p:spPr>
          <a:xfrm>
            <a:off x="3154680" y="2441448"/>
            <a:ext cx="6364033" cy="3731514"/>
          </a:xfrm>
          <a:prstGeom prst="rect">
            <a:avLst/>
          </a:prstGeom>
        </p:spPr>
      </p:pic>
    </p:spTree>
    <p:extLst>
      <p:ext uri="{BB962C8B-B14F-4D97-AF65-F5344CB8AC3E}">
        <p14:creationId xmlns:p14="http://schemas.microsoft.com/office/powerpoint/2010/main" val="105203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755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47450"/>
                            </p:stCondLst>
                            <p:childTnLst>
                              <p:par>
                                <p:cTn id="28" presetID="3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800" decel="100000"/>
                                        <p:tgtEl>
                                          <p:spTgt spid="7"/>
                                        </p:tgtEl>
                                      </p:cBhvr>
                                    </p:animEffect>
                                    <p:anim calcmode="lin" valueType="num">
                                      <p:cBhvr>
                                        <p:cTn id="31" dur="800" decel="100000" fill="hold"/>
                                        <p:tgtEl>
                                          <p:spTgt spid="7"/>
                                        </p:tgtEl>
                                        <p:attrNameLst>
                                          <p:attrName>style.rotation</p:attrName>
                                        </p:attrNameLst>
                                      </p:cBhvr>
                                      <p:tavLst>
                                        <p:tav tm="0">
                                          <p:val>
                                            <p:fltVal val="-90"/>
                                          </p:val>
                                        </p:tav>
                                        <p:tav tm="100000">
                                          <p:val>
                                            <p:fltVal val="0"/>
                                          </p:val>
                                        </p:tav>
                                      </p:tavLst>
                                    </p:anim>
                                    <p:anim calcmode="lin" valueType="num">
                                      <p:cBhvr>
                                        <p:cTn id="32" dur="800" decel="100000" fill="hold"/>
                                        <p:tgtEl>
                                          <p:spTgt spid="7"/>
                                        </p:tgtEl>
                                        <p:attrNameLst>
                                          <p:attrName>ppt_x</p:attrName>
                                        </p:attrNameLst>
                                      </p:cBhvr>
                                      <p:tavLst>
                                        <p:tav tm="0">
                                          <p:val>
                                            <p:strVal val="#ppt_x+0.4"/>
                                          </p:val>
                                        </p:tav>
                                        <p:tav tm="100000">
                                          <p:val>
                                            <p:strVal val="#ppt_x-0.05"/>
                                          </p:val>
                                        </p:tav>
                                      </p:tavLst>
                                    </p:anim>
                                    <p:anim calcmode="lin" valueType="num">
                                      <p:cBhvr>
                                        <p:cTn id="33" dur="800" decel="100000" fill="hold"/>
                                        <p:tgtEl>
                                          <p:spTgt spid="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3200" dirty="0">
                <a:solidFill>
                  <a:srgbClr val="FFFF00"/>
                </a:solidFill>
                <a:latin typeface="Alilato ExtLt" pitchFamily="2" charset="-78"/>
                <a:cs typeface="Alilato ExtLt" pitchFamily="2" charset="-78"/>
              </a:rPr>
              <a:t>عرض تاريخي لحالة الأنثروبولوجيا في المغرب العربي.</a:t>
            </a:r>
          </a:p>
        </p:txBody>
      </p:sp>
      <p:sp>
        <p:nvSpPr>
          <p:cNvPr id="3" name="Espace réservé du contenu 2"/>
          <p:cNvSpPr>
            <a:spLocks noGrp="1"/>
          </p:cNvSpPr>
          <p:nvPr>
            <p:ph idx="1"/>
          </p:nvPr>
        </p:nvSpPr>
        <p:spPr/>
        <p:txBody>
          <a:bodyPr>
            <a:normAutofit/>
          </a:bodyPr>
          <a:lstStyle/>
          <a:p>
            <a:pPr algn="just" rtl="1"/>
            <a:r>
              <a:rPr lang="ar-DZ" sz="3200" dirty="0"/>
              <a:t>لم تجد الفرضيات والمقاربات </a:t>
            </a:r>
            <a:r>
              <a:rPr lang="ar-DZ" sz="3200" dirty="0" err="1"/>
              <a:t>الإنقسامية</a:t>
            </a:r>
            <a:r>
              <a:rPr lang="ar-DZ" sz="3200" dirty="0"/>
              <a:t> سهولة في التجسيد كالتي وجدتها في المغرب الأقصى، ولأن </a:t>
            </a:r>
            <a:r>
              <a:rPr lang="ar-DZ" sz="3200" dirty="0" err="1"/>
              <a:t>الإستعمار</a:t>
            </a:r>
            <a:r>
              <a:rPr lang="ar-DZ" sz="3200" dirty="0"/>
              <a:t> الفرنسي لم يدخر أي جهد لضرب وتفكيك النظام القبلي في الجزائر بالشكل الذي يصعب معه إعادة تركيب وبناء علاقات التضامن الأساسية لذلك واجه الجزائريون بالنفور كل بحث أنثروبولوجي، لأنه حصلت لديهم قناعة بارتباط هذه الأبحاث بالنظرة </a:t>
            </a:r>
            <a:r>
              <a:rPr lang="ar-DZ" sz="3200" dirty="0" err="1"/>
              <a:t>الإستعمارية</a:t>
            </a:r>
            <a:r>
              <a:rPr lang="ar-DZ" sz="3200" dirty="0"/>
              <a:t>.</a:t>
            </a:r>
            <a:endParaRPr lang="fr-FR" sz="3200" dirty="0"/>
          </a:p>
        </p:txBody>
      </p:sp>
      <p:pic>
        <p:nvPicPr>
          <p:cNvPr id="8" name="Image 7"/>
          <p:cNvPicPr>
            <a:picLocks noChangeAspect="1"/>
          </p:cNvPicPr>
          <p:nvPr/>
        </p:nvPicPr>
        <p:blipFill>
          <a:blip r:embed="rId2"/>
          <a:stretch>
            <a:fillRect/>
          </a:stretch>
        </p:blipFill>
        <p:spPr>
          <a:xfrm>
            <a:off x="4666969" y="2492924"/>
            <a:ext cx="2322475" cy="3692474"/>
          </a:xfrm>
          <a:prstGeom prst="rect">
            <a:avLst/>
          </a:prstGeom>
        </p:spPr>
      </p:pic>
    </p:spTree>
    <p:extLst>
      <p:ext uri="{BB962C8B-B14F-4D97-AF65-F5344CB8AC3E}">
        <p14:creationId xmlns:p14="http://schemas.microsoft.com/office/powerpoint/2010/main" val="37837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7250"/>
                            </p:stCondLst>
                            <p:childTnLst>
                              <p:par>
                                <p:cTn id="21" presetID="56" presetClass="exit" presetSubtype="0" fill="hold" grpId="1" nodeType="afterEffect">
                                  <p:stCondLst>
                                    <p:cond delay="0"/>
                                  </p:stCondLst>
                                  <p:iterate type="lt">
                                    <p:tmPct val="10000"/>
                                  </p:iterate>
                                  <p:childTnLst>
                                    <p:anim from="(ppt_w)" to="(-ppt_w*2)" calcmode="lin" valueType="num">
                                      <p:cBhvr rctx="PPT">
                                        <p:cTn id="22" dur="500" autoRev="1">
                                          <p:stCondLst>
                                            <p:cond delay="0"/>
                                          </p:stCondLst>
                                        </p:cTn>
                                        <p:tgtEl>
                                          <p:spTgt spid="3">
                                            <p:txEl>
                                              <p:pRg st="0" end="0"/>
                                            </p:txEl>
                                          </p:spTgt>
                                        </p:tgtEl>
                                        <p:attrNameLst>
                                          <p:attrName>ppt_w</p:attrName>
                                        </p:attrNameLst>
                                      </p:cBhvr>
                                    </p:anim>
                                    <p:anim by="(ppt_w*0.50)" calcmode="lin" valueType="num">
                                      <p:cBhvr>
                                        <p:cTn id="23" dur="500" decel="50000" autoRev="1">
                                          <p:stCondLst>
                                            <p:cond delay="0"/>
                                          </p:stCondLst>
                                        </p:cTn>
                                        <p:tgtEl>
                                          <p:spTgt spid="3">
                                            <p:txEl>
                                              <p:pRg st="0" end="0"/>
                                            </p:txEl>
                                          </p:spTgt>
                                        </p:tgtEl>
                                        <p:attrNameLst>
                                          <p:attrName>ppt_x</p:attrName>
                                        </p:attrNameLst>
                                      </p:cBhvr>
                                    </p:anim>
                                    <p:anim from="(ppt_y)" to="(1+ppt_h/2)" calcmode="lin" valueType="num">
                                      <p:cBhvr>
                                        <p:cTn id="24" dur="1000">
                                          <p:stCondLst>
                                            <p:cond delay="0"/>
                                          </p:stCondLst>
                                        </p:cTn>
                                        <p:tgtEl>
                                          <p:spTgt spid="3">
                                            <p:txEl>
                                              <p:pRg st="0" end="0"/>
                                            </p:txEl>
                                          </p:spTgt>
                                        </p:tgtEl>
                                        <p:attrNameLst>
                                          <p:attrName>ppt_y</p:attrName>
                                        </p:attrNameLst>
                                      </p:cBhvr>
                                    </p:anim>
                                    <p:animRot by="21600000">
                                      <p:cBhvr>
                                        <p:cTn id="25" dur="1000">
                                          <p:stCondLst>
                                            <p:cond delay="0"/>
                                          </p:stCondLst>
                                        </p:cTn>
                                        <p:tgtEl>
                                          <p:spTgt spid="3">
                                            <p:txEl>
                                              <p:pRg st="0" end="0"/>
                                            </p:txEl>
                                          </p:spTgt>
                                        </p:tgtEl>
                                        <p:attrNameLst>
                                          <p:attrName>r</p:attrName>
                                        </p:attrNameLst>
                                      </p:cBhvr>
                                    </p:animRot>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par>
                          <p:cTn id="27" fill="hold">
                            <p:stCondLst>
                              <p:cond delay="46550"/>
                            </p:stCondLst>
                            <p:childTnLst>
                              <p:par>
                                <p:cTn id="28" presetID="3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563</TotalTime>
  <Words>1468</Words>
  <Application>Microsoft Office PowerPoint</Application>
  <PresentationFormat>Grand écran</PresentationFormat>
  <Paragraphs>53</Paragraphs>
  <Slides>20</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Alilato ExtLt</vt:lpstr>
      <vt:lpstr>Arial</vt:lpstr>
      <vt:lpstr>Bernard MT Condensed</vt:lpstr>
      <vt:lpstr>Calibri</vt:lpstr>
      <vt:lpstr>Garamond</vt:lpstr>
      <vt:lpstr>Omnes Arabic Black</vt:lpstr>
      <vt:lpstr>Times New Roman</vt:lpstr>
      <vt:lpstr>Organique</vt:lpstr>
      <vt:lpstr>الأنثروبولوجيا المغاربية</vt:lpstr>
      <vt:lpstr>التعريف بالمساق</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عرض تاريخي لحالة الأنثروبولوجيا في المغرب العربي.</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42</cp:revision>
  <dcterms:created xsi:type="dcterms:W3CDTF">2024-10-11T21:05:24Z</dcterms:created>
  <dcterms:modified xsi:type="dcterms:W3CDTF">2024-10-22T05:46:48Z</dcterms:modified>
</cp:coreProperties>
</file>