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4"/>
  </p:notesMasterIdLst>
  <p:sldIdLst>
    <p:sldId id="256" r:id="rId3"/>
    <p:sldId id="303" r:id="rId4"/>
    <p:sldId id="322" r:id="rId5"/>
    <p:sldId id="323" r:id="rId6"/>
    <p:sldId id="324" r:id="rId7"/>
    <p:sldId id="304" r:id="rId8"/>
    <p:sldId id="310" r:id="rId9"/>
    <p:sldId id="305" r:id="rId10"/>
    <p:sldId id="309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25" r:id="rId19"/>
    <p:sldId id="318" r:id="rId20"/>
    <p:sldId id="326" r:id="rId21"/>
    <p:sldId id="319" r:id="rId22"/>
    <p:sldId id="320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072" autoAdjust="0"/>
  </p:normalViewPr>
  <p:slideViewPr>
    <p:cSldViewPr>
      <p:cViewPr>
        <p:scale>
          <a:sx n="70" d="100"/>
          <a:sy n="70" d="100"/>
        </p:scale>
        <p:origin x="-13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8DB960-2B76-49A4-B4DC-4E752D1B98C4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0730A-D9D0-4B64-B15A-CC5DED520116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047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4038599"/>
            <a:ext cx="9144000" cy="1930879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4111751"/>
            <a:ext cx="1371600" cy="1776953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tx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371600" y="4111751"/>
            <a:ext cx="7772400" cy="1776953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371600" y="4191000"/>
            <a:ext cx="7467600" cy="1066800"/>
          </a:xfrm>
        </p:spPr>
        <p:txBody>
          <a:bodyPr anchor="b">
            <a:normAutofit/>
          </a:bodyPr>
          <a:lstStyle>
            <a:lvl1pPr>
              <a:defRPr sz="4400" cap="none" baseline="0">
                <a:solidFill>
                  <a:schemeClr val="tx1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5257800"/>
            <a:ext cx="7467600" cy="609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400">
                <a:solidFill>
                  <a:schemeClr val="accent3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516564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8823960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8915400" y="533400"/>
            <a:ext cx="228600" cy="6324600"/>
          </a:xfrm>
          <a:prstGeom prst="rect">
            <a:avLst/>
          </a:prstGeom>
          <a:solidFill>
            <a:schemeClr val="tx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33400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62000" y="1600200"/>
            <a:ext cx="8004048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620000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371600" cy="9906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 anchor="ctr" anchorCtr="0"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7620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768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7620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768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7620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76800" y="1752600"/>
            <a:ext cx="3886200" cy="640080"/>
          </a:xfrm>
          <a:solidFill>
            <a:schemeClr val="accent3"/>
          </a:solidFill>
        </p:spPr>
        <p:txBody>
          <a:bodyPr rtlCol="0" anchor="ctr"/>
          <a:lstStyle>
            <a:lvl1pPr marL="0" indent="0">
              <a:buFontTx/>
              <a:buNone/>
              <a:defRPr sz="2000" b="0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62000" y="1600200"/>
            <a:ext cx="1600200" cy="4495800"/>
          </a:xfrm>
          <a:solidFill>
            <a:schemeClr val="accent3"/>
          </a:solidFill>
          <a:ln w="50800" cap="sq" cmpd="dbl" algn="ctr">
            <a:noFill/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438400" y="1600200"/>
            <a:ext cx="6324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5486400"/>
            <a:ext cx="7543800" cy="685800"/>
          </a:xfrm>
        </p:spPr>
        <p:txBody>
          <a:bodyPr/>
          <a:lstStyle>
            <a:lvl1pPr marL="0" indent="0">
              <a:buFontTx/>
              <a:buNone/>
              <a:defRPr sz="1700">
                <a:solidFill>
                  <a:schemeClr val="tx2"/>
                </a:solidFill>
              </a:defRPr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0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0" y="4658868"/>
            <a:ext cx="1371600" cy="713232"/>
          </a:xfrm>
          <a:prstGeom prst="rect">
            <a:avLst/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10800000" scaled="1"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371600" y="4658868"/>
            <a:ext cx="7772400" cy="713232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4675516"/>
            <a:ext cx="7543800" cy="658483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71600" y="0"/>
            <a:ext cx="7772400" cy="4568952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chemeClr val="accent3">
                <a:lumMod val="20000"/>
                <a:lumOff val="80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762000" y="381000"/>
            <a:ext cx="8001000" cy="11430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765048" y="1600200"/>
            <a:ext cx="80010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533400" cy="6858000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33400" y="0"/>
            <a:ext cx="8610600" cy="228600"/>
          </a:xfrm>
          <a:prstGeom prst="rect">
            <a:avLst/>
          </a:prstGeom>
          <a:solidFill>
            <a:schemeClr val="tx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1" name="Date Placeholder 27"/>
          <p:cNvSpPr>
            <a:spLocks noGrp="1"/>
          </p:cNvSpPr>
          <p:nvPr>
            <p:ph type="dt" sz="half" idx="2"/>
          </p:nvPr>
        </p:nvSpPr>
        <p:spPr>
          <a:xfrm>
            <a:off x="1371600" y="6233160"/>
            <a:ext cx="17526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l">
              <a:defRPr sz="1400">
                <a:solidFill>
                  <a:schemeClr val="bg2"/>
                </a:solidFill>
              </a:defRPr>
            </a:lvl1pPr>
          </a:lstStyle>
          <a:p>
            <a:fld id="{DA480A42-1B47-4A74-9A1D-F67E9D003F15}" type="datetimeFigureOut">
              <a:rPr lang="en-US" smtClean="0"/>
              <a:pPr/>
              <a:t>4/6/2025</a:t>
            </a:fld>
            <a:endParaRPr lang="en-US"/>
          </a:p>
        </p:txBody>
      </p:sp>
      <p:sp>
        <p:nvSpPr>
          <p:cNvPr id="2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200399" y="6233160"/>
            <a:ext cx="4752393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 algn="r">
              <a:defRPr sz="14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Slide Number Placeholder 28"/>
          <p:cNvSpPr>
            <a:spLocks noGrp="1"/>
          </p:cNvSpPr>
          <p:nvPr>
            <p:ph type="sldNum" sz="quarter" idx="4"/>
          </p:nvPr>
        </p:nvSpPr>
        <p:spPr>
          <a:xfrm>
            <a:off x="8001000" y="6233160"/>
            <a:ext cx="838200" cy="320040"/>
          </a:xfrm>
          <a:prstGeom prst="rect">
            <a:avLst/>
          </a:prstGeom>
        </p:spPr>
        <p:txBody>
          <a:bodyPr anchor="b" anchorCtr="0">
            <a:noAutofit/>
          </a:bodyPr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fld id="{4024F9E6-8BD1-4849-86DE-3CD23B63DC4B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r" rtl="1" eaLnBrk="1" latinLnBrk="0" hangingPunct="1">
        <a:spcBef>
          <a:spcPts val="700"/>
        </a:spcBef>
        <a:buClr>
          <a:schemeClr val="tx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ts val="550"/>
        </a:spcBef>
        <a:buClr>
          <a:schemeClr val="tx2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r" rtl="1" eaLnBrk="1" latinLnBrk="0" hangingPunct="1">
        <a:spcBef>
          <a:spcPts val="500"/>
        </a:spcBef>
        <a:buClr>
          <a:schemeClr val="tx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r" rtl="1" eaLnBrk="1" latinLnBrk="0" hangingPunct="1">
        <a:spcBef>
          <a:spcPts val="400"/>
        </a:spcBef>
        <a:buClr>
          <a:schemeClr val="tx2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r" rtl="1" eaLnBrk="1" latinLnBrk="0" hangingPunct="1">
        <a:spcBef>
          <a:spcPts val="400"/>
        </a:spcBef>
        <a:buClr>
          <a:schemeClr val="tx2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r" rtl="1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r" rtl="1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r" rtl="1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r" rtl="1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4077072"/>
            <a:ext cx="7467600" cy="1066800"/>
          </a:xfrm>
        </p:spPr>
        <p:txBody>
          <a:bodyPr>
            <a:normAutofit/>
          </a:bodyPr>
          <a:lstStyle/>
          <a:p>
            <a:pPr algn="ctr"/>
            <a:r>
              <a:rPr lang="ar-DZ" dirty="0" smtClean="0"/>
              <a:t>وظيفة النقل في </a:t>
            </a:r>
            <a:r>
              <a:rPr lang="ar-DZ" dirty="0" smtClean="0"/>
              <a:t>سلسلة الامداد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ar-DZ" b="1" dirty="0" smtClean="0">
                <a:solidFill>
                  <a:srgbClr val="FFFF00"/>
                </a:solidFill>
              </a:rPr>
              <a:t>طاهري فاطمة الزهراء</a:t>
            </a:r>
            <a:endParaRPr lang="en-US" b="1" dirty="0">
              <a:solidFill>
                <a:srgbClr val="FFFF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12160" y="3212976"/>
            <a:ext cx="3024336" cy="95410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محاضرات مقدمة لللسنة الثالثة ادارة أعمال</a:t>
            </a:r>
            <a:endParaRPr lang="ar-DZ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87624" y="476672"/>
            <a:ext cx="69847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    النقل </a:t>
            </a:r>
            <a:r>
              <a:rPr lang="ar-DZ" sz="2400" b="1" dirty="0"/>
              <a:t>النهري: </a:t>
            </a:r>
            <a:r>
              <a:rPr lang="ar-DZ" sz="2400" dirty="0"/>
              <a:t>يعتبر من أهم وسائل النقل المستخدمة في حالة السلع ذات الحجم الكبير مثل الفحم </a:t>
            </a:r>
            <a:r>
              <a:rPr lang="ar-DZ" sz="2400" dirty="0" smtClean="0"/>
              <a:t>والحديد والصلب والاسمنت وغيرها</a:t>
            </a:r>
            <a:r>
              <a:rPr lang="ar-DZ" sz="2400" dirty="0"/>
              <a:t>, </a:t>
            </a:r>
            <a:r>
              <a:rPr lang="ar-DZ" sz="2400" dirty="0" smtClean="0"/>
              <a:t>وتتميز </a:t>
            </a:r>
            <a:r>
              <a:rPr lang="ar-DZ" sz="2400" dirty="0"/>
              <a:t>هذه السلع بانخفاض قيمتها </a:t>
            </a:r>
            <a:r>
              <a:rPr lang="ar-DZ" sz="2400" dirty="0" smtClean="0"/>
              <a:t>مقارنة </a:t>
            </a:r>
            <a:r>
              <a:rPr lang="ar-DZ" sz="2400" dirty="0"/>
              <a:t>بحجمها </a:t>
            </a:r>
            <a:r>
              <a:rPr lang="ar-DZ" sz="2400" dirty="0" smtClean="0"/>
              <a:t>كما أنها لا </a:t>
            </a:r>
            <a:r>
              <a:rPr lang="ar-DZ" sz="2400" dirty="0"/>
              <a:t>تتعرض لعوامل التلف، </a:t>
            </a:r>
            <a:r>
              <a:rPr lang="ar-DZ" sz="2400" dirty="0" smtClean="0"/>
              <a:t>وبالتالي </a:t>
            </a:r>
            <a:r>
              <a:rPr lang="ar-DZ" sz="2400" dirty="0"/>
              <a:t>تكون تكاليف تخزينها منخفضة مما يمكن من التضحية </a:t>
            </a:r>
            <a:r>
              <a:rPr lang="ar-DZ" sz="2400" dirty="0" smtClean="0"/>
              <a:t>بعنصر الزمن </a:t>
            </a:r>
            <a:r>
              <a:rPr lang="ar-DZ" sz="2400" dirty="0"/>
              <a:t>في مقابل الاستفادة من معدل التكلفة </a:t>
            </a:r>
            <a:r>
              <a:rPr lang="ar-DZ" sz="2400" dirty="0" smtClean="0"/>
              <a:t>المنخفض.</a:t>
            </a:r>
            <a:endParaRPr lang="ar-DZ" sz="2400" dirty="0"/>
          </a:p>
        </p:txBody>
      </p:sp>
      <p:sp>
        <p:nvSpPr>
          <p:cNvPr id="8" name="Rectangle 7"/>
          <p:cNvSpPr/>
          <p:nvPr/>
        </p:nvSpPr>
        <p:spPr>
          <a:xfrm>
            <a:off x="683568" y="2564904"/>
            <a:ext cx="748883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النقل </a:t>
            </a:r>
            <a:r>
              <a:rPr lang="ar-DZ" sz="2400" b="1" dirty="0"/>
              <a:t>البحري : </a:t>
            </a:r>
            <a:r>
              <a:rPr lang="ar-DZ" sz="2400" dirty="0"/>
              <a:t>يوجد وسيلتين للنقل أساسيتين من وسائل النقل البحري </a:t>
            </a:r>
            <a:r>
              <a:rPr lang="ar-DZ" sz="2400" dirty="0" smtClean="0"/>
              <a:t>هما:</a:t>
            </a:r>
            <a:endParaRPr lang="ar-DZ" sz="2400" dirty="0"/>
          </a:p>
          <a:p>
            <a:pPr algn="just" rtl="1"/>
            <a:r>
              <a:rPr lang="ar-DZ" sz="2400" b="1" dirty="0" smtClean="0"/>
              <a:t>-النقل </a:t>
            </a:r>
            <a:r>
              <a:rPr lang="ar-DZ" sz="2400" b="1" dirty="0"/>
              <a:t>الداخلي أو النقل بواسطة </a:t>
            </a:r>
            <a:r>
              <a:rPr lang="ar-DZ" sz="2400" b="1" dirty="0" smtClean="0"/>
              <a:t>المراكب</a:t>
            </a:r>
            <a:r>
              <a:rPr lang="ar-DZ" sz="2400" dirty="0"/>
              <a:t>: و تعتبر هذه الوسيلة هي الأفضل في نقل </a:t>
            </a:r>
            <a:r>
              <a:rPr lang="ar-DZ" sz="2400" dirty="0" smtClean="0"/>
              <a:t>السلع كبيرة </a:t>
            </a:r>
            <a:r>
              <a:rPr lang="ar-DZ" sz="2400" dirty="0"/>
              <a:t>الحجم و منخفضة القيمة مثل الحديد </a:t>
            </a:r>
            <a:r>
              <a:rPr lang="ar-DZ" sz="2400" dirty="0" smtClean="0"/>
              <a:t>ومواد </a:t>
            </a:r>
            <a:r>
              <a:rPr lang="ar-DZ" sz="2400" dirty="0"/>
              <a:t>البناء </a:t>
            </a:r>
            <a:r>
              <a:rPr lang="ar-DZ" sz="2400" dirty="0" smtClean="0"/>
              <a:t>والحبوب</a:t>
            </a:r>
            <a:r>
              <a:rPr lang="ar-DZ" sz="2400" dirty="0"/>
              <a:t>...الخ ويتم </a:t>
            </a:r>
            <a:r>
              <a:rPr lang="ar-DZ" sz="2400" dirty="0" smtClean="0"/>
              <a:t>اعتمادها داخليا</a:t>
            </a:r>
            <a:r>
              <a:rPr lang="ar-DZ" sz="2400" dirty="0"/>
              <a:t>.</a:t>
            </a:r>
          </a:p>
          <a:p>
            <a:pPr algn="just" rtl="1"/>
            <a:r>
              <a:rPr lang="ar-DZ" sz="2400" dirty="0" smtClean="0"/>
              <a:t>-ا</a:t>
            </a:r>
            <a:r>
              <a:rPr lang="ar-DZ" sz="2400" b="1" dirty="0" smtClean="0"/>
              <a:t>لناقلات </a:t>
            </a:r>
            <a:r>
              <a:rPr lang="ar-DZ" sz="2400" b="1" dirty="0"/>
              <a:t>البحرية </a:t>
            </a:r>
            <a:r>
              <a:rPr lang="ar-DZ" sz="2400" dirty="0"/>
              <a:t>: تتمثل في السفن كبيرة التي تطوف بالبحار </a:t>
            </a:r>
            <a:r>
              <a:rPr lang="ar-DZ" sz="2400" dirty="0" smtClean="0"/>
              <a:t>والمحيطات وتستخدم في نقل </a:t>
            </a:r>
            <a:r>
              <a:rPr lang="ar-DZ" sz="2400" dirty="0"/>
              <a:t>البضائع بين دولة وأخرى. </a:t>
            </a:r>
            <a:r>
              <a:rPr lang="ar-DZ" sz="2400" dirty="0" smtClean="0"/>
              <a:t>وعادة </a:t>
            </a:r>
            <a:r>
              <a:rPr lang="ar-DZ" sz="2400" dirty="0"/>
              <a:t>ما تكون تكلفة النقل بواسطتها أعلى من تكلفة </a:t>
            </a:r>
            <a:r>
              <a:rPr lang="ar-DZ" sz="2400" dirty="0" smtClean="0"/>
              <a:t>النقل بالمراكب </a:t>
            </a:r>
            <a:r>
              <a:rPr lang="ar-DZ" sz="2400" dirty="0"/>
              <a:t>و ذلك بالنسبة للطن/ميل </a:t>
            </a:r>
            <a:r>
              <a:rPr lang="ar-DZ" sz="2400" dirty="0" smtClean="0"/>
              <a:t>وتختص </a:t>
            </a:r>
            <a:r>
              <a:rPr lang="ar-DZ" sz="2400" dirty="0"/>
              <a:t>هذه الناقلات في نقل </a:t>
            </a:r>
            <a:r>
              <a:rPr lang="ar-DZ" sz="2400" dirty="0" smtClean="0"/>
              <a:t>المعادن، الغازات </a:t>
            </a:r>
            <a:r>
              <a:rPr lang="ar-DZ" sz="2400" dirty="0"/>
              <a:t>السائلة، المواد الكيماوية ..الخ . 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1969507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683568" y="895360"/>
            <a:ext cx="8208912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 smtClean="0"/>
              <a:t>وتتمثل مميزات </a:t>
            </a:r>
            <a:r>
              <a:rPr lang="ar-DZ" sz="2400" dirty="0"/>
              <a:t>النقل المائي في النقاط التالية:</a:t>
            </a:r>
          </a:p>
          <a:p>
            <a:pPr algn="just" rtl="1"/>
            <a:r>
              <a:rPr lang="ar-DZ" sz="2400" dirty="0" smtClean="0"/>
              <a:t>            -التكلفة </a:t>
            </a:r>
            <a:r>
              <a:rPr lang="ar-DZ" sz="2400" dirty="0"/>
              <a:t>المنخفضة لهذه الوسيلة </a:t>
            </a:r>
            <a:r>
              <a:rPr lang="ar-DZ" sz="2400" dirty="0" smtClean="0"/>
              <a:t>وتعتبر </a:t>
            </a:r>
            <a:r>
              <a:rPr lang="ar-DZ" sz="2400" dirty="0"/>
              <a:t>أهم ميزة لها </a:t>
            </a:r>
            <a:r>
              <a:rPr lang="ar-DZ" sz="2400" dirty="0" smtClean="0"/>
              <a:t>مقارنة </a:t>
            </a:r>
            <a:r>
              <a:rPr lang="ar-DZ" sz="2400" dirty="0"/>
              <a:t>ب</a:t>
            </a:r>
            <a:r>
              <a:rPr lang="ar-DZ" sz="2400" dirty="0" smtClean="0"/>
              <a:t>بقية </a:t>
            </a:r>
            <a:r>
              <a:rPr lang="ar-DZ" sz="2400" dirty="0"/>
              <a:t>وسائل النقل </a:t>
            </a:r>
            <a:r>
              <a:rPr lang="ar-DZ" sz="2400" dirty="0" smtClean="0"/>
              <a:t>الأخرى.</a:t>
            </a:r>
            <a:endParaRPr lang="ar-DZ" sz="2400" dirty="0"/>
          </a:p>
          <a:p>
            <a:pPr algn="just" rtl="1"/>
            <a:r>
              <a:rPr lang="ar-DZ" sz="2400" dirty="0" smtClean="0"/>
              <a:t>          -تصلح </a:t>
            </a:r>
            <a:r>
              <a:rPr lang="ar-DZ" sz="2400" dirty="0"/>
              <a:t>هذه الوسيلة بصفة خاصة في حالة السلع التي تشحن بكميات ضخمة </a:t>
            </a:r>
            <a:r>
              <a:rPr lang="ar-DZ" sz="2400" dirty="0" smtClean="0"/>
              <a:t>والتي يمكن شحنها وتفريغها </a:t>
            </a:r>
            <a:r>
              <a:rPr lang="ar-DZ" sz="2400" dirty="0"/>
              <a:t>بالوسائل الميكانيكية </a:t>
            </a:r>
            <a:r>
              <a:rPr lang="ar-DZ" sz="2400" dirty="0" smtClean="0"/>
              <a:t>وذلك </a:t>
            </a:r>
            <a:r>
              <a:rPr lang="ar-DZ" sz="2400" dirty="0"/>
              <a:t>مثل البترول </a:t>
            </a:r>
            <a:r>
              <a:rPr lang="ar-DZ" sz="2400" dirty="0" smtClean="0"/>
              <a:t>والفحم والقمح والأخشاب ومواد </a:t>
            </a:r>
            <a:r>
              <a:rPr lang="ar-DZ" sz="2400" dirty="0"/>
              <a:t>البناء ...</a:t>
            </a:r>
            <a:r>
              <a:rPr lang="ar-DZ" sz="2400" dirty="0" smtClean="0"/>
              <a:t>الخ</a:t>
            </a:r>
          </a:p>
          <a:p>
            <a:pPr algn="just" rtl="1"/>
            <a:r>
              <a:rPr lang="ar-DZ" sz="2400" dirty="0" smtClean="0"/>
              <a:t>       -النقل </a:t>
            </a:r>
            <a:r>
              <a:rPr lang="ar-DZ" sz="2400" dirty="0"/>
              <a:t>لمسافات طويلة جدا بين </a:t>
            </a:r>
            <a:r>
              <a:rPr lang="ar-DZ" sz="2400" dirty="0" smtClean="0"/>
              <a:t>القارات والدول.</a:t>
            </a:r>
          </a:p>
          <a:p>
            <a:pPr algn="just" rtl="1"/>
            <a:endParaRPr lang="ar-DZ" sz="2400" dirty="0"/>
          </a:p>
          <a:p>
            <a:pPr algn="just" rtl="1"/>
            <a:r>
              <a:rPr lang="ar-DZ" sz="2400" dirty="0"/>
              <a:t>أما بالنسبة لعيوبه فتتمثل في :</a:t>
            </a:r>
          </a:p>
          <a:p>
            <a:pPr algn="just" rtl="1"/>
            <a:r>
              <a:rPr lang="ar-DZ" sz="2400" dirty="0" smtClean="0"/>
              <a:t>     -طول </a:t>
            </a:r>
            <a:r>
              <a:rPr lang="ar-DZ" sz="2400" dirty="0"/>
              <a:t>الفترة التي تستغرقها عملية النقل و بالتالي لا تصلح للظروف الطارئة .</a:t>
            </a:r>
          </a:p>
          <a:p>
            <a:pPr algn="just" rtl="1"/>
            <a:r>
              <a:rPr lang="ar-DZ" sz="2400" dirty="0" smtClean="0"/>
              <a:t>     -انخفاض </a:t>
            </a:r>
            <a:r>
              <a:rPr lang="ar-DZ" sz="2400" dirty="0"/>
              <a:t>المرونة, أي </a:t>
            </a:r>
            <a:r>
              <a:rPr lang="ar-DZ" sz="2400" dirty="0" smtClean="0"/>
              <a:t>الاضطرار </a:t>
            </a:r>
            <a:r>
              <a:rPr lang="ar-DZ" sz="2400" dirty="0"/>
              <a:t>لاستخدام وسيلة نقل أخرى لنقل البضاعة من الميناء </a:t>
            </a:r>
            <a:r>
              <a:rPr lang="ar-DZ" sz="2400" dirty="0" smtClean="0"/>
              <a:t>إلى مراكز </a:t>
            </a:r>
            <a:r>
              <a:rPr lang="ar-DZ" sz="2400" dirty="0" err="1"/>
              <a:t>الإستهلاك</a:t>
            </a:r>
            <a:r>
              <a:rPr lang="ar-DZ" sz="2400" dirty="0"/>
              <a:t> أو التخزين.</a:t>
            </a:r>
          </a:p>
          <a:p>
            <a:pPr algn="just" rtl="1"/>
            <a:r>
              <a:rPr lang="ar-DZ" sz="2400" dirty="0" smtClean="0"/>
              <a:t>    تأثير </a:t>
            </a:r>
            <a:r>
              <a:rPr lang="ar-DZ" sz="2400" dirty="0"/>
              <a:t>الظروف المناخية </a:t>
            </a:r>
            <a:r>
              <a:rPr lang="ar-DZ" sz="2400" dirty="0" smtClean="0"/>
              <a:t>والجوية وحالة </a:t>
            </a:r>
            <a:r>
              <a:rPr lang="ar-DZ" sz="2400" dirty="0"/>
              <a:t>البحار </a:t>
            </a:r>
            <a:r>
              <a:rPr lang="ar-DZ" sz="2400" dirty="0" smtClean="0"/>
              <a:t>والانهار </a:t>
            </a:r>
            <a:r>
              <a:rPr lang="ar-DZ" sz="2400" dirty="0"/>
              <a:t>على استخدام هذه </a:t>
            </a:r>
            <a:r>
              <a:rPr lang="ar-DZ" sz="2400" dirty="0" smtClean="0"/>
              <a:t>الوسيلة.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8731830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95536" y="1700808"/>
            <a:ext cx="864096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/>
              <a:t>خطوط الأنابيب : </a:t>
            </a:r>
            <a:r>
              <a:rPr lang="ar-DZ" sz="2400" dirty="0"/>
              <a:t>تعتبر خطوط الأنابيب من أهم وسائل النقل خاصة في المسافات </a:t>
            </a:r>
            <a:r>
              <a:rPr lang="ar-DZ" sz="2400" dirty="0" smtClean="0"/>
              <a:t>الطويلة, </a:t>
            </a:r>
            <a:r>
              <a:rPr lang="ar-DZ" sz="2400" dirty="0"/>
              <a:t>و </a:t>
            </a:r>
            <a:r>
              <a:rPr lang="ar-DZ" sz="2400" dirty="0" smtClean="0"/>
              <a:t>لكنها لا </a:t>
            </a:r>
            <a:r>
              <a:rPr lang="ar-DZ" sz="2400" dirty="0"/>
              <a:t>تصلح إلا في حالة السلع ذات الطبيعة السائلة أو الغازية </a:t>
            </a:r>
            <a:r>
              <a:rPr lang="ar-DZ" sz="2400" dirty="0" smtClean="0"/>
              <a:t>ولهذا </a:t>
            </a:r>
            <a:r>
              <a:rPr lang="ar-DZ" sz="2400" dirty="0"/>
              <a:t>السبب نجد أن استخدام </a:t>
            </a:r>
            <a:r>
              <a:rPr lang="ar-DZ" sz="2400" dirty="0" smtClean="0"/>
              <a:t>خطوط الأنابيب </a:t>
            </a:r>
            <a:r>
              <a:rPr lang="ar-DZ" sz="2400" dirty="0"/>
              <a:t>يكاد يقتصر على نقل البترول الخام </a:t>
            </a:r>
            <a:r>
              <a:rPr lang="ar-DZ" sz="2400" dirty="0" smtClean="0"/>
              <a:t>ومنتجات </a:t>
            </a:r>
            <a:r>
              <a:rPr lang="ar-DZ" sz="2400" dirty="0"/>
              <a:t>البترول </a:t>
            </a:r>
            <a:r>
              <a:rPr lang="ar-DZ" sz="2400" dirty="0" smtClean="0"/>
              <a:t>والغاز </a:t>
            </a:r>
            <a:r>
              <a:rPr lang="ar-DZ" sz="2400" dirty="0"/>
              <a:t>الطبيعي </a:t>
            </a:r>
            <a:r>
              <a:rPr lang="ar-DZ" sz="2400" dirty="0" smtClean="0"/>
              <a:t>فقط. و </a:t>
            </a:r>
            <a:r>
              <a:rPr lang="ar-DZ" sz="2400" dirty="0"/>
              <a:t>من </a:t>
            </a:r>
            <a:r>
              <a:rPr lang="ar-DZ" sz="2400" dirty="0" smtClean="0"/>
              <a:t>مميزاتها:</a:t>
            </a:r>
            <a:endParaRPr lang="ar-DZ" sz="2400" dirty="0"/>
          </a:p>
          <a:p>
            <a:pPr algn="r" rtl="1"/>
            <a:r>
              <a:rPr lang="ar-DZ" sz="2400" dirty="0" smtClean="0"/>
              <a:t>           -عملية </a:t>
            </a:r>
            <a:r>
              <a:rPr lang="ar-DZ" sz="2400" dirty="0"/>
              <a:t>النقل تتم لمدة 24 ساعة و على مدار الأسبوع .</a:t>
            </a:r>
          </a:p>
          <a:p>
            <a:pPr algn="r" rtl="1"/>
            <a:r>
              <a:rPr lang="ar-DZ" sz="2400" dirty="0" smtClean="0"/>
              <a:t>           -منافسة </a:t>
            </a:r>
            <a:r>
              <a:rPr lang="ar-DZ" sz="2400" dirty="0"/>
              <a:t>باقي الأساليب من حيث الوقت و التكلفة .</a:t>
            </a:r>
          </a:p>
          <a:p>
            <a:pPr algn="r" rtl="1"/>
            <a:r>
              <a:rPr lang="ar-DZ" sz="2400" dirty="0" smtClean="0"/>
              <a:t>           -عدم </a:t>
            </a:r>
            <a:r>
              <a:rPr lang="ar-DZ" sz="2400" dirty="0"/>
              <a:t>تأثر خطوط الأنابيب بالظروف الجوية.</a:t>
            </a:r>
          </a:p>
          <a:p>
            <a:pPr algn="r" rtl="1"/>
            <a:r>
              <a:rPr lang="ar-DZ" sz="2400" dirty="0" smtClean="0"/>
              <a:t>           -انخفاض </a:t>
            </a:r>
            <a:r>
              <a:rPr lang="ar-DZ" sz="2400" dirty="0"/>
              <a:t>حجم الخسائر </a:t>
            </a:r>
            <a:r>
              <a:rPr lang="ar-DZ" sz="2400" dirty="0" smtClean="0"/>
              <a:t>نظرا </a:t>
            </a:r>
            <a:r>
              <a:rPr lang="ar-DZ" sz="2400" dirty="0"/>
              <a:t>لطبيعة المواد المنقولة.</a:t>
            </a:r>
          </a:p>
          <a:p>
            <a:pPr algn="just" rtl="1"/>
            <a:r>
              <a:rPr lang="ar-DZ" sz="2400" dirty="0"/>
              <a:t>و من عيوبها أنها </a:t>
            </a:r>
            <a:r>
              <a:rPr lang="ar-DZ" sz="2400" b="1" dirty="0"/>
              <a:t>: </a:t>
            </a:r>
            <a:r>
              <a:rPr lang="ar-DZ" sz="2400" dirty="0"/>
              <a:t>تعتبر من وسائل النقل التي تتميز بارتفاع تكاليفها الثابتة وانخفاض </a:t>
            </a:r>
            <a:r>
              <a:rPr lang="ar-DZ" sz="2400" dirty="0" smtClean="0"/>
              <a:t>التكاليف المتغيرة</a:t>
            </a:r>
            <a:r>
              <a:rPr lang="ar-DZ" sz="2400" dirty="0"/>
              <a:t>, و يرجع ذلك إلى: _التكاليف </a:t>
            </a:r>
            <a:r>
              <a:rPr lang="ar-DZ" sz="2400" dirty="0" err="1"/>
              <a:t>الباهضة</a:t>
            </a:r>
            <a:r>
              <a:rPr lang="ar-DZ" sz="2400" dirty="0"/>
              <a:t> التي </a:t>
            </a:r>
            <a:r>
              <a:rPr lang="ar-DZ" sz="2400" dirty="0" err="1"/>
              <a:t>ي</a:t>
            </a:r>
            <a:r>
              <a:rPr lang="ar-DZ" sz="2400" dirty="0" err="1" smtClean="0"/>
              <a:t>تطلبها</a:t>
            </a:r>
            <a:r>
              <a:rPr lang="ar-DZ" sz="2400" dirty="0" smtClean="0"/>
              <a:t> </a:t>
            </a:r>
            <a:r>
              <a:rPr lang="ar-DZ" sz="2400" dirty="0"/>
              <a:t>مد خطوط الأنابيب، بالإضافة الى </a:t>
            </a:r>
            <a:r>
              <a:rPr lang="ar-DZ" sz="2400" dirty="0" smtClean="0"/>
              <a:t>المواصفات القياسية </a:t>
            </a:r>
            <a:r>
              <a:rPr lang="ar-DZ" sz="2400" dirty="0"/>
              <a:t>التي </a:t>
            </a:r>
            <a:r>
              <a:rPr lang="ar-DZ" sz="2400" dirty="0" err="1"/>
              <a:t>تتطلبها</a:t>
            </a:r>
            <a:r>
              <a:rPr lang="ar-DZ" sz="2400" dirty="0"/>
              <a:t> الأنابيب في الجودة </a:t>
            </a:r>
            <a:r>
              <a:rPr lang="ar-DZ" sz="2400" dirty="0" smtClean="0"/>
              <a:t>والدقة </a:t>
            </a:r>
            <a:r>
              <a:rPr lang="ar-DZ" sz="2400" dirty="0"/>
              <a:t>الشديدة في طرق مدها. كما تتطلب يد عاملة ماهرة </a:t>
            </a:r>
            <a:r>
              <a:rPr lang="ar-DZ" sz="2400" dirty="0" smtClean="0"/>
              <a:t>تسهر على </a:t>
            </a:r>
            <a:r>
              <a:rPr lang="ar-DZ" sz="2400" dirty="0"/>
              <a:t>الصيانة لمنع التسربات أو </a:t>
            </a:r>
            <a:r>
              <a:rPr lang="ar-DZ" sz="2400" dirty="0" err="1" smtClean="0"/>
              <a:t>الإنفجارات</a:t>
            </a:r>
            <a:r>
              <a:rPr lang="ar-DZ" sz="2400" dirty="0" smtClean="0"/>
              <a:t> </a:t>
            </a:r>
            <a:r>
              <a:rPr lang="ar-DZ" sz="2400" dirty="0"/>
              <a:t>التي يمكن أن </a:t>
            </a:r>
            <a:r>
              <a:rPr lang="ar-DZ" sz="2400" dirty="0" smtClean="0"/>
              <a:t>تحدث.</a:t>
            </a:r>
            <a:endParaRPr lang="ar-DZ" sz="2400" dirty="0"/>
          </a:p>
        </p:txBody>
      </p:sp>
      <p:sp>
        <p:nvSpPr>
          <p:cNvPr id="9" name="Rectangle à coins arrondis 8"/>
          <p:cNvSpPr/>
          <p:nvPr/>
        </p:nvSpPr>
        <p:spPr>
          <a:xfrm>
            <a:off x="3635896" y="764704"/>
            <a:ext cx="1800200" cy="792088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رابعا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2118670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9512" y="821025"/>
            <a:ext cx="842493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DZ" sz="2400" b="1" dirty="0"/>
              <a:t>التنسيق بين وسائل النقل :</a:t>
            </a:r>
          </a:p>
          <a:p>
            <a:pPr algn="just" rtl="1">
              <a:lnSpc>
                <a:spcPct val="150000"/>
              </a:lnSpc>
            </a:pPr>
            <a:r>
              <a:rPr lang="ar-DZ" sz="2400" dirty="0"/>
              <a:t>لتحقيق الكفاءة والفعالية في استخدام وسائل النقل فإن المؤسسات أو </a:t>
            </a:r>
            <a:r>
              <a:rPr lang="ar-DZ" sz="2400" dirty="0" smtClean="0"/>
              <a:t>الشاحنين يقومون </a:t>
            </a:r>
            <a:r>
              <a:rPr lang="ar-DZ" sz="2400" dirty="0"/>
              <a:t>في الواقع </a:t>
            </a:r>
            <a:r>
              <a:rPr lang="ar-DZ" sz="2400" dirty="0" smtClean="0"/>
              <a:t>العملي باستخدام </a:t>
            </a:r>
            <a:r>
              <a:rPr lang="ar-DZ" sz="2400" dirty="0"/>
              <a:t>أكثر من </a:t>
            </a:r>
            <a:r>
              <a:rPr lang="ar-DZ" sz="2400" dirty="0" smtClean="0"/>
              <a:t>وسيلة, </a:t>
            </a:r>
            <a:r>
              <a:rPr lang="ar-DZ" sz="2400" dirty="0"/>
              <a:t>إلا أنه توجد بعض المشكلات التي تواجه هذا المدخل و الناجمة بصفة أساسية </a:t>
            </a:r>
            <a:r>
              <a:rPr lang="ar-DZ" sz="2400" dirty="0" smtClean="0"/>
              <a:t>عن عمليات </a:t>
            </a:r>
            <a:r>
              <a:rPr lang="ar-DZ" sz="2400" dirty="0"/>
              <a:t>التحميل </a:t>
            </a:r>
            <a:r>
              <a:rPr lang="ar-DZ" sz="2400" dirty="0" smtClean="0"/>
              <a:t>والتفريغ </a:t>
            </a:r>
            <a:r>
              <a:rPr lang="ar-DZ" sz="2400" dirty="0"/>
              <a:t>في المواقع </a:t>
            </a:r>
            <a:r>
              <a:rPr lang="ar-DZ" sz="2400" dirty="0" smtClean="0"/>
              <a:t>والمحطات </a:t>
            </a:r>
            <a:r>
              <a:rPr lang="ar-DZ" sz="2400" dirty="0"/>
              <a:t>التي تتوقف فيها وسائل النقل </a:t>
            </a:r>
            <a:r>
              <a:rPr lang="ar-DZ" sz="2400" dirty="0" smtClean="0"/>
              <a:t>ولا </a:t>
            </a:r>
            <a:r>
              <a:rPr lang="ar-DZ" sz="2400" dirty="0"/>
              <a:t>تؤدي تلك المشكلات </a:t>
            </a:r>
            <a:r>
              <a:rPr lang="ar-DZ" sz="2400" dirty="0" smtClean="0"/>
              <a:t>إلى ارتفاع </a:t>
            </a:r>
            <a:r>
              <a:rPr lang="ar-DZ" sz="2400" dirty="0"/>
              <a:t>تكاليف وظائف الإمداد فحسب بل قد تتعرض المؤسسة لخسائر ملموسة نتيجة عملية التلف أو </a:t>
            </a:r>
            <a:r>
              <a:rPr lang="ar-DZ" sz="2400" dirty="0" smtClean="0"/>
              <a:t>السرقة التي </a:t>
            </a:r>
            <a:r>
              <a:rPr lang="ar-DZ" sz="2400" dirty="0"/>
              <a:t>تتعرض إليها البضاعة في موقع الشحن أو التفريغ المختلفة , و تعد الحاويات </a:t>
            </a:r>
            <a:r>
              <a:rPr lang="ar-DZ" sz="2400" dirty="0" smtClean="0"/>
              <a:t> </a:t>
            </a:r>
            <a:r>
              <a:rPr lang="en-US" sz="2400" dirty="0" err="1" smtClean="0"/>
              <a:t>Contenaire</a:t>
            </a:r>
            <a:r>
              <a:rPr lang="en-US" sz="2400" dirty="0" smtClean="0"/>
              <a:t> </a:t>
            </a:r>
            <a:r>
              <a:rPr lang="ar-DZ" sz="2400" dirty="0" smtClean="0"/>
              <a:t> من أهم المحاولات </a:t>
            </a:r>
            <a:r>
              <a:rPr lang="ar-DZ" sz="2400" dirty="0"/>
              <a:t>الناجحة لعلاج مثل هذه المشاكل حيث تضمن السلامة اللازمة و الكافية للبضاعة المنقولة .</a:t>
            </a:r>
          </a:p>
          <a:p>
            <a:pPr algn="just" rtl="1">
              <a:lnSpc>
                <a:spcPct val="150000"/>
              </a:lnSpc>
            </a:pPr>
            <a:r>
              <a:rPr lang="ar-DZ" sz="2400" dirty="0" smtClean="0"/>
              <a:t>وأهم </a:t>
            </a:r>
            <a:r>
              <a:rPr lang="ar-DZ" sz="2400" dirty="0"/>
              <a:t>صيغ هذا </a:t>
            </a:r>
            <a:r>
              <a:rPr lang="ar-DZ" sz="2400" dirty="0" smtClean="0"/>
              <a:t>التنسيق: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4587331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3528" y="1805915"/>
            <a:ext cx="842493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خدمة </a:t>
            </a:r>
            <a:r>
              <a:rPr lang="en-US" sz="2400" b="1" dirty="0" smtClean="0"/>
              <a:t>Birdy </a:t>
            </a:r>
            <a:r>
              <a:rPr lang="en-US" sz="2400" b="1" dirty="0"/>
              <a:t>back </a:t>
            </a:r>
            <a:r>
              <a:rPr lang="ar-DZ" sz="2400" b="1" dirty="0" smtClean="0"/>
              <a:t>: </a:t>
            </a:r>
            <a:r>
              <a:rPr lang="ar-DZ" sz="2400" dirty="0" smtClean="0"/>
              <a:t>حيث </a:t>
            </a:r>
            <a:r>
              <a:rPr lang="ar-DZ" sz="2400" dirty="0"/>
              <a:t>تقوم الشاحنات </a:t>
            </a:r>
            <a:r>
              <a:rPr lang="ar-DZ" sz="2400" dirty="0" smtClean="0"/>
              <a:t>بتفريغ </a:t>
            </a:r>
            <a:r>
              <a:rPr lang="ar-DZ" sz="2400" dirty="0"/>
              <a:t>أو تسليم حمولتها </a:t>
            </a:r>
            <a:r>
              <a:rPr lang="ar-DZ" sz="2400" dirty="0" smtClean="0"/>
              <a:t>في المطارات </a:t>
            </a:r>
            <a:r>
              <a:rPr lang="ar-DZ" sz="2400" dirty="0"/>
              <a:t>بينما تقوم </a:t>
            </a:r>
            <a:r>
              <a:rPr lang="ar-DZ" sz="2400" dirty="0" smtClean="0"/>
              <a:t>الطائرات </a:t>
            </a:r>
            <a:r>
              <a:rPr lang="ar-DZ" sz="2400" dirty="0"/>
              <a:t>بعملية النقل لمسافات طويلة عادة ما تكون بين عدة </a:t>
            </a:r>
            <a:r>
              <a:rPr lang="ar-DZ" sz="2400" dirty="0" smtClean="0"/>
              <a:t>دول.</a:t>
            </a:r>
            <a:endParaRPr lang="ar-DZ" sz="2400" dirty="0"/>
          </a:p>
        </p:txBody>
      </p:sp>
      <p:sp>
        <p:nvSpPr>
          <p:cNvPr id="4" name="Rectangle 3"/>
          <p:cNvSpPr/>
          <p:nvPr/>
        </p:nvSpPr>
        <p:spPr>
          <a:xfrm>
            <a:off x="467544" y="3578240"/>
            <a:ext cx="82809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/>
              <a:t>خدمة </a:t>
            </a:r>
            <a:r>
              <a:rPr lang="ar-DZ" sz="2400" b="1" dirty="0" smtClean="0"/>
              <a:t> </a:t>
            </a:r>
            <a:r>
              <a:rPr lang="en-US" sz="2400" b="1" dirty="0" smtClean="0"/>
              <a:t>Piggy </a:t>
            </a:r>
            <a:r>
              <a:rPr lang="en-US" sz="2400" b="1" dirty="0"/>
              <a:t>back </a:t>
            </a:r>
            <a:r>
              <a:rPr lang="ar-DZ" sz="2400" b="1" dirty="0" smtClean="0"/>
              <a:t>: </a:t>
            </a:r>
            <a:r>
              <a:rPr lang="ar-DZ" sz="2400" dirty="0" smtClean="0"/>
              <a:t>و </a:t>
            </a:r>
            <a:r>
              <a:rPr lang="ar-DZ" sz="2400" dirty="0"/>
              <a:t>تتمثل في خدمة نقل الشاحنات أو </a:t>
            </a:r>
            <a:r>
              <a:rPr lang="ar-DZ" sz="2400" dirty="0" smtClean="0"/>
              <a:t>المقطورات </a:t>
            </a:r>
            <a:r>
              <a:rPr lang="ar-DZ" sz="2400" dirty="0"/>
              <a:t>على عربات </a:t>
            </a:r>
            <a:r>
              <a:rPr lang="ar-DZ" sz="2400" dirty="0" smtClean="0"/>
              <a:t>السكك الحديدية وأهم </a:t>
            </a:r>
            <a:r>
              <a:rPr lang="ar-DZ" sz="2400" dirty="0"/>
              <a:t>صيغ هذه الخدمة هو المزج بين النقل عن طريق السكك الحديدية </a:t>
            </a:r>
            <a:r>
              <a:rPr lang="ar-DZ" sz="2400" dirty="0" smtClean="0"/>
              <a:t>والنقل بالشاحنات, فهذا </a:t>
            </a:r>
            <a:r>
              <a:rPr lang="ar-DZ" sz="2400" dirty="0"/>
              <a:t>يساعد الشاحن على ميزة النقل من الباب إلى الباب من جهة </a:t>
            </a:r>
            <a:r>
              <a:rPr lang="ar-DZ" sz="2400" dirty="0" smtClean="0"/>
              <a:t>وميزة </a:t>
            </a:r>
            <a:r>
              <a:rPr lang="ar-DZ" sz="2400" dirty="0"/>
              <a:t>تخفيض التكلفة </a:t>
            </a:r>
            <a:r>
              <a:rPr lang="ar-DZ" sz="2400" dirty="0" smtClean="0"/>
              <a:t>والنقل السريع </a:t>
            </a:r>
            <a:r>
              <a:rPr lang="ar-DZ" sz="2400" dirty="0"/>
              <a:t>من جهة أخرى و هما ميزتان لا تحققان لأي وسيلة </a:t>
            </a:r>
            <a:r>
              <a:rPr lang="ar-DZ" sz="2400" dirty="0" smtClean="0"/>
              <a:t>منفردة.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4557160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2274838"/>
            <a:ext cx="7200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/>
              <a:t>خدمة </a:t>
            </a:r>
            <a:r>
              <a:rPr lang="en-US" sz="2800" b="1" dirty="0" smtClean="0"/>
              <a:t>Fishy </a:t>
            </a:r>
            <a:r>
              <a:rPr lang="en-US" sz="2800" b="1" dirty="0"/>
              <a:t>back </a:t>
            </a:r>
            <a:r>
              <a:rPr lang="ar-DZ" sz="2800" b="1" dirty="0" smtClean="0"/>
              <a:t>: </a:t>
            </a:r>
            <a:r>
              <a:rPr lang="ar-DZ" sz="2800" dirty="0" smtClean="0"/>
              <a:t>ويتم </a:t>
            </a:r>
            <a:r>
              <a:rPr lang="ar-DZ" sz="2800" dirty="0"/>
              <a:t>عن طريق نقل عربات السكك الحديدية المحملة بالشاحنات </a:t>
            </a:r>
            <a:r>
              <a:rPr lang="ar-DZ" sz="2800" dirty="0" smtClean="0"/>
              <a:t>على البواخر ومن </a:t>
            </a:r>
            <a:r>
              <a:rPr lang="ar-DZ" sz="2800" dirty="0"/>
              <a:t>خلال هذه الصيغة للتنسيق يتم الجمع بين ثلاثة أنواع من وسائل النقل ألا </a:t>
            </a:r>
            <a:r>
              <a:rPr lang="ar-DZ" sz="2800" dirty="0" smtClean="0"/>
              <a:t>وهي النقل البري (الشاحنات)، </a:t>
            </a:r>
            <a:r>
              <a:rPr lang="ar-DZ" sz="2800" dirty="0"/>
              <a:t>النقل البحري، النقل عن طريق السكك الحديدية في نفس الوقت و بدون الحاجة </a:t>
            </a:r>
            <a:r>
              <a:rPr lang="ar-DZ" sz="2800" dirty="0" smtClean="0"/>
              <a:t>إلى تفريغ </a:t>
            </a:r>
            <a:r>
              <a:rPr lang="ar-DZ" sz="2800" dirty="0"/>
              <a:t>البضاعة في أي مرحلة من هذه </a:t>
            </a:r>
            <a:r>
              <a:rPr lang="ar-DZ" sz="2800" dirty="0" smtClean="0"/>
              <a:t>المراحل </a:t>
            </a:r>
            <a:r>
              <a:rPr lang="ar-DZ" sz="2800" dirty="0"/>
              <a:t>حيث توجد السفن مجهزة لتقوم بهذا النوع من </a:t>
            </a:r>
            <a:r>
              <a:rPr lang="ar-DZ" sz="2800" dirty="0" smtClean="0"/>
              <a:t>الخدمات.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23752292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34354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483768" y="1124744"/>
            <a:ext cx="41681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>
                <a:solidFill>
                  <a:srgbClr val="FF0000"/>
                </a:solidFill>
              </a:rPr>
              <a:t>مكونات نظام النقل في شبكة الإمداد</a:t>
            </a:r>
            <a:endParaRPr lang="ar-DZ" sz="28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922371" y="2132856"/>
            <a:ext cx="49680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400" dirty="0" smtClean="0"/>
              <a:t>يمكن </a:t>
            </a:r>
            <a:r>
              <a:rPr lang="ar-DZ" sz="2400" dirty="0"/>
              <a:t>تلخيص مكونات نظام النقل في الشكل </a:t>
            </a:r>
            <a:r>
              <a:rPr lang="ar-DZ" sz="2400" dirty="0" smtClean="0"/>
              <a:t>التالي: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42368340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LOGISTIC POLYCOP APA FINALE.pdf - Adobe Acrobat Reader (32-bit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62969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67662"/>
            <a:ext cx="9036496" cy="733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8" name="Rectangle 7"/>
          <p:cNvSpPr/>
          <p:nvPr/>
        </p:nvSpPr>
        <p:spPr>
          <a:xfrm>
            <a:off x="7884368" y="1484784"/>
            <a:ext cx="1259632" cy="53732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</p:spTree>
    <p:extLst>
      <p:ext uri="{BB962C8B-B14F-4D97-AF65-F5344CB8AC3E}">
        <p14:creationId xmlns:p14="http://schemas.microsoft.com/office/powerpoint/2010/main" val="15788944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339752" y="836712"/>
            <a:ext cx="447430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معايير المفاضلة بين وسائل النقل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27584" y="2136339"/>
            <a:ext cx="748883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يمكن تلبية متطلبات النقل بثلاث طرق </a:t>
            </a:r>
            <a:r>
              <a:rPr lang="ar-DZ" sz="2400" dirty="0" smtClean="0"/>
              <a:t>أساسية:</a:t>
            </a:r>
            <a:endParaRPr lang="ar-DZ" sz="2400" dirty="0"/>
          </a:p>
          <a:p>
            <a:pPr algn="just" rtl="1"/>
            <a:r>
              <a:rPr lang="ar-DZ" sz="2400" dirty="0" smtClean="0"/>
              <a:t>أولاً: </a:t>
            </a:r>
            <a:r>
              <a:rPr lang="ar-DZ" sz="2400" dirty="0"/>
              <a:t>قد يتم تشغيل أسطول خاص من المعدات. </a:t>
            </a:r>
            <a:r>
              <a:rPr lang="ar-DZ" sz="2400" dirty="0" smtClean="0"/>
              <a:t>ثانيًا: </a:t>
            </a:r>
            <a:r>
              <a:rPr lang="ar-DZ" sz="2400" dirty="0"/>
              <a:t>يمكن ترتيب العقود مع متخصصين في النقل. </a:t>
            </a:r>
            <a:r>
              <a:rPr lang="ar-DZ" sz="2400" dirty="0" smtClean="0"/>
              <a:t>ثالثًا: </a:t>
            </a:r>
            <a:r>
              <a:rPr lang="ar-DZ" sz="2400" dirty="0"/>
              <a:t>قد تستعين إحدى الشركات بخدمات مجموعة واسعة من شركات النقل التي تقدم خدمات نقل مختلفة </a:t>
            </a:r>
            <a:r>
              <a:rPr lang="ar-DZ" sz="2400" dirty="0" smtClean="0"/>
              <a:t>حسب الحاجة </a:t>
            </a:r>
            <a:r>
              <a:rPr lang="ar-DZ" sz="2400" dirty="0"/>
              <a:t>على أساس كل شحنة.</a:t>
            </a:r>
          </a:p>
          <a:p>
            <a:pPr algn="just" rtl="1"/>
            <a:r>
              <a:rPr lang="ar-DZ" sz="2400" dirty="0"/>
              <a:t>من وجهة نظر النظام </a:t>
            </a:r>
            <a:r>
              <a:rPr lang="ar-DZ" sz="2400" dirty="0" smtClean="0"/>
              <a:t>اللوجستي، هناك </a:t>
            </a:r>
            <a:r>
              <a:rPr lang="ar-DZ" sz="2400" dirty="0"/>
              <a:t>عوامل أساسية لأداء النقل</a:t>
            </a:r>
            <a:r>
              <a:rPr lang="ar-DZ" sz="2400" dirty="0" smtClean="0"/>
              <a:t>: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1465783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9552" y="1268760"/>
            <a:ext cx="792088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/>
              <a:t>            يعد </a:t>
            </a:r>
            <a:r>
              <a:rPr lang="ar-DZ" sz="3200" b="1" dirty="0"/>
              <a:t>النقل من الوظائف الاقتصادية المهمة التي تمنح </a:t>
            </a:r>
            <a:r>
              <a:rPr lang="ar-DZ" sz="3200" b="1" dirty="0" smtClean="0"/>
              <a:t>المنتوج المنفعة المكانية</a:t>
            </a:r>
            <a:r>
              <a:rPr lang="ar-DZ" sz="3200" b="1" dirty="0"/>
              <a:t>، حيث يشير النقل حركة </a:t>
            </a:r>
            <a:r>
              <a:rPr lang="ar-DZ" sz="3200" b="1" dirty="0" smtClean="0"/>
              <a:t>المنتوجات </a:t>
            </a:r>
            <a:r>
              <a:rPr lang="ar-DZ" sz="3200" b="1" dirty="0"/>
              <a:t>من موقع إلى آخر من بداية سلسلة الامداد </a:t>
            </a:r>
            <a:r>
              <a:rPr lang="ar-DZ" sz="3200" b="1" dirty="0" smtClean="0"/>
              <a:t>إلى العميل</a:t>
            </a:r>
            <a:r>
              <a:rPr lang="ar-DZ" sz="3200" b="1" dirty="0"/>
              <a:t>. ويعد النقل محركًا مهمًا لسلسلة الامداد لأن المنتجات </a:t>
            </a:r>
            <a:r>
              <a:rPr lang="ar-DZ" sz="3200" b="1" dirty="0" smtClean="0"/>
              <a:t>نادراً </a:t>
            </a:r>
            <a:r>
              <a:rPr lang="ar-DZ" sz="3200" b="1" dirty="0"/>
              <a:t>ما يتم إنتاجها واستهلاكها </a:t>
            </a:r>
            <a:r>
              <a:rPr lang="ar-DZ" sz="3200" b="1" dirty="0" smtClean="0"/>
              <a:t>في نفس الموقع. وهو </a:t>
            </a:r>
            <a:r>
              <a:rPr lang="ar-DZ" sz="3200" b="1" dirty="0"/>
              <a:t>أحد وظائف التوزيع المادي </a:t>
            </a:r>
            <a:r>
              <a:rPr lang="ar-DZ" sz="3200" b="1" dirty="0" smtClean="0"/>
              <a:t>من خلال </a:t>
            </a:r>
            <a:r>
              <a:rPr lang="ar-DZ" sz="3200" b="1" dirty="0"/>
              <a:t>مسالك أو منافذ توزيع مختارة تضمن نقل المنتج و إيصاله للمستهلك </a:t>
            </a:r>
            <a:r>
              <a:rPr lang="ar-DZ" sz="3200" b="1" dirty="0" smtClean="0"/>
              <a:t>باستخدام وسائل النقل </a:t>
            </a:r>
            <a:r>
              <a:rPr lang="ar-DZ" sz="3200" b="1" dirty="0"/>
              <a:t>المتاحة.</a:t>
            </a:r>
            <a:endParaRPr lang="ar-DZ" sz="3200" b="1" dirty="0"/>
          </a:p>
        </p:txBody>
      </p:sp>
    </p:spTree>
    <p:extLst>
      <p:ext uri="{BB962C8B-B14F-4D97-AF65-F5344CB8AC3E}">
        <p14:creationId xmlns:p14="http://schemas.microsoft.com/office/powerpoint/2010/main" val="16522776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03648" y="1412776"/>
            <a:ext cx="68407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 smtClean="0"/>
              <a:t>            تكلفة </a:t>
            </a:r>
            <a:r>
              <a:rPr lang="ar-DZ" sz="2800" dirty="0"/>
              <a:t>النقل: هي مدفوعات </a:t>
            </a:r>
            <a:r>
              <a:rPr lang="ar-DZ" sz="2800" dirty="0" smtClean="0"/>
              <a:t>الشحــــــــن </a:t>
            </a:r>
            <a:r>
              <a:rPr lang="ar-DZ" sz="2800" dirty="0"/>
              <a:t>بين موقعين </a:t>
            </a:r>
            <a:r>
              <a:rPr lang="ar-DZ" sz="2800" dirty="0" smtClean="0"/>
              <a:t>جغرافيين </a:t>
            </a:r>
            <a:r>
              <a:rPr lang="ar-DZ" sz="2800" dirty="0"/>
              <a:t>والمصاريف المتعلقة بالحفاظ على </a:t>
            </a:r>
            <a:r>
              <a:rPr lang="ar-DZ" sz="2800" dirty="0" smtClean="0"/>
              <a:t>المخزون العابر</a:t>
            </a:r>
            <a:r>
              <a:rPr lang="ar-DZ" sz="2800" dirty="0"/>
              <a:t>. يجب أن تستخدم الأنظمة اللوجستية وسائل النقل التي تقلل التكلفة الإجمالية للنظام. قد يعني هذا </a:t>
            </a:r>
            <a:r>
              <a:rPr lang="ar-DZ" sz="2800" dirty="0" smtClean="0"/>
              <a:t>أن وسيلة </a:t>
            </a:r>
            <a:r>
              <a:rPr lang="ar-DZ" sz="2800" dirty="0"/>
              <a:t>النقل الأقل </a:t>
            </a:r>
            <a:r>
              <a:rPr lang="ar-DZ" sz="2800" dirty="0" smtClean="0"/>
              <a:t>تكلفــــــــــــــة </a:t>
            </a:r>
            <a:r>
              <a:rPr lang="ar-DZ" sz="2800" dirty="0"/>
              <a:t>قد لا تؤدي إلى أقل تكلفة إجمالية </a:t>
            </a:r>
            <a:r>
              <a:rPr lang="ar-DZ" sz="2800" dirty="0" smtClean="0"/>
              <a:t>للوجستيات.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2822518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71600" y="1340768"/>
            <a:ext cx="770485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 smtClean="0"/>
              <a:t>           على </a:t>
            </a:r>
            <a:r>
              <a:rPr lang="ar-DZ" sz="2800" dirty="0"/>
              <a:t>سبيل المثال فإن قرار المنظمة باستخدام النقل الجوي لتصدير سلعة إلى سوق خارجي </a:t>
            </a:r>
            <a:r>
              <a:rPr lang="ar-DZ" sz="2800" dirty="0" smtClean="0"/>
              <a:t>معين </a:t>
            </a:r>
            <a:r>
              <a:rPr lang="ar-DZ" sz="2800" dirty="0"/>
              <a:t>قد </a:t>
            </a:r>
            <a:r>
              <a:rPr lang="ar-DZ" sz="2800" dirty="0" smtClean="0"/>
              <a:t>يترتب </a:t>
            </a:r>
            <a:r>
              <a:rPr lang="ar-DZ" sz="2800" dirty="0"/>
              <a:t>عليه تحمل التكاليف المرتفعة لهذه الوسيلة إلا أنه قد يمكن من ناحية أخرى من تحقيق وفرات ملموسة من حيث تقليل الحاجة إلى استخدام نوعيات معينة من </a:t>
            </a:r>
            <a:r>
              <a:rPr lang="ar-DZ" sz="2800" dirty="0" smtClean="0"/>
              <a:t>الأغلفة </a:t>
            </a:r>
            <a:r>
              <a:rPr lang="ar-DZ" sz="2800" dirty="0"/>
              <a:t>بالإضافة إلى </a:t>
            </a:r>
            <a:r>
              <a:rPr lang="ar-DZ" sz="2800" dirty="0" smtClean="0"/>
              <a:t>الاقتصاد </a:t>
            </a:r>
            <a:r>
              <a:rPr lang="ar-DZ" sz="2800" dirty="0"/>
              <a:t>في تكاليف التأمين والتخزين </a:t>
            </a:r>
            <a:r>
              <a:rPr lang="ar-DZ" sz="2800" dirty="0" smtClean="0"/>
              <a:t>ويشمل </a:t>
            </a:r>
            <a:r>
              <a:rPr lang="ar-DZ" sz="2800" dirty="0"/>
              <a:t>صافي التكلفة أ</a:t>
            </a:r>
            <a:r>
              <a:rPr lang="ar-DZ" sz="2800" dirty="0" smtClean="0"/>
              <a:t>ساس </a:t>
            </a:r>
            <a:r>
              <a:rPr lang="ar-DZ" sz="2800" dirty="0"/>
              <a:t>المقارنة بين </a:t>
            </a:r>
            <a:r>
              <a:rPr lang="ar-DZ" sz="2800" dirty="0" smtClean="0"/>
              <a:t>البدائل المختلفة للنقل.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42769634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259632" y="908720"/>
            <a:ext cx="684076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 smtClean="0"/>
              <a:t>    سرعة </a:t>
            </a:r>
            <a:r>
              <a:rPr lang="ar-DZ" sz="2800" dirty="0"/>
              <a:t>النقل: هي الوقت اللازم </a:t>
            </a:r>
            <a:r>
              <a:rPr lang="ar-DZ" sz="2800" dirty="0" smtClean="0"/>
              <a:t>لإكمال حركة </a:t>
            </a:r>
            <a:r>
              <a:rPr lang="ar-DZ" sz="2800" dirty="0"/>
              <a:t>معينة. ترتبط سرعة وتكلفة النقل بطريقتين. أولاً ، عادةً ما تفرض شركات النقل القادرة على تقديم </a:t>
            </a:r>
            <a:r>
              <a:rPr lang="ar-DZ" sz="2800" dirty="0" smtClean="0"/>
              <a:t>خدمة أسرع معدلات تكلفة </a:t>
            </a:r>
            <a:r>
              <a:rPr lang="ar-DZ" sz="2800" dirty="0"/>
              <a:t>أعلى. ثانيًا ، كلما كانت خدمة النقل أسرع ، كلما كان الفاصل الزمني أقصر الذي يكون </a:t>
            </a:r>
            <a:r>
              <a:rPr lang="ar-DZ" sz="2800" dirty="0" smtClean="0"/>
              <a:t>فيه المخزون </a:t>
            </a:r>
            <a:r>
              <a:rPr lang="ar-DZ" sz="2800" dirty="0"/>
              <a:t>قيد النقل وغير متاح. وبالتالي ، فإن أحد الجوانب الحاسمة في اختيار أكثر طرق النقل المرغوبة </a:t>
            </a:r>
            <a:r>
              <a:rPr lang="ar-DZ" sz="2800" dirty="0" smtClean="0"/>
              <a:t>هو تحقيق </a:t>
            </a:r>
            <a:r>
              <a:rPr lang="ar-DZ" sz="2800" dirty="0"/>
              <a:t>التوازن بين السرعة وتكلفة </a:t>
            </a:r>
            <a:r>
              <a:rPr lang="ar-DZ" sz="2800" dirty="0" smtClean="0"/>
              <a:t>الخدمة.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18667430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99592" y="897682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dirty="0" smtClean="0"/>
              <a:t>      الاعتمادية </a:t>
            </a:r>
            <a:r>
              <a:rPr lang="en-US" sz="3200" dirty="0" smtClean="0"/>
              <a:t>Reliability </a:t>
            </a:r>
            <a:r>
              <a:rPr lang="ar-DZ" sz="3200" dirty="0" smtClean="0"/>
              <a:t>: يشير </a:t>
            </a:r>
            <a:r>
              <a:rPr lang="ar-DZ" sz="3200" dirty="0"/>
              <a:t>مفهوم الاعتمادية إلى مدى الثقة والقدرة على تحقيق الانتظام في </a:t>
            </a:r>
            <a:r>
              <a:rPr lang="ar-DZ" sz="3200" dirty="0" smtClean="0"/>
              <a:t>عملية الامدادات من </a:t>
            </a:r>
            <a:r>
              <a:rPr lang="ar-DZ" sz="3200" dirty="0"/>
              <a:t>قبل وسيلة النقل ويؤثر كل من عامل الوقت والاعتمادية على تكلفة التخزين بما فيها تكلفة </a:t>
            </a:r>
            <a:r>
              <a:rPr lang="ar-DZ" sz="3200" dirty="0" smtClean="0"/>
              <a:t>الفرص </a:t>
            </a:r>
            <a:r>
              <a:rPr lang="ar-DZ" sz="3200" dirty="0" err="1"/>
              <a:t>البيعية</a:t>
            </a:r>
            <a:r>
              <a:rPr lang="ar-DZ" sz="3200" dirty="0"/>
              <a:t> التي تم </a:t>
            </a:r>
            <a:r>
              <a:rPr lang="ar-DZ" sz="3200" dirty="0" smtClean="0"/>
              <a:t>فقدانها </a:t>
            </a:r>
            <a:r>
              <a:rPr lang="ar-DZ" sz="3200" dirty="0"/>
              <a:t>لعدم توافر السلعة إضافة إلى تأثيره على مستوى الخدمة المقدمة للعملاء ويؤثر ذلك في مجموعه </a:t>
            </a:r>
            <a:r>
              <a:rPr lang="ar-DZ" sz="3200" dirty="0" smtClean="0"/>
              <a:t>على </a:t>
            </a:r>
            <a:r>
              <a:rPr lang="ar-DZ" sz="3200" dirty="0"/>
              <a:t>درجة كفاءة نظام الإمداد </a:t>
            </a:r>
            <a:r>
              <a:rPr lang="ar-DZ" sz="3200" dirty="0" smtClean="0"/>
              <a:t>للمنظمة.</a:t>
            </a:r>
            <a:endParaRPr lang="ar-DZ" sz="3200" dirty="0"/>
          </a:p>
        </p:txBody>
      </p:sp>
    </p:spTree>
    <p:extLst>
      <p:ext uri="{BB962C8B-B14F-4D97-AF65-F5344CB8AC3E}">
        <p14:creationId xmlns:p14="http://schemas.microsoft.com/office/powerpoint/2010/main" val="18532057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1340768"/>
            <a:ext cx="78488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dirty="0" smtClean="0"/>
              <a:t>          القدرة </a:t>
            </a:r>
            <a:r>
              <a:rPr lang="ar-DZ" sz="3200" dirty="0"/>
              <a:t>على </a:t>
            </a:r>
            <a:r>
              <a:rPr lang="ar-DZ" sz="3200" dirty="0" smtClean="0"/>
              <a:t>تغطية السوق</a:t>
            </a:r>
            <a:r>
              <a:rPr lang="en-US" sz="3200" dirty="0" smtClean="0"/>
              <a:t>Accessibility </a:t>
            </a:r>
            <a:r>
              <a:rPr lang="ar-DZ" sz="3200" dirty="0" smtClean="0"/>
              <a:t>: ويقصد بها </a:t>
            </a:r>
            <a:r>
              <a:rPr lang="ar-DZ" sz="3200" dirty="0"/>
              <a:t>مقدرة وسيلة النقل على تحريك السلع إلى </a:t>
            </a:r>
            <a:r>
              <a:rPr lang="ar-DZ" sz="3200" dirty="0" smtClean="0"/>
              <a:t>مناطق </a:t>
            </a:r>
            <a:r>
              <a:rPr lang="ar-DZ" sz="3200" dirty="0"/>
              <a:t>محددة </a:t>
            </a:r>
            <a:r>
              <a:rPr lang="ar-DZ" sz="3200" dirty="0" smtClean="0"/>
              <a:t>بذاتها </a:t>
            </a:r>
            <a:r>
              <a:rPr lang="ar-DZ" sz="3200" dirty="0"/>
              <a:t>مثل المخازن والأسواق، و عليه فإن عدم وجود البحر أو السكك الحديدية في مناطق معينة </a:t>
            </a:r>
            <a:r>
              <a:rPr lang="ar-DZ" sz="3200" dirty="0" smtClean="0"/>
              <a:t>يعني صعوبة </a:t>
            </a:r>
            <a:r>
              <a:rPr lang="ar-DZ" sz="3200" dirty="0"/>
              <a:t>خدمة </a:t>
            </a:r>
            <a:r>
              <a:rPr lang="ar-DZ" sz="3200" dirty="0" smtClean="0"/>
              <a:t>هذه </a:t>
            </a:r>
            <a:r>
              <a:rPr lang="ar-DZ" sz="3200" dirty="0"/>
              <a:t>المناطق من خلال تلك </a:t>
            </a:r>
            <a:r>
              <a:rPr lang="ar-DZ" sz="3200" dirty="0" smtClean="0"/>
              <a:t>الوسائل، وهذا يعني استبعادها كبدائل لخدمة هذه المناطق.</a:t>
            </a:r>
            <a:endParaRPr lang="ar-DZ" sz="3200" dirty="0"/>
          </a:p>
        </p:txBody>
      </p:sp>
    </p:spTree>
    <p:extLst>
      <p:ext uri="{BB962C8B-B14F-4D97-AF65-F5344CB8AC3E}">
        <p14:creationId xmlns:p14="http://schemas.microsoft.com/office/powerpoint/2010/main" val="11137124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87624" y="1124744"/>
            <a:ext cx="6984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600" dirty="0" smtClean="0"/>
              <a:t>         الأمان يعني </a:t>
            </a:r>
            <a:r>
              <a:rPr lang="ar-DZ" sz="3600" dirty="0"/>
              <a:t>مدى قدرة وسيلة النقل على توفير الإمكانيات والظروف المناسبة لنقل نوعيات معينة من </a:t>
            </a:r>
            <a:r>
              <a:rPr lang="ar-DZ" sz="3600" dirty="0" smtClean="0"/>
              <a:t>السلع، فهناك </a:t>
            </a:r>
            <a:r>
              <a:rPr lang="ar-DZ" sz="3600" dirty="0"/>
              <a:t>بعض المنتجات التي تحتاج إلى درجة حرارة أو برودة مثل المواد السائلة </a:t>
            </a:r>
            <a:r>
              <a:rPr lang="ar-DZ" sz="3600" dirty="0" smtClean="0"/>
              <a:t>والغازات. فإذا لم تتمكن وسيلة النقل من توفير مثل هذه الشروط فإنها لا تعتبر مناسبة لعملية النقل.</a:t>
            </a:r>
            <a:endParaRPr lang="ar-DZ" sz="3600" dirty="0"/>
          </a:p>
        </p:txBody>
      </p:sp>
    </p:spTree>
    <p:extLst>
      <p:ext uri="{BB962C8B-B14F-4D97-AF65-F5344CB8AC3E}">
        <p14:creationId xmlns:p14="http://schemas.microsoft.com/office/powerpoint/2010/main" val="2000743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وظيفة-النقل-وأهميتها-في-إدارة-شبكة-الإمداد.pdf - Adobe Acrobat Reader (32-bit)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67662"/>
            <a:ext cx="9144000" cy="570169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967662"/>
            <a:ext cx="9144000" cy="10931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4" name="Rectangle 3"/>
          <p:cNvSpPr/>
          <p:nvPr/>
        </p:nvSpPr>
        <p:spPr>
          <a:xfrm>
            <a:off x="8316416" y="1628800"/>
            <a:ext cx="827584" cy="5229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5" name="Rectangle 4"/>
          <p:cNvSpPr/>
          <p:nvPr/>
        </p:nvSpPr>
        <p:spPr>
          <a:xfrm>
            <a:off x="107504" y="6165304"/>
            <a:ext cx="8208912" cy="5040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DZ"/>
          </a:p>
        </p:txBody>
      </p:sp>
      <p:sp>
        <p:nvSpPr>
          <p:cNvPr id="6" name="ZoneTexte 5"/>
          <p:cNvSpPr txBox="1"/>
          <p:nvPr/>
        </p:nvSpPr>
        <p:spPr>
          <a:xfrm>
            <a:off x="1043608" y="1268760"/>
            <a:ext cx="6624736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ar-DZ" sz="2800" b="1" dirty="0" smtClean="0">
                <a:solidFill>
                  <a:srgbClr val="FF0000"/>
                </a:solidFill>
              </a:rPr>
              <a:t>عوامل المفاضلة بين وسائل النقل</a:t>
            </a:r>
            <a:endParaRPr lang="ar-DZ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926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09556" y="467961"/>
            <a:ext cx="55707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/>
            <a:r>
              <a:rPr lang="ar-DZ" sz="3200" b="1" dirty="0">
                <a:solidFill>
                  <a:srgbClr val="FF0000"/>
                </a:solidFill>
              </a:rPr>
              <a:t>النظم الحديثة في مجال إدارة خدمات النقل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1340768"/>
            <a:ext cx="7488831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dirty="0"/>
              <a:t>أ - النقل المتعدد الوسائط:</a:t>
            </a:r>
          </a:p>
          <a:p>
            <a:pPr algn="just" rtl="1"/>
            <a:r>
              <a:rPr lang="ar-DZ" sz="2800" dirty="0"/>
              <a:t>يعرف النقل المتعدد الوسائط بأنه النقل بواسطة وسيلتين على الأقل وبعقد نقل واحد -سند شحن واحد- </a:t>
            </a:r>
            <a:r>
              <a:rPr lang="ar-DZ" sz="2800" dirty="0" smtClean="0"/>
              <a:t>وبين دولتين </a:t>
            </a:r>
            <a:r>
              <a:rPr lang="ar-DZ" sz="2800" dirty="0"/>
              <a:t>على الأقل وهو نقل من باب إلى باب، وبالتالي فإن هناك أماكن ليست بالضرورة موانئ بحرية يتم فيها </a:t>
            </a:r>
            <a:r>
              <a:rPr lang="ar-DZ" sz="2800" dirty="0" smtClean="0"/>
              <a:t>تغيير وسيلة </a:t>
            </a:r>
            <a:r>
              <a:rPr lang="ar-DZ" sz="2800" dirty="0"/>
              <a:t>النقل وتحدد هذه الأماكن بدقة وتخضع </a:t>
            </a:r>
            <a:r>
              <a:rPr lang="ar-DZ" sz="2800" dirty="0" smtClean="0"/>
              <a:t>للإشراف </a:t>
            </a:r>
            <a:r>
              <a:rPr lang="ar-DZ" sz="2800" dirty="0"/>
              <a:t>الجمركي لكل دولة وتسمى بالموانئ الجافة (موانئ </a:t>
            </a:r>
            <a:r>
              <a:rPr lang="ar-DZ" sz="2800" dirty="0" smtClean="0"/>
              <a:t>برية) </a:t>
            </a:r>
            <a:r>
              <a:rPr lang="fr-FR" sz="2800" dirty="0" smtClean="0"/>
              <a:t>Dry </a:t>
            </a:r>
            <a:r>
              <a:rPr lang="en-US" sz="2800" dirty="0" smtClean="0"/>
              <a:t>Ports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30450697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31640" y="1124744"/>
            <a:ext cx="7056784" cy="39039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DZ" sz="2400" dirty="0" smtClean="0"/>
              <a:t>       تأتي </a:t>
            </a:r>
            <a:r>
              <a:rPr lang="ar-DZ" sz="2400" dirty="0"/>
              <a:t>أهمية النقل المتعدد الوسائط من المزايا المتعددة التي تعود على كل من صاحب البضاعة والناقل والاقتصاد </a:t>
            </a:r>
            <a:r>
              <a:rPr lang="ar-DZ" sz="2400" dirty="0" smtClean="0"/>
              <a:t>القومي فاستخدام </a:t>
            </a:r>
            <a:r>
              <a:rPr lang="ar-DZ" sz="2400" dirty="0"/>
              <a:t>أكثر من وسيلة من وسائل النقل في صورة متكاملة في نقل البضائع يؤدي حتما إلى الاستفادة من </a:t>
            </a:r>
            <a:r>
              <a:rPr lang="ar-DZ" sz="2400" dirty="0" smtClean="0"/>
              <a:t>المزايا  </a:t>
            </a:r>
            <a:r>
              <a:rPr lang="ar-DZ" sz="2400" dirty="0"/>
              <a:t>كل وسيلة من حيث التكلفة والسرعة والأمان ومن تم فإن النتيجة النهائية هي الحصول على خدمة </a:t>
            </a:r>
            <a:r>
              <a:rPr lang="ar-DZ" sz="2400" dirty="0" smtClean="0"/>
              <a:t>نقل تتمتع بتكلفة </a:t>
            </a:r>
            <a:r>
              <a:rPr lang="ar-DZ" sz="2400" dirty="0"/>
              <a:t>أقل وبجودة أعلى مع الاستخدام الأمثل لوسائل النقل مما يؤثر بالإيجاب على أداء شبكة الإمداد </a:t>
            </a:r>
            <a:r>
              <a:rPr lang="ar-DZ" sz="2400" dirty="0" smtClean="0"/>
              <a:t>والاقتصاد القومي </a:t>
            </a:r>
            <a:r>
              <a:rPr lang="ar-DZ" sz="2400" dirty="0"/>
              <a:t>ككل</a:t>
            </a:r>
            <a:r>
              <a:rPr lang="ar-DZ" sz="2400" dirty="0" smtClean="0"/>
              <a:t>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4093239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404664"/>
            <a:ext cx="856895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50000"/>
              </a:lnSpc>
            </a:pPr>
            <a:r>
              <a:rPr lang="ar-DZ" sz="2400" b="1" dirty="0" smtClean="0"/>
              <a:t>ب نظم </a:t>
            </a:r>
            <a:r>
              <a:rPr lang="ar-DZ" sz="2400" b="1" dirty="0"/>
              <a:t>النقل </a:t>
            </a:r>
            <a:r>
              <a:rPr lang="ar-DZ" sz="2400" b="1" dirty="0" smtClean="0"/>
              <a:t>الذكية </a:t>
            </a:r>
            <a:r>
              <a:rPr lang="en-US" sz="2400" b="1" dirty="0"/>
              <a:t>:(Intelligent Transport System - ITS -)</a:t>
            </a:r>
            <a:endParaRPr lang="ar-DZ" sz="2400" b="1" dirty="0"/>
          </a:p>
          <a:p>
            <a:pPr algn="just" rtl="1">
              <a:lnSpc>
                <a:spcPct val="150000"/>
              </a:lnSpc>
            </a:pPr>
            <a:r>
              <a:rPr lang="ar-DZ" sz="2400" dirty="0"/>
              <a:t>لقد كان للتطورات الضخمة التي ظهرت في مجال تطبيقات تكنولوجيا المعلومات أثارها الكبيرة في مختلف أوجه </a:t>
            </a:r>
            <a:r>
              <a:rPr lang="ar-DZ" sz="2400" dirty="0" smtClean="0"/>
              <a:t>الحياة ومن </a:t>
            </a:r>
            <a:r>
              <a:rPr lang="ar-DZ" sz="2400" dirty="0"/>
              <a:t>ضمنها خدمات النقل وهذه التطبيقات تسمى" نظم النقل الذكية " شملت كل منظومة النقل من البنية </a:t>
            </a:r>
            <a:r>
              <a:rPr lang="ar-DZ" sz="2400" dirty="0" smtClean="0"/>
              <a:t>الأساسية ووسائل </a:t>
            </a:r>
            <a:r>
              <a:rPr lang="ar-DZ" sz="2400" dirty="0"/>
              <a:t>النقل ونظام التشغيل، حيث تساهم هذه النظم بدرجة كبيرة في جمع وتحليل تبويب البيانات الخاصة </a:t>
            </a:r>
            <a:r>
              <a:rPr lang="ar-DZ" sz="2400" dirty="0" smtClean="0"/>
              <a:t>بأداء مختلف </a:t>
            </a:r>
            <a:r>
              <a:rPr lang="ar-DZ" sz="2400" dirty="0"/>
              <a:t>مكونات منظومة النقل بما يساعد مختلف مستويات الإدارة في التعرف على كل ما يخص الأداء والتجاوب </a:t>
            </a:r>
            <a:r>
              <a:rPr lang="ar-DZ" sz="2400" dirty="0" smtClean="0"/>
              <a:t>مع أي </a:t>
            </a:r>
            <a:r>
              <a:rPr lang="ar-DZ" sz="2400" dirty="0"/>
              <a:t>أحداث طارئة وبالتالي رفع كفاءة منظومة النقل ومساعدة مستخدمي </a:t>
            </a:r>
            <a:r>
              <a:rPr lang="ar-DZ" sz="2400" dirty="0" smtClean="0"/>
              <a:t>وسيلة </a:t>
            </a:r>
            <a:r>
              <a:rPr lang="ar-DZ" sz="2400" dirty="0"/>
              <a:t>النقل لاتخاذ القرارات </a:t>
            </a:r>
            <a:r>
              <a:rPr lang="ar-DZ" sz="2400" dirty="0" smtClean="0"/>
              <a:t>المناسب. ولقد </a:t>
            </a:r>
            <a:r>
              <a:rPr lang="ar-DZ" sz="2400" dirty="0"/>
              <a:t>أوضحت دراسات بأن مستقبل النقل هو في التطبيق </a:t>
            </a:r>
            <a:r>
              <a:rPr lang="ar-DZ" sz="2400" dirty="0" smtClean="0"/>
              <a:t>الجيد </a:t>
            </a:r>
            <a:r>
              <a:rPr lang="ar-DZ" sz="2400" dirty="0"/>
              <a:t>لهذه التقنية وأن </a:t>
            </a:r>
            <a:r>
              <a:rPr lang="ar-DZ" sz="2400" dirty="0" smtClean="0"/>
              <a:t>انعكاساتها ستشمل كافة مكونات </a:t>
            </a:r>
            <a:r>
              <a:rPr lang="ar-DZ" sz="2400" dirty="0"/>
              <a:t>المنظومة وبالذات من ناحية السلامة والأمان واختصار الوقت والحد من الآثار السلبية البيئية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3230210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5856" y="539388"/>
            <a:ext cx="255711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أهمية وظيفة النقل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331640" y="1997839"/>
            <a:ext cx="684076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dirty="0"/>
              <a:t>الدور الذي يلعبه النقل في النظام اللوجستي أكثر تعقيدًا من نقل البضائع. حيث عن طريق نظام </a:t>
            </a:r>
            <a:r>
              <a:rPr lang="ar-DZ" sz="2400" dirty="0" smtClean="0"/>
              <a:t>النقل الجيد</a:t>
            </a:r>
            <a:r>
              <a:rPr lang="ar-DZ" sz="2400" dirty="0"/>
              <a:t>، يمكن إرسال البضائع إلى المكان المناسب في الوقت المناسب من أجل تلبية طلبات العملاء بما </a:t>
            </a:r>
            <a:r>
              <a:rPr lang="ar-DZ" sz="2400" dirty="0" smtClean="0"/>
              <a:t>يحقق الفعالية المطلوبة، </a:t>
            </a:r>
            <a:r>
              <a:rPr lang="ar-DZ" sz="2400" dirty="0"/>
              <a:t>كما أنه يبني </a:t>
            </a:r>
            <a:r>
              <a:rPr lang="ar-DZ" sz="2400" dirty="0" smtClean="0"/>
              <a:t>جسراً </a:t>
            </a:r>
            <a:r>
              <a:rPr lang="ar-DZ" sz="2400" dirty="0"/>
              <a:t>بين المنتجين والمستهلكين. لذلك ، يعد النقل أساس الكفاءة والاقتصاد </a:t>
            </a:r>
            <a:r>
              <a:rPr lang="ar-DZ" sz="2400" dirty="0" smtClean="0"/>
              <a:t>في الخدمات </a:t>
            </a:r>
            <a:r>
              <a:rPr lang="ar-DZ" sz="2400" dirty="0"/>
              <a:t>اللوجستية </a:t>
            </a:r>
            <a:r>
              <a:rPr lang="ar-DZ" sz="2400" dirty="0" smtClean="0"/>
              <a:t>ويساعد </a:t>
            </a:r>
            <a:r>
              <a:rPr lang="ar-DZ" sz="2400" dirty="0"/>
              <a:t>الوظائف الأخرى لنظام اللوجستيات. بالإضافة إلى ذلك ، فإن أداء نظام النقل </a:t>
            </a:r>
            <a:r>
              <a:rPr lang="ar-DZ" sz="2400" dirty="0" smtClean="0"/>
              <a:t>الجيد في </a:t>
            </a:r>
            <a:r>
              <a:rPr lang="ar-DZ" sz="2400" dirty="0"/>
              <a:t>الأنشطة اللوجستية يجلب فوائد ليس فقط لجودة الخدمة ولكن </a:t>
            </a:r>
            <a:r>
              <a:rPr lang="ar-DZ" sz="2400" dirty="0" smtClean="0"/>
              <a:t>يؤثر أيضًا </a:t>
            </a:r>
            <a:r>
              <a:rPr lang="ar-DZ" sz="2400" dirty="0"/>
              <a:t>على القدرة التنافسية </a:t>
            </a:r>
            <a:r>
              <a:rPr lang="ar-DZ" sz="2400" dirty="0" smtClean="0"/>
              <a:t>للمؤسسة.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07201499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5616" y="620688"/>
            <a:ext cx="7200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3200" b="1" dirty="0" smtClean="0"/>
              <a:t>ج-نظام </a:t>
            </a:r>
            <a:r>
              <a:rPr lang="ar-DZ" sz="3200" b="1" dirty="0"/>
              <a:t>الوقت </a:t>
            </a:r>
            <a:r>
              <a:rPr lang="ar-DZ" sz="3200" b="1" dirty="0" smtClean="0"/>
              <a:t>المحدد </a:t>
            </a:r>
            <a:r>
              <a:rPr lang="en-US" sz="3200" b="1" dirty="0"/>
              <a:t>(JIT)</a:t>
            </a:r>
            <a:endParaRPr lang="ar-DZ" sz="3200" b="1" dirty="0"/>
          </a:p>
          <a:p>
            <a:pPr algn="just" rtl="1"/>
            <a:r>
              <a:rPr lang="ar-DZ" sz="2800" dirty="0"/>
              <a:t>يمثل نظام الوقت المحدد عادة فلسفة جديدة لإدارة الإنتاج والإمداد، ويتمثل الهدف الرئيسي لهذا النظام في </a:t>
            </a:r>
            <a:r>
              <a:rPr lang="ar-DZ" sz="2800" dirty="0" smtClean="0"/>
              <a:t>الوصول إلى </a:t>
            </a:r>
            <a:r>
              <a:rPr lang="ar-DZ" sz="2800" dirty="0"/>
              <a:t>انسياب عملية الإنتاج بأسلوب متناسق ومتزامن تماما مع الطلب على المنتج أي تحقيق متطلبات العملاء </a:t>
            </a:r>
            <a:r>
              <a:rPr lang="ar-DZ" sz="2800" dirty="0" smtClean="0"/>
              <a:t>من جودة </a:t>
            </a:r>
            <a:r>
              <a:rPr lang="ar-DZ" sz="2800" dirty="0"/>
              <a:t>وكمية في الوقت والمكان </a:t>
            </a:r>
            <a:r>
              <a:rPr lang="ar-DZ" sz="2800" dirty="0" smtClean="0"/>
              <a:t>المناسبين، وبالطبع </a:t>
            </a:r>
            <a:r>
              <a:rPr lang="ar-DZ" sz="2800" dirty="0"/>
              <a:t>فإن هذا النظام يتطلب إدارة قوية وفاعلة الأمر الذي </a:t>
            </a:r>
            <a:r>
              <a:rPr lang="ar-DZ" sz="2800" dirty="0" smtClean="0"/>
              <a:t>يعود بالفائدة </a:t>
            </a:r>
            <a:r>
              <a:rPr lang="ar-DZ" sz="2800" dirty="0"/>
              <a:t>بالحد من التكلفة وتحسين مستوى الأداء، حيث أن هذا النظام يلقي أعباء جمة على خدمات النقل </a:t>
            </a:r>
            <a:r>
              <a:rPr lang="ar-DZ" sz="2800" dirty="0" smtClean="0"/>
              <a:t>في </a:t>
            </a:r>
            <a:r>
              <a:rPr lang="ar-DZ" sz="2800" dirty="0"/>
              <a:t>شبكة </a:t>
            </a:r>
            <a:r>
              <a:rPr lang="ar-DZ" sz="2800" dirty="0" smtClean="0"/>
              <a:t>الإمداد.</a:t>
            </a:r>
            <a:endParaRPr lang="ar-DZ" sz="2800" dirty="0"/>
          </a:p>
        </p:txBody>
      </p:sp>
    </p:spTree>
    <p:extLst>
      <p:ext uri="{BB962C8B-B14F-4D97-AF65-F5344CB8AC3E}">
        <p14:creationId xmlns:p14="http://schemas.microsoft.com/office/powerpoint/2010/main" val="33396578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3528" y="116632"/>
            <a:ext cx="8496944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800" b="1" dirty="0" smtClean="0"/>
              <a:t>د-الإدارة </a:t>
            </a:r>
            <a:r>
              <a:rPr lang="ar-DZ" sz="2800" b="1" dirty="0"/>
              <a:t>الإستراتيجية لتكاليف النقل:</a:t>
            </a:r>
          </a:p>
          <a:p>
            <a:pPr algn="just" rtl="1"/>
            <a:r>
              <a:rPr lang="ar-DZ" sz="2400" dirty="0"/>
              <a:t>يتضمن الفكر </a:t>
            </a:r>
            <a:r>
              <a:rPr lang="ar-DZ" sz="2400" dirty="0" err="1"/>
              <a:t>الإستراتيجي</a:t>
            </a:r>
            <a:r>
              <a:rPr lang="ar-DZ" sz="2400" dirty="0"/>
              <a:t> توقع التغيرات ونوعية خدمات النقل المقدمة وعمليات التشغيل لخدمات النقل </a:t>
            </a:r>
            <a:r>
              <a:rPr lang="ar-DZ" sz="2400" dirty="0" smtClean="0"/>
              <a:t>وظروف ومجالات </a:t>
            </a:r>
            <a:r>
              <a:rPr lang="ar-DZ" sz="2400" dirty="0"/>
              <a:t>تنفيذها لتتلاءم مع التغييرات المتوقعة لاحتياجات العميل المستفيد من هذه الخدمات وبما يحقق إشباعا </a:t>
            </a:r>
            <a:r>
              <a:rPr lang="ar-DZ" sz="2400" dirty="0" smtClean="0"/>
              <a:t>كاملا للاحتياجات</a:t>
            </a:r>
            <a:r>
              <a:rPr lang="ar-DZ" sz="2400" dirty="0"/>
              <a:t>. وفي ظل الإدارة الإستراتيجية للتكاليف فإن الإدارة تنظر إلى المشكلة من خلال مدخل التكاملي </a:t>
            </a:r>
            <a:r>
              <a:rPr lang="ar-DZ" sz="2400" dirty="0" smtClean="0"/>
              <a:t>ومن تم </a:t>
            </a:r>
            <a:r>
              <a:rPr lang="ar-DZ" sz="2400" dirty="0"/>
              <a:t>فإن فلسفة هذا الاتجاه هي محاولة إرضاء العملاء، زيادة القدرة التنافسية للمؤسسة، مرونة أكبر في تحديد </a:t>
            </a:r>
            <a:r>
              <a:rPr lang="ar-DZ" sz="2400" dirty="0" smtClean="0"/>
              <a:t>السعر وتحديد </a:t>
            </a:r>
            <a:r>
              <a:rPr lang="ar-DZ" sz="2400" dirty="0"/>
              <a:t>منافذ وأماكن توزيع المنتجات.</a:t>
            </a:r>
          </a:p>
          <a:p>
            <a:pPr algn="just" rtl="1"/>
            <a:r>
              <a:rPr lang="ar-DZ" sz="2400" dirty="0" smtClean="0"/>
              <a:t>وتقوم </a:t>
            </a:r>
            <a:r>
              <a:rPr lang="ar-DZ" sz="2400" dirty="0"/>
              <a:t>الإدارة الإستراتيجية لتكاليف النقل على العناصر </a:t>
            </a:r>
            <a:r>
              <a:rPr lang="ar-DZ" sz="2400" dirty="0" smtClean="0"/>
              <a:t>التالية: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/>
              <a:t>تطوير </a:t>
            </a:r>
            <a:r>
              <a:rPr lang="ar-DZ" sz="2400" dirty="0"/>
              <a:t>معلومات إدارة التكاليف </a:t>
            </a:r>
            <a:r>
              <a:rPr lang="ar-DZ" sz="2400" dirty="0" smtClean="0"/>
              <a:t> بهدف لتسيير الأمثل لوظيفة النقل.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/>
              <a:t>تزويد </a:t>
            </a:r>
            <a:r>
              <a:rPr lang="ar-DZ" sz="2400" dirty="0"/>
              <a:t>الشركات العاملة في مجال النقل برؤية مستقبلية عن طبيعة و تطورات نشاط النقل من خلال الفترات </a:t>
            </a:r>
            <a:r>
              <a:rPr lang="ar-DZ" sz="2400" dirty="0" smtClean="0"/>
              <a:t>الزمنية المقبلة.</a:t>
            </a:r>
          </a:p>
          <a:p>
            <a:pPr marL="342900" indent="-342900" algn="just" rtl="1">
              <a:buFontTx/>
              <a:buChar char="-"/>
            </a:pPr>
            <a:r>
              <a:rPr lang="ar-DZ" sz="2400" dirty="0" smtClean="0"/>
              <a:t>اختيار </a:t>
            </a:r>
            <a:r>
              <a:rPr lang="ar-DZ" sz="2400" dirty="0"/>
              <a:t>التنافسية المناسبة من خلال تحليل الفرص التسويقية المتاحة والعمل على تنظيم </a:t>
            </a:r>
            <a:r>
              <a:rPr lang="ar-DZ" sz="2400"/>
              <a:t>الاستفادة </a:t>
            </a:r>
            <a:r>
              <a:rPr lang="ar-DZ" sz="2400" smtClean="0"/>
              <a:t>منها.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410251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27584" y="476672"/>
            <a:ext cx="75608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dirty="0"/>
              <a:t>ويؤثر نشاط النقل على مجموعة من </a:t>
            </a:r>
            <a:r>
              <a:rPr lang="ar-DZ" sz="2400" dirty="0" smtClean="0"/>
              <a:t>القرارات الاقتصادية </a:t>
            </a:r>
            <a:r>
              <a:rPr lang="ar-DZ" sz="2400" dirty="0"/>
              <a:t>الرئيسية في مجال الأعمال </a:t>
            </a:r>
            <a:r>
              <a:rPr lang="ar-DZ" sz="2400" dirty="0" smtClean="0"/>
              <a:t>وهي:</a:t>
            </a:r>
            <a:endParaRPr lang="ar-DZ" sz="2400" dirty="0"/>
          </a:p>
        </p:txBody>
      </p:sp>
      <p:sp>
        <p:nvSpPr>
          <p:cNvPr id="4" name="Ellipse 3"/>
          <p:cNvSpPr/>
          <p:nvPr/>
        </p:nvSpPr>
        <p:spPr>
          <a:xfrm>
            <a:off x="5724128" y="1916832"/>
            <a:ext cx="2808312" cy="1152128"/>
          </a:xfrm>
          <a:prstGeom prst="ellipse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3200" b="1" dirty="0" smtClean="0">
                <a:solidFill>
                  <a:schemeClr val="tx1"/>
                </a:solidFill>
              </a:rPr>
              <a:t>قرار </a:t>
            </a:r>
            <a:r>
              <a:rPr lang="ar-DZ" sz="3200" b="1" dirty="0">
                <a:solidFill>
                  <a:schemeClr val="tx1"/>
                </a:solidFill>
              </a:rPr>
              <a:t>الإنتاج</a:t>
            </a:r>
            <a:endParaRPr lang="ar-DZ" sz="3200" dirty="0">
              <a:solidFill>
                <a:schemeClr val="tx1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539552" y="1916832"/>
            <a:ext cx="3384376" cy="1152128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قرا رات الشراء</a:t>
            </a:r>
            <a:endParaRPr lang="ar-DZ" sz="2800" dirty="0"/>
          </a:p>
        </p:txBody>
      </p:sp>
      <p:sp>
        <p:nvSpPr>
          <p:cNvPr id="6" name="Ellipse 5"/>
          <p:cNvSpPr/>
          <p:nvPr/>
        </p:nvSpPr>
        <p:spPr>
          <a:xfrm>
            <a:off x="5868144" y="3933056"/>
            <a:ext cx="2952328" cy="1368152"/>
          </a:xfrm>
          <a:prstGeom prst="ellipse">
            <a:avLst/>
          </a:prstGeom>
          <a:solidFill>
            <a:srgbClr val="FFFF0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400" b="1" dirty="0" smtClean="0">
                <a:solidFill>
                  <a:schemeClr val="tx1"/>
                </a:solidFill>
              </a:rPr>
              <a:t>قرارات تحديد </a:t>
            </a:r>
            <a:r>
              <a:rPr lang="ar-DZ" sz="2400" b="1" dirty="0">
                <a:solidFill>
                  <a:schemeClr val="tx1"/>
                </a:solidFill>
              </a:rPr>
              <a:t>موقع </a:t>
            </a:r>
            <a:r>
              <a:rPr lang="ar-DZ" sz="2400" b="1" dirty="0" smtClean="0">
                <a:solidFill>
                  <a:schemeClr val="tx1"/>
                </a:solidFill>
              </a:rPr>
              <a:t>مرافق </a:t>
            </a:r>
            <a:r>
              <a:rPr lang="ar-DZ" sz="2400" b="1" dirty="0">
                <a:solidFill>
                  <a:schemeClr val="tx1"/>
                </a:solidFill>
              </a:rPr>
              <a:t>المؤسسة</a:t>
            </a:r>
            <a:endParaRPr lang="ar-DZ" sz="2400" dirty="0">
              <a:solidFill>
                <a:schemeClr val="tx1"/>
              </a:solidFill>
            </a:endParaRPr>
          </a:p>
        </p:txBody>
      </p:sp>
      <p:sp>
        <p:nvSpPr>
          <p:cNvPr id="7" name="Ellipse 6"/>
          <p:cNvSpPr/>
          <p:nvPr/>
        </p:nvSpPr>
        <p:spPr>
          <a:xfrm>
            <a:off x="683568" y="3933056"/>
            <a:ext cx="3240360" cy="1368152"/>
          </a:xfrm>
          <a:prstGeom prst="ellipse">
            <a:avLst/>
          </a:prstGeom>
          <a:solidFill>
            <a:srgbClr val="00B0F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قرارات التسعير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1519879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275856" y="620688"/>
            <a:ext cx="253787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3200" b="1" dirty="0">
                <a:solidFill>
                  <a:srgbClr val="FF0000"/>
                </a:solidFill>
              </a:rPr>
              <a:t>أنواع وسائل النقل</a:t>
            </a:r>
            <a:endParaRPr lang="ar-DZ" sz="32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2352" y="2670011"/>
            <a:ext cx="786611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/>
              <a:t>النقل البري: </a:t>
            </a:r>
            <a:r>
              <a:rPr lang="ar-DZ" sz="2400" dirty="0"/>
              <a:t>يشتمل النقل البري على وسيلتين تتمثل في: السكك الحديدية </a:t>
            </a:r>
            <a:r>
              <a:rPr lang="ar-DZ" sz="2400" dirty="0" smtClean="0"/>
              <a:t>(قطارات) والنقل </a:t>
            </a:r>
            <a:r>
              <a:rPr lang="ar-DZ" sz="2400" dirty="0"/>
              <a:t>عن </a:t>
            </a:r>
            <a:r>
              <a:rPr lang="ar-DZ" sz="2400" dirty="0" smtClean="0"/>
              <a:t>طريق السيارات </a:t>
            </a:r>
            <a:r>
              <a:rPr lang="ar-DZ" sz="2400" dirty="0"/>
              <a:t>أو </a:t>
            </a:r>
            <a:r>
              <a:rPr lang="ar-DZ" sz="2400" dirty="0" smtClean="0"/>
              <a:t>الشاحنات.</a:t>
            </a:r>
            <a:endParaRPr lang="ar-DZ" sz="2400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3707904" y="1484784"/>
            <a:ext cx="1800200" cy="792088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أولا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1652208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612845"/>
            <a:ext cx="874846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      السكك </a:t>
            </a:r>
            <a:r>
              <a:rPr lang="ar-DZ" sz="2400" b="1" dirty="0"/>
              <a:t>الحديدية : </a:t>
            </a:r>
            <a:r>
              <a:rPr lang="ar-DZ" sz="2400" dirty="0"/>
              <a:t>تتمثل أعظم </a:t>
            </a:r>
            <a:r>
              <a:rPr lang="ar-DZ" sz="2400" dirty="0" smtClean="0"/>
              <a:t>مزايا </a:t>
            </a:r>
            <a:r>
              <a:rPr lang="ar-DZ" sz="2400" dirty="0"/>
              <a:t>السكك </a:t>
            </a:r>
            <a:r>
              <a:rPr lang="ar-DZ" sz="2400" dirty="0" smtClean="0"/>
              <a:t>الحديدية في قدرتها </a:t>
            </a:r>
            <a:r>
              <a:rPr lang="ar-DZ" sz="2400" dirty="0"/>
              <a:t>العالية ، لذلك لها دور </a:t>
            </a:r>
            <a:r>
              <a:rPr lang="ar-DZ" sz="2400" dirty="0" smtClean="0"/>
              <a:t>مهم في </a:t>
            </a:r>
            <a:r>
              <a:rPr lang="ar-DZ" sz="2400" dirty="0"/>
              <a:t>نقل الركاب بشكل رئيسي في المناطق عالية الكثافة، وفيما يتعلق بنقل البضائع فهي وسيلة </a:t>
            </a:r>
            <a:r>
              <a:rPr lang="ar-DZ" sz="2400" dirty="0" smtClean="0"/>
              <a:t>النقل الأكثر </a:t>
            </a:r>
            <a:r>
              <a:rPr lang="ar-DZ" sz="2400" dirty="0"/>
              <a:t>فعالية للمواد مثل: المنتجات </a:t>
            </a:r>
            <a:r>
              <a:rPr lang="ar-DZ" sz="2400" dirty="0" smtClean="0"/>
              <a:t>الزراعية</a:t>
            </a:r>
            <a:r>
              <a:rPr lang="ar-DZ" sz="2400" dirty="0"/>
              <a:t>، أو المواد الخام مثل: </a:t>
            </a:r>
            <a:r>
              <a:rPr lang="ar-DZ" sz="2400" dirty="0" smtClean="0"/>
              <a:t>الخشب</a:t>
            </a:r>
            <a:r>
              <a:rPr lang="ar-DZ" sz="2400" dirty="0"/>
              <a:t>، الفحم، خام الحديد </a:t>
            </a:r>
            <a:r>
              <a:rPr lang="ar-DZ" sz="2400" dirty="0" smtClean="0"/>
              <a:t>ومواد البناء ومن </a:t>
            </a:r>
            <a:r>
              <a:rPr lang="ar-DZ" sz="2400" dirty="0"/>
              <a:t>ناحية </a:t>
            </a:r>
            <a:r>
              <a:rPr lang="ar-DZ" sz="2400" dirty="0" smtClean="0"/>
              <a:t>أخرى فإن </a:t>
            </a:r>
            <a:r>
              <a:rPr lang="ar-DZ" sz="2400" dirty="0"/>
              <a:t>أهم ما يعيبها هو:</a:t>
            </a:r>
          </a:p>
          <a:p>
            <a:pPr algn="just" rtl="1"/>
            <a:r>
              <a:rPr lang="ar-DZ" sz="2400" dirty="0" smtClean="0"/>
              <a:t>-اقتصار </a:t>
            </a:r>
            <a:r>
              <a:rPr lang="ar-DZ" sz="2400" dirty="0"/>
              <a:t>خدماتها على مناطق بها خطوط لها: وبالتالي لا تمتد للكثير من المناطق خاصة</a:t>
            </a:r>
          </a:p>
          <a:p>
            <a:pPr algn="just" rtl="1"/>
            <a:r>
              <a:rPr lang="ar-DZ" sz="2400" dirty="0"/>
              <a:t>المدن الصغيرة.</a:t>
            </a:r>
          </a:p>
          <a:p>
            <a:pPr algn="just" rtl="1"/>
            <a:r>
              <a:rPr lang="ar-DZ" sz="2400" dirty="0" smtClean="0"/>
              <a:t>-تتصف بالبطيء </a:t>
            </a:r>
            <a:r>
              <a:rPr lang="ar-DZ" sz="2400" dirty="0"/>
              <a:t>النسبي و طول فترة التسليم: وذلك لتعدد نقاط توقف </a:t>
            </a:r>
            <a:r>
              <a:rPr lang="ar-DZ" sz="2400" dirty="0" err="1" smtClean="0"/>
              <a:t>القطارا</a:t>
            </a:r>
            <a:r>
              <a:rPr lang="ar-DZ" sz="2400" dirty="0" smtClean="0"/>
              <a:t> ت </a:t>
            </a:r>
            <a:r>
              <a:rPr lang="ar-DZ" sz="2400" dirty="0"/>
              <a:t>للتفريغ أو</a:t>
            </a:r>
          </a:p>
          <a:p>
            <a:pPr algn="just" rtl="1"/>
            <a:r>
              <a:rPr lang="ar-DZ" sz="2400" dirty="0"/>
              <a:t>إضافة بضائع أخرى ..الخ</a:t>
            </a:r>
          </a:p>
          <a:p>
            <a:pPr algn="just" rtl="1"/>
            <a:r>
              <a:rPr lang="ar-DZ" sz="2400" dirty="0" smtClean="0"/>
              <a:t>-قلة </a:t>
            </a:r>
            <a:r>
              <a:rPr lang="ar-DZ" sz="2400" dirty="0"/>
              <a:t>المرونة: أي مقيدة في خطوط معينة لا يمكن تجاوزها.</a:t>
            </a:r>
          </a:p>
          <a:p>
            <a:pPr algn="just" rtl="1"/>
            <a:r>
              <a:rPr lang="ar-DZ" sz="2400" dirty="0"/>
              <a:t>و بالرغم من الجوانب السلبية المذكورة لاستخدام السكك الحديدية كوسيلة نقل إلا أنها تتحمل اليوم القسط </a:t>
            </a:r>
            <a:r>
              <a:rPr lang="ar-DZ" sz="2400" dirty="0" smtClean="0"/>
              <a:t>الأكبر من </a:t>
            </a:r>
            <a:r>
              <a:rPr lang="ar-DZ" sz="2400" dirty="0"/>
              <a:t>متطلبات النشاط </a:t>
            </a:r>
            <a:r>
              <a:rPr lang="ar-DZ" sz="2400" dirty="0" smtClean="0"/>
              <a:t>الاقتصادي.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3761385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55576" y="620688"/>
            <a:ext cx="78488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     الشاحنات </a:t>
            </a:r>
            <a:r>
              <a:rPr lang="ar-DZ" sz="2400" b="1" dirty="0"/>
              <a:t>: </a:t>
            </a:r>
            <a:r>
              <a:rPr lang="ar-DZ" sz="2400" dirty="0"/>
              <a:t>قياسا على السكك الحديدية تعتبر الشاحنات من وسائل النقل التي تتصف </a:t>
            </a:r>
            <a:r>
              <a:rPr lang="ar-DZ" sz="2400" dirty="0" smtClean="0"/>
              <a:t>بانخفاض تكاليفها </a:t>
            </a:r>
            <a:r>
              <a:rPr lang="ar-DZ" sz="2400" dirty="0"/>
              <a:t>الثابتة </a:t>
            </a:r>
            <a:r>
              <a:rPr lang="ar-DZ" sz="2400" dirty="0" smtClean="0"/>
              <a:t>وارتفاع </a:t>
            </a:r>
            <a:r>
              <a:rPr lang="ar-DZ" sz="2400" dirty="0"/>
              <a:t>تكاليفها المتغيرة، فلا تتطلب الشاحنات مثلا مد الطرق الخاصة كما هو </a:t>
            </a:r>
            <a:r>
              <a:rPr lang="ar-DZ" sz="2400" dirty="0" smtClean="0"/>
              <a:t>الحال عند </a:t>
            </a:r>
            <a:r>
              <a:rPr lang="ar-DZ" sz="2400" dirty="0"/>
              <a:t>بناء السكك </a:t>
            </a:r>
            <a:r>
              <a:rPr lang="ar-DZ" sz="2400" dirty="0" smtClean="0"/>
              <a:t>الحديدية, </a:t>
            </a:r>
            <a:r>
              <a:rPr lang="ar-DZ" sz="2400" dirty="0"/>
              <a:t>بل تعتمد هذه الشاحنات على الطرق العامة المتاحة للجميع ,وتتميز </a:t>
            </a:r>
            <a:r>
              <a:rPr lang="ar-DZ" sz="2400" dirty="0" smtClean="0"/>
              <a:t>بـ:</a:t>
            </a:r>
            <a:endParaRPr lang="ar-DZ" sz="2400" dirty="0"/>
          </a:p>
        </p:txBody>
      </p:sp>
      <p:sp>
        <p:nvSpPr>
          <p:cNvPr id="3" name="Rectangle 2"/>
          <p:cNvSpPr/>
          <p:nvPr/>
        </p:nvSpPr>
        <p:spPr>
          <a:xfrm>
            <a:off x="755576" y="2204864"/>
            <a:ext cx="784887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spcBef>
                <a:spcPts val="1200"/>
              </a:spcBef>
            </a:pPr>
            <a:r>
              <a:rPr lang="ar-DZ" sz="2400" dirty="0" smtClean="0"/>
              <a:t>      -تسمح </a:t>
            </a:r>
            <a:r>
              <a:rPr lang="ar-DZ" sz="2400" dirty="0"/>
              <a:t>بنقل الشحنات من الباب إلى الباب، دون أن يحتاج الأمر إلى إعادة شحن أو تفريغ .</a:t>
            </a:r>
          </a:p>
          <a:p>
            <a:pPr algn="just" rtl="1">
              <a:spcBef>
                <a:spcPts val="1200"/>
              </a:spcBef>
            </a:pPr>
            <a:r>
              <a:rPr lang="ar-DZ" sz="2400" dirty="0" smtClean="0"/>
              <a:t>      -تتميز </a:t>
            </a:r>
            <a:r>
              <a:rPr lang="ar-DZ" sz="2400" dirty="0"/>
              <a:t>الخدمات التي تقدمها وسائل النقل الثقيل بالمرونة فهي متاحة في أي وقت وبشكل </a:t>
            </a:r>
            <a:r>
              <a:rPr lang="ar-DZ" sz="2400" dirty="0" smtClean="0"/>
              <a:t>مستمر وبأي </a:t>
            </a:r>
            <a:r>
              <a:rPr lang="ar-DZ" sz="2400" dirty="0"/>
              <a:t>لحظة تحتاج إليها </a:t>
            </a:r>
            <a:r>
              <a:rPr lang="ar-DZ" sz="2400" dirty="0" smtClean="0"/>
              <a:t>المؤسسة.</a:t>
            </a:r>
            <a:endParaRPr lang="ar-DZ" sz="2400" dirty="0"/>
          </a:p>
          <a:p>
            <a:pPr algn="just" rtl="1">
              <a:spcBef>
                <a:spcPts val="1200"/>
              </a:spcBef>
            </a:pPr>
            <a:r>
              <a:rPr lang="ar-DZ" sz="2400" dirty="0" smtClean="0"/>
              <a:t>    -يمكن </a:t>
            </a:r>
            <a:r>
              <a:rPr lang="ar-DZ" sz="2400" dirty="0"/>
              <a:t>للمؤسسة أن تتعاقد مع المؤسسات المتخصصة في عملية النقل وبالتالي </a:t>
            </a:r>
            <a:r>
              <a:rPr lang="ar-DZ" sz="2400" dirty="0" smtClean="0"/>
              <a:t>تحصل </a:t>
            </a:r>
            <a:r>
              <a:rPr lang="ar-DZ" sz="2400" dirty="0"/>
              <a:t>على </a:t>
            </a:r>
            <a:r>
              <a:rPr lang="ar-DZ" sz="2400" dirty="0" smtClean="0"/>
              <a:t>خدمات النقل </a:t>
            </a:r>
            <a:r>
              <a:rPr lang="ar-DZ" sz="2400" dirty="0"/>
              <a:t>و الشحن التي تتناسب مع ظروفها دون أن تتحمل المصروفات </a:t>
            </a:r>
            <a:r>
              <a:rPr lang="ar-DZ" sz="2400" dirty="0" smtClean="0"/>
              <a:t>الرأسمالية </a:t>
            </a:r>
            <a:r>
              <a:rPr lang="ar-DZ" sz="2400" dirty="0"/>
              <a:t>والمشاكل </a:t>
            </a:r>
            <a:r>
              <a:rPr lang="ar-DZ" sz="2400" dirty="0" smtClean="0"/>
              <a:t>الإدارية المرتبطة </a:t>
            </a:r>
            <a:r>
              <a:rPr lang="ar-DZ" sz="2400" dirty="0"/>
              <a:t>بامتلاك المؤسسة لأسطول النقل الخاص </a:t>
            </a:r>
            <a:r>
              <a:rPr lang="ar-DZ" sz="2400" dirty="0" smtClean="0"/>
              <a:t>بها.</a:t>
            </a:r>
            <a:endParaRPr lang="ar-DZ" sz="2400" dirty="0"/>
          </a:p>
        </p:txBody>
      </p:sp>
    </p:spTree>
    <p:extLst>
      <p:ext uri="{BB962C8B-B14F-4D97-AF65-F5344CB8AC3E}">
        <p14:creationId xmlns:p14="http://schemas.microsoft.com/office/powerpoint/2010/main" val="2625930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1988840"/>
            <a:ext cx="836575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 smtClean="0"/>
              <a:t>النقل الجوي : </a:t>
            </a:r>
            <a:r>
              <a:rPr lang="ar-DZ" sz="2400" dirty="0"/>
              <a:t>يشير النقل الجوي إلى الأنشطة المحيطة </a:t>
            </a:r>
            <a:r>
              <a:rPr lang="ar-DZ" sz="2400" dirty="0" smtClean="0"/>
              <a:t>بالطيران </a:t>
            </a:r>
            <a:r>
              <a:rPr lang="ar-DZ" sz="2400" dirty="0"/>
              <a:t>الميكانيكي وصناعة </a:t>
            </a:r>
            <a:r>
              <a:rPr lang="ar-DZ" sz="2400" dirty="0" smtClean="0"/>
              <a:t>الطائرات</a:t>
            </a:r>
            <a:r>
              <a:rPr lang="ar-DZ" sz="2400" dirty="0"/>
              <a:t>. حيث تستخدم لنقل البضائع غالية الثمن و خفيفة الوزن و من </a:t>
            </a:r>
            <a:r>
              <a:rPr lang="ar-DZ" sz="2400" dirty="0" smtClean="0"/>
              <a:t>مميزاتها</a:t>
            </a:r>
            <a:r>
              <a:rPr lang="ar-DZ" sz="2400" dirty="0"/>
              <a:t>:</a:t>
            </a:r>
          </a:p>
          <a:p>
            <a:pPr algn="just" rtl="1"/>
            <a:r>
              <a:rPr lang="ar-DZ" sz="2400" dirty="0"/>
              <a:t>توفير الوقت و السرعة العالية في التنفيذ، إلا أن من سلبياتها </a:t>
            </a:r>
            <a:r>
              <a:rPr lang="ar-DZ" sz="2400" dirty="0" err="1"/>
              <a:t>إرتفاع</a:t>
            </a:r>
            <a:r>
              <a:rPr lang="ar-DZ" sz="2400" dirty="0"/>
              <a:t> التكاليف </a:t>
            </a:r>
            <a:r>
              <a:rPr lang="ar-DZ" sz="2400" dirty="0" smtClean="0"/>
              <a:t>وذلك </a:t>
            </a:r>
            <a:r>
              <a:rPr lang="ar-DZ" sz="2400" dirty="0"/>
              <a:t>بسبب : </a:t>
            </a:r>
            <a:r>
              <a:rPr lang="ar-DZ" sz="2400" dirty="0" smtClean="0"/>
              <a:t>استهلاك الطائرات </a:t>
            </a:r>
            <a:r>
              <a:rPr lang="ar-DZ" sz="2400" dirty="0"/>
              <a:t>لكميات كبيرة من الوقود، وارتفاع تكاليف الصيانة الدورية للأجهزة وتكاليف احتياجات </a:t>
            </a:r>
            <a:r>
              <a:rPr lang="ar-DZ" sz="2400" dirty="0" smtClean="0"/>
              <a:t>الأمان الواجب </a:t>
            </a:r>
            <a:r>
              <a:rPr lang="ar-DZ" sz="2400" dirty="0"/>
              <a:t>توفيرها في الطائرة ...الخ</a:t>
            </a:r>
            <a:endParaRPr lang="ar-DZ" sz="2400" dirty="0"/>
          </a:p>
        </p:txBody>
      </p:sp>
      <p:sp>
        <p:nvSpPr>
          <p:cNvPr id="6" name="Rectangle à coins arrondis 5"/>
          <p:cNvSpPr/>
          <p:nvPr/>
        </p:nvSpPr>
        <p:spPr>
          <a:xfrm>
            <a:off x="3635896" y="836712"/>
            <a:ext cx="1800200" cy="792088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ثانيا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11413861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3568" y="2274838"/>
            <a:ext cx="770485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/>
            <a:r>
              <a:rPr lang="ar-DZ" sz="2400" b="1" dirty="0"/>
              <a:t>النقل المائي: </a:t>
            </a:r>
            <a:r>
              <a:rPr lang="ar-DZ" sz="2400" dirty="0"/>
              <a:t>يعتبر وسيلة </a:t>
            </a:r>
            <a:r>
              <a:rPr lang="ar-DZ" sz="2400" dirty="0" smtClean="0"/>
              <a:t>غير </a:t>
            </a:r>
            <a:r>
              <a:rPr lang="ar-DZ" sz="2400" dirty="0"/>
              <a:t>مرنة لأنه يعتمد على مدى توفر المسطحات المائية من </a:t>
            </a:r>
            <a:r>
              <a:rPr lang="ar-DZ" sz="2400" dirty="0" smtClean="0"/>
              <a:t>البحار والانهار </a:t>
            </a:r>
            <a:r>
              <a:rPr lang="ar-DZ" sz="2400" dirty="0"/>
              <a:t>الكبيرة، لكنه يعتبر ذو كفاءة عالية من حيث حجم الحمولة </a:t>
            </a:r>
            <a:r>
              <a:rPr lang="ar-DZ" sz="2400" dirty="0"/>
              <a:t>و</a:t>
            </a:r>
            <a:r>
              <a:rPr lang="ar-DZ" sz="2400" dirty="0" smtClean="0"/>
              <a:t>التي </a:t>
            </a:r>
            <a:r>
              <a:rPr lang="ar-DZ" sz="2400" dirty="0"/>
              <a:t>تصل إلى الاف من </a:t>
            </a:r>
            <a:r>
              <a:rPr lang="ar-DZ" sz="2400" dirty="0" smtClean="0"/>
              <a:t>الاطنان بالنسبة </a:t>
            </a:r>
            <a:r>
              <a:rPr lang="ar-DZ" sz="2400" dirty="0"/>
              <a:t>للبضائع والاشخاص، كما يعد أرخص وسائل النقل لذا عادة ما يستخدم في نقل </a:t>
            </a:r>
            <a:r>
              <a:rPr lang="ar-DZ" sz="2400" dirty="0" smtClean="0"/>
              <a:t>البترول والمعدات الثقيلة. </a:t>
            </a:r>
            <a:r>
              <a:rPr lang="ar-DZ" sz="2400" dirty="0"/>
              <a:t>وينقسم إلى النقل النهري </a:t>
            </a:r>
            <a:r>
              <a:rPr lang="ar-DZ" sz="2400" dirty="0" smtClean="0"/>
              <a:t>والنقل </a:t>
            </a:r>
            <a:r>
              <a:rPr lang="ar-DZ" sz="2400" dirty="0"/>
              <a:t>البحري</a:t>
            </a:r>
            <a:endParaRPr lang="ar-DZ" sz="2400" dirty="0"/>
          </a:p>
        </p:txBody>
      </p:sp>
      <p:sp>
        <p:nvSpPr>
          <p:cNvPr id="4" name="Rectangle à coins arrondis 3"/>
          <p:cNvSpPr/>
          <p:nvPr/>
        </p:nvSpPr>
        <p:spPr>
          <a:xfrm>
            <a:off x="3635896" y="836712"/>
            <a:ext cx="1800200" cy="792088"/>
          </a:xfrm>
          <a:prstGeom prst="roundRect">
            <a:avLst/>
          </a:prstGeom>
          <a:solidFill>
            <a:srgbClr val="00B05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DZ" sz="2800" b="1" dirty="0" smtClean="0"/>
              <a:t>ثالثا</a:t>
            </a:r>
            <a:endParaRPr lang="ar-DZ" sz="2800" b="1" dirty="0"/>
          </a:p>
        </p:txBody>
      </p:sp>
    </p:spTree>
    <p:extLst>
      <p:ext uri="{BB962C8B-B14F-4D97-AF65-F5344CB8AC3E}">
        <p14:creationId xmlns:p14="http://schemas.microsoft.com/office/powerpoint/2010/main" val="3138283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amworkPresentation2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D570FFD5-B1B6-41A3-BD7B-00D5975DE44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TeamworkPresentation2</Template>
  <TotalTime>4366</TotalTime>
  <Words>2244</Words>
  <Application>Microsoft Office PowerPoint</Application>
  <PresentationFormat>Affichage à l'écran (4:3)</PresentationFormat>
  <Paragraphs>83</Paragraphs>
  <Slides>31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31</vt:i4>
      </vt:variant>
    </vt:vector>
  </HeadingPairs>
  <TitlesOfParts>
    <vt:vector size="32" baseType="lpstr">
      <vt:lpstr>TeamworkPresentation2</vt:lpstr>
      <vt:lpstr>وظيفة النقل في سلسلة الامداد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أساسية حول الامداد وسلسة الامداد</dc:title>
  <dc:creator>TAHRI</dc:creator>
  <cp:lastModifiedBy>TAHRI</cp:lastModifiedBy>
  <cp:revision>127</cp:revision>
  <dcterms:created xsi:type="dcterms:W3CDTF">2025-02-04T05:42:28Z</dcterms:created>
  <dcterms:modified xsi:type="dcterms:W3CDTF">2025-04-06T17:37:11Z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TC102282709990</vt:lpwstr>
  </property>
</Properties>
</file>