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 id="259" r:id="rId3"/>
    <p:sldId id="257" r:id="rId4"/>
    <p:sldId id="258" r:id="rId5"/>
    <p:sldId id="260" r:id="rId6"/>
    <p:sldId id="261" r:id="rId7"/>
    <p:sldId id="263" r:id="rId8"/>
    <p:sldId id="262" r:id="rId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1"/>
      </p:bgRef>
    </p:bg>
    <p:spTree>
      <p:nvGrpSpPr>
        <p:cNvPr id="1" name=""/>
        <p:cNvGrpSpPr/>
        <p:nvPr/>
      </p:nvGrpSpPr>
      <p:grpSpPr>
        <a:xfrm>
          <a:off x="0" y="0"/>
          <a:ext cx="0" cy="0"/>
          <a:chOff x="0" y="0"/>
          <a:chExt cx="0" cy="0"/>
        </a:xfrm>
      </p:grpSpPr>
      <p:sp>
        <p:nvSpPr>
          <p:cNvPr id="8" name="Titre 7"/>
          <p:cNvSpPr>
            <a:spLocks noGrp="1"/>
          </p:cNvSpPr>
          <p:nvPr>
            <p:ph type="ctrTitle"/>
          </p:nvPr>
        </p:nvSpPr>
        <p:spPr>
          <a:xfrm>
            <a:off x="2286000" y="3124200"/>
            <a:ext cx="6172200" cy="1894362"/>
          </a:xfrm>
        </p:spPr>
        <p:txBody>
          <a:bodyPr/>
          <a:lstStyle>
            <a:lvl1pPr>
              <a:defRPr b="1"/>
            </a:lvl1pPr>
          </a:lstStyle>
          <a:p>
            <a:r>
              <a:rPr kumimoji="0" lang="fr-FR" smtClean="0"/>
              <a:t>Modifiez le style du titre</a:t>
            </a:r>
            <a:endParaRPr kumimoji="0" lang="en-US"/>
          </a:p>
        </p:txBody>
      </p:sp>
      <p:sp>
        <p:nvSpPr>
          <p:cNvPr id="9" name="Sous-titr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Modifiez le style des sous-titres du masque</a:t>
            </a:r>
            <a:endParaRPr kumimoji="0" lang="en-US"/>
          </a:p>
        </p:txBody>
      </p:sp>
      <p:sp>
        <p:nvSpPr>
          <p:cNvPr id="28" name="Espace réservé de la date 27"/>
          <p:cNvSpPr>
            <a:spLocks noGrp="1"/>
          </p:cNvSpPr>
          <p:nvPr>
            <p:ph type="dt" sz="half" idx="10"/>
          </p:nvPr>
        </p:nvSpPr>
        <p:spPr bwMode="auto">
          <a:xfrm rot="5400000">
            <a:off x="7764621" y="1174097"/>
            <a:ext cx="2286000" cy="381000"/>
          </a:xfrm>
        </p:spPr>
        <p:txBody>
          <a:bodyPr/>
          <a:lstStyle/>
          <a:p>
            <a:fld id="{9607CC25-1FAA-48CF-8E14-A68E0486DF99}" type="datetimeFigureOut">
              <a:rPr lang="fr-FR" smtClean="0"/>
              <a:t>24/11/2024</a:t>
            </a:fld>
            <a:endParaRPr lang="fr-FR"/>
          </a:p>
        </p:txBody>
      </p:sp>
      <p:sp>
        <p:nvSpPr>
          <p:cNvPr id="17" name="Espace réservé du pied de page 16"/>
          <p:cNvSpPr>
            <a:spLocks noGrp="1"/>
          </p:cNvSpPr>
          <p:nvPr>
            <p:ph type="ftr" sz="quarter" idx="11"/>
          </p:nvPr>
        </p:nvSpPr>
        <p:spPr bwMode="auto">
          <a:xfrm rot="5400000">
            <a:off x="7077269" y="4181669"/>
            <a:ext cx="3657600" cy="384048"/>
          </a:xfrm>
        </p:spPr>
        <p:txBody>
          <a:bodyPr/>
          <a:lstStyle/>
          <a:p>
            <a:endParaRPr lang="fr-F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Connecteur droit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Connecteur droit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Connecteur droit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Ellipse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Ellipse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Ellipse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Espace réservé du numéro de diapositive 28"/>
          <p:cNvSpPr>
            <a:spLocks noGrp="1"/>
          </p:cNvSpPr>
          <p:nvPr>
            <p:ph type="sldNum" sz="quarter" idx="12"/>
          </p:nvPr>
        </p:nvSpPr>
        <p:spPr bwMode="auto">
          <a:xfrm>
            <a:off x="1325544" y="4928702"/>
            <a:ext cx="609600" cy="517524"/>
          </a:xfrm>
        </p:spPr>
        <p:txBody>
          <a:bodyPr/>
          <a:lstStyle/>
          <a:p>
            <a:fld id="{710D1493-5F17-4A57-86B1-939E2DD6D5E9}" type="slidenum">
              <a:rPr lang="fr-FR" smtClean="0"/>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9607CC25-1FAA-48CF-8E14-A68E0486DF99}" type="datetimeFigureOut">
              <a:rPr lang="fr-FR" smtClean="0"/>
              <a:t>24/11/2024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10D1493-5F17-4A57-86B1-939E2DD6D5E9}"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9"/>
            <a:ext cx="1676400" cy="5851525"/>
          </a:xfrm>
        </p:spPr>
        <p:txBody>
          <a:bodyPr vert="eaVer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9607CC25-1FAA-48CF-8E14-A68E0486DF99}" type="datetimeFigureOut">
              <a:rPr lang="fr-FR" smtClean="0"/>
              <a:t>24/11/2024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10D1493-5F17-4A57-86B1-939E2DD6D5E9}"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8" name="Espace réservé du contenu 7"/>
          <p:cNvSpPr>
            <a:spLocks noGrp="1"/>
          </p:cNvSpPr>
          <p:nvPr>
            <p:ph sz="quarter" idx="1"/>
          </p:nvPr>
        </p:nvSpPr>
        <p:spPr>
          <a:xfrm>
            <a:off x="457200" y="1600200"/>
            <a:ext cx="7467600" cy="4873752"/>
          </a:xfrm>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4"/>
          </p:nvPr>
        </p:nvSpPr>
        <p:spPr/>
        <p:txBody>
          <a:bodyPr rtlCol="0"/>
          <a:lstStyle/>
          <a:p>
            <a:fld id="{9607CC25-1FAA-48CF-8E14-A68E0486DF99}" type="datetimeFigureOut">
              <a:rPr lang="fr-FR" smtClean="0"/>
              <a:t>24/11/2024</a:t>
            </a:fld>
            <a:endParaRPr lang="fr-FR"/>
          </a:p>
        </p:txBody>
      </p:sp>
      <p:sp>
        <p:nvSpPr>
          <p:cNvPr id="9" name="Espace réservé du numéro de diapositive 8"/>
          <p:cNvSpPr>
            <a:spLocks noGrp="1"/>
          </p:cNvSpPr>
          <p:nvPr>
            <p:ph type="sldNum" sz="quarter" idx="15"/>
          </p:nvPr>
        </p:nvSpPr>
        <p:spPr/>
        <p:txBody>
          <a:bodyPr rtlCol="0"/>
          <a:lstStyle/>
          <a:p>
            <a:fld id="{710D1493-5F17-4A57-86B1-939E2DD6D5E9}" type="slidenum">
              <a:rPr lang="fr-FR" smtClean="0"/>
              <a:t>‹N°›</a:t>
            </a:fld>
            <a:endParaRPr lang="fr-FR"/>
          </a:p>
        </p:txBody>
      </p:sp>
      <p:sp>
        <p:nvSpPr>
          <p:cNvPr id="10" name="Espace réservé du pied de page 9"/>
          <p:cNvSpPr>
            <a:spLocks noGrp="1"/>
          </p:cNvSpPr>
          <p:nvPr>
            <p:ph type="ftr" sz="quarter" idx="16"/>
          </p:nvPr>
        </p:nvSpPr>
        <p:spPr/>
        <p:txBody>
          <a:bodyPr rtlCol="0"/>
          <a:lstStyle/>
          <a:p>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286000" y="2895600"/>
            <a:ext cx="6172200" cy="2053590"/>
          </a:xfrm>
        </p:spPr>
        <p:txBody>
          <a:bodyPr/>
          <a:lstStyle>
            <a:lvl1pPr algn="l">
              <a:buNone/>
              <a:defRPr sz="3000" b="1" cap="small" baseline="0"/>
            </a:lvl1pPr>
          </a:lstStyle>
          <a:p>
            <a:r>
              <a:rPr kumimoji="0" lang="fr-FR" smtClean="0"/>
              <a:t>Modifiez le style du titre</a:t>
            </a:r>
            <a:endParaRPr kumimoji="0" lang="en-US"/>
          </a:p>
        </p:txBody>
      </p:sp>
      <p:sp>
        <p:nvSpPr>
          <p:cNvPr id="3" name="Espace réservé du texte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Modifiez les styles du texte du masque</a:t>
            </a:r>
          </a:p>
        </p:txBody>
      </p:sp>
      <p:sp>
        <p:nvSpPr>
          <p:cNvPr id="4" name="Espace réservé de la date 3"/>
          <p:cNvSpPr>
            <a:spLocks noGrp="1"/>
          </p:cNvSpPr>
          <p:nvPr>
            <p:ph type="dt" sz="half" idx="10"/>
          </p:nvPr>
        </p:nvSpPr>
        <p:spPr bwMode="auto">
          <a:xfrm rot="5400000">
            <a:off x="7763256" y="1170432"/>
            <a:ext cx="2286000" cy="381000"/>
          </a:xfrm>
        </p:spPr>
        <p:txBody>
          <a:bodyPr/>
          <a:lstStyle/>
          <a:p>
            <a:fld id="{9607CC25-1FAA-48CF-8E14-A68E0486DF99}" type="datetimeFigureOut">
              <a:rPr lang="fr-FR" smtClean="0"/>
              <a:t>24/11/2024</a:t>
            </a:fld>
            <a:endParaRPr lang="fr-FR"/>
          </a:p>
        </p:txBody>
      </p:sp>
      <p:sp>
        <p:nvSpPr>
          <p:cNvPr id="5" name="Espace réservé du pied de page 4"/>
          <p:cNvSpPr>
            <a:spLocks noGrp="1"/>
          </p:cNvSpPr>
          <p:nvPr>
            <p:ph type="ftr" sz="quarter" idx="11"/>
          </p:nvPr>
        </p:nvSpPr>
        <p:spPr bwMode="auto">
          <a:xfrm rot="5400000">
            <a:off x="7077456" y="4178808"/>
            <a:ext cx="3657600" cy="384048"/>
          </a:xfrm>
        </p:spPr>
        <p:txBody>
          <a:bodyPr/>
          <a:lstStyle/>
          <a:p>
            <a:endParaRPr lang="fr-F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Connecteur droit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Connecteur droit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Ellipse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Ellipse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llipse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Connecteur droit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Espace réservé du numéro de diapositive 5"/>
          <p:cNvSpPr>
            <a:spLocks noGrp="1"/>
          </p:cNvSpPr>
          <p:nvPr>
            <p:ph type="sldNum" sz="quarter" idx="12"/>
          </p:nvPr>
        </p:nvSpPr>
        <p:spPr bwMode="auto">
          <a:xfrm>
            <a:off x="1340616" y="4928702"/>
            <a:ext cx="609600" cy="517524"/>
          </a:xfrm>
        </p:spPr>
        <p:txBody>
          <a:bodyPr/>
          <a:lstStyle/>
          <a:p>
            <a:fld id="{710D1493-5F17-4A57-86B1-939E2DD6D5E9}" type="slidenum">
              <a:rPr lang="fr-FR" smtClean="0"/>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5" name="Espace réservé de la date 4"/>
          <p:cNvSpPr>
            <a:spLocks noGrp="1"/>
          </p:cNvSpPr>
          <p:nvPr>
            <p:ph type="dt" sz="half" idx="10"/>
          </p:nvPr>
        </p:nvSpPr>
        <p:spPr/>
        <p:txBody>
          <a:bodyPr/>
          <a:lstStyle/>
          <a:p>
            <a:fld id="{9607CC25-1FAA-48CF-8E14-A68E0486DF99}" type="datetimeFigureOut">
              <a:rPr lang="fr-FR" smtClean="0"/>
              <a:t>24/11/2024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10D1493-5F17-4A57-86B1-939E2DD6D5E9}" type="slidenum">
              <a:rPr lang="fr-FR" smtClean="0"/>
              <a:t>‹N°›</a:t>
            </a:fld>
            <a:endParaRPr lang="fr-FR"/>
          </a:p>
        </p:txBody>
      </p:sp>
      <p:sp>
        <p:nvSpPr>
          <p:cNvPr id="9" name="Espace réservé du contenu 8"/>
          <p:cNvSpPr>
            <a:spLocks noGrp="1"/>
          </p:cNvSpPr>
          <p:nvPr>
            <p:ph sz="quarter" idx="1"/>
          </p:nvPr>
        </p:nvSpPr>
        <p:spPr>
          <a:xfrm>
            <a:off x="457200" y="1600200"/>
            <a:ext cx="3657600" cy="4572000"/>
          </a:xfrm>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270248" y="1600200"/>
            <a:ext cx="3657600" cy="4572000"/>
          </a:xfrm>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7543800" cy="1143000"/>
          </a:xfrm>
        </p:spPr>
        <p:txBody>
          <a:bodyPr anchor="b"/>
          <a:lstStyle>
            <a:lvl1pPr>
              <a:defRPr/>
            </a:lvl1pPr>
          </a:lstStyle>
          <a:p>
            <a:r>
              <a:rPr kumimoji="0" lang="fr-FR" smtClean="0"/>
              <a:t>Modifiez le style du titre</a:t>
            </a:r>
            <a:endParaRPr kumimoji="0" lang="en-US"/>
          </a:p>
        </p:txBody>
      </p:sp>
      <p:sp>
        <p:nvSpPr>
          <p:cNvPr id="7" name="Espace réservé de la date 6"/>
          <p:cNvSpPr>
            <a:spLocks noGrp="1"/>
          </p:cNvSpPr>
          <p:nvPr>
            <p:ph type="dt" sz="half" idx="10"/>
          </p:nvPr>
        </p:nvSpPr>
        <p:spPr/>
        <p:txBody>
          <a:bodyPr/>
          <a:lstStyle/>
          <a:p>
            <a:fld id="{9607CC25-1FAA-48CF-8E14-A68E0486DF99}" type="datetimeFigureOut">
              <a:rPr lang="fr-FR" smtClean="0"/>
              <a:t>24/11/2024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710D1493-5F17-4A57-86B1-939E2DD6D5E9}" type="slidenum">
              <a:rPr lang="fr-FR" smtClean="0"/>
              <a:t>‹N°›</a:t>
            </a:fld>
            <a:endParaRPr lang="fr-FR"/>
          </a:p>
        </p:txBody>
      </p:sp>
      <p:sp>
        <p:nvSpPr>
          <p:cNvPr id="11" name="Espace réservé du contenu 10"/>
          <p:cNvSpPr>
            <a:spLocks noGrp="1"/>
          </p:cNvSpPr>
          <p:nvPr>
            <p:ph sz="quarter" idx="2"/>
          </p:nvPr>
        </p:nvSpPr>
        <p:spPr>
          <a:xfrm>
            <a:off x="457200" y="2362200"/>
            <a:ext cx="3657600" cy="3886200"/>
          </a:xfrm>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quarter" idx="4"/>
          </p:nvPr>
        </p:nvSpPr>
        <p:spPr>
          <a:xfrm>
            <a:off x="4371975" y="2362200"/>
            <a:ext cx="3657600" cy="3886200"/>
          </a:xfrm>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2" name="Espace réservé du texte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Modifiez les styles du texte du masque</a:t>
            </a:r>
          </a:p>
        </p:txBody>
      </p:sp>
      <p:sp>
        <p:nvSpPr>
          <p:cNvPr id="14" name="Espace réservé du texte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Modifiez les styles du texte du masque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6" name="Espace réservé de la date 5"/>
          <p:cNvSpPr>
            <a:spLocks noGrp="1"/>
          </p:cNvSpPr>
          <p:nvPr>
            <p:ph type="dt" sz="half" idx="10"/>
          </p:nvPr>
        </p:nvSpPr>
        <p:spPr/>
        <p:txBody>
          <a:bodyPr rtlCol="0"/>
          <a:lstStyle/>
          <a:p>
            <a:fld id="{9607CC25-1FAA-48CF-8E14-A68E0486DF99}" type="datetimeFigureOut">
              <a:rPr lang="fr-FR" smtClean="0"/>
              <a:t>24/11/2024</a:t>
            </a:fld>
            <a:endParaRPr lang="fr-FR"/>
          </a:p>
        </p:txBody>
      </p:sp>
      <p:sp>
        <p:nvSpPr>
          <p:cNvPr id="7" name="Espace réservé du numéro de diapositive 6"/>
          <p:cNvSpPr>
            <a:spLocks noGrp="1"/>
          </p:cNvSpPr>
          <p:nvPr>
            <p:ph type="sldNum" sz="quarter" idx="11"/>
          </p:nvPr>
        </p:nvSpPr>
        <p:spPr/>
        <p:txBody>
          <a:bodyPr rtlCol="0"/>
          <a:lstStyle/>
          <a:p>
            <a:fld id="{710D1493-5F17-4A57-86B1-939E2DD6D5E9}" type="slidenum">
              <a:rPr lang="fr-FR" smtClean="0"/>
              <a:t>‹N°›</a:t>
            </a:fld>
            <a:endParaRPr lang="fr-FR"/>
          </a:p>
        </p:txBody>
      </p:sp>
      <p:sp>
        <p:nvSpPr>
          <p:cNvPr id="8" name="Espace réservé du pied de page 7"/>
          <p:cNvSpPr>
            <a:spLocks noGrp="1"/>
          </p:cNvSpPr>
          <p:nvPr>
            <p:ph type="ftr" sz="quarter" idx="12"/>
          </p:nvPr>
        </p:nvSpPr>
        <p:spPr/>
        <p:txBody>
          <a:bodyPr rtlCol="0"/>
          <a:lstStyle/>
          <a:p>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9607CC25-1FAA-48CF-8E14-A68E0486DF99}" type="datetimeFigureOut">
              <a:rPr lang="fr-FR" smtClean="0"/>
              <a:t>24/11/2024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710D1493-5F17-4A57-86B1-939E2DD6D5E9}"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1">
        <a:schemeClr val="bg1"/>
      </p:bgRef>
    </p:bg>
    <p:spTree>
      <p:nvGrpSpPr>
        <p:cNvPr id="1" name=""/>
        <p:cNvGrpSpPr/>
        <p:nvPr/>
      </p:nvGrpSpPr>
      <p:grpSpPr>
        <a:xfrm>
          <a:off x="0" y="0"/>
          <a:ext cx="0" cy="0"/>
          <a:chOff x="0" y="0"/>
          <a:chExt cx="0" cy="0"/>
        </a:xfrm>
      </p:grpSpPr>
      <p:sp>
        <p:nvSpPr>
          <p:cNvPr id="10" name="Connecteur droit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r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fr-FR" smtClean="0"/>
              <a:t>Modifiez le style du titre</a:t>
            </a:r>
            <a:endParaRPr kumimoji="0" lang="en-US"/>
          </a:p>
        </p:txBody>
      </p:sp>
      <p:sp>
        <p:nvSpPr>
          <p:cNvPr id="3" name="Espace réservé du texte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fr-FR" smtClean="0"/>
              <a:t>Modifiez les styles du texte du masque</a:t>
            </a:r>
          </a:p>
        </p:txBody>
      </p:sp>
      <p:sp>
        <p:nvSpPr>
          <p:cNvPr id="8" name="Connecteur droit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Connecteur droit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Connecteur droit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Ellipse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Espace réservé du contenu 17"/>
          <p:cNvSpPr>
            <a:spLocks noGrp="1"/>
          </p:cNvSpPr>
          <p:nvPr>
            <p:ph sz="quarter" idx="1"/>
          </p:nvPr>
        </p:nvSpPr>
        <p:spPr>
          <a:xfrm>
            <a:off x="304800" y="274320"/>
            <a:ext cx="5638800" cy="6327648"/>
          </a:xfrm>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1" name="Espace réservé de la date 20"/>
          <p:cNvSpPr>
            <a:spLocks noGrp="1"/>
          </p:cNvSpPr>
          <p:nvPr>
            <p:ph type="dt" sz="half" idx="14"/>
          </p:nvPr>
        </p:nvSpPr>
        <p:spPr/>
        <p:txBody>
          <a:bodyPr rtlCol="0"/>
          <a:lstStyle/>
          <a:p>
            <a:fld id="{9607CC25-1FAA-48CF-8E14-A68E0486DF99}" type="datetimeFigureOut">
              <a:rPr lang="fr-FR" smtClean="0"/>
              <a:t>24/11/2024</a:t>
            </a:fld>
            <a:endParaRPr lang="fr-FR"/>
          </a:p>
        </p:txBody>
      </p:sp>
      <p:sp>
        <p:nvSpPr>
          <p:cNvPr id="22" name="Espace réservé du numéro de diapositive 21"/>
          <p:cNvSpPr>
            <a:spLocks noGrp="1"/>
          </p:cNvSpPr>
          <p:nvPr>
            <p:ph type="sldNum" sz="quarter" idx="15"/>
          </p:nvPr>
        </p:nvSpPr>
        <p:spPr/>
        <p:txBody>
          <a:bodyPr rtlCol="0"/>
          <a:lstStyle/>
          <a:p>
            <a:fld id="{710D1493-5F17-4A57-86B1-939E2DD6D5E9}" type="slidenum">
              <a:rPr lang="fr-FR" smtClean="0"/>
              <a:t>‹N°›</a:t>
            </a:fld>
            <a:endParaRPr lang="fr-FR"/>
          </a:p>
        </p:txBody>
      </p:sp>
      <p:sp>
        <p:nvSpPr>
          <p:cNvPr id="23" name="Espace réservé du pied de page 22"/>
          <p:cNvSpPr>
            <a:spLocks noGrp="1"/>
          </p:cNvSpPr>
          <p:nvPr>
            <p:ph type="ftr" sz="quarter" idx="16"/>
          </p:nvPr>
        </p:nvSpPr>
        <p:spPr/>
        <p:txBody>
          <a:bodyPr rtlCol="0"/>
          <a:lstStyle/>
          <a:p>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Connecteur droit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Ellipse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re 1"/>
          <p:cNvSpPr>
            <a:spLocks noGrp="1"/>
          </p:cNvSpPr>
          <p:nvPr>
            <p:ph type="title"/>
          </p:nvPr>
        </p:nvSpPr>
        <p:spPr>
          <a:xfrm rot="5400000">
            <a:off x="3350133" y="3200400"/>
            <a:ext cx="6309360" cy="457200"/>
          </a:xfrm>
        </p:spPr>
        <p:txBody>
          <a:bodyPr anchor="b"/>
          <a:lstStyle>
            <a:lvl1pPr algn="l">
              <a:buNone/>
              <a:defRPr sz="2000" b="1"/>
            </a:lvl1pPr>
          </a:lstStyle>
          <a:p>
            <a:r>
              <a:rPr kumimoji="0" lang="fr-FR" smtClean="0"/>
              <a:t>Modifiez le style du titre</a:t>
            </a:r>
            <a:endParaRPr kumimoji="0" lang="en-US"/>
          </a:p>
        </p:txBody>
      </p:sp>
      <p:sp>
        <p:nvSpPr>
          <p:cNvPr id="3" name="Espace réservé pour une image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fr-FR" smtClean="0"/>
              <a:t>Modifiez les styles du texte du masque</a:t>
            </a:r>
          </a:p>
        </p:txBody>
      </p:sp>
      <p:sp>
        <p:nvSpPr>
          <p:cNvPr id="10" name="Connecteur droit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necteur droit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Connecteur droit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Connecteur droit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Espace réservé de la date 16"/>
          <p:cNvSpPr>
            <a:spLocks noGrp="1"/>
          </p:cNvSpPr>
          <p:nvPr>
            <p:ph type="dt" sz="half" idx="10"/>
          </p:nvPr>
        </p:nvSpPr>
        <p:spPr/>
        <p:txBody>
          <a:bodyPr rtlCol="0"/>
          <a:lstStyle/>
          <a:p>
            <a:fld id="{9607CC25-1FAA-48CF-8E14-A68E0486DF99}" type="datetimeFigureOut">
              <a:rPr lang="fr-FR" smtClean="0"/>
              <a:t>24/11/2024</a:t>
            </a:fld>
            <a:endParaRPr lang="fr-FR"/>
          </a:p>
        </p:txBody>
      </p:sp>
      <p:sp>
        <p:nvSpPr>
          <p:cNvPr id="18" name="Espace réservé du numéro de diapositive 17"/>
          <p:cNvSpPr>
            <a:spLocks noGrp="1"/>
          </p:cNvSpPr>
          <p:nvPr>
            <p:ph type="sldNum" sz="quarter" idx="11"/>
          </p:nvPr>
        </p:nvSpPr>
        <p:spPr/>
        <p:txBody>
          <a:bodyPr rtlCol="0"/>
          <a:lstStyle/>
          <a:p>
            <a:fld id="{710D1493-5F17-4A57-86B1-939E2DD6D5E9}" type="slidenum">
              <a:rPr lang="fr-FR" smtClean="0"/>
              <a:t>‹N°›</a:t>
            </a:fld>
            <a:endParaRPr lang="fr-FR"/>
          </a:p>
        </p:txBody>
      </p:sp>
      <p:sp>
        <p:nvSpPr>
          <p:cNvPr id="21" name="Espace réservé du pied de page 20"/>
          <p:cNvSpPr>
            <a:spLocks noGrp="1"/>
          </p:cNvSpPr>
          <p:nvPr>
            <p:ph type="ftr" sz="quarter" idx="12"/>
          </p:nvPr>
        </p:nvSpPr>
        <p:spPr/>
        <p:txBody>
          <a:bodyPr rtlCol="0"/>
          <a:lstStyle/>
          <a:p>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Connecteur droit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Espace réservé du titre 21"/>
          <p:cNvSpPr>
            <a:spLocks noGrp="1"/>
          </p:cNvSpPr>
          <p:nvPr>
            <p:ph type="title"/>
          </p:nvPr>
        </p:nvSpPr>
        <p:spPr>
          <a:xfrm>
            <a:off x="457200" y="274638"/>
            <a:ext cx="7467600" cy="1143000"/>
          </a:xfrm>
          <a:prstGeom prst="rect">
            <a:avLst/>
          </a:prstGeom>
        </p:spPr>
        <p:txBody>
          <a:bodyPr vert="horz" anchor="b">
            <a:normAutofit/>
          </a:bodyPr>
          <a:lstStyle/>
          <a:p>
            <a:r>
              <a:rPr kumimoji="0" lang="fr-FR" smtClean="0"/>
              <a:t>Modifiez le style du titre</a:t>
            </a:r>
            <a:endParaRPr kumimoji="0" lang="en-US"/>
          </a:p>
        </p:txBody>
      </p:sp>
      <p:sp>
        <p:nvSpPr>
          <p:cNvPr id="13" name="Espace réservé du texte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fr-FR" smtClean="0"/>
              <a:t>Modifiez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9607CC25-1FAA-48CF-8E14-A68E0486DF99}" type="datetimeFigureOut">
              <a:rPr lang="fr-FR" smtClean="0"/>
              <a:t>24/11/2024</a:t>
            </a:fld>
            <a:endParaRPr lang="fr-FR"/>
          </a:p>
        </p:txBody>
      </p:sp>
      <p:sp>
        <p:nvSpPr>
          <p:cNvPr id="3" name="Espace réservé du pied de page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fr-FR"/>
          </a:p>
        </p:txBody>
      </p:sp>
      <p:sp>
        <p:nvSpPr>
          <p:cNvPr id="7" name="Connecteur droit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Connecteur droit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Ellipse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space réservé du numéro de diapositive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710D1493-5F17-4A57-86B1-939E2DD6D5E9}"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fastercapital.com/arabpreneur/&#1578;&#1581;&#1604;&#1610;&#1604;-&#1575;&#1606;&#1581;&#1585;&#1575;&#1601;-&#1575;&#1604;&#1578;&#1603;&#1604;&#1601;&#1577;--&#1603;&#1610;&#1601;&#1610;&#1577;-&#1578;&#1581;&#1583;&#1610;&#1583;-&#1575;&#1606;&#1581;&#1585;&#1575;&#1601;&#1575;&#1578;-&#1575;&#1604;&#1578;&#1603;&#1604;&#1601;&#1577;-&#1608;&#1575;&#1604;&#1578;&#1581;&#1603;&#1605;-&#1601;&#1610;&#1607;&#1575;.html" TargetMode="External"/><Relationship Id="rId2" Type="http://schemas.openxmlformats.org/officeDocument/2006/relationships/hyperlink" Target="https://fastercapital.com/arabpreneur/&#1578;&#1581;&#1604;&#1610;&#1604;-&#1575;&#1606;&#1581;&#1585;&#1575;&#1601;-&#1575;&#1604;&#1578;&#1603;&#1604;&#1601;&#1577;--&#1603;&#1610;&#1601;&#1610;&#1577;-&#1578;&#1581;&#1604;&#1610;&#1604;-&#1608;&#1588;&#1585;&#1581;-&#1571;&#1587;&#1576;&#1575;&#1576;-&#1608;&#1593;&#1608;&#1575;&#1602;&#1576;-&#1575;&#1606;&#1581;&#1585;&#1575;&#1601;-&#1575;&#1604;&#1578;&#1603;&#1604;&#1601;&#1577;.html"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55576" y="30591"/>
            <a:ext cx="7772400" cy="4344144"/>
          </a:xfrm>
        </p:spPr>
        <p:txBody>
          <a:bodyPr>
            <a:normAutofit fontScale="90000"/>
          </a:bodyPr>
          <a:lstStyle/>
          <a:p>
            <a:pPr algn="ctr"/>
            <a:r>
              <a:rPr lang="ar-DZ" sz="4000" dirty="0">
                <a:solidFill>
                  <a:srgbClr val="F07F09">
                    <a:tint val="88000"/>
                    <a:satMod val="150000"/>
                  </a:srgbClr>
                </a:solidFill>
                <a:effectLst>
                  <a:outerShdw blurRad="53975" dist="22860" dir="5400000" algn="tl" rotWithShape="0">
                    <a:srgbClr val="000000">
                      <a:alpha val="55000"/>
                    </a:srgbClr>
                  </a:outerShdw>
                </a:effectLst>
                <a:latin typeface="Verdana"/>
              </a:rPr>
              <a:t>جامعة محمد خيضر </a:t>
            </a:r>
            <a:r>
              <a:rPr lang="ar-DZ" sz="4000" dirty="0" smtClean="0">
                <a:solidFill>
                  <a:srgbClr val="F07F09">
                    <a:tint val="88000"/>
                    <a:satMod val="150000"/>
                  </a:srgbClr>
                </a:solidFill>
                <a:effectLst>
                  <a:outerShdw blurRad="53975" dist="22860" dir="5400000" algn="tl" rotWithShape="0">
                    <a:srgbClr val="000000">
                      <a:alpha val="55000"/>
                    </a:srgbClr>
                  </a:outerShdw>
                </a:effectLst>
                <a:latin typeface="Verdana"/>
              </a:rPr>
              <a:t>بسكرة</a:t>
            </a:r>
            <a:r>
              <a:rPr lang="ar-DZ" sz="6600" dirty="0">
                <a:solidFill>
                  <a:srgbClr val="E3DED1">
                    <a:shade val="25000"/>
                  </a:srgbClr>
                </a:solidFill>
                <a:latin typeface="Verdana"/>
              </a:rPr>
              <a:t/>
            </a:r>
            <a:br>
              <a:rPr lang="ar-DZ" sz="6600" dirty="0">
                <a:solidFill>
                  <a:srgbClr val="E3DED1">
                    <a:shade val="25000"/>
                  </a:srgbClr>
                </a:solidFill>
                <a:latin typeface="Verdana"/>
              </a:rPr>
            </a:br>
            <a:r>
              <a:rPr lang="ar-DZ" sz="2800" dirty="0">
                <a:solidFill>
                  <a:srgbClr val="F07F09">
                    <a:tint val="88000"/>
                    <a:satMod val="150000"/>
                  </a:srgbClr>
                </a:solidFill>
                <a:effectLst>
                  <a:outerShdw blurRad="53975" dist="22860" dir="5400000" algn="tl" rotWithShape="0">
                    <a:srgbClr val="000000">
                      <a:alpha val="55000"/>
                    </a:srgbClr>
                  </a:outerShdw>
                </a:effectLst>
                <a:latin typeface="Verdana"/>
              </a:rPr>
              <a:t>كلية العلوم الاقتصادية والتجارية وعلوم التسيير</a:t>
            </a:r>
            <a:br>
              <a:rPr lang="ar-DZ" sz="2800" dirty="0">
                <a:solidFill>
                  <a:srgbClr val="F07F09">
                    <a:tint val="88000"/>
                    <a:satMod val="150000"/>
                  </a:srgbClr>
                </a:solidFill>
                <a:effectLst>
                  <a:outerShdw blurRad="53975" dist="22860" dir="5400000" algn="tl" rotWithShape="0">
                    <a:srgbClr val="000000">
                      <a:alpha val="55000"/>
                    </a:srgbClr>
                  </a:outerShdw>
                </a:effectLst>
                <a:latin typeface="Verdana"/>
              </a:rPr>
            </a:br>
            <a:r>
              <a:rPr lang="ar-DZ" sz="4000" dirty="0">
                <a:solidFill>
                  <a:srgbClr val="F07F09">
                    <a:tint val="88000"/>
                    <a:satMod val="150000"/>
                  </a:srgbClr>
                </a:solidFill>
                <a:effectLst>
                  <a:outerShdw blurRad="53975" dist="22860" dir="5400000" algn="tl" rotWithShape="0">
                    <a:srgbClr val="000000">
                      <a:alpha val="55000"/>
                    </a:srgbClr>
                  </a:outerShdw>
                </a:effectLst>
                <a:latin typeface="Verdana"/>
              </a:rPr>
              <a:t>قسم العلوم التجارية</a:t>
            </a:r>
            <a:r>
              <a:rPr lang="fr-FR" sz="4000" dirty="0"/>
              <a:t/>
            </a:r>
            <a:br>
              <a:rPr lang="fr-FR" sz="4000" dirty="0"/>
            </a:br>
            <a:r>
              <a:rPr lang="ar-DZ" sz="4400" dirty="0">
                <a:solidFill>
                  <a:srgbClr val="E3DED1">
                    <a:shade val="25000"/>
                  </a:srgbClr>
                </a:solidFill>
                <a:latin typeface="Verdana"/>
              </a:rPr>
              <a:t>مقياس الرقابة التسويقية</a:t>
            </a:r>
            <a:br>
              <a:rPr lang="ar-DZ" sz="4400" dirty="0">
                <a:solidFill>
                  <a:srgbClr val="E3DED1">
                    <a:shade val="25000"/>
                  </a:srgbClr>
                </a:solidFill>
                <a:latin typeface="Verdana"/>
              </a:rPr>
            </a:br>
            <a:r>
              <a:rPr lang="ar-DZ" sz="4400" dirty="0">
                <a:solidFill>
                  <a:srgbClr val="E3DED1">
                    <a:shade val="25000"/>
                  </a:srgbClr>
                </a:solidFill>
                <a:latin typeface="Verdana"/>
              </a:rPr>
              <a:t>السنة الثانية ماستر</a:t>
            </a:r>
            <a:br>
              <a:rPr lang="ar-DZ" sz="4400" dirty="0">
                <a:solidFill>
                  <a:srgbClr val="E3DED1">
                    <a:shade val="25000"/>
                  </a:srgbClr>
                </a:solidFill>
                <a:latin typeface="Verdana"/>
              </a:rPr>
            </a:br>
            <a:r>
              <a:rPr lang="ar-DZ" sz="4400" dirty="0">
                <a:solidFill>
                  <a:srgbClr val="E3DED1">
                    <a:shade val="25000"/>
                  </a:srgbClr>
                </a:solidFill>
                <a:latin typeface="Verdana"/>
              </a:rPr>
              <a:t>تخصص تسويق</a:t>
            </a:r>
            <a:br>
              <a:rPr lang="ar-DZ" sz="4400" dirty="0">
                <a:solidFill>
                  <a:srgbClr val="E3DED1">
                    <a:shade val="25000"/>
                  </a:srgbClr>
                </a:solidFill>
                <a:latin typeface="Verdana"/>
              </a:rPr>
            </a:br>
            <a:r>
              <a:rPr lang="ar-DZ" sz="4400" dirty="0">
                <a:solidFill>
                  <a:srgbClr val="E3DED1">
                    <a:shade val="25000"/>
                  </a:srgbClr>
                </a:solidFill>
                <a:latin typeface="Verdana"/>
              </a:rPr>
              <a:t>د-سارة </a:t>
            </a:r>
            <a:r>
              <a:rPr lang="ar-DZ" sz="4400" dirty="0" err="1">
                <a:solidFill>
                  <a:srgbClr val="E3DED1">
                    <a:shade val="25000"/>
                  </a:srgbClr>
                </a:solidFill>
                <a:latin typeface="Verdana"/>
              </a:rPr>
              <a:t>زاغز</a:t>
            </a:r>
            <a:endParaRPr lang="fr-FR" dirty="0"/>
          </a:p>
        </p:txBody>
      </p:sp>
      <p:sp>
        <p:nvSpPr>
          <p:cNvPr id="3" name="Sous-titre 2"/>
          <p:cNvSpPr>
            <a:spLocks noGrp="1"/>
          </p:cNvSpPr>
          <p:nvPr>
            <p:ph type="subTitle" idx="1"/>
          </p:nvPr>
        </p:nvSpPr>
        <p:spPr>
          <a:xfrm>
            <a:off x="1115616" y="4869160"/>
            <a:ext cx="7702624" cy="1371600"/>
          </a:xfrm>
        </p:spPr>
        <p:txBody>
          <a:bodyPr>
            <a:normAutofit lnSpcReduction="10000"/>
          </a:bodyPr>
          <a:lstStyle/>
          <a:p>
            <a:pPr algn="ctr" rtl="1"/>
            <a:r>
              <a:rPr lang="ar-DZ" sz="4000" dirty="0" smtClean="0">
                <a:solidFill>
                  <a:schemeClr val="accent1">
                    <a:lumMod val="75000"/>
                  </a:schemeClr>
                </a:solidFill>
              </a:rPr>
              <a:t>تحليل الانحراف في </a:t>
            </a:r>
            <a:r>
              <a:rPr lang="ar-DZ" sz="4000" dirty="0" smtClean="0">
                <a:solidFill>
                  <a:schemeClr val="accent1">
                    <a:lumMod val="75000"/>
                  </a:schemeClr>
                </a:solidFill>
              </a:rPr>
              <a:t>التكاليف التسويقية</a:t>
            </a:r>
            <a:endParaRPr lang="fr-FR" sz="4000" dirty="0">
              <a:solidFill>
                <a:schemeClr val="accent1">
                  <a:lumMod val="75000"/>
                </a:schemeClr>
              </a:solidFill>
            </a:endParaRPr>
          </a:p>
          <a:p>
            <a:pPr algn="ctr" rtl="1"/>
            <a:r>
              <a:rPr lang="ar-DZ" sz="4000" dirty="0" smtClean="0">
                <a:solidFill>
                  <a:schemeClr val="accent1">
                    <a:lumMod val="75000"/>
                  </a:schemeClr>
                </a:solidFill>
              </a:rPr>
              <a:t> و </a:t>
            </a:r>
            <a:r>
              <a:rPr lang="ar-DZ" sz="4000" dirty="0">
                <a:solidFill>
                  <a:schemeClr val="accent1">
                    <a:lumMod val="75000"/>
                  </a:schemeClr>
                </a:solidFill>
              </a:rPr>
              <a:t>رقم </a:t>
            </a:r>
            <a:r>
              <a:rPr lang="ar-DZ" sz="4000" dirty="0" smtClean="0">
                <a:solidFill>
                  <a:schemeClr val="accent1">
                    <a:lumMod val="75000"/>
                  </a:schemeClr>
                </a:solidFill>
              </a:rPr>
              <a:t>الاعمال</a:t>
            </a:r>
            <a:endParaRPr lang="fr-FR" sz="4000" dirty="0">
              <a:solidFill>
                <a:schemeClr val="accent1">
                  <a:lumMod val="75000"/>
                </a:schemeClr>
              </a:solidFill>
            </a:endParaRPr>
          </a:p>
        </p:txBody>
      </p:sp>
    </p:spTree>
    <p:extLst>
      <p:ext uri="{BB962C8B-B14F-4D97-AF65-F5344CB8AC3E}">
        <p14:creationId xmlns:p14="http://schemas.microsoft.com/office/powerpoint/2010/main" val="91163985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457200" y="476672"/>
            <a:ext cx="7859216" cy="5997280"/>
          </a:xfrm>
        </p:spPr>
        <p:txBody>
          <a:bodyPr>
            <a:normAutofit/>
          </a:bodyPr>
          <a:lstStyle/>
          <a:p>
            <a:pPr algn="r" rtl="1"/>
            <a:r>
              <a:rPr lang="ar-DZ" dirty="0" smtClean="0"/>
              <a:t>يعد </a:t>
            </a:r>
            <a:r>
              <a:rPr lang="ar-DZ" dirty="0">
                <a:hlinkClick r:id="rId2" tooltip="تحليل انحراف التكلفة  كيفية تحليل وشرح أسباب وعواقب انحراف التكلفة"/>
              </a:rPr>
              <a:t>تحليل انحراف التكلفة</a:t>
            </a:r>
            <a:r>
              <a:rPr lang="ar-DZ" dirty="0"/>
              <a:t> أداة حاسمة تستخدم في إدارة المشاريع والتحليل المالي لتقييم </a:t>
            </a:r>
            <a:r>
              <a:rPr lang="ar-DZ" u="sng" dirty="0">
                <a:hlinkClick r:id="rId3" tooltip="تحليل انحراف التكلفة  كيفية تحديد انحرافات التكلفة والتحكم فيها"/>
              </a:rPr>
              <a:t>انحرافات التكلفة والتحكم</a:t>
            </a:r>
            <a:r>
              <a:rPr lang="ar-DZ" dirty="0"/>
              <a:t> </a:t>
            </a:r>
            <a:r>
              <a:rPr lang="ar-DZ" dirty="0" smtClean="0"/>
              <a:t>فيها . فالهدف من </a:t>
            </a:r>
            <a:r>
              <a:rPr lang="ar-DZ" b="1" u="sng" dirty="0" smtClean="0"/>
              <a:t>نظام التكاليف  المعيارية</a:t>
            </a:r>
            <a:r>
              <a:rPr lang="ar-DZ" b="1" dirty="0" smtClean="0"/>
              <a:t> </a:t>
            </a:r>
            <a:r>
              <a:rPr lang="ar-DZ" dirty="0" smtClean="0"/>
              <a:t>هو اعداد معايير تكون بمثابة خطة يسير عليها </a:t>
            </a:r>
            <a:r>
              <a:rPr lang="ar-DZ" b="1" dirty="0" smtClean="0">
                <a:solidFill>
                  <a:srgbClr val="FF0000"/>
                </a:solidFill>
              </a:rPr>
              <a:t>التنفيذ من ناحية </a:t>
            </a:r>
            <a:r>
              <a:rPr lang="ar-DZ" dirty="0" smtClean="0"/>
              <a:t>واساس </a:t>
            </a:r>
            <a:r>
              <a:rPr lang="ar-DZ" b="1" dirty="0" smtClean="0">
                <a:solidFill>
                  <a:srgbClr val="FF0000"/>
                </a:solidFill>
              </a:rPr>
              <a:t>لضبط ورقابة التكاليف الفعلية  من بعد انفاقها </a:t>
            </a:r>
            <a:r>
              <a:rPr lang="ar-DZ" dirty="0" smtClean="0"/>
              <a:t>من ناحية اخرى.</a:t>
            </a:r>
          </a:p>
          <a:p>
            <a:pPr algn="r" rtl="1"/>
            <a:r>
              <a:rPr lang="ar-SA" dirty="0" smtClean="0">
                <a:latin typeface="rasol"/>
                <a:ea typeface="Calibri"/>
                <a:cs typeface="Arial"/>
              </a:rPr>
              <a:t>إذا </a:t>
            </a:r>
            <a:r>
              <a:rPr lang="ar-SA" dirty="0">
                <a:latin typeface="rasol"/>
                <a:ea typeface="Calibri"/>
                <a:cs typeface="Arial"/>
              </a:rPr>
              <a:t>كانت الوظيفة الأساسية للإدارة هي اتخاذ القرارات التي تحسن حالة المنشأة فإن تطبيقات </a:t>
            </a:r>
            <a:r>
              <a:rPr lang="ar-DZ" dirty="0" smtClean="0">
                <a:latin typeface="rasol"/>
                <a:ea typeface="Calibri"/>
                <a:cs typeface="Arial"/>
              </a:rPr>
              <a:t>تحليل انحرافات التكلفة التسويقية </a:t>
            </a:r>
            <a:r>
              <a:rPr lang="ar-SA" dirty="0" smtClean="0">
                <a:latin typeface="rasol"/>
                <a:ea typeface="Calibri"/>
                <a:cs typeface="Arial"/>
              </a:rPr>
              <a:t>يمكن </a:t>
            </a:r>
            <a:r>
              <a:rPr lang="ar-SA" dirty="0">
                <a:latin typeface="rasol"/>
                <a:ea typeface="Calibri"/>
                <a:cs typeface="Arial"/>
              </a:rPr>
              <a:t>أن تتمثل في قرارات تخطيطية وقرارات تنفيذية وقرارات رقابية</a:t>
            </a:r>
            <a:r>
              <a:rPr lang="ar-SA" dirty="0" smtClean="0">
                <a:latin typeface="rasol"/>
                <a:ea typeface="Calibri"/>
                <a:cs typeface="Arial"/>
              </a:rPr>
              <a:t>.</a:t>
            </a:r>
            <a:endParaRPr lang="ar-DZ" dirty="0" smtClean="0">
              <a:latin typeface="rasol"/>
              <a:ea typeface="Calibri"/>
              <a:cs typeface="Arial"/>
            </a:endParaRPr>
          </a:p>
          <a:p>
            <a:pPr marL="0" indent="0" algn="r" rtl="1">
              <a:buNone/>
            </a:pPr>
            <a:r>
              <a:rPr lang="ar-SA" b="1" dirty="0" smtClean="0">
                <a:latin typeface="rasol"/>
                <a:ea typeface="Times New Roman"/>
              </a:rPr>
              <a:t>• </a:t>
            </a:r>
            <a:r>
              <a:rPr lang="ar-SA" b="1" dirty="0">
                <a:latin typeface="rasol"/>
                <a:ea typeface="Times New Roman"/>
              </a:rPr>
              <a:t>وظيفة التخطيط </a:t>
            </a:r>
            <a:r>
              <a:rPr lang="ar-SA" dirty="0">
                <a:latin typeface="rasol"/>
                <a:ea typeface="Times New Roman"/>
              </a:rPr>
              <a:t>وينتج عنها إعداد معايير محددة مسبقاً </a:t>
            </a:r>
            <a:r>
              <a:rPr lang="ar-SA" dirty="0" smtClean="0">
                <a:latin typeface="rasol"/>
                <a:ea typeface="Times New Roman"/>
              </a:rPr>
              <a:t>للتكاليف</a:t>
            </a:r>
            <a:r>
              <a:rPr lang="ar-DZ" dirty="0" smtClean="0">
                <a:latin typeface="rasol"/>
                <a:ea typeface="Times New Roman"/>
              </a:rPr>
              <a:t> التسويقية</a:t>
            </a:r>
            <a:r>
              <a:rPr lang="ar-SA" dirty="0" smtClean="0">
                <a:latin typeface="rasol"/>
                <a:ea typeface="Times New Roman"/>
              </a:rPr>
              <a:t> </a:t>
            </a:r>
            <a:r>
              <a:rPr lang="ar-SA" dirty="0">
                <a:latin typeface="rasol"/>
                <a:ea typeface="Times New Roman"/>
              </a:rPr>
              <a:t>والتي تمثل خطة تشتمل على تكاليف كل جوانب النشاط.</a:t>
            </a:r>
            <a:endParaRPr lang="fr-FR" sz="1600" dirty="0">
              <a:latin typeface="Times New Roman"/>
              <a:ea typeface="Times New Roman"/>
            </a:endParaRPr>
          </a:p>
          <a:p>
            <a:pPr marL="0" indent="0" algn="r" rtl="1">
              <a:buNone/>
            </a:pPr>
            <a:r>
              <a:rPr lang="ar-SA" b="1" dirty="0">
                <a:latin typeface="rasol"/>
                <a:ea typeface="Times New Roman"/>
              </a:rPr>
              <a:t>• وظيفة التنفيذ </a:t>
            </a:r>
            <a:r>
              <a:rPr lang="ar-SA" dirty="0">
                <a:latin typeface="rasol"/>
                <a:ea typeface="Times New Roman"/>
              </a:rPr>
              <a:t>وينتج عنها اتفاق فعلي </a:t>
            </a:r>
            <a:r>
              <a:rPr lang="ar-SA" dirty="0" smtClean="0">
                <a:latin typeface="rasol"/>
                <a:ea typeface="Times New Roman"/>
              </a:rPr>
              <a:t>للتكاليف</a:t>
            </a:r>
            <a:r>
              <a:rPr lang="ar-DZ" dirty="0" smtClean="0">
                <a:latin typeface="rasol"/>
                <a:ea typeface="Times New Roman"/>
              </a:rPr>
              <a:t> التسويقية</a:t>
            </a:r>
            <a:r>
              <a:rPr lang="ar-SA" dirty="0" smtClean="0">
                <a:latin typeface="rasol"/>
                <a:ea typeface="Times New Roman"/>
              </a:rPr>
              <a:t>.</a:t>
            </a:r>
            <a:endParaRPr lang="fr-FR" sz="1600" dirty="0">
              <a:latin typeface="Times New Roman"/>
              <a:ea typeface="Times New Roman"/>
            </a:endParaRPr>
          </a:p>
          <a:p>
            <a:pPr marL="0" indent="0" algn="r" rtl="1">
              <a:buNone/>
            </a:pPr>
            <a:r>
              <a:rPr lang="ar-SA" b="1" dirty="0">
                <a:latin typeface="rasol"/>
                <a:ea typeface="Calibri"/>
                <a:cs typeface="Arial"/>
              </a:rPr>
              <a:t>• وظيفة الرقابة </a:t>
            </a:r>
            <a:r>
              <a:rPr lang="ar-SA" dirty="0">
                <a:latin typeface="rasol"/>
                <a:ea typeface="Calibri"/>
                <a:cs typeface="Arial"/>
              </a:rPr>
              <a:t>وينتج عنها اكتشاف الانحرافات بين التنفيذ </a:t>
            </a:r>
            <a:r>
              <a:rPr lang="ar-SA" dirty="0" smtClean="0">
                <a:latin typeface="rasol"/>
                <a:ea typeface="Calibri"/>
                <a:cs typeface="Arial"/>
              </a:rPr>
              <a:t>الفعلي</a:t>
            </a:r>
            <a:r>
              <a:rPr lang="ar-DZ" dirty="0" smtClean="0">
                <a:latin typeface="rasol"/>
                <a:ea typeface="Calibri"/>
                <a:cs typeface="Arial"/>
              </a:rPr>
              <a:t> (التكاليف الفعلية التسويقية)</a:t>
            </a:r>
            <a:r>
              <a:rPr lang="ar-SA" dirty="0" smtClean="0">
                <a:latin typeface="rasol"/>
                <a:ea typeface="Calibri"/>
                <a:cs typeface="Arial"/>
              </a:rPr>
              <a:t> </a:t>
            </a:r>
            <a:r>
              <a:rPr lang="ar-SA" dirty="0">
                <a:latin typeface="rasol"/>
                <a:ea typeface="Calibri"/>
                <a:cs typeface="Arial"/>
              </a:rPr>
              <a:t>والمعايير المحددة مسبقاً </a:t>
            </a:r>
            <a:r>
              <a:rPr lang="ar-DZ" dirty="0" smtClean="0">
                <a:latin typeface="rasol"/>
                <a:ea typeface="Calibri"/>
                <a:cs typeface="Arial"/>
              </a:rPr>
              <a:t>( التكاليف التسويقية المتوقعة ) </a:t>
            </a:r>
            <a:r>
              <a:rPr lang="ar-SA" dirty="0" smtClean="0">
                <a:latin typeface="rasol"/>
                <a:ea typeface="Calibri"/>
                <a:cs typeface="Arial"/>
              </a:rPr>
              <a:t>ثم </a:t>
            </a:r>
            <a:r>
              <a:rPr lang="ar-SA" dirty="0">
                <a:latin typeface="rasol"/>
                <a:ea typeface="Calibri"/>
                <a:cs typeface="Arial"/>
              </a:rPr>
              <a:t>اتخاذ الإجراءات والقرارات المحسنة للأداء</a:t>
            </a:r>
            <a:r>
              <a:rPr lang="ar-SA" b="1" dirty="0">
                <a:latin typeface="rasol"/>
                <a:ea typeface="Calibri"/>
                <a:cs typeface="Arial"/>
              </a:rPr>
              <a:t>. </a:t>
            </a:r>
            <a:endParaRPr lang="ar-DZ" dirty="0" smtClean="0"/>
          </a:p>
        </p:txBody>
      </p:sp>
    </p:spTree>
    <p:extLst>
      <p:ext uri="{BB962C8B-B14F-4D97-AF65-F5344CB8AC3E}">
        <p14:creationId xmlns:p14="http://schemas.microsoft.com/office/powerpoint/2010/main" val="255406544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55576" y="260648"/>
            <a:ext cx="7467600" cy="1143000"/>
          </a:xfrm>
        </p:spPr>
        <p:txBody>
          <a:bodyPr>
            <a:normAutofit/>
          </a:bodyPr>
          <a:lstStyle/>
          <a:p>
            <a:pPr algn="ctr" rtl="1"/>
            <a:r>
              <a:rPr lang="ar-DZ" sz="4800" b="1" dirty="0" smtClean="0">
                <a:solidFill>
                  <a:schemeClr val="accent1">
                    <a:lumMod val="75000"/>
                  </a:schemeClr>
                </a:solidFill>
              </a:rPr>
              <a:t>تحليل انحرافات التكاليف التسويقية</a:t>
            </a:r>
            <a:endParaRPr lang="fr-FR" sz="4800" b="1" dirty="0">
              <a:solidFill>
                <a:schemeClr val="accent1">
                  <a:lumMod val="75000"/>
                </a:schemeClr>
              </a:solidFill>
            </a:endParaRPr>
          </a:p>
        </p:txBody>
      </p:sp>
      <p:pic>
        <p:nvPicPr>
          <p:cNvPr id="4" name="Espace réservé du contenu 3"/>
          <p:cNvPicPr>
            <a:picLocks noGrp="1"/>
          </p:cNvPicPr>
          <p:nvPr>
            <p:ph sz="quarter" idx="1"/>
          </p:nvPr>
        </p:nvPicPr>
        <p:blipFill rotWithShape="1">
          <a:blip r:embed="rId2"/>
          <a:srcRect t="29436" r="26389" b="18279"/>
          <a:stretch/>
        </p:blipFill>
        <p:spPr bwMode="auto">
          <a:xfrm>
            <a:off x="467544" y="1484784"/>
            <a:ext cx="7467600" cy="4464496"/>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23943870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457200" y="404664"/>
            <a:ext cx="7931224" cy="6069288"/>
          </a:xfrm>
        </p:spPr>
        <p:txBody>
          <a:bodyPr/>
          <a:lstStyle/>
          <a:p>
            <a:pPr algn="r" rtl="1"/>
            <a:r>
              <a:rPr lang="ar-SA" sz="3200" b="1" dirty="0">
                <a:latin typeface="rasol"/>
                <a:ea typeface="Times New Roman"/>
              </a:rPr>
              <a:t>وعلى ذلك فإن قياس </a:t>
            </a:r>
            <a:r>
              <a:rPr lang="ar-SA" sz="3200" b="1" dirty="0" smtClean="0">
                <a:latin typeface="rasol"/>
                <a:ea typeface="Times New Roman"/>
              </a:rPr>
              <a:t>انحرافات التكاليف</a:t>
            </a:r>
            <a:r>
              <a:rPr lang="ar-DZ" sz="3200" b="1" dirty="0" smtClean="0">
                <a:latin typeface="rasol"/>
                <a:ea typeface="Times New Roman"/>
              </a:rPr>
              <a:t> التسويقية</a:t>
            </a:r>
            <a:r>
              <a:rPr lang="ar-SA" sz="3200" b="1" dirty="0" smtClean="0">
                <a:latin typeface="rasol"/>
                <a:ea typeface="Times New Roman"/>
              </a:rPr>
              <a:t> </a:t>
            </a:r>
            <a:r>
              <a:rPr lang="ar-SA" sz="3200" b="1" dirty="0">
                <a:latin typeface="rasol"/>
                <a:ea typeface="Times New Roman"/>
              </a:rPr>
              <a:t>يتم من خلال المعادلة التالية </a:t>
            </a:r>
            <a:r>
              <a:rPr lang="ar-SA" sz="3200" b="1" dirty="0" smtClean="0">
                <a:latin typeface="rasol"/>
                <a:ea typeface="Times New Roman"/>
              </a:rPr>
              <a:t>:</a:t>
            </a:r>
            <a:endParaRPr lang="ar-DZ" sz="3200" b="1" dirty="0" smtClean="0">
              <a:latin typeface="rasol"/>
              <a:ea typeface="Times New Roman"/>
            </a:endParaRPr>
          </a:p>
          <a:p>
            <a:pPr marL="0" indent="0" algn="r" rtl="1">
              <a:buNone/>
            </a:pPr>
            <a:endParaRPr lang="ar-DZ" sz="1600" b="1" dirty="0" smtClean="0">
              <a:latin typeface="rasol"/>
              <a:ea typeface="Times New Roman"/>
            </a:endParaRPr>
          </a:p>
          <a:p>
            <a:pPr marL="0" indent="0" algn="r" rtl="1">
              <a:buNone/>
            </a:pPr>
            <a:endParaRPr lang="fr-FR" sz="1600" dirty="0">
              <a:latin typeface="Times New Roman"/>
              <a:ea typeface="Times New Roman"/>
            </a:endParaRPr>
          </a:p>
          <a:p>
            <a:pPr marL="0" indent="0" algn="ctr" rtl="1">
              <a:buNone/>
            </a:pPr>
            <a:r>
              <a:rPr lang="ar-SA" sz="3600" b="1" dirty="0" smtClean="0">
                <a:solidFill>
                  <a:schemeClr val="accent1"/>
                </a:solidFill>
                <a:latin typeface="rasol"/>
                <a:ea typeface="Times New Roman"/>
              </a:rPr>
              <a:t>الانحراف</a:t>
            </a:r>
            <a:r>
              <a:rPr lang="ar-DZ" sz="3600" b="1" dirty="0" smtClean="0">
                <a:solidFill>
                  <a:schemeClr val="accent1"/>
                </a:solidFill>
                <a:latin typeface="rasol"/>
                <a:ea typeface="Times New Roman"/>
              </a:rPr>
              <a:t> في التكاليف التسويقية</a:t>
            </a:r>
            <a:r>
              <a:rPr lang="ar-SA" sz="3600" b="1" dirty="0">
                <a:latin typeface="rasol"/>
                <a:ea typeface="Times New Roman"/>
              </a:rPr>
              <a:t> </a:t>
            </a:r>
            <a:r>
              <a:rPr lang="ar-SA" sz="3600" b="1" dirty="0">
                <a:solidFill>
                  <a:schemeClr val="accent1"/>
                </a:solidFill>
                <a:latin typeface="rasol"/>
                <a:ea typeface="Times New Roman"/>
              </a:rPr>
              <a:t>=</a:t>
            </a:r>
            <a:endParaRPr lang="ar-DZ" sz="3600" b="1" dirty="0">
              <a:latin typeface="rasol"/>
              <a:ea typeface="Times New Roman"/>
            </a:endParaRPr>
          </a:p>
          <a:p>
            <a:pPr marL="0" indent="0" algn="ctr" rtl="1">
              <a:buNone/>
            </a:pPr>
            <a:r>
              <a:rPr lang="ar-SA" sz="3600" b="1" dirty="0" smtClean="0">
                <a:solidFill>
                  <a:schemeClr val="accent1"/>
                </a:solidFill>
                <a:latin typeface="rasol"/>
                <a:ea typeface="Times New Roman"/>
              </a:rPr>
              <a:t>التكاليف </a:t>
            </a:r>
            <a:r>
              <a:rPr lang="ar-SA" sz="3600" b="1" dirty="0">
                <a:solidFill>
                  <a:schemeClr val="accent1"/>
                </a:solidFill>
                <a:latin typeface="rasol"/>
                <a:ea typeface="Times New Roman"/>
              </a:rPr>
              <a:t>المعيارية </a:t>
            </a:r>
            <a:r>
              <a:rPr lang="ar-SA" sz="3600" b="1" dirty="0" smtClean="0">
                <a:solidFill>
                  <a:schemeClr val="accent1"/>
                </a:solidFill>
                <a:latin typeface="rasol"/>
                <a:ea typeface="Times New Roman"/>
              </a:rPr>
              <a:t>ــ </a:t>
            </a:r>
            <a:r>
              <a:rPr lang="ar-SA" sz="3600" b="1" dirty="0">
                <a:solidFill>
                  <a:schemeClr val="accent1"/>
                </a:solidFill>
                <a:latin typeface="rasol"/>
                <a:ea typeface="Times New Roman"/>
              </a:rPr>
              <a:t>التكاليف </a:t>
            </a:r>
            <a:r>
              <a:rPr lang="ar-SA" sz="3600" b="1" dirty="0" smtClean="0">
                <a:solidFill>
                  <a:schemeClr val="accent1"/>
                </a:solidFill>
                <a:latin typeface="rasol"/>
                <a:ea typeface="Times New Roman"/>
              </a:rPr>
              <a:t>الفعلية</a:t>
            </a:r>
            <a:endParaRPr lang="ar-DZ" b="1" dirty="0">
              <a:latin typeface="rasol"/>
              <a:ea typeface="Times New Roman"/>
            </a:endParaRPr>
          </a:p>
          <a:p>
            <a:pPr marL="0" indent="0" algn="ctr" rtl="1">
              <a:buNone/>
            </a:pPr>
            <a:r>
              <a:rPr lang="ar-SA" b="1" dirty="0">
                <a:latin typeface="rasol"/>
                <a:ea typeface="Times New Roman"/>
              </a:rPr>
              <a:t> </a:t>
            </a:r>
            <a:endParaRPr lang="fr-FR" sz="1600" dirty="0">
              <a:latin typeface="Times New Roman"/>
              <a:ea typeface="Times New Roman"/>
            </a:endParaRPr>
          </a:p>
          <a:p>
            <a:pPr algn="r" rtl="1"/>
            <a:r>
              <a:rPr lang="ar-SA" sz="2800" dirty="0">
                <a:latin typeface="rasol"/>
                <a:ea typeface="Times New Roman"/>
              </a:rPr>
              <a:t>وهذا النموذج يتم تطبيقه على كل عناصر </a:t>
            </a:r>
            <a:r>
              <a:rPr lang="ar-SA" sz="2800" dirty="0" smtClean="0">
                <a:latin typeface="rasol"/>
                <a:ea typeface="Times New Roman"/>
              </a:rPr>
              <a:t>التكاليف</a:t>
            </a:r>
            <a:r>
              <a:rPr lang="ar-DZ" sz="2800" dirty="0" smtClean="0">
                <a:latin typeface="rasol"/>
                <a:ea typeface="Times New Roman"/>
              </a:rPr>
              <a:t> التسويقية</a:t>
            </a:r>
            <a:r>
              <a:rPr lang="ar-SA" sz="2800" dirty="0" smtClean="0">
                <a:latin typeface="rasol"/>
                <a:ea typeface="Times New Roman"/>
              </a:rPr>
              <a:t> </a:t>
            </a:r>
            <a:r>
              <a:rPr lang="ar-SA" sz="2800" dirty="0">
                <a:latin typeface="rasol"/>
                <a:ea typeface="Times New Roman"/>
              </a:rPr>
              <a:t>أولاً لقياس الانحراف الكلي للعنصر وثانياً لتحليل الانحراف إلى مسبباته </a:t>
            </a:r>
            <a:r>
              <a:rPr lang="ar-SA" sz="2800" dirty="0" smtClean="0">
                <a:latin typeface="rasol"/>
                <a:ea typeface="Times New Roman"/>
              </a:rPr>
              <a:t>التفصيلية</a:t>
            </a:r>
            <a:r>
              <a:rPr lang="ar-DZ" sz="2800" dirty="0" smtClean="0">
                <a:latin typeface="rasol"/>
                <a:ea typeface="Times New Roman"/>
              </a:rPr>
              <a:t> سعيا لتحقيق الربحية في المؤسسة</a:t>
            </a:r>
            <a:r>
              <a:rPr lang="ar-SA" sz="2800" dirty="0" smtClean="0">
                <a:latin typeface="rasol"/>
                <a:ea typeface="Times New Roman"/>
              </a:rPr>
              <a:t>.</a:t>
            </a:r>
            <a:endParaRPr lang="ar-DZ" sz="2800" dirty="0" smtClean="0">
              <a:latin typeface="rasol"/>
              <a:ea typeface="Times New Roman"/>
            </a:endParaRPr>
          </a:p>
          <a:p>
            <a:pPr marL="0" indent="0" algn="r" rtl="1">
              <a:buNone/>
            </a:pPr>
            <a:endParaRPr lang="fr-FR" dirty="0"/>
          </a:p>
        </p:txBody>
      </p:sp>
    </p:spTree>
    <p:extLst>
      <p:ext uri="{BB962C8B-B14F-4D97-AF65-F5344CB8AC3E}">
        <p14:creationId xmlns:p14="http://schemas.microsoft.com/office/powerpoint/2010/main" val="24144180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39552" y="-315416"/>
            <a:ext cx="7467600" cy="1143000"/>
          </a:xfrm>
        </p:spPr>
        <p:txBody>
          <a:bodyPr/>
          <a:lstStyle/>
          <a:p>
            <a:pPr algn="ctr" rtl="1"/>
            <a:r>
              <a:rPr lang="ar-DZ" b="1" u="sng" dirty="0" smtClean="0">
                <a:solidFill>
                  <a:schemeClr val="accent1">
                    <a:lumMod val="75000"/>
                  </a:schemeClr>
                </a:solidFill>
              </a:rPr>
              <a:t>حالات الانحرافات في التكاليف التسويقية</a:t>
            </a:r>
            <a:endParaRPr lang="fr-FR" b="1" u="sng" dirty="0">
              <a:solidFill>
                <a:schemeClr val="accent1">
                  <a:lumMod val="75000"/>
                </a:schemeClr>
              </a:solidFill>
            </a:endParaRPr>
          </a:p>
        </p:txBody>
      </p:sp>
      <p:sp>
        <p:nvSpPr>
          <p:cNvPr id="3" name="Espace réservé du contenu 2"/>
          <p:cNvSpPr>
            <a:spLocks noGrp="1"/>
          </p:cNvSpPr>
          <p:nvPr>
            <p:ph sz="quarter" idx="1"/>
          </p:nvPr>
        </p:nvSpPr>
        <p:spPr>
          <a:xfrm>
            <a:off x="467544" y="1052736"/>
            <a:ext cx="7467600" cy="5421216"/>
          </a:xfrm>
        </p:spPr>
        <p:txBody>
          <a:bodyPr>
            <a:normAutofit lnSpcReduction="10000"/>
          </a:bodyPr>
          <a:lstStyle/>
          <a:p>
            <a:pPr algn="r" rtl="1"/>
            <a:r>
              <a:rPr lang="ar-SA" dirty="0"/>
              <a:t>إن مقارنة التكاليف </a:t>
            </a:r>
            <a:r>
              <a:rPr lang="ar-SA" dirty="0" smtClean="0"/>
              <a:t>الفعلية</a:t>
            </a:r>
            <a:r>
              <a:rPr lang="ar-DZ" dirty="0" smtClean="0"/>
              <a:t> التسويقية</a:t>
            </a:r>
            <a:r>
              <a:rPr lang="ar-SA" dirty="0" smtClean="0"/>
              <a:t> </a:t>
            </a:r>
            <a:r>
              <a:rPr lang="ar-SA" dirty="0"/>
              <a:t>بالتكلفة المعيارية </a:t>
            </a:r>
            <a:r>
              <a:rPr lang="ar-SA" dirty="0" smtClean="0"/>
              <a:t>لها </a:t>
            </a:r>
            <a:r>
              <a:rPr lang="ar-SA" dirty="0"/>
              <a:t>ينتج عنه أحد الحالات التالية :</a:t>
            </a:r>
            <a:endParaRPr lang="fr-FR" dirty="0"/>
          </a:p>
          <a:p>
            <a:pPr algn="r" rtl="1"/>
            <a:r>
              <a:rPr lang="ar-SA" b="1" dirty="0"/>
              <a:t>الأولى:</a:t>
            </a:r>
            <a:r>
              <a:rPr lang="ar-SA" dirty="0"/>
              <a:t> </a:t>
            </a:r>
            <a:r>
              <a:rPr lang="ar-SA" b="1" dirty="0">
                <a:solidFill>
                  <a:schemeClr val="accent1"/>
                </a:solidFill>
              </a:rPr>
              <a:t>تساوي التكاليف الفعلية الكلية مع التكاليف المعيارية الكلية </a:t>
            </a:r>
            <a:r>
              <a:rPr lang="ar-SA" dirty="0"/>
              <a:t>مما يترتب عليه عدم وجود انحرافات أو أن الانحراف الكلي يساوى صفر</a:t>
            </a:r>
            <a:r>
              <a:rPr lang="ar-SA" dirty="0" smtClean="0"/>
              <a:t>.</a:t>
            </a:r>
            <a:endParaRPr lang="ar-DZ" dirty="0" smtClean="0"/>
          </a:p>
          <a:p>
            <a:pPr algn="r" rtl="1"/>
            <a:r>
              <a:rPr lang="ar-SA" b="1" dirty="0"/>
              <a:t>الثانية: </a:t>
            </a:r>
            <a:r>
              <a:rPr lang="ar-SA" b="1" dirty="0">
                <a:solidFill>
                  <a:schemeClr val="accent1"/>
                </a:solidFill>
              </a:rPr>
              <a:t>تزيد التكاليف الفعلية </a:t>
            </a:r>
            <a:r>
              <a:rPr lang="ar-SA" b="1" dirty="0" smtClean="0">
                <a:solidFill>
                  <a:schemeClr val="accent1"/>
                </a:solidFill>
              </a:rPr>
              <a:t>عن </a:t>
            </a:r>
            <a:r>
              <a:rPr lang="ar-SA" b="1" dirty="0">
                <a:solidFill>
                  <a:schemeClr val="accent1"/>
                </a:solidFill>
              </a:rPr>
              <a:t>التكاليف المعيارية </a:t>
            </a:r>
            <a:r>
              <a:rPr lang="ar-SA" dirty="0"/>
              <a:t>لنفس العنصر بالنسبة لنفس حجم النشاط فيكون الناتج عبارة عن انحراف في غير صالح </a:t>
            </a:r>
            <a:r>
              <a:rPr lang="ar-DZ" dirty="0" smtClean="0"/>
              <a:t>المؤسسة</a:t>
            </a:r>
            <a:r>
              <a:rPr lang="ar-SA" dirty="0" smtClean="0"/>
              <a:t> </a:t>
            </a:r>
            <a:r>
              <a:rPr lang="ar-SA" dirty="0"/>
              <a:t>أو ما يسمى بانحراف </a:t>
            </a:r>
            <a:r>
              <a:rPr lang="ar-SA" dirty="0" smtClean="0"/>
              <a:t>الاسراف</a:t>
            </a:r>
            <a:r>
              <a:rPr lang="ar-DZ" dirty="0" smtClean="0"/>
              <a:t>، </a:t>
            </a:r>
            <a:r>
              <a:rPr lang="ar-SA" dirty="0" smtClean="0"/>
              <a:t>وهذا </a:t>
            </a:r>
            <a:r>
              <a:rPr lang="ar-SA" dirty="0"/>
              <a:t>الانحراف الكلي يجب تحليله للتعرف على تفاصيله والوقوف على مسبباته وتوضيحه أمام الإدارة لاتخاذ قرارات بشأنه</a:t>
            </a:r>
            <a:r>
              <a:rPr lang="ar-SA" dirty="0" smtClean="0"/>
              <a:t>.</a:t>
            </a:r>
            <a:endParaRPr lang="ar-DZ" dirty="0" smtClean="0"/>
          </a:p>
          <a:p>
            <a:pPr algn="r" rtl="1"/>
            <a:r>
              <a:rPr lang="ar-SA" b="1" dirty="0"/>
              <a:t>الثالثة:</a:t>
            </a:r>
            <a:r>
              <a:rPr lang="ar-SA" dirty="0"/>
              <a:t> </a:t>
            </a:r>
            <a:r>
              <a:rPr lang="ar-DZ" b="1" dirty="0" smtClean="0">
                <a:solidFill>
                  <a:schemeClr val="accent1"/>
                </a:solidFill>
              </a:rPr>
              <a:t>ت</a:t>
            </a:r>
            <a:r>
              <a:rPr lang="ar-SA" b="1" dirty="0" smtClean="0">
                <a:solidFill>
                  <a:schemeClr val="accent1"/>
                </a:solidFill>
              </a:rPr>
              <a:t>قل </a:t>
            </a:r>
            <a:r>
              <a:rPr lang="ar-SA" b="1" dirty="0">
                <a:solidFill>
                  <a:schemeClr val="accent1"/>
                </a:solidFill>
              </a:rPr>
              <a:t>التكاليف الفعلية عن التكاليف المعيارية </a:t>
            </a:r>
            <a:r>
              <a:rPr lang="ar-SA" dirty="0"/>
              <a:t>لنفس العنصر بالنسبة حجم النشاط وفي هذه الحالة يعتبر الانحراف الناتج في صالح منشأة أو ما يسمى بانحراف </a:t>
            </a:r>
            <a:r>
              <a:rPr lang="ar-SA" dirty="0" smtClean="0"/>
              <a:t>وفر</a:t>
            </a:r>
            <a:r>
              <a:rPr lang="ar-DZ" dirty="0" smtClean="0"/>
              <a:t>، </a:t>
            </a:r>
            <a:r>
              <a:rPr lang="ar-SA" dirty="0" smtClean="0"/>
              <a:t>ويجب أيضاً </a:t>
            </a:r>
            <a:r>
              <a:rPr lang="ar-SA" dirty="0"/>
              <a:t>تحليل هذا الانحراف الكلي إلى تفاصيله ومسبباته وعرضها على الإدارة لتشجيع استمراره من خلال قراراتها المحسنة للأداء. </a:t>
            </a:r>
            <a:endParaRPr lang="fr-FR" dirty="0"/>
          </a:p>
          <a:p>
            <a:pPr algn="r" rtl="1"/>
            <a:endParaRPr lang="fr-FR" dirty="0"/>
          </a:p>
        </p:txBody>
      </p:sp>
    </p:spTree>
    <p:extLst>
      <p:ext uri="{BB962C8B-B14F-4D97-AF65-F5344CB8AC3E}">
        <p14:creationId xmlns:p14="http://schemas.microsoft.com/office/powerpoint/2010/main" val="248614880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457200" y="332656"/>
            <a:ext cx="7931224" cy="6141296"/>
          </a:xfrm>
          <a:solidFill>
            <a:schemeClr val="bg1"/>
          </a:solidFill>
        </p:spPr>
        <p:txBody>
          <a:bodyPr/>
          <a:lstStyle/>
          <a:p>
            <a:pPr algn="r" rtl="1"/>
            <a:r>
              <a:rPr lang="ar-DZ" dirty="0" smtClean="0"/>
              <a:t> </a:t>
            </a:r>
            <a:r>
              <a:rPr lang="ar-DZ" sz="1600" dirty="0">
                <a:latin typeface="rasol"/>
                <a:ea typeface="Times New Roman"/>
              </a:rPr>
              <a:t>* </a:t>
            </a:r>
            <a:r>
              <a:rPr lang="ar-DZ" dirty="0">
                <a:latin typeface="rasol"/>
                <a:ea typeface="Times New Roman"/>
              </a:rPr>
              <a:t>تهدف الرقابة على الربحية الى تحديد معدل الربحية الخاص بكل سلعة او منطقة بيعيه او عميل او بكل قطاع من قطاعات السوق، ومعرفة اي من هذه القطاعات هي الاكثر استحواذا على الارباح ومعرفة الانشطة التي يجب الابقاء عليها وتعزيزها وتلك التي يجب ترشيدها او اعادة النظر فيها والتي يجب تقليصها او التخلص منها</a:t>
            </a:r>
            <a:r>
              <a:rPr lang="ar-DZ" dirty="0" smtClean="0">
                <a:latin typeface="rasol"/>
                <a:ea typeface="Times New Roman"/>
              </a:rPr>
              <a:t>,</a:t>
            </a:r>
          </a:p>
          <a:p>
            <a:pPr algn="r" rtl="1"/>
            <a:r>
              <a:rPr lang="ar-DZ" dirty="0" smtClean="0">
                <a:latin typeface="rasol"/>
                <a:ea typeface="Times New Roman"/>
              </a:rPr>
              <a:t>ويتم تحليل الربحية باستخدام النسب المالية بمختلف انواعها وتقوم على اساس ان المؤسسة يجب ان تكون قادرة على تحقيق الربح الكافي من  كل دينار حصلت عليه من ايرادات المبيعات، وتوجد الكثير من النسب من بينها:</a:t>
            </a:r>
          </a:p>
          <a:p>
            <a:pPr algn="r" rtl="1"/>
            <a:r>
              <a:rPr lang="ar-DZ" b="1" dirty="0" smtClean="0">
                <a:solidFill>
                  <a:schemeClr val="accent3"/>
                </a:solidFill>
                <a:latin typeface="rasol"/>
                <a:ea typeface="Times New Roman"/>
              </a:rPr>
              <a:t>1/ نسبة مجمل الربح الى صافي المبيعات: </a:t>
            </a:r>
            <a:r>
              <a:rPr lang="ar-DZ" dirty="0" smtClean="0">
                <a:latin typeface="rasol"/>
                <a:ea typeface="Times New Roman"/>
              </a:rPr>
              <a:t>كما تعرف هذه النسبة بنسبة هامش الربح</a:t>
            </a:r>
            <a:endParaRPr lang="fr-FR" dirty="0">
              <a:solidFill>
                <a:schemeClr val="accent3"/>
              </a:solidFill>
              <a:latin typeface="Times New Roman"/>
              <a:ea typeface="Times New Roman"/>
            </a:endParaRPr>
          </a:p>
          <a:p>
            <a:pPr marL="0" indent="0" algn="r" rtl="1">
              <a:buNone/>
            </a:pPr>
            <a:r>
              <a:rPr lang="ar-DZ" b="1" dirty="0">
                <a:solidFill>
                  <a:schemeClr val="accent3"/>
                </a:solidFill>
                <a:latin typeface="rasol"/>
                <a:ea typeface="Times New Roman"/>
              </a:rPr>
              <a:t>نسبة مجمل الربح الى صافي </a:t>
            </a:r>
            <a:r>
              <a:rPr lang="ar-DZ" b="1" dirty="0" smtClean="0">
                <a:solidFill>
                  <a:schemeClr val="accent3"/>
                </a:solidFill>
                <a:latin typeface="rasol"/>
                <a:ea typeface="Times New Roman"/>
              </a:rPr>
              <a:t>المبيعات= مجمل الربح/ صافي المبيعات</a:t>
            </a:r>
          </a:p>
          <a:p>
            <a:pPr marL="0" indent="0" algn="r" rtl="1">
              <a:buNone/>
            </a:pPr>
            <a:r>
              <a:rPr lang="ar-DZ" u="sng" dirty="0" smtClean="0">
                <a:latin typeface="rasol"/>
              </a:rPr>
              <a:t>يتم من خلالها قياس قدرة المؤسسة على تحقيق الارباح من النشاط الرئيسي لها</a:t>
            </a:r>
            <a:endParaRPr lang="fr-FR" u="sng" dirty="0"/>
          </a:p>
        </p:txBody>
      </p:sp>
    </p:spTree>
    <p:extLst>
      <p:ext uri="{BB962C8B-B14F-4D97-AF65-F5344CB8AC3E}">
        <p14:creationId xmlns:p14="http://schemas.microsoft.com/office/powerpoint/2010/main" val="198214128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457200" y="0"/>
            <a:ext cx="8075240" cy="6741368"/>
          </a:xfrm>
        </p:spPr>
        <p:txBody>
          <a:bodyPr/>
          <a:lstStyle/>
          <a:p>
            <a:pPr algn="r" rtl="1"/>
            <a:r>
              <a:rPr lang="ar-DZ" b="1" dirty="0" smtClean="0">
                <a:solidFill>
                  <a:schemeClr val="accent3"/>
                </a:solidFill>
                <a:latin typeface="rasol"/>
                <a:ea typeface="Times New Roman"/>
              </a:rPr>
              <a:t>2/ نسبة مصاريف التشغيل الى صافي المبيعات: </a:t>
            </a:r>
            <a:r>
              <a:rPr lang="ar-DZ" dirty="0" smtClean="0">
                <a:latin typeface="rasol"/>
                <a:ea typeface="Times New Roman"/>
              </a:rPr>
              <a:t>تبين هذه النسبة مقدار ما تستنزفه مصاريف التشغيل من صافي المبيعات</a:t>
            </a:r>
          </a:p>
          <a:p>
            <a:pPr marL="0" indent="0" algn="ctr" rtl="1">
              <a:buNone/>
            </a:pPr>
            <a:r>
              <a:rPr lang="ar-DZ" dirty="0">
                <a:latin typeface="rasol"/>
              </a:rPr>
              <a:t> </a:t>
            </a:r>
            <a:r>
              <a:rPr lang="ar-DZ" sz="3600" b="1" dirty="0" smtClean="0">
                <a:solidFill>
                  <a:schemeClr val="accent1">
                    <a:lumMod val="75000"/>
                  </a:schemeClr>
                </a:solidFill>
                <a:latin typeface="rasol"/>
              </a:rPr>
              <a:t>نسبة مصاريف التشغيل الى صافي المبيعات= مصاريف التشغيل/ صافي المبيعات</a:t>
            </a:r>
          </a:p>
          <a:p>
            <a:pPr algn="r" rtl="1"/>
            <a:r>
              <a:rPr lang="ar-DZ" dirty="0" smtClean="0">
                <a:latin typeface="rasol"/>
              </a:rPr>
              <a:t>تبين مؤشرات ا</a:t>
            </a:r>
            <a:r>
              <a:rPr lang="ar-DZ" b="1" u="sng" dirty="0" smtClean="0">
                <a:solidFill>
                  <a:srgbClr val="FF0000"/>
                </a:solidFill>
                <a:latin typeface="rasol"/>
              </a:rPr>
              <a:t>لارتفاع</a:t>
            </a:r>
            <a:r>
              <a:rPr lang="ar-DZ" dirty="0" smtClean="0">
                <a:latin typeface="rasol"/>
              </a:rPr>
              <a:t> في هذه النسبة الى </a:t>
            </a:r>
            <a:r>
              <a:rPr lang="ar-DZ" b="1" u="sng" dirty="0" smtClean="0">
                <a:solidFill>
                  <a:srgbClr val="FF0000"/>
                </a:solidFill>
                <a:latin typeface="rasol"/>
              </a:rPr>
              <a:t>كبر حجم المصاريف </a:t>
            </a:r>
            <a:r>
              <a:rPr lang="ar-DZ" b="1" u="sng" dirty="0" smtClean="0">
                <a:latin typeface="rasol"/>
              </a:rPr>
              <a:t> </a:t>
            </a:r>
            <a:r>
              <a:rPr lang="ar-DZ" dirty="0" smtClean="0">
                <a:latin typeface="rasol"/>
              </a:rPr>
              <a:t>التي انفقت من قبل المؤسسة غلى النشاط التشغيلي وهو ما يعتبر </a:t>
            </a:r>
            <a:r>
              <a:rPr lang="ar-DZ" b="1" dirty="0" smtClean="0">
                <a:solidFill>
                  <a:srgbClr val="FF0000"/>
                </a:solidFill>
                <a:latin typeface="rasol"/>
              </a:rPr>
              <a:t>مؤشرا سلبيا </a:t>
            </a:r>
            <a:r>
              <a:rPr lang="ar-DZ" dirty="0" smtClean="0">
                <a:latin typeface="rasol"/>
              </a:rPr>
              <a:t>اذا لم يكن هناك ما يبرره، ويمكنن للمحلل المالي ان يحكم على اتجاهات هذه النسبة  من خلال مقارنتها بمثيلاتها في المؤسسات ذات الطبيعة المماثلة. اما اذا اراد المحلل المالي التعرف بشيء من التفصيل على مصاريف التشغيل واوجه انفاقها فيمكنه الاستعانة بالنسبتين التاليتين:  </a:t>
            </a:r>
          </a:p>
          <a:p>
            <a:pPr marL="0" indent="0" algn="r" rtl="1">
              <a:buNone/>
            </a:pPr>
            <a:r>
              <a:rPr lang="ar-DZ" b="1" dirty="0" smtClean="0">
                <a:solidFill>
                  <a:schemeClr val="accent1">
                    <a:lumMod val="75000"/>
                  </a:schemeClr>
                </a:solidFill>
                <a:latin typeface="rasol"/>
              </a:rPr>
              <a:t>أ/ نسبة المصاريف الادارية والعمومية الى صافي المبيعات= المصاريف الادارية والعمومية/صافي المبيعات</a:t>
            </a:r>
          </a:p>
          <a:p>
            <a:pPr marL="0" indent="0" algn="r" rtl="1">
              <a:buNone/>
            </a:pPr>
            <a:r>
              <a:rPr lang="ar-DZ" b="1" dirty="0">
                <a:solidFill>
                  <a:schemeClr val="accent1">
                    <a:lumMod val="75000"/>
                  </a:schemeClr>
                </a:solidFill>
                <a:latin typeface="rasol"/>
              </a:rPr>
              <a:t>ب/ نسبة </a:t>
            </a:r>
            <a:r>
              <a:rPr lang="ar-DZ" b="1" dirty="0" smtClean="0">
                <a:solidFill>
                  <a:schemeClr val="accent1">
                    <a:lumMod val="75000"/>
                  </a:schemeClr>
                </a:solidFill>
                <a:latin typeface="rasol"/>
              </a:rPr>
              <a:t>مصاريف البيع والتوزيع على </a:t>
            </a:r>
            <a:r>
              <a:rPr lang="ar-DZ" b="1" dirty="0">
                <a:solidFill>
                  <a:schemeClr val="accent1">
                    <a:lumMod val="75000"/>
                  </a:schemeClr>
                </a:solidFill>
                <a:latin typeface="rasol"/>
              </a:rPr>
              <a:t>صافي </a:t>
            </a:r>
            <a:r>
              <a:rPr lang="ar-DZ" b="1" dirty="0" smtClean="0">
                <a:solidFill>
                  <a:schemeClr val="accent1">
                    <a:lumMod val="75000"/>
                  </a:schemeClr>
                </a:solidFill>
                <a:latin typeface="rasol"/>
              </a:rPr>
              <a:t>المبيعات =</a:t>
            </a:r>
            <a:r>
              <a:rPr lang="ar-DZ" b="1" dirty="0">
                <a:solidFill>
                  <a:schemeClr val="accent1">
                    <a:lumMod val="75000"/>
                  </a:schemeClr>
                </a:solidFill>
                <a:latin typeface="rasol"/>
              </a:rPr>
              <a:t> مصاريف البيع والتوزيع </a:t>
            </a:r>
            <a:r>
              <a:rPr lang="ar-DZ" b="1" dirty="0" smtClean="0">
                <a:solidFill>
                  <a:schemeClr val="accent1">
                    <a:lumMod val="75000"/>
                  </a:schemeClr>
                </a:solidFill>
                <a:latin typeface="rasol"/>
              </a:rPr>
              <a:t> /</a:t>
            </a:r>
            <a:r>
              <a:rPr lang="ar-DZ" b="1" dirty="0">
                <a:solidFill>
                  <a:schemeClr val="accent1">
                    <a:lumMod val="75000"/>
                  </a:schemeClr>
                </a:solidFill>
                <a:latin typeface="rasol"/>
              </a:rPr>
              <a:t>صافي </a:t>
            </a:r>
            <a:r>
              <a:rPr lang="ar-DZ" b="1" dirty="0" smtClean="0">
                <a:solidFill>
                  <a:schemeClr val="accent1">
                    <a:lumMod val="75000"/>
                  </a:schemeClr>
                </a:solidFill>
                <a:latin typeface="rasol"/>
              </a:rPr>
              <a:t>المبيعات</a:t>
            </a:r>
          </a:p>
          <a:p>
            <a:pPr marL="0" indent="0" algn="r" rtl="1">
              <a:buNone/>
            </a:pPr>
            <a:endParaRPr lang="ar-DZ" b="1" dirty="0">
              <a:solidFill>
                <a:schemeClr val="accent1">
                  <a:lumMod val="75000"/>
                </a:schemeClr>
              </a:solidFill>
              <a:latin typeface="rasol"/>
            </a:endParaRPr>
          </a:p>
          <a:p>
            <a:pPr marL="0" indent="0" algn="r" rtl="1">
              <a:buNone/>
            </a:pPr>
            <a:endParaRPr lang="ar-DZ" b="1" dirty="0" smtClean="0">
              <a:solidFill>
                <a:schemeClr val="accent1">
                  <a:lumMod val="75000"/>
                </a:schemeClr>
              </a:solidFill>
              <a:latin typeface="rasol"/>
            </a:endParaRPr>
          </a:p>
          <a:p>
            <a:pPr marL="0" indent="0" algn="r" rtl="1">
              <a:buNone/>
            </a:pPr>
            <a:endParaRPr lang="fr-FR" sz="3600" b="1" dirty="0">
              <a:solidFill>
                <a:schemeClr val="accent1">
                  <a:lumMod val="75000"/>
                </a:schemeClr>
              </a:solidFill>
            </a:endParaRPr>
          </a:p>
        </p:txBody>
      </p:sp>
    </p:spTree>
    <p:extLst>
      <p:ext uri="{BB962C8B-B14F-4D97-AF65-F5344CB8AC3E}">
        <p14:creationId xmlns:p14="http://schemas.microsoft.com/office/powerpoint/2010/main" val="150165608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457200" y="332656"/>
            <a:ext cx="8003232" cy="6141296"/>
          </a:xfrm>
        </p:spPr>
        <p:txBody>
          <a:bodyPr>
            <a:normAutofit/>
          </a:bodyPr>
          <a:lstStyle/>
          <a:p>
            <a:pPr algn="r" rtl="1"/>
            <a:r>
              <a:rPr lang="ar-DZ" sz="3200" b="1" dirty="0" smtClean="0">
                <a:solidFill>
                  <a:schemeClr val="accent1"/>
                </a:solidFill>
              </a:rPr>
              <a:t>3/ نسبة صافي الربح الى صافي المبيعات </a:t>
            </a:r>
          </a:p>
          <a:p>
            <a:pPr marL="0" indent="0" algn="ctr" rtl="1">
              <a:buNone/>
            </a:pPr>
            <a:r>
              <a:rPr lang="ar-DZ" b="1" dirty="0">
                <a:solidFill>
                  <a:schemeClr val="accent1">
                    <a:lumMod val="75000"/>
                  </a:schemeClr>
                </a:solidFill>
              </a:rPr>
              <a:t>نسبة صافي الربح الى صافي </a:t>
            </a:r>
            <a:r>
              <a:rPr lang="ar-DZ" b="1" dirty="0" smtClean="0">
                <a:solidFill>
                  <a:schemeClr val="accent1">
                    <a:lumMod val="75000"/>
                  </a:schemeClr>
                </a:solidFill>
              </a:rPr>
              <a:t>المبيعات= </a:t>
            </a:r>
            <a:r>
              <a:rPr lang="ar-DZ" b="1" dirty="0">
                <a:solidFill>
                  <a:schemeClr val="accent1">
                    <a:lumMod val="75000"/>
                  </a:schemeClr>
                </a:solidFill>
              </a:rPr>
              <a:t>نسبة صافي الربح </a:t>
            </a:r>
            <a:r>
              <a:rPr lang="ar-DZ" b="1" dirty="0" smtClean="0">
                <a:solidFill>
                  <a:schemeClr val="accent1">
                    <a:lumMod val="75000"/>
                  </a:schemeClr>
                </a:solidFill>
              </a:rPr>
              <a:t>/ </a:t>
            </a:r>
            <a:r>
              <a:rPr lang="ar-DZ" b="1" dirty="0">
                <a:solidFill>
                  <a:schemeClr val="accent1">
                    <a:lumMod val="75000"/>
                  </a:schemeClr>
                </a:solidFill>
              </a:rPr>
              <a:t>صافي المبيعات </a:t>
            </a:r>
            <a:endParaRPr lang="ar-DZ" b="1" dirty="0" smtClean="0">
              <a:solidFill>
                <a:schemeClr val="accent1">
                  <a:lumMod val="75000"/>
                </a:schemeClr>
              </a:solidFill>
            </a:endParaRPr>
          </a:p>
          <a:p>
            <a:pPr marL="0" indent="0" algn="r" rtl="1">
              <a:buNone/>
            </a:pPr>
            <a:r>
              <a:rPr lang="ar-DZ" b="1" dirty="0">
                <a:solidFill>
                  <a:schemeClr val="accent1">
                    <a:lumMod val="75000"/>
                  </a:schemeClr>
                </a:solidFill>
              </a:rPr>
              <a:t> </a:t>
            </a:r>
            <a:r>
              <a:rPr lang="ar-DZ" dirty="0" smtClean="0"/>
              <a:t>ويشكل</a:t>
            </a:r>
            <a:r>
              <a:rPr lang="ar-DZ" dirty="0" smtClean="0">
                <a:solidFill>
                  <a:schemeClr val="accent1">
                    <a:lumMod val="75000"/>
                  </a:schemeClr>
                </a:solidFill>
              </a:rPr>
              <a:t>  </a:t>
            </a:r>
            <a:r>
              <a:rPr lang="ar-DZ" dirty="0" smtClean="0"/>
              <a:t>صافي الربح مؤشرا هاما على قدرة الادارة في تسيير انشطة المؤسسة وهو ما مكنها من تحقيق الايرادات الكافية لتغطية كافة المصاريف,</a:t>
            </a:r>
          </a:p>
          <a:p>
            <a:pPr algn="r" rtl="1">
              <a:buFont typeface="Arial" charset="0"/>
              <a:buChar char="•"/>
            </a:pPr>
            <a:r>
              <a:rPr lang="ar-DZ" dirty="0" smtClean="0"/>
              <a:t>ترتكز منهجية تحليل الرقابة على الربحية على الخطوات التالية:</a:t>
            </a:r>
          </a:p>
          <a:p>
            <a:pPr algn="r" rtl="1">
              <a:buFont typeface="Wingdings" pitchFamily="2" charset="2"/>
              <a:buChar char="ü"/>
            </a:pPr>
            <a:r>
              <a:rPr lang="ar-DZ" dirty="0" smtClean="0"/>
              <a:t>تحديد الانشطة التسويقية وتكلفة كل نشاط</a:t>
            </a:r>
          </a:p>
          <a:p>
            <a:pPr algn="r" rtl="1">
              <a:buFont typeface="Wingdings" pitchFamily="2" charset="2"/>
              <a:buChar char="ü"/>
            </a:pPr>
            <a:r>
              <a:rPr lang="ar-DZ" dirty="0" smtClean="0"/>
              <a:t>ربط الانشطة بالمبيعات والتكاليف لكل منتج، </a:t>
            </a:r>
          </a:p>
          <a:p>
            <a:pPr algn="r" rtl="1">
              <a:buFont typeface="Wingdings" pitchFamily="2" charset="2"/>
              <a:buChar char="ü"/>
            </a:pPr>
            <a:r>
              <a:rPr lang="ar-DZ" dirty="0" smtClean="0"/>
              <a:t>اعداد قائمة ارباح وخسائر لكل منتج، منطقة </a:t>
            </a:r>
            <a:r>
              <a:rPr lang="ar-DZ" dirty="0" err="1" smtClean="0"/>
              <a:t>بيعية</a:t>
            </a:r>
            <a:r>
              <a:rPr lang="ar-DZ" dirty="0" smtClean="0"/>
              <a:t>، قناة توزيع</a:t>
            </a:r>
          </a:p>
          <a:p>
            <a:pPr algn="r" rtl="1">
              <a:buFont typeface="Wingdings" pitchFamily="2" charset="2"/>
              <a:buChar char="ü"/>
            </a:pPr>
            <a:r>
              <a:rPr lang="ar-DZ" dirty="0" smtClean="0"/>
              <a:t>استخراج نسبة صافي </a:t>
            </a:r>
            <a:r>
              <a:rPr lang="ar-DZ" dirty="0" err="1" smtClean="0"/>
              <a:t>الربحبة</a:t>
            </a:r>
            <a:r>
              <a:rPr lang="ar-DZ" dirty="0" smtClean="0"/>
              <a:t> لكل منتج،,,, واجراء التصحيحات المناسبة في حالة عدم تحقيق </a:t>
            </a:r>
            <a:r>
              <a:rPr lang="ar-DZ" smtClean="0"/>
              <a:t>الربحية المستهدفة.</a:t>
            </a:r>
            <a:endParaRPr lang="ar-DZ" dirty="0"/>
          </a:p>
        </p:txBody>
      </p:sp>
    </p:spTree>
    <p:extLst>
      <p:ext uri="{BB962C8B-B14F-4D97-AF65-F5344CB8AC3E}">
        <p14:creationId xmlns:p14="http://schemas.microsoft.com/office/powerpoint/2010/main" val="203964186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7620</TotalTime>
  <Words>600</Words>
  <Application>Microsoft Office PowerPoint</Application>
  <PresentationFormat>Affichage à l'écran (4:3)</PresentationFormat>
  <Paragraphs>40</Paragraphs>
  <Slides>8</Slides>
  <Notes>0</Notes>
  <HiddenSlides>0</HiddenSlides>
  <MMClips>0</MMClips>
  <ScaleCrop>false</ScaleCrop>
  <HeadingPairs>
    <vt:vector size="4" baseType="variant">
      <vt:variant>
        <vt:lpstr>Thème</vt:lpstr>
      </vt:variant>
      <vt:variant>
        <vt:i4>1</vt:i4>
      </vt:variant>
      <vt:variant>
        <vt:lpstr>Titres des diapositives</vt:lpstr>
      </vt:variant>
      <vt:variant>
        <vt:i4>8</vt:i4>
      </vt:variant>
    </vt:vector>
  </HeadingPairs>
  <TitlesOfParts>
    <vt:vector size="9" baseType="lpstr">
      <vt:lpstr>Oriel</vt:lpstr>
      <vt:lpstr>جامعة محمد خيضر بسكرة كلية العلوم الاقتصادية والتجارية وعلوم التسيير قسم العلوم التجارية مقياس الرقابة التسويقية السنة الثانية ماستر تخصص تسويق د-سارة زاغز</vt:lpstr>
      <vt:lpstr>Présentation PowerPoint</vt:lpstr>
      <vt:lpstr>تحليل انحرافات التكاليف التسويقية</vt:lpstr>
      <vt:lpstr>Présentation PowerPoint</vt:lpstr>
      <vt:lpstr>حالات الانحرافات في التكاليف التسويقية</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جامعة محمد خيضر بسكرة كلية العلوم الاقتصادية والتجارية وعلوم التسيير قسم العلوم التجارية مقياس الرقابة التسويقية السنة الثانية ماستر تخصص تسويق د-سارة زاغز</dc:title>
  <dc:creator>user</dc:creator>
  <cp:lastModifiedBy>user</cp:lastModifiedBy>
  <cp:revision>50</cp:revision>
  <dcterms:created xsi:type="dcterms:W3CDTF">2024-11-15T10:20:21Z</dcterms:created>
  <dcterms:modified xsi:type="dcterms:W3CDTF">2024-11-24T18:38:02Z</dcterms:modified>
</cp:coreProperties>
</file>