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2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diagrams/layout4.xml" ContentType="application/vnd.openxmlformats-officedocument.drawingml.diagramLayout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79" r:id="rId2"/>
    <p:sldId id="303" r:id="rId3"/>
    <p:sldId id="325" r:id="rId4"/>
    <p:sldId id="282" r:id="rId5"/>
    <p:sldId id="290" r:id="rId6"/>
    <p:sldId id="283" r:id="rId7"/>
    <p:sldId id="324" r:id="rId8"/>
    <p:sldId id="30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04" r:id="rId17"/>
    <p:sldId id="306" r:id="rId18"/>
    <p:sldId id="307" r:id="rId19"/>
    <p:sldId id="334" r:id="rId20"/>
    <p:sldId id="308" r:id="rId21"/>
    <p:sldId id="333" r:id="rId22"/>
    <p:sldId id="335" r:id="rId23"/>
    <p:sldId id="336" r:id="rId24"/>
    <p:sldId id="280" r:id="rId2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5F758F"/>
    <a:srgbClr val="445467"/>
    <a:srgbClr val="F2DAE3"/>
    <a:srgbClr val="FFFF66"/>
    <a:srgbClr val="008E40"/>
    <a:srgbClr val="005828"/>
    <a:srgbClr val="D6E9F6"/>
    <a:srgbClr val="B0D5EE"/>
    <a:srgbClr val="FF7D86"/>
    <a:srgbClr val="FFA5AB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107" autoAdjust="0"/>
  </p:normalViewPr>
  <p:slideViewPr>
    <p:cSldViewPr snapToGrid="0">
      <p:cViewPr varScale="1">
        <p:scale>
          <a:sx n="69" d="100"/>
          <a:sy n="69" d="100"/>
        </p:scale>
        <p:origin x="-78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8" d="100"/>
        <a:sy n="68" d="100"/>
      </p:scale>
      <p:origin x="0" y="-1032"/>
    </p:cViewPr>
  </p:sorterViewPr>
  <p:notesViewPr>
    <p:cSldViewPr snapToGrid="0">
      <p:cViewPr varScale="1">
        <p:scale>
          <a:sx n="53" d="100"/>
          <a:sy n="53" d="100"/>
        </p:scale>
        <p:origin x="2844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E0A216-037C-457B-B2D9-68129BEEE32B}" type="doc">
      <dgm:prSet loTypeId="urn:microsoft.com/office/officeart/2005/8/layout/list1" loCatId="list" qsTypeId="urn:microsoft.com/office/officeart/2005/8/quickstyle/simple2" qsCatId="simple" csTypeId="urn:microsoft.com/office/officeart/2005/8/colors/accent1_3" csCatId="accent1" phldr="1"/>
      <dgm:spPr/>
      <dgm:t>
        <a:bodyPr/>
        <a:lstStyle/>
        <a:p>
          <a:endParaRPr lang="fr-FR"/>
        </a:p>
      </dgm:t>
    </dgm:pt>
    <dgm:pt modelId="{030F5B44-20EB-41D2-BD7E-8B19D6F6828D}">
      <dgm:prSet custT="1"/>
      <dgm:spPr/>
      <dgm:t>
        <a:bodyPr/>
        <a:lstStyle/>
        <a:p>
          <a:pPr algn="ctr" rtl="1"/>
          <a:r>
            <a:rPr kumimoji="0" lang="ar-SA" sz="2800" b="1" i="0" u="none" strike="noStrike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المرونة:</a:t>
          </a:r>
          <a:r>
            <a:rPr kumimoji="0" lang="ar-SA" sz="2800" b="0" i="0" u="none" strike="noStrike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 غالبًا ما تواجه إدارة التنوع على نطاق عالمي تحديات </a:t>
          </a:r>
          <a:r>
            <a:rPr kumimoji="0" lang="ar-SA" sz="2800" b="0" i="0" u="none" strike="noStrike" cap="none" normalizeH="0" baseline="0" dirty="0" err="1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متنوعة.</a:t>
          </a:r>
          <a:r>
            <a:rPr kumimoji="0" lang="ar-SA" sz="2800" b="0" i="0" u="none" strike="noStrike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 تتطلب هذه التحديات التكيف مع الأساليب المختلفة التي تلبي احتياجات الثقافات والبلدان المختلفة،</a:t>
          </a:r>
          <a:endParaRPr kumimoji="0" lang="fr-FR" sz="2800" b="0" i="0" u="none" strike="noStrike" cap="none" normalizeH="0" baseline="0" dirty="0" smtClean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B3B04B2C-7DC9-41E4-9A7C-244056AAEAAE}" type="parTrans" cxnId="{F77710CD-E2AB-4004-8886-3D76805B2E95}">
      <dgm:prSet/>
      <dgm:spPr/>
      <dgm:t>
        <a:bodyPr/>
        <a:lstStyle/>
        <a:p>
          <a:pPr algn="ctr"/>
          <a:endParaRPr lang="fr-FR" sz="2800">
            <a:effectLst/>
            <a:latin typeface="Sakkal Majalla" pitchFamily="2" charset="-78"/>
            <a:cs typeface="Sakkal Majalla" pitchFamily="2" charset="-78"/>
          </a:endParaRPr>
        </a:p>
      </dgm:t>
    </dgm:pt>
    <dgm:pt modelId="{589B39D5-26BF-4F1D-AC0D-8A1F6F306477}" type="sibTrans" cxnId="{F77710CD-E2AB-4004-8886-3D76805B2E95}">
      <dgm:prSet/>
      <dgm:spPr/>
      <dgm:t>
        <a:bodyPr/>
        <a:lstStyle/>
        <a:p>
          <a:pPr algn="ctr"/>
          <a:endParaRPr lang="fr-FR" sz="2800">
            <a:effectLst/>
            <a:latin typeface="Sakkal Majalla" pitchFamily="2" charset="-78"/>
            <a:cs typeface="Sakkal Majalla" pitchFamily="2" charset="-78"/>
          </a:endParaRPr>
        </a:p>
      </dgm:t>
    </dgm:pt>
    <dgm:pt modelId="{D3A4A66B-C454-45E2-9A1E-FB5C1D45B183}">
      <dgm:prSet custT="1"/>
      <dgm:spPr/>
      <dgm:t>
        <a:bodyPr/>
        <a:lstStyle/>
        <a:p>
          <a:pPr algn="ctr" rtl="1"/>
          <a:r>
            <a:rPr kumimoji="0" lang="ar-SA" sz="2800" b="1" i="0" u="none" strike="noStrike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اتخاذ القرار:</a:t>
          </a:r>
          <a:r>
            <a:rPr kumimoji="0" lang="ar-SA" sz="2800" b="0" i="0" u="none" strike="noStrike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 اتخاذ القرارات هو جانب أساسي لكل </a:t>
          </a:r>
          <a:r>
            <a:rPr kumimoji="0" lang="ar-SA" sz="2800" b="0" i="0" u="none" strike="noStrike" cap="none" normalizeH="0" baseline="0" dirty="0" err="1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قائد.</a:t>
          </a:r>
          <a:r>
            <a:rPr kumimoji="0" lang="ar-SA" sz="2800" b="0" i="0" u="none" strike="noStrike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 إن اتخاذ القرار الدولي يشمل معتقدات المجتمعات المحلية المتنوعة وتقاليدها وقيمها الثقافية.</a:t>
          </a:r>
          <a:endParaRPr kumimoji="0" lang="fr-FR" sz="2800" b="0" i="0" u="none" strike="noStrike" cap="none" normalizeH="0" baseline="0" dirty="0" smtClean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7A5D227B-9D1C-4186-AE8C-A71C9D5C5521}" type="parTrans" cxnId="{D511790A-666A-4933-A44B-04EF99A6EF88}">
      <dgm:prSet/>
      <dgm:spPr/>
      <dgm:t>
        <a:bodyPr/>
        <a:lstStyle/>
        <a:p>
          <a:pPr algn="ctr"/>
          <a:endParaRPr lang="fr-FR" sz="2800">
            <a:effectLst/>
            <a:latin typeface="Sakkal Majalla" pitchFamily="2" charset="-78"/>
            <a:cs typeface="Sakkal Majalla" pitchFamily="2" charset="-78"/>
          </a:endParaRPr>
        </a:p>
      </dgm:t>
    </dgm:pt>
    <dgm:pt modelId="{7E8A2F83-BA4E-4761-AA8A-FDD68EB418FF}" type="sibTrans" cxnId="{D511790A-666A-4933-A44B-04EF99A6EF88}">
      <dgm:prSet/>
      <dgm:spPr/>
      <dgm:t>
        <a:bodyPr/>
        <a:lstStyle/>
        <a:p>
          <a:pPr algn="ctr"/>
          <a:endParaRPr lang="fr-FR" sz="2800">
            <a:effectLst/>
            <a:latin typeface="Sakkal Majalla" pitchFamily="2" charset="-78"/>
            <a:cs typeface="Sakkal Majalla" pitchFamily="2" charset="-78"/>
          </a:endParaRPr>
        </a:p>
      </dgm:t>
    </dgm:pt>
    <dgm:pt modelId="{904A7001-9553-4B56-B48F-D230076A0E05}">
      <dgm:prSet custT="1"/>
      <dgm:spPr/>
      <dgm:t>
        <a:bodyPr/>
        <a:lstStyle/>
        <a:p>
          <a:pPr algn="ctr" rtl="1"/>
          <a:r>
            <a:rPr kumimoji="0" lang="ar-SA" sz="2800" b="1" i="0" u="none" strike="noStrike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الاستقلال:</a:t>
          </a:r>
          <a:r>
            <a:rPr kumimoji="0" lang="ar-SA" sz="2800" b="0" i="0" u="none" strike="noStrike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 تتطلب القيادة الدولية من القادة اتخاذ قرارات سريعة وفعالة في مواقف مختلفة، وهو جانب من جوانب الاستقلال.</a:t>
          </a:r>
          <a:endParaRPr kumimoji="0" lang="ar-SA" sz="2800" b="0" i="0" u="none" strike="noStrike" cap="none" normalizeH="0" baseline="0" dirty="0" smtClean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gm:t>
    </dgm:pt>
    <dgm:pt modelId="{583323C1-87C5-4B37-958D-5C619A5E1953}" type="parTrans" cxnId="{023C6B32-FA20-4180-AA94-9F118E1D4139}">
      <dgm:prSet/>
      <dgm:spPr/>
      <dgm:t>
        <a:bodyPr/>
        <a:lstStyle/>
        <a:p>
          <a:pPr algn="ctr"/>
          <a:endParaRPr lang="fr-FR" sz="2800">
            <a:effectLst/>
            <a:latin typeface="Sakkal Majalla" pitchFamily="2" charset="-78"/>
            <a:cs typeface="Sakkal Majalla" pitchFamily="2" charset="-78"/>
          </a:endParaRPr>
        </a:p>
      </dgm:t>
    </dgm:pt>
    <dgm:pt modelId="{1C49A926-E17D-4EBF-A76D-4A10DB50F34E}" type="sibTrans" cxnId="{023C6B32-FA20-4180-AA94-9F118E1D4139}">
      <dgm:prSet/>
      <dgm:spPr/>
      <dgm:t>
        <a:bodyPr/>
        <a:lstStyle/>
        <a:p>
          <a:pPr algn="ctr"/>
          <a:endParaRPr lang="fr-FR" sz="2800">
            <a:effectLst/>
            <a:latin typeface="Sakkal Majalla" pitchFamily="2" charset="-78"/>
            <a:cs typeface="Sakkal Majalla" pitchFamily="2" charset="-78"/>
          </a:endParaRPr>
        </a:p>
      </dgm:t>
    </dgm:pt>
    <dgm:pt modelId="{25F98EE7-06B3-4F5F-BA68-10489C9B9BEB}" type="pres">
      <dgm:prSet presAssocID="{D7E0A216-037C-457B-B2D9-68129BEEE32B}" presName="linear" presStyleCnt="0">
        <dgm:presLayoutVars>
          <dgm:dir/>
          <dgm:animLvl val="lvl"/>
          <dgm:resizeHandles val="exact"/>
        </dgm:presLayoutVars>
      </dgm:prSet>
      <dgm:spPr/>
    </dgm:pt>
    <dgm:pt modelId="{83F5C725-3646-471E-BBDF-24F504E86EA3}" type="pres">
      <dgm:prSet presAssocID="{030F5B44-20EB-41D2-BD7E-8B19D6F6828D}" presName="parentLin" presStyleCnt="0"/>
      <dgm:spPr/>
    </dgm:pt>
    <dgm:pt modelId="{8522A8F8-EA2B-4C1E-B05B-2E49FBE551D1}" type="pres">
      <dgm:prSet presAssocID="{030F5B44-20EB-41D2-BD7E-8B19D6F6828D}" presName="parentLeftMargin" presStyleLbl="node1" presStyleIdx="0" presStyleCnt="3"/>
      <dgm:spPr/>
    </dgm:pt>
    <dgm:pt modelId="{9A048C4A-6366-4AFA-BF70-A6313AFE5013}" type="pres">
      <dgm:prSet presAssocID="{030F5B44-20EB-41D2-BD7E-8B19D6F6828D}" presName="parentText" presStyleLbl="node1" presStyleIdx="0" presStyleCnt="3" custScaleX="131651" custScaleY="161695">
        <dgm:presLayoutVars>
          <dgm:chMax val="0"/>
          <dgm:bulletEnabled val="1"/>
        </dgm:presLayoutVars>
      </dgm:prSet>
      <dgm:spPr/>
    </dgm:pt>
    <dgm:pt modelId="{0BF22BB2-523A-4679-A823-653155710BF5}" type="pres">
      <dgm:prSet presAssocID="{030F5B44-20EB-41D2-BD7E-8B19D6F6828D}" presName="negativeSpace" presStyleCnt="0"/>
      <dgm:spPr/>
    </dgm:pt>
    <dgm:pt modelId="{105B1199-96B2-4259-9C92-49337B20E342}" type="pres">
      <dgm:prSet presAssocID="{030F5B44-20EB-41D2-BD7E-8B19D6F6828D}" presName="childText" presStyleLbl="conFgAcc1" presStyleIdx="0" presStyleCnt="3">
        <dgm:presLayoutVars>
          <dgm:bulletEnabled val="1"/>
        </dgm:presLayoutVars>
      </dgm:prSet>
      <dgm:spPr/>
    </dgm:pt>
    <dgm:pt modelId="{525C23BB-E1DA-4A4B-8681-60A047FF85F5}" type="pres">
      <dgm:prSet presAssocID="{589B39D5-26BF-4F1D-AC0D-8A1F6F306477}" presName="spaceBetweenRectangles" presStyleCnt="0"/>
      <dgm:spPr/>
    </dgm:pt>
    <dgm:pt modelId="{6F2C39B7-1851-4939-9C11-CE43E7D0E89C}" type="pres">
      <dgm:prSet presAssocID="{D3A4A66B-C454-45E2-9A1E-FB5C1D45B183}" presName="parentLin" presStyleCnt="0"/>
      <dgm:spPr/>
    </dgm:pt>
    <dgm:pt modelId="{BAC49DD9-BC18-47DF-B137-BE0CCBFB9AAF}" type="pres">
      <dgm:prSet presAssocID="{D3A4A66B-C454-45E2-9A1E-FB5C1D45B183}" presName="parentLeftMargin" presStyleLbl="node1" presStyleIdx="0" presStyleCnt="3"/>
      <dgm:spPr/>
    </dgm:pt>
    <dgm:pt modelId="{54A69304-EF65-4EAD-AACA-0527AFC783B4}" type="pres">
      <dgm:prSet presAssocID="{D3A4A66B-C454-45E2-9A1E-FB5C1D45B183}" presName="parentText" presStyleLbl="node1" presStyleIdx="1" presStyleCnt="3" custScaleX="132071" custScaleY="113515">
        <dgm:presLayoutVars>
          <dgm:chMax val="0"/>
          <dgm:bulletEnabled val="1"/>
        </dgm:presLayoutVars>
      </dgm:prSet>
      <dgm:spPr/>
    </dgm:pt>
    <dgm:pt modelId="{FAA99C10-3314-4BE1-BFCA-01503A46828B}" type="pres">
      <dgm:prSet presAssocID="{D3A4A66B-C454-45E2-9A1E-FB5C1D45B183}" presName="negativeSpace" presStyleCnt="0"/>
      <dgm:spPr/>
    </dgm:pt>
    <dgm:pt modelId="{C274EEFE-53A1-4E3E-B528-51654A2FB207}" type="pres">
      <dgm:prSet presAssocID="{D3A4A66B-C454-45E2-9A1E-FB5C1D45B183}" presName="childText" presStyleLbl="conFgAcc1" presStyleIdx="1" presStyleCnt="3">
        <dgm:presLayoutVars>
          <dgm:bulletEnabled val="1"/>
        </dgm:presLayoutVars>
      </dgm:prSet>
      <dgm:spPr/>
    </dgm:pt>
    <dgm:pt modelId="{9859CECC-4A75-4CB3-86EE-06384DD6E555}" type="pres">
      <dgm:prSet presAssocID="{7E8A2F83-BA4E-4761-AA8A-FDD68EB418FF}" presName="spaceBetweenRectangles" presStyleCnt="0"/>
      <dgm:spPr/>
    </dgm:pt>
    <dgm:pt modelId="{5088BAE4-1BF1-486A-9B46-28F262C10DF2}" type="pres">
      <dgm:prSet presAssocID="{904A7001-9553-4B56-B48F-D230076A0E05}" presName="parentLin" presStyleCnt="0"/>
      <dgm:spPr/>
    </dgm:pt>
    <dgm:pt modelId="{416EF6E1-0E01-4B88-AF61-9065A35BCFCC}" type="pres">
      <dgm:prSet presAssocID="{904A7001-9553-4B56-B48F-D230076A0E05}" presName="parentLeftMargin" presStyleLbl="node1" presStyleIdx="1" presStyleCnt="3"/>
      <dgm:spPr/>
    </dgm:pt>
    <dgm:pt modelId="{00DA77DF-8591-4EAB-B703-03BEAF06F80E}" type="pres">
      <dgm:prSet presAssocID="{904A7001-9553-4B56-B48F-D230076A0E05}" presName="parentText" presStyleLbl="node1" presStyleIdx="2" presStyleCnt="3" custScaleX="137091" custScaleY="118901">
        <dgm:presLayoutVars>
          <dgm:chMax val="0"/>
          <dgm:bulletEnabled val="1"/>
        </dgm:presLayoutVars>
      </dgm:prSet>
      <dgm:spPr/>
    </dgm:pt>
    <dgm:pt modelId="{5C3C5944-EDD3-4BE4-BE8B-DF318790873B}" type="pres">
      <dgm:prSet presAssocID="{904A7001-9553-4B56-B48F-D230076A0E05}" presName="negativeSpace" presStyleCnt="0"/>
      <dgm:spPr/>
    </dgm:pt>
    <dgm:pt modelId="{5034D3C8-8BC2-4692-B360-BF47FE31BFD3}" type="pres">
      <dgm:prSet presAssocID="{904A7001-9553-4B56-B48F-D230076A0E0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B8E080D-BDE8-48C2-BDD4-86677E6C9374}" type="presOf" srcId="{D3A4A66B-C454-45E2-9A1E-FB5C1D45B183}" destId="{54A69304-EF65-4EAD-AACA-0527AFC783B4}" srcOrd="1" destOrd="0" presId="urn:microsoft.com/office/officeart/2005/8/layout/list1"/>
    <dgm:cxn modelId="{D511790A-666A-4933-A44B-04EF99A6EF88}" srcId="{D7E0A216-037C-457B-B2D9-68129BEEE32B}" destId="{D3A4A66B-C454-45E2-9A1E-FB5C1D45B183}" srcOrd="1" destOrd="0" parTransId="{7A5D227B-9D1C-4186-AE8C-A71C9D5C5521}" sibTransId="{7E8A2F83-BA4E-4761-AA8A-FDD68EB418FF}"/>
    <dgm:cxn modelId="{34810913-B275-4691-A1DD-91A04E2B13E4}" type="presOf" srcId="{D7E0A216-037C-457B-B2D9-68129BEEE32B}" destId="{25F98EE7-06B3-4F5F-BA68-10489C9B9BEB}" srcOrd="0" destOrd="0" presId="urn:microsoft.com/office/officeart/2005/8/layout/list1"/>
    <dgm:cxn modelId="{C90EEBCF-94D7-4A22-A0C4-92041F5C0828}" type="presOf" srcId="{D3A4A66B-C454-45E2-9A1E-FB5C1D45B183}" destId="{BAC49DD9-BC18-47DF-B137-BE0CCBFB9AAF}" srcOrd="0" destOrd="0" presId="urn:microsoft.com/office/officeart/2005/8/layout/list1"/>
    <dgm:cxn modelId="{3DE95F03-9B8A-41FC-AB2B-E97D766286CB}" type="presOf" srcId="{904A7001-9553-4B56-B48F-D230076A0E05}" destId="{00DA77DF-8591-4EAB-B703-03BEAF06F80E}" srcOrd="1" destOrd="0" presId="urn:microsoft.com/office/officeart/2005/8/layout/list1"/>
    <dgm:cxn modelId="{9358F782-900B-4B11-BC09-F88135115B41}" type="presOf" srcId="{904A7001-9553-4B56-B48F-D230076A0E05}" destId="{416EF6E1-0E01-4B88-AF61-9065A35BCFCC}" srcOrd="0" destOrd="0" presId="urn:microsoft.com/office/officeart/2005/8/layout/list1"/>
    <dgm:cxn modelId="{023C6B32-FA20-4180-AA94-9F118E1D4139}" srcId="{D7E0A216-037C-457B-B2D9-68129BEEE32B}" destId="{904A7001-9553-4B56-B48F-D230076A0E05}" srcOrd="2" destOrd="0" parTransId="{583323C1-87C5-4B37-958D-5C619A5E1953}" sibTransId="{1C49A926-E17D-4EBF-A76D-4A10DB50F34E}"/>
    <dgm:cxn modelId="{86F3013A-6DB2-4892-86AA-95501E2957C8}" type="presOf" srcId="{030F5B44-20EB-41D2-BD7E-8B19D6F6828D}" destId="{8522A8F8-EA2B-4C1E-B05B-2E49FBE551D1}" srcOrd="0" destOrd="0" presId="urn:microsoft.com/office/officeart/2005/8/layout/list1"/>
    <dgm:cxn modelId="{F77710CD-E2AB-4004-8886-3D76805B2E95}" srcId="{D7E0A216-037C-457B-B2D9-68129BEEE32B}" destId="{030F5B44-20EB-41D2-BD7E-8B19D6F6828D}" srcOrd="0" destOrd="0" parTransId="{B3B04B2C-7DC9-41E4-9A7C-244056AAEAAE}" sibTransId="{589B39D5-26BF-4F1D-AC0D-8A1F6F306477}"/>
    <dgm:cxn modelId="{24E1376E-30B6-4811-A6B1-74E4B1B2AED1}" type="presOf" srcId="{030F5B44-20EB-41D2-BD7E-8B19D6F6828D}" destId="{9A048C4A-6366-4AFA-BF70-A6313AFE5013}" srcOrd="1" destOrd="0" presId="urn:microsoft.com/office/officeart/2005/8/layout/list1"/>
    <dgm:cxn modelId="{9B759E1D-2BF6-4DC4-AEA7-304A507D48F9}" type="presParOf" srcId="{25F98EE7-06B3-4F5F-BA68-10489C9B9BEB}" destId="{83F5C725-3646-471E-BBDF-24F504E86EA3}" srcOrd="0" destOrd="0" presId="urn:microsoft.com/office/officeart/2005/8/layout/list1"/>
    <dgm:cxn modelId="{8A77F905-D610-4AA5-9C8C-B68EC3DAF67E}" type="presParOf" srcId="{83F5C725-3646-471E-BBDF-24F504E86EA3}" destId="{8522A8F8-EA2B-4C1E-B05B-2E49FBE551D1}" srcOrd="0" destOrd="0" presId="urn:microsoft.com/office/officeart/2005/8/layout/list1"/>
    <dgm:cxn modelId="{506B2ABE-AED3-4FB0-89F9-00EE488D68F8}" type="presParOf" srcId="{83F5C725-3646-471E-BBDF-24F504E86EA3}" destId="{9A048C4A-6366-4AFA-BF70-A6313AFE5013}" srcOrd="1" destOrd="0" presId="urn:microsoft.com/office/officeart/2005/8/layout/list1"/>
    <dgm:cxn modelId="{F78E6522-7203-4297-A929-C2BDF60B5378}" type="presParOf" srcId="{25F98EE7-06B3-4F5F-BA68-10489C9B9BEB}" destId="{0BF22BB2-523A-4679-A823-653155710BF5}" srcOrd="1" destOrd="0" presId="urn:microsoft.com/office/officeart/2005/8/layout/list1"/>
    <dgm:cxn modelId="{7C6DE019-1F2E-4CA1-B311-17E5585A9283}" type="presParOf" srcId="{25F98EE7-06B3-4F5F-BA68-10489C9B9BEB}" destId="{105B1199-96B2-4259-9C92-49337B20E342}" srcOrd="2" destOrd="0" presId="urn:microsoft.com/office/officeart/2005/8/layout/list1"/>
    <dgm:cxn modelId="{0770E234-CBCF-4AF5-ACA7-8A80068203E2}" type="presParOf" srcId="{25F98EE7-06B3-4F5F-BA68-10489C9B9BEB}" destId="{525C23BB-E1DA-4A4B-8681-60A047FF85F5}" srcOrd="3" destOrd="0" presId="urn:microsoft.com/office/officeart/2005/8/layout/list1"/>
    <dgm:cxn modelId="{970C6C96-E593-4DB1-B856-ECE9EC7C73E0}" type="presParOf" srcId="{25F98EE7-06B3-4F5F-BA68-10489C9B9BEB}" destId="{6F2C39B7-1851-4939-9C11-CE43E7D0E89C}" srcOrd="4" destOrd="0" presId="urn:microsoft.com/office/officeart/2005/8/layout/list1"/>
    <dgm:cxn modelId="{5FB0EB0B-AE7B-4B4B-A8E4-B9F21F3CD20B}" type="presParOf" srcId="{6F2C39B7-1851-4939-9C11-CE43E7D0E89C}" destId="{BAC49DD9-BC18-47DF-B137-BE0CCBFB9AAF}" srcOrd="0" destOrd="0" presId="urn:microsoft.com/office/officeart/2005/8/layout/list1"/>
    <dgm:cxn modelId="{D54A056C-4A3C-4665-8214-6CB463391AA9}" type="presParOf" srcId="{6F2C39B7-1851-4939-9C11-CE43E7D0E89C}" destId="{54A69304-EF65-4EAD-AACA-0527AFC783B4}" srcOrd="1" destOrd="0" presId="urn:microsoft.com/office/officeart/2005/8/layout/list1"/>
    <dgm:cxn modelId="{46919A9A-79A9-41DB-82D8-B9FB948C34E1}" type="presParOf" srcId="{25F98EE7-06B3-4F5F-BA68-10489C9B9BEB}" destId="{FAA99C10-3314-4BE1-BFCA-01503A46828B}" srcOrd="5" destOrd="0" presId="urn:microsoft.com/office/officeart/2005/8/layout/list1"/>
    <dgm:cxn modelId="{7DB233CB-C208-4514-8DBC-19972F62E1E8}" type="presParOf" srcId="{25F98EE7-06B3-4F5F-BA68-10489C9B9BEB}" destId="{C274EEFE-53A1-4E3E-B528-51654A2FB207}" srcOrd="6" destOrd="0" presId="urn:microsoft.com/office/officeart/2005/8/layout/list1"/>
    <dgm:cxn modelId="{4A0C3296-9BC2-43B8-B8C2-798107C6F69F}" type="presParOf" srcId="{25F98EE7-06B3-4F5F-BA68-10489C9B9BEB}" destId="{9859CECC-4A75-4CB3-86EE-06384DD6E555}" srcOrd="7" destOrd="0" presId="urn:microsoft.com/office/officeart/2005/8/layout/list1"/>
    <dgm:cxn modelId="{5C56507A-8068-4DF7-A5DC-AA67F5C431DF}" type="presParOf" srcId="{25F98EE7-06B3-4F5F-BA68-10489C9B9BEB}" destId="{5088BAE4-1BF1-486A-9B46-28F262C10DF2}" srcOrd="8" destOrd="0" presId="urn:microsoft.com/office/officeart/2005/8/layout/list1"/>
    <dgm:cxn modelId="{BD6A1F75-517E-4B91-A53E-28E9CD28E2DF}" type="presParOf" srcId="{5088BAE4-1BF1-486A-9B46-28F262C10DF2}" destId="{416EF6E1-0E01-4B88-AF61-9065A35BCFCC}" srcOrd="0" destOrd="0" presId="urn:microsoft.com/office/officeart/2005/8/layout/list1"/>
    <dgm:cxn modelId="{41C5370F-0584-4A1D-8D06-22F2D4895237}" type="presParOf" srcId="{5088BAE4-1BF1-486A-9B46-28F262C10DF2}" destId="{00DA77DF-8591-4EAB-B703-03BEAF06F80E}" srcOrd="1" destOrd="0" presId="urn:microsoft.com/office/officeart/2005/8/layout/list1"/>
    <dgm:cxn modelId="{F23DA030-AC95-459C-AE64-C036E68AF83B}" type="presParOf" srcId="{25F98EE7-06B3-4F5F-BA68-10489C9B9BEB}" destId="{5C3C5944-EDD3-4BE4-BE8B-DF318790873B}" srcOrd="9" destOrd="0" presId="urn:microsoft.com/office/officeart/2005/8/layout/list1"/>
    <dgm:cxn modelId="{4519F507-A660-4E95-883F-E18CE882D2BB}" type="presParOf" srcId="{25F98EE7-06B3-4F5F-BA68-10489C9B9BEB}" destId="{5034D3C8-8BC2-4692-B360-BF47FE31BFD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ABB08B-634F-4751-B867-8BF7BBD432D9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72F2E01-93B9-486B-A98A-1267EA08C9A5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المزايا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E269D07-919E-4F72-B1AA-AE30FE1465ED}" type="par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10F62C5E-CEE8-444A-A75D-FA53EE6CD335}" type="sib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FC6BA77F-A631-4D5C-835F-2AA4C73E00A7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ولاء هؤلاء المديرين للمنظمة في حالة نشوب نزاع بينها وبين السلطات المحلية في البلد المضيف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37113E10-3492-4C24-9D73-7BDA2F672CA9}" type="par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E8D47D56-4880-4AFC-9D05-625393152272}" type="sib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C44290C3-AB15-4C8F-92B8-DE5F99D98498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سهولة الاتصال بين رئاسة المنظمة والوحدات التابعة لها في الخارج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0DCE5B7F-B0F4-4C8B-8C88-0D5DDDBC26C5}" type="par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04913656-DE73-48A3-9D8C-018EED79890F}" type="sib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8A1E2A6E-3BF4-4E13-AE8F-437343B368D1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الأسباب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0DF0EB6E-7233-4EBF-9AC7-D98101E4BB7C}" type="par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C7D0B558-7196-4F85-89C2-7BDBCE766797}" type="sib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F7397650-052B-4981-9517-AE90CEED8748}">
      <dgm:prSet phldrT="[Texte]"/>
      <dgm:spPr/>
      <dgm:t>
        <a:bodyPr/>
        <a:lstStyle/>
        <a:p>
          <a:pPr algn="just" rtl="1"/>
          <a:r>
            <a:rPr lang="ar-SA" b="1" dirty="0" smtClean="0">
              <a:latin typeface="Sakkal Majalla" pitchFamily="2" charset="-78"/>
              <a:cs typeface="Sakkal Majalla" pitchFamily="2" charset="-78"/>
            </a:rPr>
            <a:t>الشركة جديدة في مجال العمليات الدولية.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5EC10310-D28D-4A19-A46E-DC4C2EA4A5C3}" type="par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95C79FE0-CEAC-4BCC-A819-B417497AEA72}" type="sib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5E6ADB32-9536-4FED-B885-A711B33CB17E}">
      <dgm:prSet phldrT="[Texte]"/>
      <dgm:spPr/>
      <dgm:t>
        <a:bodyPr/>
        <a:lstStyle/>
        <a:p>
          <a:pPr algn="just" rtl="1"/>
          <a:r>
            <a:rPr lang="ar-SA" b="1" dirty="0" smtClean="0">
              <a:latin typeface="Sakkal Majalla" pitchFamily="2" charset="-78"/>
              <a:cs typeface="Sakkal Majalla" pitchFamily="2" charset="-78"/>
            </a:rPr>
            <a:t>ميل </a:t>
          </a:r>
          <a:r>
            <a:rPr lang="ar-SA" b="1" dirty="0" smtClean="0">
              <a:latin typeface="Sakkal Majalla" pitchFamily="2" charset="-78"/>
              <a:cs typeface="Sakkal Majalla" pitchFamily="2" charset="-78"/>
            </a:rPr>
            <a:t>الشركة إلى خلق طبعة من المديرين الرئيسيين </a:t>
          </a:r>
          <a:r>
            <a:rPr lang="ar-SA" b="1" dirty="0" err="1" smtClean="0">
              <a:latin typeface="Sakkal Majalla" pitchFamily="2" charset="-78"/>
              <a:cs typeface="Sakkal Majalla" pitchFamily="2" charset="-78"/>
            </a:rPr>
            <a:t>بها</a:t>
          </a:r>
          <a:r>
            <a:rPr lang="ar-SA" b="1" dirty="0" smtClean="0">
              <a:latin typeface="Sakkal Majalla" pitchFamily="2" charset="-78"/>
              <a:cs typeface="Sakkal Majalla" pitchFamily="2" charset="-78"/>
            </a:rPr>
            <a:t> ذوي خبرة في المجال الدولي.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16CA1344-B7AF-4128-8F95-283E189C85DC}" type="parTrans" cxnId="{CED81CA3-090F-4322-9045-AE830B776BCE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06810931-5C07-4116-A192-CF817D2CB312}" type="sibTrans" cxnId="{CED81CA3-090F-4322-9045-AE830B776BCE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A31BB152-6562-4E6E-B47D-1EC07B829BE0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الصعوبات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2D8C65D7-3135-47F7-A4A3-0D2D527F559E}" type="par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78B5CBEC-F2E9-4548-BE62-4E19A95D4C37}" type="sib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0AF82FA6-24FF-4F34-A0D9-176CFCD37B69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الدول المضيفة في العادة لا تحبذ اتجاه سيطرة مديرين من البلد الأم على فروع المنظمة أو الشركة الموجودة </a:t>
          </a:r>
          <a:r>
            <a:rPr lang="ar-SA" sz="2000" b="1" dirty="0" err="1" smtClean="0">
              <a:latin typeface="Sakkal Majalla" pitchFamily="2" charset="-78"/>
              <a:cs typeface="Sakkal Majalla" pitchFamily="2" charset="-78"/>
            </a:rPr>
            <a:t>بها</a:t>
          </a:r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، ذلك لأسباب واضحة أغلبها ذات علاقة بالشعور القومي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17E1964D-3ED7-48E0-B993-0A6BF748B1A8}" type="par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5C2359E7-AB16-408D-8472-DCA00DAC50E2}" type="sib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DF3FB5DF-1369-4A01-9A45-6CCFF9DBDCAD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جودة تفسير سياسات المنظمة 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A9467258-025D-4F13-8EE0-3E4BAD5A92DA}" type="par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B1028C77-AEA3-4D78-97F7-45DC87E07FA4}" type="sib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708F0241-1D02-415C-9FD4-B6322E5A1CF3}">
      <dgm:prSet phldrT="[Texte]"/>
      <dgm:spPr/>
      <dgm:t>
        <a:bodyPr/>
        <a:lstStyle/>
        <a:p>
          <a:pPr algn="just" rtl="1"/>
          <a:r>
            <a:rPr lang="ar-SA" b="1" dirty="0" smtClean="0">
              <a:latin typeface="Sakkal Majalla" pitchFamily="2" charset="-78"/>
              <a:cs typeface="Sakkal Majalla" pitchFamily="2" charset="-78"/>
            </a:rPr>
            <a:t>الفرع أو الوحدة التابعة لا تتمتع باستقلال كبير بحكم طبيعتها، مما يتطلب دمج أعمالها بشكل شبه كامل مع العمليات الرئيسية للشركة.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23BE418D-CBE1-4C58-8679-5453E91885CD}" type="parTrans" cxnId="{9CE95F17-3972-42DD-ABCC-7B1882C6FBD3}">
      <dgm:prSet/>
      <dgm:spPr/>
      <dgm:t>
        <a:bodyPr/>
        <a:lstStyle/>
        <a:p>
          <a:endParaRPr lang="fr-FR"/>
        </a:p>
      </dgm:t>
    </dgm:pt>
    <dgm:pt modelId="{BA85E025-A9A5-4977-98D8-735828A4B66D}" type="sibTrans" cxnId="{9CE95F17-3972-42DD-ABCC-7B1882C6FBD3}">
      <dgm:prSet/>
      <dgm:spPr/>
      <dgm:t>
        <a:bodyPr/>
        <a:lstStyle/>
        <a:p>
          <a:endParaRPr lang="fr-FR"/>
        </a:p>
      </dgm:t>
    </dgm:pt>
    <dgm:pt modelId="{B41E0FBC-EFDC-44B7-9288-B2392FDE61C3}">
      <dgm:prSet phldrT="[Texte]"/>
      <dgm:spPr/>
      <dgm:t>
        <a:bodyPr/>
        <a:lstStyle/>
        <a:p>
          <a:pPr algn="just" rtl="1"/>
          <a:r>
            <a:rPr lang="ar-SA" b="1" dirty="0" smtClean="0">
              <a:latin typeface="Sakkal Majalla" pitchFamily="2" charset="-78"/>
              <a:cs typeface="Sakkal Majalla" pitchFamily="2" charset="-78"/>
            </a:rPr>
            <a:t>أعمال الشركة ذات طبيعة تكنولوجية وفنية تتطلب حماية خاصة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7F8A57A0-948F-41C7-B7CD-795AA65BE29F}" type="parTrans" cxnId="{79FEFAA8-74DE-4FCC-9591-AF6C1BDE9769}">
      <dgm:prSet/>
      <dgm:spPr/>
      <dgm:t>
        <a:bodyPr/>
        <a:lstStyle/>
        <a:p>
          <a:endParaRPr lang="fr-FR"/>
        </a:p>
      </dgm:t>
    </dgm:pt>
    <dgm:pt modelId="{394CC2AD-7E01-40E2-B0B5-1CCA6A37C7E5}" type="sibTrans" cxnId="{79FEFAA8-74DE-4FCC-9591-AF6C1BDE9769}">
      <dgm:prSet/>
      <dgm:spPr/>
      <dgm:t>
        <a:bodyPr/>
        <a:lstStyle/>
        <a:p>
          <a:endParaRPr lang="fr-FR"/>
        </a:p>
      </dgm:t>
    </dgm:pt>
    <dgm:pt modelId="{EB9BCDAF-0E70-4AD2-86E6-33CF93EA21DD}">
      <dgm:prSet phldrT="[Texte]"/>
      <dgm:spPr/>
      <dgm:t>
        <a:bodyPr/>
        <a:lstStyle/>
        <a:p>
          <a:pPr algn="just" rtl="1"/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7ABAFADB-5F03-4355-919F-7B9903798B07}" type="parTrans" cxnId="{ED9EE278-234B-424D-AF96-6AEE7BB04309}">
      <dgm:prSet/>
      <dgm:spPr/>
      <dgm:t>
        <a:bodyPr/>
        <a:lstStyle/>
        <a:p>
          <a:endParaRPr lang="fr-FR"/>
        </a:p>
      </dgm:t>
    </dgm:pt>
    <dgm:pt modelId="{43FA218F-7E85-4D55-8744-823A4A635FBF}" type="sibTrans" cxnId="{ED9EE278-234B-424D-AF96-6AEE7BB04309}">
      <dgm:prSet/>
      <dgm:spPr/>
      <dgm:t>
        <a:bodyPr/>
        <a:lstStyle/>
        <a:p>
          <a:endParaRPr lang="fr-FR"/>
        </a:p>
      </dgm:t>
    </dgm:pt>
    <dgm:pt modelId="{A48E2691-6D18-4153-B7C3-22E46270E1C8}">
      <dgm:prSet phldrT="[Texte]"/>
      <dgm:spPr/>
      <dgm:t>
        <a:bodyPr/>
        <a:lstStyle/>
        <a:p>
          <a:pPr algn="just" rtl="1"/>
          <a:r>
            <a:rPr lang="ar-SA" b="1" dirty="0" smtClean="0">
              <a:latin typeface="Sakkal Majalla" pitchFamily="2" charset="-78"/>
              <a:cs typeface="Sakkal Majalla" pitchFamily="2" charset="-78"/>
            </a:rPr>
            <a:t>أعمال الفرع أو الوحدة الأجنبية ذات أمد زمني قصير 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2AA0CC00-AD5B-462D-8639-9AE7BF87A913}" type="parTrans" cxnId="{2B87CF8B-B6DB-4B85-A76E-3EE769497317}">
      <dgm:prSet/>
      <dgm:spPr/>
      <dgm:t>
        <a:bodyPr/>
        <a:lstStyle/>
        <a:p>
          <a:endParaRPr lang="fr-FR"/>
        </a:p>
      </dgm:t>
    </dgm:pt>
    <dgm:pt modelId="{7304626F-1FD2-40A6-8C16-733603107D50}" type="sibTrans" cxnId="{2B87CF8B-B6DB-4B85-A76E-3EE769497317}">
      <dgm:prSet/>
      <dgm:spPr/>
      <dgm:t>
        <a:bodyPr/>
        <a:lstStyle/>
        <a:p>
          <a:endParaRPr lang="fr-FR"/>
        </a:p>
      </dgm:t>
    </dgm:pt>
    <dgm:pt modelId="{45B6C6F4-E76B-43AA-959E-09BCC15B020A}">
      <dgm:prSet phldrT="[Texte]"/>
      <dgm:spPr/>
      <dgm:t>
        <a:bodyPr/>
        <a:lstStyle/>
        <a:p>
          <a:pPr algn="just" rtl="1"/>
          <a:r>
            <a:rPr lang="ar-SA" b="1" dirty="0" smtClean="0">
              <a:latin typeface="Sakkal Majalla" pitchFamily="2" charset="-78"/>
              <a:cs typeface="Sakkal Majalla" pitchFamily="2" charset="-78"/>
            </a:rPr>
            <a:t>المجتمع في البلد المضيف تسيطر عليه انقسامات عرقية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4A8420E8-7981-4E8E-9C7F-FE9A44600BB9}" type="parTrans" cxnId="{CC2FC912-908A-4EA8-936E-7ED0EB789F74}">
      <dgm:prSet/>
      <dgm:spPr/>
      <dgm:t>
        <a:bodyPr/>
        <a:lstStyle/>
        <a:p>
          <a:endParaRPr lang="fr-FR"/>
        </a:p>
      </dgm:t>
    </dgm:pt>
    <dgm:pt modelId="{F22D7E9B-53B3-40E0-87ED-120297226CBE}" type="sibTrans" cxnId="{CC2FC912-908A-4EA8-936E-7ED0EB789F74}">
      <dgm:prSet/>
      <dgm:spPr/>
      <dgm:t>
        <a:bodyPr/>
        <a:lstStyle/>
        <a:p>
          <a:endParaRPr lang="fr-FR"/>
        </a:p>
      </dgm:t>
    </dgm:pt>
    <dgm:pt modelId="{5B567FF7-2CB6-470B-851B-98CA3E6FF8CA}" type="pres">
      <dgm:prSet presAssocID="{B8ABB08B-634F-4751-B867-8BF7BBD432D9}" presName="Name0" presStyleCnt="0">
        <dgm:presLayoutVars>
          <dgm:dir/>
          <dgm:animLvl val="lvl"/>
          <dgm:resizeHandles val="exact"/>
        </dgm:presLayoutVars>
      </dgm:prSet>
      <dgm:spPr/>
    </dgm:pt>
    <dgm:pt modelId="{88FCB467-DEB8-4BEF-A5E8-AD3B0F6CC4B6}" type="pres">
      <dgm:prSet presAssocID="{672F2E01-93B9-486B-A98A-1267EA08C9A5}" presName="composite" presStyleCnt="0"/>
      <dgm:spPr/>
    </dgm:pt>
    <dgm:pt modelId="{96AD5008-0696-4325-9932-9B991961EE80}" type="pres">
      <dgm:prSet presAssocID="{672F2E01-93B9-486B-A98A-1267EA08C9A5}" presName="parTx" presStyleLbl="alignNode1" presStyleIdx="0" presStyleCnt="3" custScaleY="1571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12BACD-FEB4-4FDA-BC76-64591C287298}" type="pres">
      <dgm:prSet presAssocID="{672F2E01-93B9-486B-A98A-1267EA08C9A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B4FB7D2-210F-49F9-B478-E1EB1225BFF2}" type="pres">
      <dgm:prSet presAssocID="{10F62C5E-CEE8-444A-A75D-FA53EE6CD335}" presName="space" presStyleCnt="0"/>
      <dgm:spPr/>
    </dgm:pt>
    <dgm:pt modelId="{E6D15BD9-F4B3-4D7E-B81A-A9AAD5539C8C}" type="pres">
      <dgm:prSet presAssocID="{8A1E2A6E-3BF4-4E13-AE8F-437343B368D1}" presName="composite" presStyleCnt="0"/>
      <dgm:spPr/>
    </dgm:pt>
    <dgm:pt modelId="{53B0E62E-6EF5-4A76-B441-7B22F2DE08E2}" type="pres">
      <dgm:prSet presAssocID="{8A1E2A6E-3BF4-4E13-AE8F-437343B368D1}" presName="parTx" presStyleLbl="alignNode1" presStyleIdx="1" presStyleCnt="3" custScaleY="1857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5497BD-44E2-4217-B713-5D3BBDFB0B5F}" type="pres">
      <dgm:prSet presAssocID="{8A1E2A6E-3BF4-4E13-AE8F-437343B368D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3BB65D-3A73-4782-94A4-3E2DB4E44404}" type="pres">
      <dgm:prSet presAssocID="{C7D0B558-7196-4F85-89C2-7BDBCE766797}" presName="space" presStyleCnt="0"/>
      <dgm:spPr/>
    </dgm:pt>
    <dgm:pt modelId="{0FF5A812-2BC6-4292-8644-25B40EE89661}" type="pres">
      <dgm:prSet presAssocID="{A31BB152-6562-4E6E-B47D-1EC07B829BE0}" presName="composite" presStyleCnt="0"/>
      <dgm:spPr/>
    </dgm:pt>
    <dgm:pt modelId="{83ED5128-2501-46DC-A36F-75BB9498CAC1}" type="pres">
      <dgm:prSet presAssocID="{A31BB152-6562-4E6E-B47D-1EC07B829BE0}" presName="parTx" presStyleLbl="alignNode1" presStyleIdx="2" presStyleCnt="3" custScaleY="208284">
        <dgm:presLayoutVars>
          <dgm:chMax val="0"/>
          <dgm:chPref val="0"/>
          <dgm:bulletEnabled val="1"/>
        </dgm:presLayoutVars>
      </dgm:prSet>
      <dgm:spPr/>
    </dgm:pt>
    <dgm:pt modelId="{5F2DFD55-DFF2-4CB4-9470-8DE188719E62}" type="pres">
      <dgm:prSet presAssocID="{A31BB152-6562-4E6E-B47D-1EC07B829BE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1F417AB-833A-4755-8D09-211346DF67C8}" type="presOf" srcId="{A48E2691-6D18-4153-B7C3-22E46270E1C8}" destId="{295497BD-44E2-4217-B713-5D3BBDFB0B5F}" srcOrd="0" destOrd="4" presId="urn:microsoft.com/office/officeart/2005/8/layout/hList1"/>
    <dgm:cxn modelId="{CED81CA3-090F-4322-9045-AE830B776BCE}" srcId="{8A1E2A6E-3BF4-4E13-AE8F-437343B368D1}" destId="{5E6ADB32-9536-4FED-B885-A711B33CB17E}" srcOrd="1" destOrd="0" parTransId="{16CA1344-B7AF-4128-8F95-283E189C85DC}" sibTransId="{06810931-5C07-4116-A192-CF817D2CB312}"/>
    <dgm:cxn modelId="{0F2EFD87-F7D4-4B5D-99B9-148F18F23DED}" type="presOf" srcId="{672F2E01-93B9-486B-A98A-1267EA08C9A5}" destId="{96AD5008-0696-4325-9932-9B991961EE80}" srcOrd="0" destOrd="0" presId="urn:microsoft.com/office/officeart/2005/8/layout/hList1"/>
    <dgm:cxn modelId="{07D59567-1F35-43AA-9212-C4C92C05433C}" type="presOf" srcId="{B8ABB08B-634F-4751-B867-8BF7BBD432D9}" destId="{5B567FF7-2CB6-470B-851B-98CA3E6FF8CA}" srcOrd="0" destOrd="0" presId="urn:microsoft.com/office/officeart/2005/8/layout/hList1"/>
    <dgm:cxn modelId="{5705E5AE-EBEB-44CA-87F1-13117E77D7EE}" type="presOf" srcId="{EB9BCDAF-0E70-4AD2-86E6-33CF93EA21DD}" destId="{295497BD-44E2-4217-B713-5D3BBDFB0B5F}" srcOrd="0" destOrd="6" presId="urn:microsoft.com/office/officeart/2005/8/layout/hList1"/>
    <dgm:cxn modelId="{2D1EB9DE-1EF9-4C3C-A0D8-27D25764D392}" type="presOf" srcId="{F7397650-052B-4981-9517-AE90CEED8748}" destId="{295497BD-44E2-4217-B713-5D3BBDFB0B5F}" srcOrd="0" destOrd="0" presId="urn:microsoft.com/office/officeart/2005/8/layout/hList1"/>
    <dgm:cxn modelId="{C8A901EE-B4F6-4128-9289-89EA27F0EF8B}" srcId="{8A1E2A6E-3BF4-4E13-AE8F-437343B368D1}" destId="{F7397650-052B-4981-9517-AE90CEED8748}" srcOrd="0" destOrd="0" parTransId="{5EC10310-D28D-4A19-A46E-DC4C2EA4A5C3}" sibTransId="{95C79FE0-CEAC-4BCC-A819-B417497AEA72}"/>
    <dgm:cxn modelId="{EB9A3622-93B9-4029-9CDB-2811AA153016}" srcId="{672F2E01-93B9-486B-A98A-1267EA08C9A5}" destId="{C44290C3-AB15-4C8F-92B8-DE5F99D98498}" srcOrd="1" destOrd="0" parTransId="{0DCE5B7F-B0F4-4C8B-8C88-0D5DDDBC26C5}" sibTransId="{04913656-DE73-48A3-9D8C-018EED79890F}"/>
    <dgm:cxn modelId="{CCBBBFCF-DEAD-427C-9EF2-D8D4FC0B4C4D}" type="presOf" srcId="{FC6BA77F-A631-4D5C-835F-2AA4C73E00A7}" destId="{6412BACD-FEB4-4FDA-BC76-64591C287298}" srcOrd="0" destOrd="0" presId="urn:microsoft.com/office/officeart/2005/8/layout/hList1"/>
    <dgm:cxn modelId="{E5B0C708-5062-4675-9892-625B18492416}" type="presOf" srcId="{45B6C6F4-E76B-43AA-959E-09BCC15B020A}" destId="{295497BD-44E2-4217-B713-5D3BBDFB0B5F}" srcOrd="0" destOrd="5" presId="urn:microsoft.com/office/officeart/2005/8/layout/hList1"/>
    <dgm:cxn modelId="{2ACBA04C-4EE0-4A9C-B7AF-53427485F0BF}" type="presOf" srcId="{0AF82FA6-24FF-4F34-A0D9-176CFCD37B69}" destId="{5F2DFD55-DFF2-4CB4-9470-8DE188719E62}" srcOrd="0" destOrd="0" presId="urn:microsoft.com/office/officeart/2005/8/layout/hList1"/>
    <dgm:cxn modelId="{29A0553A-B62F-4E32-ACAC-8144BD12C172}" srcId="{672F2E01-93B9-486B-A98A-1267EA08C9A5}" destId="{DF3FB5DF-1369-4A01-9A45-6CCFF9DBDCAD}" srcOrd="2" destOrd="0" parTransId="{A9467258-025D-4F13-8EE0-3E4BAD5A92DA}" sibTransId="{B1028C77-AEA3-4D78-97F7-45DC87E07FA4}"/>
    <dgm:cxn modelId="{5FBD0530-629C-48A9-B2D0-6A8B8FAAF0CA}" srcId="{B8ABB08B-634F-4751-B867-8BF7BBD432D9}" destId="{672F2E01-93B9-486B-A98A-1267EA08C9A5}" srcOrd="0" destOrd="0" parTransId="{EE269D07-919E-4F72-B1AA-AE30FE1465ED}" sibTransId="{10F62C5E-CEE8-444A-A75D-FA53EE6CD335}"/>
    <dgm:cxn modelId="{9856EEDC-E88D-4BFD-A97A-7785C75F06B0}" srcId="{672F2E01-93B9-486B-A98A-1267EA08C9A5}" destId="{FC6BA77F-A631-4D5C-835F-2AA4C73E00A7}" srcOrd="0" destOrd="0" parTransId="{37113E10-3492-4C24-9D73-7BDA2F672CA9}" sibTransId="{E8D47D56-4880-4AFC-9D05-625393152272}"/>
    <dgm:cxn modelId="{A7B62AAD-AC7A-4E1D-A3C7-469A5CDDF8D0}" type="presOf" srcId="{8A1E2A6E-3BF4-4E13-AE8F-437343B368D1}" destId="{53B0E62E-6EF5-4A76-B441-7B22F2DE08E2}" srcOrd="0" destOrd="0" presId="urn:microsoft.com/office/officeart/2005/8/layout/hList1"/>
    <dgm:cxn modelId="{7E1E14B4-C146-49DA-BD65-0DEC12F808FF}" srcId="{B8ABB08B-634F-4751-B867-8BF7BBD432D9}" destId="{8A1E2A6E-3BF4-4E13-AE8F-437343B368D1}" srcOrd="1" destOrd="0" parTransId="{0DF0EB6E-7233-4EBF-9AC7-D98101E4BB7C}" sibTransId="{C7D0B558-7196-4F85-89C2-7BDBCE766797}"/>
    <dgm:cxn modelId="{D5807171-274A-498A-90D7-009B80184642}" type="presOf" srcId="{708F0241-1D02-415C-9FD4-B6322E5A1CF3}" destId="{295497BD-44E2-4217-B713-5D3BBDFB0B5F}" srcOrd="0" destOrd="2" presId="urn:microsoft.com/office/officeart/2005/8/layout/hList1"/>
    <dgm:cxn modelId="{F80D133F-C485-421F-9C53-0513B67DFDD2}" srcId="{A31BB152-6562-4E6E-B47D-1EC07B829BE0}" destId="{0AF82FA6-24FF-4F34-A0D9-176CFCD37B69}" srcOrd="0" destOrd="0" parTransId="{17E1964D-3ED7-48E0-B993-0A6BF748B1A8}" sibTransId="{5C2359E7-AB16-408D-8472-DCA00DAC50E2}"/>
    <dgm:cxn modelId="{CC2FC912-908A-4EA8-936E-7ED0EB789F74}" srcId="{8A1E2A6E-3BF4-4E13-AE8F-437343B368D1}" destId="{45B6C6F4-E76B-43AA-959E-09BCC15B020A}" srcOrd="5" destOrd="0" parTransId="{4A8420E8-7981-4E8E-9C7F-FE9A44600BB9}" sibTransId="{F22D7E9B-53B3-40E0-87ED-120297226CBE}"/>
    <dgm:cxn modelId="{84A91F12-5109-496B-9926-8CF3C0A4CA13}" srcId="{B8ABB08B-634F-4751-B867-8BF7BBD432D9}" destId="{A31BB152-6562-4E6E-B47D-1EC07B829BE0}" srcOrd="2" destOrd="0" parTransId="{2D8C65D7-3135-47F7-A4A3-0D2D527F559E}" sibTransId="{78B5CBEC-F2E9-4548-BE62-4E19A95D4C37}"/>
    <dgm:cxn modelId="{816DDA3A-DFC0-4724-BF9A-8E5BFAE1448C}" type="presOf" srcId="{DF3FB5DF-1369-4A01-9A45-6CCFF9DBDCAD}" destId="{6412BACD-FEB4-4FDA-BC76-64591C287298}" srcOrd="0" destOrd="2" presId="urn:microsoft.com/office/officeart/2005/8/layout/hList1"/>
    <dgm:cxn modelId="{79FEFAA8-74DE-4FCC-9591-AF6C1BDE9769}" srcId="{8A1E2A6E-3BF4-4E13-AE8F-437343B368D1}" destId="{B41E0FBC-EFDC-44B7-9288-B2392FDE61C3}" srcOrd="3" destOrd="0" parTransId="{7F8A57A0-948F-41C7-B7CD-795AA65BE29F}" sibTransId="{394CC2AD-7E01-40E2-B0B5-1CCA6A37C7E5}"/>
    <dgm:cxn modelId="{4038978E-90BB-42AF-B983-E0575D0C310E}" type="presOf" srcId="{C44290C3-AB15-4C8F-92B8-DE5F99D98498}" destId="{6412BACD-FEB4-4FDA-BC76-64591C287298}" srcOrd="0" destOrd="1" presId="urn:microsoft.com/office/officeart/2005/8/layout/hList1"/>
    <dgm:cxn modelId="{F3EF8239-F141-4A55-99B1-5FE2C743F146}" type="presOf" srcId="{B41E0FBC-EFDC-44B7-9288-B2392FDE61C3}" destId="{295497BD-44E2-4217-B713-5D3BBDFB0B5F}" srcOrd="0" destOrd="3" presId="urn:microsoft.com/office/officeart/2005/8/layout/hList1"/>
    <dgm:cxn modelId="{5A7FBE6E-490E-4954-B1C2-775185BA37E7}" type="presOf" srcId="{5E6ADB32-9536-4FED-B885-A711B33CB17E}" destId="{295497BD-44E2-4217-B713-5D3BBDFB0B5F}" srcOrd="0" destOrd="1" presId="urn:microsoft.com/office/officeart/2005/8/layout/hList1"/>
    <dgm:cxn modelId="{ED9EE278-234B-424D-AF96-6AEE7BB04309}" srcId="{8A1E2A6E-3BF4-4E13-AE8F-437343B368D1}" destId="{EB9BCDAF-0E70-4AD2-86E6-33CF93EA21DD}" srcOrd="6" destOrd="0" parTransId="{7ABAFADB-5F03-4355-919F-7B9903798B07}" sibTransId="{43FA218F-7E85-4D55-8744-823A4A635FBF}"/>
    <dgm:cxn modelId="{9CE95F17-3972-42DD-ABCC-7B1882C6FBD3}" srcId="{8A1E2A6E-3BF4-4E13-AE8F-437343B368D1}" destId="{708F0241-1D02-415C-9FD4-B6322E5A1CF3}" srcOrd="2" destOrd="0" parTransId="{23BE418D-CBE1-4C58-8679-5453E91885CD}" sibTransId="{BA85E025-A9A5-4977-98D8-735828A4B66D}"/>
    <dgm:cxn modelId="{2B87CF8B-B6DB-4B85-A76E-3EE769497317}" srcId="{8A1E2A6E-3BF4-4E13-AE8F-437343B368D1}" destId="{A48E2691-6D18-4153-B7C3-22E46270E1C8}" srcOrd="4" destOrd="0" parTransId="{2AA0CC00-AD5B-462D-8639-9AE7BF87A913}" sibTransId="{7304626F-1FD2-40A6-8C16-733603107D50}"/>
    <dgm:cxn modelId="{1A241124-C59A-420C-8074-8D944DE2EE03}" type="presOf" srcId="{A31BB152-6562-4E6E-B47D-1EC07B829BE0}" destId="{83ED5128-2501-46DC-A36F-75BB9498CAC1}" srcOrd="0" destOrd="0" presId="urn:microsoft.com/office/officeart/2005/8/layout/hList1"/>
    <dgm:cxn modelId="{1792DF0F-2092-4166-9D0D-35417E5F27C0}" type="presParOf" srcId="{5B567FF7-2CB6-470B-851B-98CA3E6FF8CA}" destId="{88FCB467-DEB8-4BEF-A5E8-AD3B0F6CC4B6}" srcOrd="0" destOrd="0" presId="urn:microsoft.com/office/officeart/2005/8/layout/hList1"/>
    <dgm:cxn modelId="{D914CFBC-2EDB-4CC8-8AF7-90413A4BD430}" type="presParOf" srcId="{88FCB467-DEB8-4BEF-A5E8-AD3B0F6CC4B6}" destId="{96AD5008-0696-4325-9932-9B991961EE80}" srcOrd="0" destOrd="0" presId="urn:microsoft.com/office/officeart/2005/8/layout/hList1"/>
    <dgm:cxn modelId="{49A25296-FC83-43CE-8FC7-0C02E41A1249}" type="presParOf" srcId="{88FCB467-DEB8-4BEF-A5E8-AD3B0F6CC4B6}" destId="{6412BACD-FEB4-4FDA-BC76-64591C287298}" srcOrd="1" destOrd="0" presId="urn:microsoft.com/office/officeart/2005/8/layout/hList1"/>
    <dgm:cxn modelId="{902B0FC2-BCC0-48FD-96C4-EF72F2413617}" type="presParOf" srcId="{5B567FF7-2CB6-470B-851B-98CA3E6FF8CA}" destId="{8B4FB7D2-210F-49F9-B478-E1EB1225BFF2}" srcOrd="1" destOrd="0" presId="urn:microsoft.com/office/officeart/2005/8/layout/hList1"/>
    <dgm:cxn modelId="{AE9E1646-1E5A-408A-BDD2-1A46FDB413C4}" type="presParOf" srcId="{5B567FF7-2CB6-470B-851B-98CA3E6FF8CA}" destId="{E6D15BD9-F4B3-4D7E-B81A-A9AAD5539C8C}" srcOrd="2" destOrd="0" presId="urn:microsoft.com/office/officeart/2005/8/layout/hList1"/>
    <dgm:cxn modelId="{FEDE8AB0-7181-4485-A3D2-84DDECA4B8D0}" type="presParOf" srcId="{E6D15BD9-F4B3-4D7E-B81A-A9AAD5539C8C}" destId="{53B0E62E-6EF5-4A76-B441-7B22F2DE08E2}" srcOrd="0" destOrd="0" presId="urn:microsoft.com/office/officeart/2005/8/layout/hList1"/>
    <dgm:cxn modelId="{E10A72BE-A0F9-4829-A7E5-3E5BE3132C0D}" type="presParOf" srcId="{E6D15BD9-F4B3-4D7E-B81A-A9AAD5539C8C}" destId="{295497BD-44E2-4217-B713-5D3BBDFB0B5F}" srcOrd="1" destOrd="0" presId="urn:microsoft.com/office/officeart/2005/8/layout/hList1"/>
    <dgm:cxn modelId="{BD4AFB27-C03F-42CE-8078-AAF0AFC3A4A1}" type="presParOf" srcId="{5B567FF7-2CB6-470B-851B-98CA3E6FF8CA}" destId="{213BB65D-3A73-4782-94A4-3E2DB4E44404}" srcOrd="3" destOrd="0" presId="urn:microsoft.com/office/officeart/2005/8/layout/hList1"/>
    <dgm:cxn modelId="{4EF3CB5A-75A6-4C51-9AAB-21EABD161FCF}" type="presParOf" srcId="{5B567FF7-2CB6-470B-851B-98CA3E6FF8CA}" destId="{0FF5A812-2BC6-4292-8644-25B40EE89661}" srcOrd="4" destOrd="0" presId="urn:microsoft.com/office/officeart/2005/8/layout/hList1"/>
    <dgm:cxn modelId="{B873B7AB-20CF-4F7F-B373-12D664221B20}" type="presParOf" srcId="{0FF5A812-2BC6-4292-8644-25B40EE89661}" destId="{83ED5128-2501-46DC-A36F-75BB9498CAC1}" srcOrd="0" destOrd="0" presId="urn:microsoft.com/office/officeart/2005/8/layout/hList1"/>
    <dgm:cxn modelId="{B9DED1D4-73A8-42FC-B2A6-B5CEED025879}" type="presParOf" srcId="{0FF5A812-2BC6-4292-8644-25B40EE89661}" destId="{5F2DFD55-DFF2-4CB4-9470-8DE188719E6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ABB08B-634F-4751-B867-8BF7BBD432D9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72F2E01-93B9-486B-A98A-1267EA08C9A5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المزايا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E269D07-919E-4F72-B1AA-AE30FE1465ED}" type="par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10F62C5E-CEE8-444A-A75D-FA53EE6CD335}" type="sib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FC6BA77F-A631-4D5C-835F-2AA4C73E00A7}">
      <dgm:prSet phldrT="[Texte]" custT="1"/>
      <dgm:spPr/>
      <dgm:t>
        <a:bodyPr/>
        <a:lstStyle/>
        <a:p>
          <a:pPr algn="just" rtl="1"/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سهولة إنجاز أعمال المنظمة في البلد المضيف وذلك لأن المديرين في هذه الحالة يكون لديهم إلمام كامل بلغة البلد وثقافته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37113E10-3492-4C24-9D73-7BDA2F672CA9}" type="par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E8D47D56-4880-4AFC-9D05-625393152272}" type="sib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C44290C3-AB15-4C8F-92B8-DE5F99D98498}">
      <dgm:prSet phldrT="[Texte]" custT="1"/>
      <dgm:spPr/>
      <dgm:t>
        <a:bodyPr/>
        <a:lstStyle/>
        <a:p>
          <a:pPr algn="just" rtl="1"/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التخلص من مشكلة التكيف الثقافي التي تواجه المديرين وعائلاتهم 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0DCE5B7F-B0F4-4C8B-8C88-0D5DDDBC26C5}" type="par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04913656-DE73-48A3-9D8C-018EED79890F}" type="sib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8A1E2A6E-3BF4-4E13-AE8F-437343B368D1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الأسباب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0DF0EB6E-7233-4EBF-9AC7-D98101E4BB7C}" type="par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C7D0B558-7196-4F85-89C2-7BDBCE766797}" type="sib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F7397650-052B-4981-9517-AE90CEED8748}">
      <dgm:prSet phldrT="[Texte]" custT="1"/>
      <dgm:spPr/>
      <dgm:t>
        <a:bodyPr/>
        <a:lstStyle/>
        <a:p>
          <a:pPr algn="just" rtl="1"/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تنامي الشعور القومي لدى الشعوب في العالم الثالث، حيث تمارس أغلب المنظمات الدولية أعمالها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5EC10310-D28D-4A19-A46E-DC4C2EA4A5C3}" type="par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95C79FE0-CEAC-4BCC-A819-B417497AEA72}" type="sib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A31BB152-6562-4E6E-B47D-1EC07B829BE0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الصعوبات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2D8C65D7-3135-47F7-A4A3-0D2D527F559E}" type="par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78B5CBEC-F2E9-4548-BE62-4E19A95D4C37}" type="sib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0AF82FA6-24FF-4F34-A0D9-176CFCD37B69}">
      <dgm:prSet phldrT="[Texte]" custT="1"/>
      <dgm:spPr/>
      <dgm:t>
        <a:bodyPr/>
        <a:lstStyle/>
        <a:p>
          <a:pPr algn="just" rtl="1"/>
          <a:r>
            <a: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%36 </a:t>
          </a:r>
          <a:r>
            <a: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عدم الإلمام بأصول ممارسة الأعمال في البلد الأصل</a:t>
          </a:r>
          <a:r>
            <a: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. 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17E1964D-3ED7-48E0-B993-0A6BF748B1A8}" type="par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5C2359E7-AB16-408D-8472-DCA00DAC50E2}" type="sib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DF3FB5DF-1369-4A01-9A45-6CCFF9DBDCAD}">
      <dgm:prSet phldrT="[Texte]" custT="1"/>
      <dgm:spPr/>
      <dgm:t>
        <a:bodyPr/>
        <a:lstStyle/>
        <a:p>
          <a:pPr algn="just" rtl="1"/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التخفيف من </a:t>
          </a:r>
          <a:r>
            <a:rPr lang="ar-SA" sz="1800" b="1" dirty="0" err="1" smtClean="0">
              <a:latin typeface="Sakkal Majalla" pitchFamily="2" charset="-78"/>
              <a:cs typeface="Sakkal Majalla" pitchFamily="2" charset="-78"/>
            </a:rPr>
            <a:t>حدة</a:t>
          </a:r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 الشعور القومي المعادي للمنظمات ومصالحها في البلد المضيف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A9467258-025D-4F13-8EE0-3E4BAD5A92DA}" type="par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B1028C77-AEA3-4D78-97F7-45DC87E07FA4}" type="sib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EB9BCDAF-0E70-4AD2-86E6-33CF93EA21DD}">
      <dgm:prSet phldrT="[Texte]" custT="1"/>
      <dgm:spPr/>
      <dgm:t>
        <a:bodyPr/>
        <a:lstStyle/>
        <a:p>
          <a:pPr algn="just" rtl="1"/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7ABAFADB-5F03-4355-919F-7B9903798B07}" type="parTrans" cxnId="{ED9EE278-234B-424D-AF96-6AEE7BB04309}">
      <dgm:prSet/>
      <dgm:spPr/>
      <dgm:t>
        <a:bodyPr/>
        <a:lstStyle/>
        <a:p>
          <a:endParaRPr lang="fr-FR"/>
        </a:p>
      </dgm:t>
    </dgm:pt>
    <dgm:pt modelId="{43FA218F-7E85-4D55-8744-823A4A635FBF}" type="sibTrans" cxnId="{ED9EE278-234B-424D-AF96-6AEE7BB04309}">
      <dgm:prSet/>
      <dgm:spPr/>
      <dgm:t>
        <a:bodyPr/>
        <a:lstStyle/>
        <a:p>
          <a:endParaRPr lang="fr-FR"/>
        </a:p>
      </dgm:t>
    </dgm:pt>
    <dgm:pt modelId="{A5206802-AC63-4DF8-AF94-2A10FF8EC960}">
      <dgm:prSet phldrT="[Texte]" custT="1"/>
      <dgm:spPr/>
      <dgm:t>
        <a:bodyPr/>
        <a:lstStyle/>
        <a:p>
          <a:pPr algn="just" rtl="1"/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التخفيف من الأعباء الناجمة عن استخدام مديرين قادمين من البلد الأصلي للمنظمة 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7E26C24B-CF53-4826-A7A5-751341BDD942}" type="parTrans" cxnId="{B18051A7-94A0-4413-85DE-38521F085BE7}">
      <dgm:prSet/>
      <dgm:spPr/>
    </dgm:pt>
    <dgm:pt modelId="{EE34AFBA-39E2-4FC3-9DE6-811B7A677147}" type="sibTrans" cxnId="{B18051A7-94A0-4413-85DE-38521F085BE7}">
      <dgm:prSet/>
      <dgm:spPr/>
    </dgm:pt>
    <dgm:pt modelId="{B36772E4-0454-46D2-B1C9-96DA23916125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%23 </a:t>
          </a:r>
          <a:r>
            <a: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الافتقار إلى التعليم الجيد والخبرة الفنية.</a:t>
          </a:r>
          <a:endParaRPr kumimoji="0" lang="fr-FR" sz="1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C647D82D-3DD1-4F38-A8AA-C073F943A90F}" type="parTrans" cxnId="{5BD73760-7409-4CAA-ACCA-8F0CFCBEFF65}">
      <dgm:prSet/>
      <dgm:spPr/>
      <dgm:t>
        <a:bodyPr/>
        <a:lstStyle/>
        <a:p>
          <a:endParaRPr lang="fr-FR"/>
        </a:p>
      </dgm:t>
    </dgm:pt>
    <dgm:pt modelId="{9D0A469A-CD5E-47E1-B627-F95135FA0A05}" type="sibTrans" cxnId="{5BD73760-7409-4CAA-ACCA-8F0CFCBEFF65}">
      <dgm:prSet/>
      <dgm:spPr/>
      <dgm:t>
        <a:bodyPr/>
        <a:lstStyle/>
        <a:p>
          <a:endParaRPr lang="fr-FR"/>
        </a:p>
      </dgm:t>
    </dgm:pt>
    <dgm:pt modelId="{EC468325-51EA-4A0D-8F3F-2F3A0D3E9ACA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%9 </a:t>
          </a:r>
          <a:r>
            <a: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فقدان المبادرة والجرأة.</a:t>
          </a:r>
          <a:endParaRPr kumimoji="0" lang="fr-FR" sz="1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91FB4CD6-2002-4A74-BEE2-6566B6C89E27}" type="parTrans" cxnId="{DD0E64A3-D71C-43EF-ABC4-2B6BA54C030A}">
      <dgm:prSet/>
      <dgm:spPr/>
      <dgm:t>
        <a:bodyPr/>
        <a:lstStyle/>
        <a:p>
          <a:endParaRPr lang="fr-FR"/>
        </a:p>
      </dgm:t>
    </dgm:pt>
    <dgm:pt modelId="{EC3FF50E-DC73-4DFB-A90F-EBC5C5EA2EEF}" type="sibTrans" cxnId="{DD0E64A3-D71C-43EF-ABC4-2B6BA54C030A}">
      <dgm:prSet/>
      <dgm:spPr/>
      <dgm:t>
        <a:bodyPr/>
        <a:lstStyle/>
        <a:p>
          <a:endParaRPr lang="fr-FR"/>
        </a:p>
      </dgm:t>
    </dgm:pt>
    <dgm:pt modelId="{5876C069-6165-483E-BC8F-5809198AFE60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%9 </a:t>
          </a:r>
          <a:r>
            <a: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عدم المقدرة على الاتصال بالآخرين بشكل ناجح.</a:t>
          </a:r>
          <a:endParaRPr kumimoji="0" lang="fr-FR" sz="1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CC6D59BA-D8DC-4DDE-A3D4-8C4E476549A5}" type="parTrans" cxnId="{65822D21-92B0-44F3-9F55-578777ED9E69}">
      <dgm:prSet/>
      <dgm:spPr/>
      <dgm:t>
        <a:bodyPr/>
        <a:lstStyle/>
        <a:p>
          <a:endParaRPr lang="fr-FR"/>
        </a:p>
      </dgm:t>
    </dgm:pt>
    <dgm:pt modelId="{11EEE8B2-E7EB-43E0-9F78-52DD34A145FB}" type="sibTrans" cxnId="{65822D21-92B0-44F3-9F55-578777ED9E69}">
      <dgm:prSet/>
      <dgm:spPr/>
      <dgm:t>
        <a:bodyPr/>
        <a:lstStyle/>
        <a:p>
          <a:endParaRPr lang="fr-FR"/>
        </a:p>
      </dgm:t>
    </dgm:pt>
    <dgm:pt modelId="{E2C1EC1F-D4A7-41C9-9C8E-5FAC835B8CDE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%8 </a:t>
          </a:r>
          <a:r>
            <a: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عدم المقدرة على تفويض الصلاحيات.</a:t>
          </a:r>
          <a:endParaRPr kumimoji="0" lang="fr-FR" sz="1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E88979F5-3C1A-4030-A459-B3B34218D845}" type="parTrans" cxnId="{65FE7ACD-5E8E-4936-AC29-67F9E4EE2C45}">
      <dgm:prSet/>
      <dgm:spPr/>
      <dgm:t>
        <a:bodyPr/>
        <a:lstStyle/>
        <a:p>
          <a:endParaRPr lang="fr-FR"/>
        </a:p>
      </dgm:t>
    </dgm:pt>
    <dgm:pt modelId="{CEDA4E74-A156-432A-9DF3-18053C870D4B}" type="sibTrans" cxnId="{65FE7ACD-5E8E-4936-AC29-67F9E4EE2C45}">
      <dgm:prSet/>
      <dgm:spPr/>
      <dgm:t>
        <a:bodyPr/>
        <a:lstStyle/>
        <a:p>
          <a:endParaRPr lang="fr-FR"/>
        </a:p>
      </dgm:t>
    </dgm:pt>
    <dgm:pt modelId="{61A67B50-9031-433E-8B89-EF96B7DAAAAB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%8 </a:t>
          </a:r>
          <a:r>
            <a: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عدم المقدرة على التخطيط.</a:t>
          </a:r>
          <a:endParaRPr kumimoji="0" lang="fr-FR" sz="1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B48A0951-8645-469F-B8CD-4605EDB26888}" type="parTrans" cxnId="{B48C66EB-1484-4EFB-9959-8665A2BA6452}">
      <dgm:prSet/>
      <dgm:spPr/>
      <dgm:t>
        <a:bodyPr/>
        <a:lstStyle/>
        <a:p>
          <a:endParaRPr lang="fr-FR"/>
        </a:p>
      </dgm:t>
    </dgm:pt>
    <dgm:pt modelId="{999D5CBD-969A-4CE9-B749-5313DA495FA6}" type="sibTrans" cxnId="{B48C66EB-1484-4EFB-9959-8665A2BA6452}">
      <dgm:prSet/>
      <dgm:spPr/>
      <dgm:t>
        <a:bodyPr/>
        <a:lstStyle/>
        <a:p>
          <a:endParaRPr lang="fr-FR"/>
        </a:p>
      </dgm:t>
    </dgm:pt>
    <dgm:pt modelId="{C131FB78-30EE-4E7C-AA3B-A767C4012937}">
      <dgm:prSet custT="1"/>
      <dgm:spPr/>
      <dgm:t>
        <a:bodyPr/>
        <a:lstStyle/>
        <a:p>
          <a:pPr rtl="1"/>
          <a:r>
            <a: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%7 </a:t>
          </a:r>
          <a:r>
            <a:rPr kumimoji="0" lang="ar-S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عدم الاهتمام بدرجة ربحية المشروع</a:t>
          </a:r>
          <a:r>
            <a: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.</a:t>
          </a:r>
          <a:endParaRPr kumimoji="0" lang="fr-FR" sz="1800" b="0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999DED09-9F3F-4A8C-B436-DE8A58F5C721}" type="parTrans" cxnId="{10FBC61F-7B91-445C-9101-85979653EA01}">
      <dgm:prSet/>
      <dgm:spPr/>
      <dgm:t>
        <a:bodyPr/>
        <a:lstStyle/>
        <a:p>
          <a:endParaRPr lang="fr-FR"/>
        </a:p>
      </dgm:t>
    </dgm:pt>
    <dgm:pt modelId="{C5279994-D2E1-4767-8A36-52CF0B8C800F}" type="sibTrans" cxnId="{10FBC61F-7B91-445C-9101-85979653EA01}">
      <dgm:prSet/>
      <dgm:spPr/>
      <dgm:t>
        <a:bodyPr/>
        <a:lstStyle/>
        <a:p>
          <a:endParaRPr lang="fr-FR"/>
        </a:p>
      </dgm:t>
    </dgm:pt>
    <dgm:pt modelId="{0F905C90-DF03-4571-99D4-80223AC9945E}">
      <dgm:prSet phldrT="[Texte]" custT="1"/>
      <dgm:spPr/>
      <dgm:t>
        <a:bodyPr/>
        <a:lstStyle/>
        <a:p>
          <a:pPr algn="just" rtl="1"/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الاتهام بالاستغلال السياسي والاقتصادي والاجتماعي لثروات البلدان المضيفة من قبل الشركات الدولية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92CF70FA-1C29-43F7-AA92-0F4F79C55AFF}" type="parTrans" cxnId="{AD36A2D8-3DFD-4545-990F-7492C361071A}">
      <dgm:prSet/>
      <dgm:spPr/>
    </dgm:pt>
    <dgm:pt modelId="{BBB39FAF-7047-4A6D-9A83-30472F0766A1}" type="sibTrans" cxnId="{AD36A2D8-3DFD-4545-990F-7492C361071A}">
      <dgm:prSet/>
      <dgm:spPr/>
    </dgm:pt>
    <dgm:pt modelId="{E4C3FB17-939F-4C51-9265-B35FBC1942DA}">
      <dgm:prSet phldrT="[Texte]" custT="1"/>
      <dgm:spPr/>
      <dgm:t>
        <a:bodyPr/>
        <a:lstStyle/>
        <a:p>
          <a:pPr algn="just" rtl="1"/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 نتج عنه تغيير أسلوب اختيار الشركات الدولية عامليها من البلد الأم بالاعتماد على عناصر من البلد المضيف حتى في الوظائف </a:t>
          </a:r>
          <a:r>
            <a:rPr lang="ar-SA" sz="1800" b="1" dirty="0" err="1" smtClean="0">
              <a:latin typeface="Sakkal Majalla" pitchFamily="2" charset="-78"/>
              <a:cs typeface="Sakkal Majalla" pitchFamily="2" charset="-78"/>
            </a:rPr>
            <a:t>الرئيسية.</a:t>
          </a:r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 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755DDDF0-11B3-4AA0-9303-42E801CA66B6}" type="parTrans" cxnId="{F1EEAAE3-49A3-4443-86BA-F7B3A963DA5D}">
      <dgm:prSet/>
      <dgm:spPr/>
    </dgm:pt>
    <dgm:pt modelId="{66AF06F3-D4FC-445B-BE67-ACB611F2E3C0}" type="sibTrans" cxnId="{F1EEAAE3-49A3-4443-86BA-F7B3A963DA5D}">
      <dgm:prSet/>
      <dgm:spPr/>
    </dgm:pt>
    <dgm:pt modelId="{5B567FF7-2CB6-470B-851B-98CA3E6FF8CA}" type="pres">
      <dgm:prSet presAssocID="{B8ABB08B-634F-4751-B867-8BF7BBD432D9}" presName="Name0" presStyleCnt="0">
        <dgm:presLayoutVars>
          <dgm:dir/>
          <dgm:animLvl val="lvl"/>
          <dgm:resizeHandles val="exact"/>
        </dgm:presLayoutVars>
      </dgm:prSet>
      <dgm:spPr/>
    </dgm:pt>
    <dgm:pt modelId="{88FCB467-DEB8-4BEF-A5E8-AD3B0F6CC4B6}" type="pres">
      <dgm:prSet presAssocID="{672F2E01-93B9-486B-A98A-1267EA08C9A5}" presName="composite" presStyleCnt="0"/>
      <dgm:spPr/>
    </dgm:pt>
    <dgm:pt modelId="{96AD5008-0696-4325-9932-9B991961EE80}" type="pres">
      <dgm:prSet presAssocID="{672F2E01-93B9-486B-A98A-1267EA08C9A5}" presName="parTx" presStyleLbl="alignNode1" presStyleIdx="0" presStyleCnt="3" custScaleY="1571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12BACD-FEB4-4FDA-BC76-64591C287298}" type="pres">
      <dgm:prSet presAssocID="{672F2E01-93B9-486B-A98A-1267EA08C9A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B4FB7D2-210F-49F9-B478-E1EB1225BFF2}" type="pres">
      <dgm:prSet presAssocID="{10F62C5E-CEE8-444A-A75D-FA53EE6CD335}" presName="space" presStyleCnt="0"/>
      <dgm:spPr/>
    </dgm:pt>
    <dgm:pt modelId="{E6D15BD9-F4B3-4D7E-B81A-A9AAD5539C8C}" type="pres">
      <dgm:prSet presAssocID="{8A1E2A6E-3BF4-4E13-AE8F-437343B368D1}" presName="composite" presStyleCnt="0"/>
      <dgm:spPr/>
    </dgm:pt>
    <dgm:pt modelId="{53B0E62E-6EF5-4A76-B441-7B22F2DE08E2}" type="pres">
      <dgm:prSet presAssocID="{8A1E2A6E-3BF4-4E13-AE8F-437343B368D1}" presName="parTx" presStyleLbl="alignNode1" presStyleIdx="1" presStyleCnt="3" custScaleX="110603" custScaleY="1857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5497BD-44E2-4217-B713-5D3BBDFB0B5F}" type="pres">
      <dgm:prSet presAssocID="{8A1E2A6E-3BF4-4E13-AE8F-437343B368D1}" presName="desTx" presStyleLbl="alignAccFollowNode1" presStyleIdx="1" presStyleCnt="3" custScaleX="10965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3BB65D-3A73-4782-94A4-3E2DB4E44404}" type="pres">
      <dgm:prSet presAssocID="{C7D0B558-7196-4F85-89C2-7BDBCE766797}" presName="space" presStyleCnt="0"/>
      <dgm:spPr/>
    </dgm:pt>
    <dgm:pt modelId="{0FF5A812-2BC6-4292-8644-25B40EE89661}" type="pres">
      <dgm:prSet presAssocID="{A31BB152-6562-4E6E-B47D-1EC07B829BE0}" presName="composite" presStyleCnt="0"/>
      <dgm:spPr/>
    </dgm:pt>
    <dgm:pt modelId="{83ED5128-2501-46DC-A36F-75BB9498CAC1}" type="pres">
      <dgm:prSet presAssocID="{A31BB152-6562-4E6E-B47D-1EC07B829BE0}" presName="parTx" presStyleLbl="alignNode1" presStyleIdx="2" presStyleCnt="3" custScaleY="208284">
        <dgm:presLayoutVars>
          <dgm:chMax val="0"/>
          <dgm:chPref val="0"/>
          <dgm:bulletEnabled val="1"/>
        </dgm:presLayoutVars>
      </dgm:prSet>
      <dgm:spPr/>
    </dgm:pt>
    <dgm:pt modelId="{5F2DFD55-DFF2-4CB4-9470-8DE188719E62}" type="pres">
      <dgm:prSet presAssocID="{A31BB152-6562-4E6E-B47D-1EC07B829BE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1EEAAE3-49A3-4443-86BA-F7B3A963DA5D}" srcId="{8A1E2A6E-3BF4-4E13-AE8F-437343B368D1}" destId="{E4C3FB17-939F-4C51-9265-B35FBC1942DA}" srcOrd="2" destOrd="0" parTransId="{755DDDF0-11B3-4AA0-9303-42E801CA66B6}" sibTransId="{66AF06F3-D4FC-445B-BE67-ACB611F2E3C0}"/>
    <dgm:cxn modelId="{AFD2BE41-8DE7-46CB-B03C-D0BC801D0A12}" type="presOf" srcId="{C131FB78-30EE-4E7C-AA3B-A767C4012937}" destId="{5F2DFD55-DFF2-4CB4-9470-8DE188719E62}" srcOrd="0" destOrd="6" presId="urn:microsoft.com/office/officeart/2005/8/layout/hList1"/>
    <dgm:cxn modelId="{68B5C293-6E07-4C1D-80EB-7B12534DE1F6}" type="presOf" srcId="{0AF82FA6-24FF-4F34-A0D9-176CFCD37B69}" destId="{5F2DFD55-DFF2-4CB4-9470-8DE188719E62}" srcOrd="0" destOrd="0" presId="urn:microsoft.com/office/officeart/2005/8/layout/hList1"/>
    <dgm:cxn modelId="{B18051A7-94A0-4413-85DE-38521F085BE7}" srcId="{672F2E01-93B9-486B-A98A-1267EA08C9A5}" destId="{A5206802-AC63-4DF8-AF94-2A10FF8EC960}" srcOrd="3" destOrd="0" parTransId="{7E26C24B-CF53-4826-A7A5-751341BDD942}" sibTransId="{EE34AFBA-39E2-4FC3-9DE6-811B7A677147}"/>
    <dgm:cxn modelId="{65822D21-92B0-44F3-9F55-578777ED9E69}" srcId="{A31BB152-6562-4E6E-B47D-1EC07B829BE0}" destId="{5876C069-6165-483E-BC8F-5809198AFE60}" srcOrd="3" destOrd="0" parTransId="{CC6D59BA-D8DC-4DDE-A3D4-8C4E476549A5}" sibTransId="{11EEE8B2-E7EB-43E0-9F78-52DD34A145FB}"/>
    <dgm:cxn modelId="{ACF92517-FF94-469B-B19A-020890640338}" type="presOf" srcId="{A5206802-AC63-4DF8-AF94-2A10FF8EC960}" destId="{6412BACD-FEB4-4FDA-BC76-64591C287298}" srcOrd="0" destOrd="3" presId="urn:microsoft.com/office/officeart/2005/8/layout/hList1"/>
    <dgm:cxn modelId="{F824CB44-94EF-403C-B94D-ADC00C7887F6}" type="presOf" srcId="{E2C1EC1F-D4A7-41C9-9C8E-5FAC835B8CDE}" destId="{5F2DFD55-DFF2-4CB4-9470-8DE188719E62}" srcOrd="0" destOrd="4" presId="urn:microsoft.com/office/officeart/2005/8/layout/hList1"/>
    <dgm:cxn modelId="{1EB8C2F4-0487-4D9B-9A5B-533C2ACAF0DA}" type="presOf" srcId="{DF3FB5DF-1369-4A01-9A45-6CCFF9DBDCAD}" destId="{6412BACD-FEB4-4FDA-BC76-64591C287298}" srcOrd="0" destOrd="2" presId="urn:microsoft.com/office/officeart/2005/8/layout/hList1"/>
    <dgm:cxn modelId="{5FBD0530-629C-48A9-B2D0-6A8B8FAAF0CA}" srcId="{B8ABB08B-634F-4751-B867-8BF7BBD432D9}" destId="{672F2E01-93B9-486B-A98A-1267EA08C9A5}" srcOrd="0" destOrd="0" parTransId="{EE269D07-919E-4F72-B1AA-AE30FE1465ED}" sibTransId="{10F62C5E-CEE8-444A-A75D-FA53EE6CD335}"/>
    <dgm:cxn modelId="{E56FF9CD-A278-4403-9FB6-BAA5BA9D20CE}" type="presOf" srcId="{672F2E01-93B9-486B-A98A-1267EA08C9A5}" destId="{96AD5008-0696-4325-9932-9B991961EE80}" srcOrd="0" destOrd="0" presId="urn:microsoft.com/office/officeart/2005/8/layout/hList1"/>
    <dgm:cxn modelId="{8390794C-2B2E-4F0B-A40F-02AADCA1EB2E}" type="presOf" srcId="{EC468325-51EA-4A0D-8F3F-2F3A0D3E9ACA}" destId="{5F2DFD55-DFF2-4CB4-9470-8DE188719E62}" srcOrd="0" destOrd="2" presId="urn:microsoft.com/office/officeart/2005/8/layout/hList1"/>
    <dgm:cxn modelId="{AD36A2D8-3DFD-4545-990F-7492C361071A}" srcId="{8A1E2A6E-3BF4-4E13-AE8F-437343B368D1}" destId="{0F905C90-DF03-4571-99D4-80223AC9945E}" srcOrd="1" destOrd="0" parTransId="{92CF70FA-1C29-43F7-AA92-0F4F79C55AFF}" sibTransId="{BBB39FAF-7047-4A6D-9A83-30472F0766A1}"/>
    <dgm:cxn modelId="{F5B6C077-6FBD-4E51-A651-61AC8E6930E9}" type="presOf" srcId="{61A67B50-9031-433E-8B89-EF96B7DAAAAB}" destId="{5F2DFD55-DFF2-4CB4-9470-8DE188719E62}" srcOrd="0" destOrd="5" presId="urn:microsoft.com/office/officeart/2005/8/layout/hList1"/>
    <dgm:cxn modelId="{6A137A11-E294-4734-80C1-73CCED02E1E3}" type="presOf" srcId="{EB9BCDAF-0E70-4AD2-86E6-33CF93EA21DD}" destId="{295497BD-44E2-4217-B713-5D3BBDFB0B5F}" srcOrd="0" destOrd="3" presId="urn:microsoft.com/office/officeart/2005/8/layout/hList1"/>
    <dgm:cxn modelId="{EB9A3622-93B9-4029-9CDB-2811AA153016}" srcId="{672F2E01-93B9-486B-A98A-1267EA08C9A5}" destId="{C44290C3-AB15-4C8F-92B8-DE5F99D98498}" srcOrd="1" destOrd="0" parTransId="{0DCE5B7F-B0F4-4C8B-8C88-0D5DDDBC26C5}" sibTransId="{04913656-DE73-48A3-9D8C-018EED79890F}"/>
    <dgm:cxn modelId="{F3C4C0FF-20A7-4B21-BE71-6E00C2B32B48}" type="presOf" srcId="{B8ABB08B-634F-4751-B867-8BF7BBD432D9}" destId="{5B567FF7-2CB6-470B-851B-98CA3E6FF8CA}" srcOrd="0" destOrd="0" presId="urn:microsoft.com/office/officeart/2005/8/layout/hList1"/>
    <dgm:cxn modelId="{286D6D2B-26D4-4583-A9F9-2E4EAAA8417B}" type="presOf" srcId="{C44290C3-AB15-4C8F-92B8-DE5F99D98498}" destId="{6412BACD-FEB4-4FDA-BC76-64591C287298}" srcOrd="0" destOrd="1" presId="urn:microsoft.com/office/officeart/2005/8/layout/hList1"/>
    <dgm:cxn modelId="{F24B02D9-100D-4F4C-9C01-EC329AD8ABC7}" type="presOf" srcId="{F7397650-052B-4981-9517-AE90CEED8748}" destId="{295497BD-44E2-4217-B713-5D3BBDFB0B5F}" srcOrd="0" destOrd="0" presId="urn:microsoft.com/office/officeart/2005/8/layout/hList1"/>
    <dgm:cxn modelId="{722255CC-C296-443E-A907-98F718282AC9}" type="presOf" srcId="{0F905C90-DF03-4571-99D4-80223AC9945E}" destId="{295497BD-44E2-4217-B713-5D3BBDFB0B5F}" srcOrd="0" destOrd="1" presId="urn:microsoft.com/office/officeart/2005/8/layout/hList1"/>
    <dgm:cxn modelId="{ED9EE278-234B-424D-AF96-6AEE7BB04309}" srcId="{8A1E2A6E-3BF4-4E13-AE8F-437343B368D1}" destId="{EB9BCDAF-0E70-4AD2-86E6-33CF93EA21DD}" srcOrd="3" destOrd="0" parTransId="{7ABAFADB-5F03-4355-919F-7B9903798B07}" sibTransId="{43FA218F-7E85-4D55-8744-823A4A635FBF}"/>
    <dgm:cxn modelId="{B75F8AB4-19F0-4AF4-B1CE-54024AE922C5}" type="presOf" srcId="{5876C069-6165-483E-BC8F-5809198AFE60}" destId="{5F2DFD55-DFF2-4CB4-9470-8DE188719E62}" srcOrd="0" destOrd="3" presId="urn:microsoft.com/office/officeart/2005/8/layout/hList1"/>
    <dgm:cxn modelId="{B48C66EB-1484-4EFB-9959-8665A2BA6452}" srcId="{A31BB152-6562-4E6E-B47D-1EC07B829BE0}" destId="{61A67B50-9031-433E-8B89-EF96B7DAAAAB}" srcOrd="5" destOrd="0" parTransId="{B48A0951-8645-469F-B8CD-4605EDB26888}" sibTransId="{999D5CBD-969A-4CE9-B749-5313DA495FA6}"/>
    <dgm:cxn modelId="{9856EEDC-E88D-4BFD-A97A-7785C75F06B0}" srcId="{672F2E01-93B9-486B-A98A-1267EA08C9A5}" destId="{FC6BA77F-A631-4D5C-835F-2AA4C73E00A7}" srcOrd="0" destOrd="0" parTransId="{37113E10-3492-4C24-9D73-7BDA2F672CA9}" sibTransId="{E8D47D56-4880-4AFC-9D05-625393152272}"/>
    <dgm:cxn modelId="{F0C69C02-1B17-4197-8A7A-55079247C4ED}" type="presOf" srcId="{A31BB152-6562-4E6E-B47D-1EC07B829BE0}" destId="{83ED5128-2501-46DC-A36F-75BB9498CAC1}" srcOrd="0" destOrd="0" presId="urn:microsoft.com/office/officeart/2005/8/layout/hList1"/>
    <dgm:cxn modelId="{DD0E64A3-D71C-43EF-ABC4-2B6BA54C030A}" srcId="{A31BB152-6562-4E6E-B47D-1EC07B829BE0}" destId="{EC468325-51EA-4A0D-8F3F-2F3A0D3E9ACA}" srcOrd="2" destOrd="0" parTransId="{91FB4CD6-2002-4A74-BEE2-6566B6C89E27}" sibTransId="{EC3FF50E-DC73-4DFB-A90F-EBC5C5EA2EEF}"/>
    <dgm:cxn modelId="{A95A70C7-A992-48BE-9480-6B6DAA7FE711}" type="presOf" srcId="{FC6BA77F-A631-4D5C-835F-2AA4C73E00A7}" destId="{6412BACD-FEB4-4FDA-BC76-64591C287298}" srcOrd="0" destOrd="0" presId="urn:microsoft.com/office/officeart/2005/8/layout/hList1"/>
    <dgm:cxn modelId="{F80D133F-C485-421F-9C53-0513B67DFDD2}" srcId="{A31BB152-6562-4E6E-B47D-1EC07B829BE0}" destId="{0AF82FA6-24FF-4F34-A0D9-176CFCD37B69}" srcOrd="0" destOrd="0" parTransId="{17E1964D-3ED7-48E0-B993-0A6BF748B1A8}" sibTransId="{5C2359E7-AB16-408D-8472-DCA00DAC50E2}"/>
    <dgm:cxn modelId="{C8A901EE-B4F6-4128-9289-89EA27F0EF8B}" srcId="{8A1E2A6E-3BF4-4E13-AE8F-437343B368D1}" destId="{F7397650-052B-4981-9517-AE90CEED8748}" srcOrd="0" destOrd="0" parTransId="{5EC10310-D28D-4A19-A46E-DC4C2EA4A5C3}" sibTransId="{95C79FE0-CEAC-4BCC-A819-B417497AEA72}"/>
    <dgm:cxn modelId="{65FE7ACD-5E8E-4936-AC29-67F9E4EE2C45}" srcId="{A31BB152-6562-4E6E-B47D-1EC07B829BE0}" destId="{E2C1EC1F-D4A7-41C9-9C8E-5FAC835B8CDE}" srcOrd="4" destOrd="0" parTransId="{E88979F5-3C1A-4030-A459-B3B34218D845}" sibTransId="{CEDA4E74-A156-432A-9DF3-18053C870D4B}"/>
    <dgm:cxn modelId="{FC07FF8F-34F2-4CA0-A9CC-CD8331C4DF6B}" type="presOf" srcId="{8A1E2A6E-3BF4-4E13-AE8F-437343B368D1}" destId="{53B0E62E-6EF5-4A76-B441-7B22F2DE08E2}" srcOrd="0" destOrd="0" presId="urn:microsoft.com/office/officeart/2005/8/layout/hList1"/>
    <dgm:cxn modelId="{10FBC61F-7B91-445C-9101-85979653EA01}" srcId="{A31BB152-6562-4E6E-B47D-1EC07B829BE0}" destId="{C131FB78-30EE-4E7C-AA3B-A767C4012937}" srcOrd="6" destOrd="0" parTransId="{999DED09-9F3F-4A8C-B436-DE8A58F5C721}" sibTransId="{C5279994-D2E1-4767-8A36-52CF0B8C800F}"/>
    <dgm:cxn modelId="{29A0553A-B62F-4E32-ACAC-8144BD12C172}" srcId="{672F2E01-93B9-486B-A98A-1267EA08C9A5}" destId="{DF3FB5DF-1369-4A01-9A45-6CCFF9DBDCAD}" srcOrd="2" destOrd="0" parTransId="{A9467258-025D-4F13-8EE0-3E4BAD5A92DA}" sibTransId="{B1028C77-AEA3-4D78-97F7-45DC87E07FA4}"/>
    <dgm:cxn modelId="{5BD73760-7409-4CAA-ACCA-8F0CFCBEFF65}" srcId="{A31BB152-6562-4E6E-B47D-1EC07B829BE0}" destId="{B36772E4-0454-46D2-B1C9-96DA23916125}" srcOrd="1" destOrd="0" parTransId="{C647D82D-3DD1-4F38-A8AA-C073F943A90F}" sibTransId="{9D0A469A-CD5E-47E1-B627-F95135FA0A05}"/>
    <dgm:cxn modelId="{84A91F12-5109-496B-9926-8CF3C0A4CA13}" srcId="{B8ABB08B-634F-4751-B867-8BF7BBD432D9}" destId="{A31BB152-6562-4E6E-B47D-1EC07B829BE0}" srcOrd="2" destOrd="0" parTransId="{2D8C65D7-3135-47F7-A4A3-0D2D527F559E}" sibTransId="{78B5CBEC-F2E9-4548-BE62-4E19A95D4C37}"/>
    <dgm:cxn modelId="{B7AD0CC8-891A-4FDB-A95F-3472E351B725}" type="presOf" srcId="{B36772E4-0454-46D2-B1C9-96DA23916125}" destId="{5F2DFD55-DFF2-4CB4-9470-8DE188719E62}" srcOrd="0" destOrd="1" presId="urn:microsoft.com/office/officeart/2005/8/layout/hList1"/>
    <dgm:cxn modelId="{6A0AF9E1-8EBE-4929-A3F4-D0D734A06BE2}" type="presOf" srcId="{E4C3FB17-939F-4C51-9265-B35FBC1942DA}" destId="{295497BD-44E2-4217-B713-5D3BBDFB0B5F}" srcOrd="0" destOrd="2" presId="urn:microsoft.com/office/officeart/2005/8/layout/hList1"/>
    <dgm:cxn modelId="{7E1E14B4-C146-49DA-BD65-0DEC12F808FF}" srcId="{B8ABB08B-634F-4751-B867-8BF7BBD432D9}" destId="{8A1E2A6E-3BF4-4E13-AE8F-437343B368D1}" srcOrd="1" destOrd="0" parTransId="{0DF0EB6E-7233-4EBF-9AC7-D98101E4BB7C}" sibTransId="{C7D0B558-7196-4F85-89C2-7BDBCE766797}"/>
    <dgm:cxn modelId="{686B40AB-0F0F-4CED-8AA4-A8BA65D64526}" type="presParOf" srcId="{5B567FF7-2CB6-470B-851B-98CA3E6FF8CA}" destId="{88FCB467-DEB8-4BEF-A5E8-AD3B0F6CC4B6}" srcOrd="0" destOrd="0" presId="urn:microsoft.com/office/officeart/2005/8/layout/hList1"/>
    <dgm:cxn modelId="{54E25AD5-B15C-441C-85A5-2E970DD81258}" type="presParOf" srcId="{88FCB467-DEB8-4BEF-A5E8-AD3B0F6CC4B6}" destId="{96AD5008-0696-4325-9932-9B991961EE80}" srcOrd="0" destOrd="0" presId="urn:microsoft.com/office/officeart/2005/8/layout/hList1"/>
    <dgm:cxn modelId="{A410CD01-1A3E-41DF-A952-FA43749251A1}" type="presParOf" srcId="{88FCB467-DEB8-4BEF-A5E8-AD3B0F6CC4B6}" destId="{6412BACD-FEB4-4FDA-BC76-64591C287298}" srcOrd="1" destOrd="0" presId="urn:microsoft.com/office/officeart/2005/8/layout/hList1"/>
    <dgm:cxn modelId="{C52A103C-1068-47B9-ACA2-894D88637699}" type="presParOf" srcId="{5B567FF7-2CB6-470B-851B-98CA3E6FF8CA}" destId="{8B4FB7D2-210F-49F9-B478-E1EB1225BFF2}" srcOrd="1" destOrd="0" presId="urn:microsoft.com/office/officeart/2005/8/layout/hList1"/>
    <dgm:cxn modelId="{791729D5-EA2A-478D-91A4-74CE74D3D5F8}" type="presParOf" srcId="{5B567FF7-2CB6-470B-851B-98CA3E6FF8CA}" destId="{E6D15BD9-F4B3-4D7E-B81A-A9AAD5539C8C}" srcOrd="2" destOrd="0" presId="urn:microsoft.com/office/officeart/2005/8/layout/hList1"/>
    <dgm:cxn modelId="{91A49AD1-E49B-4D01-8A22-48310A1D5F8F}" type="presParOf" srcId="{E6D15BD9-F4B3-4D7E-B81A-A9AAD5539C8C}" destId="{53B0E62E-6EF5-4A76-B441-7B22F2DE08E2}" srcOrd="0" destOrd="0" presId="urn:microsoft.com/office/officeart/2005/8/layout/hList1"/>
    <dgm:cxn modelId="{08E5CCC6-416F-41AC-A08C-24AE9FCB68DE}" type="presParOf" srcId="{E6D15BD9-F4B3-4D7E-B81A-A9AAD5539C8C}" destId="{295497BD-44E2-4217-B713-5D3BBDFB0B5F}" srcOrd="1" destOrd="0" presId="urn:microsoft.com/office/officeart/2005/8/layout/hList1"/>
    <dgm:cxn modelId="{71D9789A-F92D-4BDF-9B38-24F42CFBB293}" type="presParOf" srcId="{5B567FF7-2CB6-470B-851B-98CA3E6FF8CA}" destId="{213BB65D-3A73-4782-94A4-3E2DB4E44404}" srcOrd="3" destOrd="0" presId="urn:microsoft.com/office/officeart/2005/8/layout/hList1"/>
    <dgm:cxn modelId="{5266AD6D-D16F-4D7D-BD3F-1D2F78BE886C}" type="presParOf" srcId="{5B567FF7-2CB6-470B-851B-98CA3E6FF8CA}" destId="{0FF5A812-2BC6-4292-8644-25B40EE89661}" srcOrd="4" destOrd="0" presId="urn:microsoft.com/office/officeart/2005/8/layout/hList1"/>
    <dgm:cxn modelId="{7D7055EE-938E-4316-8E04-9432727C9FB5}" type="presParOf" srcId="{0FF5A812-2BC6-4292-8644-25B40EE89661}" destId="{83ED5128-2501-46DC-A36F-75BB9498CAC1}" srcOrd="0" destOrd="0" presId="urn:microsoft.com/office/officeart/2005/8/layout/hList1"/>
    <dgm:cxn modelId="{482D73BB-1D09-4CCE-98A6-964E880B01CC}" type="presParOf" srcId="{0FF5A812-2BC6-4292-8644-25B40EE89661}" destId="{5F2DFD55-DFF2-4CB4-9470-8DE188719E6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ABB08B-634F-4751-B867-8BF7BBD432D9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fr-FR"/>
        </a:p>
      </dgm:t>
    </dgm:pt>
    <dgm:pt modelId="{672F2E01-93B9-486B-A98A-1267EA08C9A5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المزايا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E269D07-919E-4F72-B1AA-AE30FE1465ED}" type="par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10F62C5E-CEE8-444A-A75D-FA53EE6CD335}" type="sibTrans" cxnId="{5FBD0530-629C-48A9-B2D0-6A8B8FAAF0CA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FC6BA77F-A631-4D5C-835F-2AA4C73E00A7}">
      <dgm:prSet phldrT="[Texte]" custT="1"/>
      <dgm:spPr/>
      <dgm:t>
        <a:bodyPr/>
        <a:lstStyle/>
        <a:p>
          <a:pPr algn="just" rtl="1"/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سهولة إنجاز أعمال المنظمة في البلد المضيف وذلك لأن المديرين في هذه الحالة يكون لديهم إلمام كامل بلغة البلد وثقافته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37113E10-3492-4C24-9D73-7BDA2F672CA9}" type="par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E8D47D56-4880-4AFC-9D05-625393152272}" type="sibTrans" cxnId="{9856EEDC-E88D-4BFD-A97A-7785C75F06B0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C44290C3-AB15-4C8F-92B8-DE5F99D98498}">
      <dgm:prSet phldrT="[Texte]" custT="1"/>
      <dgm:spPr/>
      <dgm:t>
        <a:bodyPr/>
        <a:lstStyle/>
        <a:p>
          <a:pPr algn="just" rtl="1"/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التخلص من مشكلة التكيف الثقافي التي تواجه المديرين وعائلاتهم 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0DCE5B7F-B0F4-4C8B-8C88-0D5DDDBC26C5}" type="par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04913656-DE73-48A3-9D8C-018EED79890F}" type="sibTrans" cxnId="{EB9A3622-93B9-4029-9CDB-2811AA153016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8A1E2A6E-3BF4-4E13-AE8F-437343B368D1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الأسباب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0DF0EB6E-7233-4EBF-9AC7-D98101E4BB7C}" type="par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C7D0B558-7196-4F85-89C2-7BDBCE766797}" type="sibTrans" cxnId="{7E1E14B4-C146-49DA-BD65-0DEC12F808FF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F7397650-052B-4981-9517-AE90CEED8748}">
      <dgm:prSet phldrT="[Texte]"/>
      <dgm:spPr/>
      <dgm:t>
        <a:bodyPr/>
        <a:lstStyle/>
        <a:p>
          <a:pPr algn="just" rtl="1"/>
          <a:r>
            <a:rPr lang="ar-SA" b="1" dirty="0" smtClean="0">
              <a:latin typeface="Sakkal Majalla" pitchFamily="2" charset="-78"/>
              <a:cs typeface="Sakkal Majalla" pitchFamily="2" charset="-78"/>
            </a:rPr>
            <a:t>يتم اللجوء إلى هذا الخيار كمحاولة للتخلص من بعض مساوئ الخيارين السابقين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5EC10310-D28D-4A19-A46E-DC4C2EA4A5C3}" type="par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95C79FE0-CEAC-4BCC-A819-B417497AEA72}" type="sibTrans" cxnId="{C8A901EE-B4F6-4128-9289-89EA27F0EF8B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A31BB152-6562-4E6E-B47D-1EC07B829BE0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الصعوبات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2D8C65D7-3135-47F7-A4A3-0D2D527F559E}" type="par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78B5CBEC-F2E9-4548-BE62-4E19A95D4C37}" type="sibTrans" cxnId="{84A91F12-5109-496B-9926-8CF3C0A4CA13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0AF82FA6-24FF-4F34-A0D9-176CFCD37B69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التحيز للبلد </a:t>
          </a:r>
          <a:r>
            <a:rPr lang="ar-SA" sz="2000" b="1" dirty="0" err="1" smtClean="0">
              <a:latin typeface="Sakkal Majalla" pitchFamily="2" charset="-78"/>
              <a:cs typeface="Sakkal Majalla" pitchFamily="2" charset="-78"/>
            </a:rPr>
            <a:t>المضيف.</a:t>
          </a:r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 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17E1964D-3ED7-48E0-B993-0A6BF748B1A8}" type="par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5C2359E7-AB16-408D-8472-DCA00DAC50E2}" type="sibTrans" cxnId="{F80D133F-C485-421F-9C53-0513B67DFDD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DF3FB5DF-1369-4A01-9A45-6CCFF9DBDCAD}">
      <dgm:prSet phldrT="[Texte]" custT="1"/>
      <dgm:spPr/>
      <dgm:t>
        <a:bodyPr/>
        <a:lstStyle/>
        <a:p>
          <a:pPr algn="just" rtl="1"/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التخفيف من </a:t>
          </a:r>
          <a:r>
            <a:rPr lang="ar-SA" sz="1800" b="1" dirty="0" err="1" smtClean="0">
              <a:latin typeface="Sakkal Majalla" pitchFamily="2" charset="-78"/>
              <a:cs typeface="Sakkal Majalla" pitchFamily="2" charset="-78"/>
            </a:rPr>
            <a:t>حدة</a:t>
          </a:r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 الشعور القومي المعادي للمنظمات ومصالحها في البلد المضيف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A9467258-025D-4F13-8EE0-3E4BAD5A92DA}" type="par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B1028C77-AEA3-4D78-97F7-45DC87E07FA4}" type="sibTrans" cxnId="{29A0553A-B62F-4E32-ACAC-8144BD12C172}">
      <dgm:prSet/>
      <dgm:spPr/>
      <dgm:t>
        <a:bodyPr/>
        <a:lstStyle/>
        <a:p>
          <a:pPr algn="just" rtl="1"/>
          <a:endParaRPr lang="fr-FR">
            <a:latin typeface="Sakkal Majalla" pitchFamily="2" charset="-78"/>
            <a:cs typeface="Sakkal Majalla" pitchFamily="2" charset="-78"/>
          </a:endParaRPr>
        </a:p>
      </dgm:t>
    </dgm:pt>
    <dgm:pt modelId="{EB9BCDAF-0E70-4AD2-86E6-33CF93EA21DD}">
      <dgm:prSet phldrT="[Texte]"/>
      <dgm:spPr/>
      <dgm:t>
        <a:bodyPr/>
        <a:lstStyle/>
        <a:p>
          <a:pPr algn="just" rtl="1"/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7ABAFADB-5F03-4355-919F-7B9903798B07}" type="parTrans" cxnId="{ED9EE278-234B-424D-AF96-6AEE7BB04309}">
      <dgm:prSet/>
      <dgm:spPr/>
      <dgm:t>
        <a:bodyPr/>
        <a:lstStyle/>
        <a:p>
          <a:endParaRPr lang="fr-FR"/>
        </a:p>
      </dgm:t>
    </dgm:pt>
    <dgm:pt modelId="{43FA218F-7E85-4D55-8744-823A4A635FBF}" type="sibTrans" cxnId="{ED9EE278-234B-424D-AF96-6AEE7BB04309}">
      <dgm:prSet/>
      <dgm:spPr/>
      <dgm:t>
        <a:bodyPr/>
        <a:lstStyle/>
        <a:p>
          <a:endParaRPr lang="fr-FR"/>
        </a:p>
      </dgm:t>
    </dgm:pt>
    <dgm:pt modelId="{A5206802-AC63-4DF8-AF94-2A10FF8EC960}">
      <dgm:prSet phldrT="[Texte]" custT="1"/>
      <dgm:spPr/>
      <dgm:t>
        <a:bodyPr/>
        <a:lstStyle/>
        <a:p>
          <a:pPr algn="just" rtl="1"/>
          <a:r>
            <a:rPr lang="ar-SA" sz="1800" b="1" dirty="0" smtClean="0">
              <a:latin typeface="Sakkal Majalla" pitchFamily="2" charset="-78"/>
              <a:cs typeface="Sakkal Majalla" pitchFamily="2" charset="-78"/>
            </a:rPr>
            <a:t>التخفيف من الأعباء الناجمة عن استخدام مديرين قادمين من البلد الأصلي للمنظمة 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7E26C24B-CF53-4826-A7A5-751341BDD942}" type="parTrans" cxnId="{B18051A7-94A0-4413-85DE-38521F085BE7}">
      <dgm:prSet/>
      <dgm:spPr/>
    </dgm:pt>
    <dgm:pt modelId="{EE34AFBA-39E2-4FC3-9DE6-811B7A677147}" type="sibTrans" cxnId="{B18051A7-94A0-4413-85DE-38521F085BE7}">
      <dgm:prSet/>
      <dgm:spPr/>
    </dgm:pt>
    <dgm:pt modelId="{B32B269B-B9F2-42B8-9F73-A5AFB51E553A}">
      <dgm:prSet phldrT="[Texte]"/>
      <dgm:spPr/>
      <dgm:t>
        <a:bodyPr/>
        <a:lstStyle/>
        <a:p>
          <a:pPr algn="just" rtl="1"/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39DCDFE7-1813-44A5-9D23-5E448A9B12C4}" type="parTrans" cxnId="{C315D2CE-40A7-4D59-BBEA-4B992971B159}">
      <dgm:prSet/>
      <dgm:spPr/>
    </dgm:pt>
    <dgm:pt modelId="{5BDF896F-FE57-49C3-A1F7-24AFC1D2F5F4}" type="sibTrans" cxnId="{C315D2CE-40A7-4D59-BBEA-4B992971B159}">
      <dgm:prSet/>
      <dgm:spPr/>
    </dgm:pt>
    <dgm:pt modelId="{3A990350-45EE-41A9-B8BF-9B167E4F306A}">
      <dgm:prSet phldrT="[Texte]"/>
      <dgm:spPr/>
      <dgm:t>
        <a:bodyPr/>
        <a:lstStyle/>
        <a:p>
          <a:pPr algn="just" rtl="1"/>
          <a:r>
            <a:rPr lang="ar-SA" b="1" dirty="0" smtClean="0">
              <a:latin typeface="Sakkal Majalla" pitchFamily="2" charset="-78"/>
              <a:cs typeface="Sakkal Majalla" pitchFamily="2" charset="-78"/>
            </a:rPr>
            <a:t>التكلفة العالية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9A8A6C7C-7722-455B-A385-C78DC99DD594}" type="parTrans" cxnId="{9B07041B-9AE2-4021-AED9-E12AFF485B27}">
      <dgm:prSet/>
      <dgm:spPr/>
    </dgm:pt>
    <dgm:pt modelId="{90A32821-50A7-49C6-8597-36558F581C26}" type="sibTrans" cxnId="{9B07041B-9AE2-4021-AED9-E12AFF485B27}">
      <dgm:prSet/>
      <dgm:spPr/>
    </dgm:pt>
    <dgm:pt modelId="{76B5CD65-C531-48F7-9487-5880401958F2}">
      <dgm:prSet phldrT="[Texte]"/>
      <dgm:spPr/>
      <dgm:t>
        <a:bodyPr/>
        <a:lstStyle/>
        <a:p>
          <a:pPr algn="just" rtl="1"/>
          <a:r>
            <a:rPr lang="ar-SA" b="1" dirty="0" smtClean="0">
              <a:latin typeface="Sakkal Majalla" pitchFamily="2" charset="-78"/>
              <a:cs typeface="Sakkal Majalla" pitchFamily="2" charset="-78"/>
            </a:rPr>
            <a:t>الشعور القومي المناهض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23A85D2A-4A47-44DE-95CE-9AF498B6B165}" type="parTrans" cxnId="{469C9E3F-CDF3-4D2A-8C65-CD8DD118DE25}">
      <dgm:prSet/>
      <dgm:spPr/>
    </dgm:pt>
    <dgm:pt modelId="{81388B26-1760-4164-A595-218091821683}" type="sibTrans" cxnId="{469C9E3F-CDF3-4D2A-8C65-CD8DD118DE25}">
      <dgm:prSet/>
      <dgm:spPr/>
    </dgm:pt>
    <dgm:pt modelId="{E61E7CEF-6977-44C0-B392-B3D494C81137}">
      <dgm:prSet phldrT="[Texte]"/>
      <dgm:spPr/>
      <dgm:t>
        <a:bodyPr/>
        <a:lstStyle/>
        <a:p>
          <a:pPr algn="just" rtl="1"/>
          <a:r>
            <a:rPr lang="ar-SA" b="1" dirty="0" smtClean="0">
              <a:latin typeface="Sakkal Majalla" pitchFamily="2" charset="-78"/>
              <a:cs typeface="Sakkal Majalla" pitchFamily="2" charset="-78"/>
            </a:rPr>
            <a:t>قلة الخبرة والكفاءة.</a:t>
          </a:r>
          <a:endParaRPr lang="fr-FR" b="1" dirty="0">
            <a:latin typeface="Sakkal Majalla" pitchFamily="2" charset="-78"/>
            <a:cs typeface="Sakkal Majalla" pitchFamily="2" charset="-78"/>
          </a:endParaRPr>
        </a:p>
      </dgm:t>
    </dgm:pt>
    <dgm:pt modelId="{83E02499-51E1-40D1-B407-7CB9A6D0786C}" type="parTrans" cxnId="{79FCAF70-811D-4F68-9DA8-FCC1ABA3F4D3}">
      <dgm:prSet/>
      <dgm:spPr/>
    </dgm:pt>
    <dgm:pt modelId="{46773D10-3019-4E7C-A9F0-A728D19DA2CA}" type="sibTrans" cxnId="{79FCAF70-811D-4F68-9DA8-FCC1ABA3F4D3}">
      <dgm:prSet/>
      <dgm:spPr/>
    </dgm:pt>
    <dgm:pt modelId="{0567313E-454D-4564-B0EF-A7EA3C34A670}">
      <dgm:prSet phldrT="[Texte]" custT="1"/>
      <dgm:spPr/>
      <dgm:t>
        <a:bodyPr/>
        <a:lstStyle/>
        <a:p>
          <a:pPr algn="just" rtl="1"/>
          <a:r>
            <a:rPr lang="ar-SA" sz="2000" b="1" dirty="0" smtClean="0">
              <a:latin typeface="Sakkal Majalla" pitchFamily="2" charset="-78"/>
              <a:cs typeface="Sakkal Majalla" pitchFamily="2" charset="-78"/>
            </a:rPr>
            <a:t>منافسة المواطنين المحليين.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C1F946A-C70F-4BC2-8FB7-CF36FE636A54}" type="parTrans" cxnId="{A8579698-AB13-424D-8CF1-01BE6649CF93}">
      <dgm:prSet/>
      <dgm:spPr/>
    </dgm:pt>
    <dgm:pt modelId="{19140A05-A4DA-4C6B-9123-9D006008E42C}" type="sibTrans" cxnId="{A8579698-AB13-424D-8CF1-01BE6649CF93}">
      <dgm:prSet/>
      <dgm:spPr/>
    </dgm:pt>
    <dgm:pt modelId="{5B567FF7-2CB6-470B-851B-98CA3E6FF8CA}" type="pres">
      <dgm:prSet presAssocID="{B8ABB08B-634F-4751-B867-8BF7BBD432D9}" presName="Name0" presStyleCnt="0">
        <dgm:presLayoutVars>
          <dgm:dir/>
          <dgm:animLvl val="lvl"/>
          <dgm:resizeHandles val="exact"/>
        </dgm:presLayoutVars>
      </dgm:prSet>
      <dgm:spPr/>
    </dgm:pt>
    <dgm:pt modelId="{88FCB467-DEB8-4BEF-A5E8-AD3B0F6CC4B6}" type="pres">
      <dgm:prSet presAssocID="{672F2E01-93B9-486B-A98A-1267EA08C9A5}" presName="composite" presStyleCnt="0"/>
      <dgm:spPr/>
    </dgm:pt>
    <dgm:pt modelId="{96AD5008-0696-4325-9932-9B991961EE80}" type="pres">
      <dgm:prSet presAssocID="{672F2E01-93B9-486B-A98A-1267EA08C9A5}" presName="parTx" presStyleLbl="alignNode1" presStyleIdx="0" presStyleCnt="3" custScaleY="1571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12BACD-FEB4-4FDA-BC76-64591C287298}" type="pres">
      <dgm:prSet presAssocID="{672F2E01-93B9-486B-A98A-1267EA08C9A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B4FB7D2-210F-49F9-B478-E1EB1225BFF2}" type="pres">
      <dgm:prSet presAssocID="{10F62C5E-CEE8-444A-A75D-FA53EE6CD335}" presName="space" presStyleCnt="0"/>
      <dgm:spPr/>
    </dgm:pt>
    <dgm:pt modelId="{E6D15BD9-F4B3-4D7E-B81A-A9AAD5539C8C}" type="pres">
      <dgm:prSet presAssocID="{8A1E2A6E-3BF4-4E13-AE8F-437343B368D1}" presName="composite" presStyleCnt="0"/>
      <dgm:spPr/>
    </dgm:pt>
    <dgm:pt modelId="{53B0E62E-6EF5-4A76-B441-7B22F2DE08E2}" type="pres">
      <dgm:prSet presAssocID="{8A1E2A6E-3BF4-4E13-AE8F-437343B368D1}" presName="parTx" presStyleLbl="alignNode1" presStyleIdx="1" presStyleCnt="3" custScaleY="18576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95497BD-44E2-4217-B713-5D3BBDFB0B5F}" type="pres">
      <dgm:prSet presAssocID="{8A1E2A6E-3BF4-4E13-AE8F-437343B368D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3BB65D-3A73-4782-94A4-3E2DB4E44404}" type="pres">
      <dgm:prSet presAssocID="{C7D0B558-7196-4F85-89C2-7BDBCE766797}" presName="space" presStyleCnt="0"/>
      <dgm:spPr/>
    </dgm:pt>
    <dgm:pt modelId="{0FF5A812-2BC6-4292-8644-25B40EE89661}" type="pres">
      <dgm:prSet presAssocID="{A31BB152-6562-4E6E-B47D-1EC07B829BE0}" presName="composite" presStyleCnt="0"/>
      <dgm:spPr/>
    </dgm:pt>
    <dgm:pt modelId="{83ED5128-2501-46DC-A36F-75BB9498CAC1}" type="pres">
      <dgm:prSet presAssocID="{A31BB152-6562-4E6E-B47D-1EC07B829BE0}" presName="parTx" presStyleLbl="alignNode1" presStyleIdx="2" presStyleCnt="3" custScaleY="208284">
        <dgm:presLayoutVars>
          <dgm:chMax val="0"/>
          <dgm:chPref val="0"/>
          <dgm:bulletEnabled val="1"/>
        </dgm:presLayoutVars>
      </dgm:prSet>
      <dgm:spPr/>
    </dgm:pt>
    <dgm:pt modelId="{5F2DFD55-DFF2-4CB4-9470-8DE188719E62}" type="pres">
      <dgm:prSet presAssocID="{A31BB152-6562-4E6E-B47D-1EC07B829BE0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8579698-AB13-424D-8CF1-01BE6649CF93}" srcId="{A31BB152-6562-4E6E-B47D-1EC07B829BE0}" destId="{0567313E-454D-4564-B0EF-A7EA3C34A670}" srcOrd="1" destOrd="0" parTransId="{9C1F946A-C70F-4BC2-8FB7-CF36FE636A54}" sibTransId="{19140A05-A4DA-4C6B-9123-9D006008E42C}"/>
    <dgm:cxn modelId="{B18051A7-94A0-4413-85DE-38521F085BE7}" srcId="{672F2E01-93B9-486B-A98A-1267EA08C9A5}" destId="{A5206802-AC63-4DF8-AF94-2A10FF8EC960}" srcOrd="3" destOrd="0" parTransId="{7E26C24B-CF53-4826-A7A5-751341BDD942}" sibTransId="{EE34AFBA-39E2-4FC3-9DE6-811B7A677147}"/>
    <dgm:cxn modelId="{C6DE96C4-AECF-49BD-9085-B7C0E6AA8042}" type="presOf" srcId="{EB9BCDAF-0E70-4AD2-86E6-33CF93EA21DD}" destId="{295497BD-44E2-4217-B713-5D3BBDFB0B5F}" srcOrd="0" destOrd="5" presId="urn:microsoft.com/office/officeart/2005/8/layout/hList1"/>
    <dgm:cxn modelId="{45490EC3-19CD-4EBA-96A0-2E66B2C1DE83}" type="presOf" srcId="{672F2E01-93B9-486B-A98A-1267EA08C9A5}" destId="{96AD5008-0696-4325-9932-9B991961EE80}" srcOrd="0" destOrd="0" presId="urn:microsoft.com/office/officeart/2005/8/layout/hList1"/>
    <dgm:cxn modelId="{00445D6D-6E16-4319-835A-D2404E892845}" type="presOf" srcId="{0AF82FA6-24FF-4F34-A0D9-176CFCD37B69}" destId="{5F2DFD55-DFF2-4CB4-9470-8DE188719E62}" srcOrd="0" destOrd="0" presId="urn:microsoft.com/office/officeart/2005/8/layout/hList1"/>
    <dgm:cxn modelId="{9B07041B-9AE2-4021-AED9-E12AFF485B27}" srcId="{8A1E2A6E-3BF4-4E13-AE8F-437343B368D1}" destId="{3A990350-45EE-41A9-B8BF-9B167E4F306A}" srcOrd="1" destOrd="0" parTransId="{9A8A6C7C-7722-455B-A385-C78DC99DD594}" sibTransId="{90A32821-50A7-49C6-8597-36558F581C26}"/>
    <dgm:cxn modelId="{79FCAF70-811D-4F68-9DA8-FCC1ABA3F4D3}" srcId="{8A1E2A6E-3BF4-4E13-AE8F-437343B368D1}" destId="{E61E7CEF-6977-44C0-B392-B3D494C81137}" srcOrd="3" destOrd="0" parTransId="{83E02499-51E1-40D1-B407-7CB9A6D0786C}" sibTransId="{46773D10-3019-4E7C-A9F0-A728D19DA2CA}"/>
    <dgm:cxn modelId="{C8A901EE-B4F6-4128-9289-89EA27F0EF8B}" srcId="{8A1E2A6E-3BF4-4E13-AE8F-437343B368D1}" destId="{F7397650-052B-4981-9517-AE90CEED8748}" srcOrd="0" destOrd="0" parTransId="{5EC10310-D28D-4A19-A46E-DC4C2EA4A5C3}" sibTransId="{95C79FE0-CEAC-4BCC-A819-B417497AEA72}"/>
    <dgm:cxn modelId="{EB9A3622-93B9-4029-9CDB-2811AA153016}" srcId="{672F2E01-93B9-486B-A98A-1267EA08C9A5}" destId="{C44290C3-AB15-4C8F-92B8-DE5F99D98498}" srcOrd="1" destOrd="0" parTransId="{0DCE5B7F-B0F4-4C8B-8C88-0D5DDDBC26C5}" sibTransId="{04913656-DE73-48A3-9D8C-018EED79890F}"/>
    <dgm:cxn modelId="{29A0553A-B62F-4E32-ACAC-8144BD12C172}" srcId="{672F2E01-93B9-486B-A98A-1267EA08C9A5}" destId="{DF3FB5DF-1369-4A01-9A45-6CCFF9DBDCAD}" srcOrd="2" destOrd="0" parTransId="{A9467258-025D-4F13-8EE0-3E4BAD5A92DA}" sibTransId="{B1028C77-AEA3-4D78-97F7-45DC87E07FA4}"/>
    <dgm:cxn modelId="{F1D21A74-9114-4B03-9137-F0C26DEBBC97}" type="presOf" srcId="{DF3FB5DF-1369-4A01-9A45-6CCFF9DBDCAD}" destId="{6412BACD-FEB4-4FDA-BC76-64591C287298}" srcOrd="0" destOrd="2" presId="urn:microsoft.com/office/officeart/2005/8/layout/hList1"/>
    <dgm:cxn modelId="{5FBD0530-629C-48A9-B2D0-6A8B8FAAF0CA}" srcId="{B8ABB08B-634F-4751-B867-8BF7BBD432D9}" destId="{672F2E01-93B9-486B-A98A-1267EA08C9A5}" srcOrd="0" destOrd="0" parTransId="{EE269D07-919E-4F72-B1AA-AE30FE1465ED}" sibTransId="{10F62C5E-CEE8-444A-A75D-FA53EE6CD335}"/>
    <dgm:cxn modelId="{7ACC4231-D7BB-46FF-9CDE-9E043D18B2AE}" type="presOf" srcId="{A5206802-AC63-4DF8-AF94-2A10FF8EC960}" destId="{6412BACD-FEB4-4FDA-BC76-64591C287298}" srcOrd="0" destOrd="3" presId="urn:microsoft.com/office/officeart/2005/8/layout/hList1"/>
    <dgm:cxn modelId="{3F71143A-775A-427B-9811-28E9573F8D50}" type="presOf" srcId="{76B5CD65-C531-48F7-9487-5880401958F2}" destId="{295497BD-44E2-4217-B713-5D3BBDFB0B5F}" srcOrd="0" destOrd="2" presId="urn:microsoft.com/office/officeart/2005/8/layout/hList1"/>
    <dgm:cxn modelId="{9856EEDC-E88D-4BFD-A97A-7785C75F06B0}" srcId="{672F2E01-93B9-486B-A98A-1267EA08C9A5}" destId="{FC6BA77F-A631-4D5C-835F-2AA4C73E00A7}" srcOrd="0" destOrd="0" parTransId="{37113E10-3492-4C24-9D73-7BDA2F672CA9}" sibTransId="{E8D47D56-4880-4AFC-9D05-625393152272}"/>
    <dgm:cxn modelId="{F6578F8D-F2DB-4CE5-AF0D-59087D930FC4}" type="presOf" srcId="{FC6BA77F-A631-4D5C-835F-2AA4C73E00A7}" destId="{6412BACD-FEB4-4FDA-BC76-64591C287298}" srcOrd="0" destOrd="0" presId="urn:microsoft.com/office/officeart/2005/8/layout/hList1"/>
    <dgm:cxn modelId="{15D5BF0A-EA6E-4F4F-A5EC-33B481DBBA5F}" type="presOf" srcId="{3A990350-45EE-41A9-B8BF-9B167E4F306A}" destId="{295497BD-44E2-4217-B713-5D3BBDFB0B5F}" srcOrd="0" destOrd="1" presId="urn:microsoft.com/office/officeart/2005/8/layout/hList1"/>
    <dgm:cxn modelId="{C315D2CE-40A7-4D59-BBEA-4B992971B159}" srcId="{8A1E2A6E-3BF4-4E13-AE8F-437343B368D1}" destId="{B32B269B-B9F2-42B8-9F73-A5AFB51E553A}" srcOrd="4" destOrd="0" parTransId="{39DCDFE7-1813-44A5-9D23-5E448A9B12C4}" sibTransId="{5BDF896F-FE57-49C3-A1F7-24AFC1D2F5F4}"/>
    <dgm:cxn modelId="{C246B032-C531-47EF-96ED-1140C9A28BC5}" type="presOf" srcId="{B8ABB08B-634F-4751-B867-8BF7BBD432D9}" destId="{5B567FF7-2CB6-470B-851B-98CA3E6FF8CA}" srcOrd="0" destOrd="0" presId="urn:microsoft.com/office/officeart/2005/8/layout/hList1"/>
    <dgm:cxn modelId="{B872228D-048E-4977-ADA2-9AC45FE7A17E}" type="presOf" srcId="{B32B269B-B9F2-42B8-9F73-A5AFB51E553A}" destId="{295497BD-44E2-4217-B713-5D3BBDFB0B5F}" srcOrd="0" destOrd="4" presId="urn:microsoft.com/office/officeart/2005/8/layout/hList1"/>
    <dgm:cxn modelId="{7E1E14B4-C146-49DA-BD65-0DEC12F808FF}" srcId="{B8ABB08B-634F-4751-B867-8BF7BBD432D9}" destId="{8A1E2A6E-3BF4-4E13-AE8F-437343B368D1}" srcOrd="1" destOrd="0" parTransId="{0DF0EB6E-7233-4EBF-9AC7-D98101E4BB7C}" sibTransId="{C7D0B558-7196-4F85-89C2-7BDBCE766797}"/>
    <dgm:cxn modelId="{F80D133F-C485-421F-9C53-0513B67DFDD2}" srcId="{A31BB152-6562-4E6E-B47D-1EC07B829BE0}" destId="{0AF82FA6-24FF-4F34-A0D9-176CFCD37B69}" srcOrd="0" destOrd="0" parTransId="{17E1964D-3ED7-48E0-B993-0A6BF748B1A8}" sibTransId="{5C2359E7-AB16-408D-8472-DCA00DAC50E2}"/>
    <dgm:cxn modelId="{1D56C286-7257-4812-AEBD-D0DA78B2E59E}" type="presOf" srcId="{0567313E-454D-4564-B0EF-A7EA3C34A670}" destId="{5F2DFD55-DFF2-4CB4-9470-8DE188719E62}" srcOrd="0" destOrd="1" presId="urn:microsoft.com/office/officeart/2005/8/layout/hList1"/>
    <dgm:cxn modelId="{84A91F12-5109-496B-9926-8CF3C0A4CA13}" srcId="{B8ABB08B-634F-4751-B867-8BF7BBD432D9}" destId="{A31BB152-6562-4E6E-B47D-1EC07B829BE0}" srcOrd="2" destOrd="0" parTransId="{2D8C65D7-3135-47F7-A4A3-0D2D527F559E}" sibTransId="{78B5CBEC-F2E9-4548-BE62-4E19A95D4C37}"/>
    <dgm:cxn modelId="{517F556B-1076-4289-91EF-C998DB6C2F27}" type="presOf" srcId="{A31BB152-6562-4E6E-B47D-1EC07B829BE0}" destId="{83ED5128-2501-46DC-A36F-75BB9498CAC1}" srcOrd="0" destOrd="0" presId="urn:microsoft.com/office/officeart/2005/8/layout/hList1"/>
    <dgm:cxn modelId="{71821F55-737B-4166-A39A-472B597C8077}" type="presOf" srcId="{8A1E2A6E-3BF4-4E13-AE8F-437343B368D1}" destId="{53B0E62E-6EF5-4A76-B441-7B22F2DE08E2}" srcOrd="0" destOrd="0" presId="urn:microsoft.com/office/officeart/2005/8/layout/hList1"/>
    <dgm:cxn modelId="{8EA2092D-9A35-4573-B859-F4D4BD238208}" type="presOf" srcId="{F7397650-052B-4981-9517-AE90CEED8748}" destId="{295497BD-44E2-4217-B713-5D3BBDFB0B5F}" srcOrd="0" destOrd="0" presId="urn:microsoft.com/office/officeart/2005/8/layout/hList1"/>
    <dgm:cxn modelId="{A5679D4F-830B-46F6-BB6D-1B26443F4AEF}" type="presOf" srcId="{C44290C3-AB15-4C8F-92B8-DE5F99D98498}" destId="{6412BACD-FEB4-4FDA-BC76-64591C287298}" srcOrd="0" destOrd="1" presId="urn:microsoft.com/office/officeart/2005/8/layout/hList1"/>
    <dgm:cxn modelId="{469C9E3F-CDF3-4D2A-8C65-CD8DD118DE25}" srcId="{8A1E2A6E-3BF4-4E13-AE8F-437343B368D1}" destId="{76B5CD65-C531-48F7-9487-5880401958F2}" srcOrd="2" destOrd="0" parTransId="{23A85D2A-4A47-44DE-95CE-9AF498B6B165}" sibTransId="{81388B26-1760-4164-A595-218091821683}"/>
    <dgm:cxn modelId="{ED9EE278-234B-424D-AF96-6AEE7BB04309}" srcId="{8A1E2A6E-3BF4-4E13-AE8F-437343B368D1}" destId="{EB9BCDAF-0E70-4AD2-86E6-33CF93EA21DD}" srcOrd="5" destOrd="0" parTransId="{7ABAFADB-5F03-4355-919F-7B9903798B07}" sibTransId="{43FA218F-7E85-4D55-8744-823A4A635FBF}"/>
    <dgm:cxn modelId="{5706656F-6C2E-444A-9FCA-F1A6024827F3}" type="presOf" srcId="{E61E7CEF-6977-44C0-B392-B3D494C81137}" destId="{295497BD-44E2-4217-B713-5D3BBDFB0B5F}" srcOrd="0" destOrd="3" presId="urn:microsoft.com/office/officeart/2005/8/layout/hList1"/>
    <dgm:cxn modelId="{3880B0F8-9D37-4880-AD43-0437A0E71228}" type="presParOf" srcId="{5B567FF7-2CB6-470B-851B-98CA3E6FF8CA}" destId="{88FCB467-DEB8-4BEF-A5E8-AD3B0F6CC4B6}" srcOrd="0" destOrd="0" presId="urn:microsoft.com/office/officeart/2005/8/layout/hList1"/>
    <dgm:cxn modelId="{99BC794D-8DA0-4E1B-8648-D219FD71D569}" type="presParOf" srcId="{88FCB467-DEB8-4BEF-A5E8-AD3B0F6CC4B6}" destId="{96AD5008-0696-4325-9932-9B991961EE80}" srcOrd="0" destOrd="0" presId="urn:microsoft.com/office/officeart/2005/8/layout/hList1"/>
    <dgm:cxn modelId="{EC241240-F053-49A9-B0E3-28DB340CAE91}" type="presParOf" srcId="{88FCB467-DEB8-4BEF-A5E8-AD3B0F6CC4B6}" destId="{6412BACD-FEB4-4FDA-BC76-64591C287298}" srcOrd="1" destOrd="0" presId="urn:microsoft.com/office/officeart/2005/8/layout/hList1"/>
    <dgm:cxn modelId="{E3F580EC-9C3E-4C5D-A628-0D6B4FEC6394}" type="presParOf" srcId="{5B567FF7-2CB6-470B-851B-98CA3E6FF8CA}" destId="{8B4FB7D2-210F-49F9-B478-E1EB1225BFF2}" srcOrd="1" destOrd="0" presId="urn:microsoft.com/office/officeart/2005/8/layout/hList1"/>
    <dgm:cxn modelId="{3A535744-8578-4CC7-984C-824BE390E4E8}" type="presParOf" srcId="{5B567FF7-2CB6-470B-851B-98CA3E6FF8CA}" destId="{E6D15BD9-F4B3-4D7E-B81A-A9AAD5539C8C}" srcOrd="2" destOrd="0" presId="urn:microsoft.com/office/officeart/2005/8/layout/hList1"/>
    <dgm:cxn modelId="{9D394313-5E1E-4081-9B5B-37BD7AE732DA}" type="presParOf" srcId="{E6D15BD9-F4B3-4D7E-B81A-A9AAD5539C8C}" destId="{53B0E62E-6EF5-4A76-B441-7B22F2DE08E2}" srcOrd="0" destOrd="0" presId="urn:microsoft.com/office/officeart/2005/8/layout/hList1"/>
    <dgm:cxn modelId="{0E4D701E-4636-4DC6-BC0C-D7DA1955FD6E}" type="presParOf" srcId="{E6D15BD9-F4B3-4D7E-B81A-A9AAD5539C8C}" destId="{295497BD-44E2-4217-B713-5D3BBDFB0B5F}" srcOrd="1" destOrd="0" presId="urn:microsoft.com/office/officeart/2005/8/layout/hList1"/>
    <dgm:cxn modelId="{F530842E-EEFD-4E01-81FA-8323EB57B832}" type="presParOf" srcId="{5B567FF7-2CB6-470B-851B-98CA3E6FF8CA}" destId="{213BB65D-3A73-4782-94A4-3E2DB4E44404}" srcOrd="3" destOrd="0" presId="urn:microsoft.com/office/officeart/2005/8/layout/hList1"/>
    <dgm:cxn modelId="{842D7AE0-2B41-4CA9-AD12-4A54C6A228B1}" type="presParOf" srcId="{5B567FF7-2CB6-470B-851B-98CA3E6FF8CA}" destId="{0FF5A812-2BC6-4292-8644-25B40EE89661}" srcOrd="4" destOrd="0" presId="urn:microsoft.com/office/officeart/2005/8/layout/hList1"/>
    <dgm:cxn modelId="{35883929-8F60-4CF8-BC7C-C6CB8CA15B43}" type="presParOf" srcId="{0FF5A812-2BC6-4292-8644-25B40EE89661}" destId="{83ED5128-2501-46DC-A36F-75BB9498CAC1}" srcOrd="0" destOrd="0" presId="urn:microsoft.com/office/officeart/2005/8/layout/hList1"/>
    <dgm:cxn modelId="{FCD43856-010C-4181-A293-371E9CA3D16F}" type="presParOf" srcId="{0FF5A812-2BC6-4292-8644-25B40EE89661}" destId="{5F2DFD55-DFF2-4CB4-9470-8DE188719E6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05B1199-96B2-4259-9C92-49337B20E342}">
      <dsp:nvSpPr>
        <dsp:cNvPr id="0" name=""/>
        <dsp:cNvSpPr/>
      </dsp:nvSpPr>
      <dsp:spPr>
        <a:xfrm>
          <a:off x="0" y="1045953"/>
          <a:ext cx="925483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048C4A-6366-4AFA-BF70-A6313AFE5013}">
      <dsp:nvSpPr>
        <dsp:cNvPr id="0" name=""/>
        <dsp:cNvSpPr/>
      </dsp:nvSpPr>
      <dsp:spPr>
        <a:xfrm>
          <a:off x="462741" y="23810"/>
          <a:ext cx="8528858" cy="1479703"/>
        </a:xfrm>
        <a:prstGeom prst="round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4868" tIns="0" rIns="244868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ar-SA" sz="28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المرونة:</a:t>
          </a:r>
          <a:r>
            <a:rPr kumimoji="0" lang="ar-SA" sz="2800" b="0" i="0" u="none" strike="noStrike" kern="1200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 غالبًا ما تواجه إدارة التنوع على نطاق عالمي تحديات </a:t>
          </a:r>
          <a:r>
            <a:rPr kumimoji="0" lang="ar-SA" sz="2800" b="0" i="0" u="none" strike="noStrike" kern="1200" cap="none" normalizeH="0" baseline="0" dirty="0" err="1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متنوعة.</a:t>
          </a:r>
          <a:r>
            <a:rPr kumimoji="0" lang="ar-SA" sz="2800" b="0" i="0" u="none" strike="noStrike" kern="1200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 تتطلب هذه التحديات التكيف مع الأساليب المختلفة التي تلبي احتياجات الثقافات والبلدان المختلفة،</a:t>
          </a:r>
          <a:endParaRPr kumimoji="0" lang="fr-FR" sz="2800" b="0" i="0" u="none" strike="noStrike" kern="1200" cap="none" normalizeH="0" baseline="0" dirty="0" smtClean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462741" y="23810"/>
        <a:ext cx="8528858" cy="1479703"/>
      </dsp:txXfrm>
    </dsp:sp>
    <dsp:sp modelId="{C274EEFE-53A1-4E3E-B528-51654A2FB207}">
      <dsp:nvSpPr>
        <dsp:cNvPr id="0" name=""/>
        <dsp:cNvSpPr/>
      </dsp:nvSpPr>
      <dsp:spPr>
        <a:xfrm>
          <a:off x="0" y="2575791"/>
          <a:ext cx="925483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302966"/>
              <a:satOff val="-37432"/>
              <a:lumOff val="233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A69304-EF65-4EAD-AACA-0527AFC783B4}">
      <dsp:nvSpPr>
        <dsp:cNvPr id="0" name=""/>
        <dsp:cNvSpPr/>
      </dsp:nvSpPr>
      <dsp:spPr>
        <a:xfrm>
          <a:off x="462741" y="1994553"/>
          <a:ext cx="8556068" cy="1038798"/>
        </a:xfrm>
        <a:prstGeom prst="roundRect">
          <a:avLst/>
        </a:prstGeom>
        <a:solidFill>
          <a:schemeClr val="accent1">
            <a:shade val="80000"/>
            <a:hueOff val="302966"/>
            <a:satOff val="-37432"/>
            <a:lumOff val="233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4868" tIns="0" rIns="244868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ar-SA" sz="28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اتخاذ القرار:</a:t>
          </a:r>
          <a:r>
            <a:rPr kumimoji="0" lang="ar-SA" sz="2800" b="0" i="0" u="none" strike="noStrike" kern="1200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 اتخاذ القرارات هو جانب أساسي لكل </a:t>
          </a:r>
          <a:r>
            <a:rPr kumimoji="0" lang="ar-SA" sz="2800" b="0" i="0" u="none" strike="noStrike" kern="1200" cap="none" normalizeH="0" baseline="0" dirty="0" err="1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قائد.</a:t>
          </a:r>
          <a:r>
            <a:rPr kumimoji="0" lang="ar-SA" sz="2800" b="0" i="0" u="none" strike="noStrike" kern="1200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 إن اتخاذ القرار الدولي يشمل معتقدات المجتمعات المحلية المتنوعة وتقاليدها وقيمها الثقافية.</a:t>
          </a:r>
          <a:endParaRPr kumimoji="0" lang="fr-FR" sz="2800" b="0" i="0" u="none" strike="noStrike" kern="1200" cap="none" normalizeH="0" baseline="0" dirty="0" smtClean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462741" y="1994553"/>
        <a:ext cx="8556068" cy="1038798"/>
      </dsp:txXfrm>
    </dsp:sp>
    <dsp:sp modelId="{5034D3C8-8BC2-4692-B360-BF47FE31BFD3}">
      <dsp:nvSpPr>
        <dsp:cNvPr id="0" name=""/>
        <dsp:cNvSpPr/>
      </dsp:nvSpPr>
      <dsp:spPr>
        <a:xfrm>
          <a:off x="0" y="4154918"/>
          <a:ext cx="9254836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605933"/>
              <a:satOff val="-74864"/>
              <a:lumOff val="4675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DA77DF-8591-4EAB-B703-03BEAF06F80E}">
      <dsp:nvSpPr>
        <dsp:cNvPr id="0" name=""/>
        <dsp:cNvSpPr/>
      </dsp:nvSpPr>
      <dsp:spPr>
        <a:xfrm>
          <a:off x="458222" y="3524391"/>
          <a:ext cx="8794551" cy="1088086"/>
        </a:xfrm>
        <a:prstGeom prst="roundRect">
          <a:avLst/>
        </a:prstGeom>
        <a:solidFill>
          <a:schemeClr val="accent1">
            <a:shade val="80000"/>
            <a:hueOff val="605933"/>
            <a:satOff val="-74864"/>
            <a:lumOff val="467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4868" tIns="0" rIns="244868" bIns="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ar-SA" sz="2800" b="1" i="0" u="none" strike="noStrike" kern="1200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الاستقلال:</a:t>
          </a:r>
          <a:r>
            <a:rPr kumimoji="0" lang="ar-SA" sz="2800" b="0" i="0" u="none" strike="noStrike" kern="1200" cap="none" normalizeH="0" baseline="0" dirty="0" smtClean="0">
              <a:ln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Calibri" pitchFamily="34" charset="0"/>
              <a:cs typeface="Sakkal Majalla" pitchFamily="2" charset="-78"/>
            </a:rPr>
            <a:t> تتطلب القيادة الدولية من القادة اتخاذ قرارات سريعة وفعالة في مواقف مختلفة، وهو جانب من جوانب الاستقلال.</a:t>
          </a:r>
          <a:endParaRPr kumimoji="0" lang="ar-SA" sz="2800" b="0" i="0" u="none" strike="noStrike" kern="1200" cap="none" normalizeH="0" baseline="0" dirty="0" smtClean="0">
            <a:ln/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akkal Majalla" pitchFamily="2" charset="-78"/>
            <a:cs typeface="Sakkal Majalla" pitchFamily="2" charset="-78"/>
          </a:endParaRPr>
        </a:p>
      </dsp:txBody>
      <dsp:txXfrm>
        <a:off x="458222" y="3524391"/>
        <a:ext cx="8794551" cy="108808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AD5008-0696-4325-9932-9B991961EE80}">
      <dsp:nvSpPr>
        <dsp:cNvPr id="0" name=""/>
        <dsp:cNvSpPr/>
      </dsp:nvSpPr>
      <dsp:spPr>
        <a:xfrm>
          <a:off x="2540" y="236244"/>
          <a:ext cx="2476500" cy="76123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المزايا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540" y="236244"/>
        <a:ext cx="2476500" cy="761238"/>
      </dsp:txXfrm>
    </dsp:sp>
    <dsp:sp modelId="{6412BACD-FEB4-4FDA-BC76-64591C287298}">
      <dsp:nvSpPr>
        <dsp:cNvPr id="0" name=""/>
        <dsp:cNvSpPr/>
      </dsp:nvSpPr>
      <dsp:spPr>
        <a:xfrm>
          <a:off x="2540" y="859047"/>
          <a:ext cx="2476500" cy="4323375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ولاء هؤلاء المديرين للمنظمة في حالة نشوب نزاع بينها وبين السلطات المحلية في البلد المضيف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سهولة الاتصال بين رئاسة المنظمة والوحدات التابعة لها في الخارج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جودة تفسير سياسات المنظمة 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540" y="859047"/>
        <a:ext cx="2476500" cy="4323375"/>
      </dsp:txXfrm>
    </dsp:sp>
    <dsp:sp modelId="{53B0E62E-6EF5-4A76-B441-7B22F2DE08E2}">
      <dsp:nvSpPr>
        <dsp:cNvPr id="0" name=""/>
        <dsp:cNvSpPr/>
      </dsp:nvSpPr>
      <dsp:spPr>
        <a:xfrm>
          <a:off x="2825750" y="201606"/>
          <a:ext cx="2476500" cy="89978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الأسباب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825750" y="201606"/>
        <a:ext cx="2476500" cy="899787"/>
      </dsp:txXfrm>
    </dsp:sp>
    <dsp:sp modelId="{295497BD-44E2-4217-B713-5D3BBDFB0B5F}">
      <dsp:nvSpPr>
        <dsp:cNvPr id="0" name=""/>
        <dsp:cNvSpPr/>
      </dsp:nvSpPr>
      <dsp:spPr>
        <a:xfrm>
          <a:off x="2825750" y="893685"/>
          <a:ext cx="2476500" cy="4323375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500" b="1" kern="1200" dirty="0" smtClean="0">
              <a:latin typeface="Sakkal Majalla" pitchFamily="2" charset="-78"/>
              <a:cs typeface="Sakkal Majalla" pitchFamily="2" charset="-78"/>
            </a:rPr>
            <a:t>الشركة جديدة في مجال العمليات الدولية.</a:t>
          </a:r>
          <a:endParaRPr lang="fr-FR" sz="1500" b="1" kern="1200" dirty="0">
            <a:latin typeface="Sakkal Majalla" pitchFamily="2" charset="-78"/>
            <a:cs typeface="Sakkal Majalla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500" b="1" kern="1200" dirty="0" smtClean="0">
              <a:latin typeface="Sakkal Majalla" pitchFamily="2" charset="-78"/>
              <a:cs typeface="Sakkal Majalla" pitchFamily="2" charset="-78"/>
            </a:rPr>
            <a:t>ميل </a:t>
          </a:r>
          <a:r>
            <a:rPr lang="ar-SA" sz="1500" b="1" kern="1200" dirty="0" smtClean="0">
              <a:latin typeface="Sakkal Majalla" pitchFamily="2" charset="-78"/>
              <a:cs typeface="Sakkal Majalla" pitchFamily="2" charset="-78"/>
            </a:rPr>
            <a:t>الشركة إلى خلق طبعة من المديرين الرئيسيين </a:t>
          </a:r>
          <a:r>
            <a:rPr lang="ar-SA" sz="1500" b="1" kern="1200" dirty="0" err="1" smtClean="0">
              <a:latin typeface="Sakkal Majalla" pitchFamily="2" charset="-78"/>
              <a:cs typeface="Sakkal Majalla" pitchFamily="2" charset="-78"/>
            </a:rPr>
            <a:t>بها</a:t>
          </a:r>
          <a:r>
            <a:rPr lang="ar-SA" sz="1500" b="1" kern="1200" dirty="0" smtClean="0">
              <a:latin typeface="Sakkal Majalla" pitchFamily="2" charset="-78"/>
              <a:cs typeface="Sakkal Majalla" pitchFamily="2" charset="-78"/>
            </a:rPr>
            <a:t> ذوي خبرة في المجال الدولي.</a:t>
          </a:r>
          <a:endParaRPr lang="fr-FR" sz="1500" b="1" kern="1200" dirty="0">
            <a:latin typeface="Sakkal Majalla" pitchFamily="2" charset="-78"/>
            <a:cs typeface="Sakkal Majalla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500" b="1" kern="1200" dirty="0" smtClean="0">
              <a:latin typeface="Sakkal Majalla" pitchFamily="2" charset="-78"/>
              <a:cs typeface="Sakkal Majalla" pitchFamily="2" charset="-78"/>
            </a:rPr>
            <a:t>الفرع أو الوحدة التابعة لا تتمتع باستقلال كبير بحكم طبيعتها، مما يتطلب دمج أعمالها بشكل شبه كامل مع العمليات الرئيسية للشركة.</a:t>
          </a:r>
          <a:endParaRPr lang="fr-FR" sz="1500" b="1" kern="1200" dirty="0">
            <a:latin typeface="Sakkal Majalla" pitchFamily="2" charset="-78"/>
            <a:cs typeface="Sakkal Majalla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500" b="1" kern="1200" dirty="0" smtClean="0">
              <a:latin typeface="Sakkal Majalla" pitchFamily="2" charset="-78"/>
              <a:cs typeface="Sakkal Majalla" pitchFamily="2" charset="-78"/>
            </a:rPr>
            <a:t>أعمال الشركة ذات طبيعة تكنولوجية وفنية تتطلب حماية خاصة</a:t>
          </a:r>
          <a:endParaRPr lang="fr-FR" sz="1500" b="1" kern="1200" dirty="0">
            <a:latin typeface="Sakkal Majalla" pitchFamily="2" charset="-78"/>
            <a:cs typeface="Sakkal Majalla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500" b="1" kern="1200" dirty="0" smtClean="0">
              <a:latin typeface="Sakkal Majalla" pitchFamily="2" charset="-78"/>
              <a:cs typeface="Sakkal Majalla" pitchFamily="2" charset="-78"/>
            </a:rPr>
            <a:t>أعمال الفرع أو الوحدة الأجنبية ذات أمد زمني قصير </a:t>
          </a:r>
          <a:endParaRPr lang="fr-FR" sz="1500" b="1" kern="1200" dirty="0">
            <a:latin typeface="Sakkal Majalla" pitchFamily="2" charset="-78"/>
            <a:cs typeface="Sakkal Majalla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500" b="1" kern="1200" dirty="0" smtClean="0">
              <a:latin typeface="Sakkal Majalla" pitchFamily="2" charset="-78"/>
              <a:cs typeface="Sakkal Majalla" pitchFamily="2" charset="-78"/>
            </a:rPr>
            <a:t>المجتمع في البلد المضيف تسيطر عليه انقسامات عرقية</a:t>
          </a:r>
          <a:endParaRPr lang="fr-FR" sz="1500" b="1" kern="1200" dirty="0">
            <a:latin typeface="Sakkal Majalla" pitchFamily="2" charset="-78"/>
            <a:cs typeface="Sakkal Majalla" pitchFamily="2" charset="-78"/>
          </a:endParaRPr>
        </a:p>
        <a:p>
          <a:pPr marL="114300" lvl="1" indent="-114300" algn="just" defTabSz="6667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5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825750" y="893685"/>
        <a:ext cx="2476500" cy="4323375"/>
      </dsp:txXfrm>
    </dsp:sp>
    <dsp:sp modelId="{83ED5128-2501-46DC-A36F-75BB9498CAC1}">
      <dsp:nvSpPr>
        <dsp:cNvPr id="0" name=""/>
        <dsp:cNvSpPr/>
      </dsp:nvSpPr>
      <dsp:spPr>
        <a:xfrm>
          <a:off x="5648960" y="174338"/>
          <a:ext cx="2476500" cy="100886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الصعوبات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648960" y="174338"/>
        <a:ext cx="2476500" cy="1008862"/>
      </dsp:txXfrm>
    </dsp:sp>
    <dsp:sp modelId="{5F2DFD55-DFF2-4CB4-9470-8DE188719E62}">
      <dsp:nvSpPr>
        <dsp:cNvPr id="0" name=""/>
        <dsp:cNvSpPr/>
      </dsp:nvSpPr>
      <dsp:spPr>
        <a:xfrm>
          <a:off x="5648960" y="920953"/>
          <a:ext cx="2476500" cy="4323375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الدول المضيفة في العادة لا تحبذ اتجاه سيطرة مديرين من البلد الأم على فروع المنظمة أو الشركة الموجودة </a:t>
          </a:r>
          <a:r>
            <a:rPr lang="ar-SA" sz="2000" b="1" kern="1200" dirty="0" err="1" smtClean="0">
              <a:latin typeface="Sakkal Majalla" pitchFamily="2" charset="-78"/>
              <a:cs typeface="Sakkal Majalla" pitchFamily="2" charset="-78"/>
            </a:rPr>
            <a:t>بها</a:t>
          </a: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، ذلك لأسباب واضحة أغلبها ذات علاقة بالشعور القومي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648960" y="920953"/>
        <a:ext cx="2476500" cy="432337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AD5008-0696-4325-9932-9B991961EE80}">
      <dsp:nvSpPr>
        <dsp:cNvPr id="0" name=""/>
        <dsp:cNvSpPr/>
      </dsp:nvSpPr>
      <dsp:spPr>
        <a:xfrm>
          <a:off x="5631" y="88121"/>
          <a:ext cx="2397125" cy="9052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المزايا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631" y="88121"/>
        <a:ext cx="2397125" cy="905247"/>
      </dsp:txXfrm>
    </dsp:sp>
    <dsp:sp modelId="{6412BACD-FEB4-4FDA-BC76-64591C287298}">
      <dsp:nvSpPr>
        <dsp:cNvPr id="0" name=""/>
        <dsp:cNvSpPr/>
      </dsp:nvSpPr>
      <dsp:spPr>
        <a:xfrm>
          <a:off x="5631" y="828745"/>
          <a:ext cx="2397125" cy="450179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سهولة إنجاز أعمال المنظمة في البلد المضيف وذلك لأن المديرين في هذه الحالة يكون لديهم إلمام كامل بلغة البلد وثقافته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التخلص من مشكلة التكيف الثقافي التي تواجه المديرين وعائلاتهم 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التخفيف من </a:t>
          </a:r>
          <a:r>
            <a:rPr lang="ar-SA" sz="1800" b="1" kern="1200" dirty="0" err="1" smtClean="0">
              <a:latin typeface="Sakkal Majalla" pitchFamily="2" charset="-78"/>
              <a:cs typeface="Sakkal Majalla" pitchFamily="2" charset="-78"/>
            </a:rPr>
            <a:t>حدة</a:t>
          </a: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 الشعور القومي المعادي للمنظمات ومصالحها في البلد المضيف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التخفيف من الأعباء الناجمة عن استخدام مديرين قادمين من البلد الأصلي للمنظمة 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631" y="828745"/>
        <a:ext cx="2397125" cy="4501799"/>
      </dsp:txXfrm>
    </dsp:sp>
    <dsp:sp modelId="{53B0E62E-6EF5-4A76-B441-7B22F2DE08E2}">
      <dsp:nvSpPr>
        <dsp:cNvPr id="0" name=""/>
        <dsp:cNvSpPr/>
      </dsp:nvSpPr>
      <dsp:spPr>
        <a:xfrm>
          <a:off x="2738353" y="46931"/>
          <a:ext cx="2651292" cy="107000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الأسباب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738353" y="46931"/>
        <a:ext cx="2651292" cy="1070006"/>
      </dsp:txXfrm>
    </dsp:sp>
    <dsp:sp modelId="{295497BD-44E2-4217-B713-5D3BBDFB0B5F}">
      <dsp:nvSpPr>
        <dsp:cNvPr id="0" name=""/>
        <dsp:cNvSpPr/>
      </dsp:nvSpPr>
      <dsp:spPr>
        <a:xfrm>
          <a:off x="2749776" y="869935"/>
          <a:ext cx="2628447" cy="450179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تنامي الشعور القومي لدى الشعوب في العالم الثالث، حيث تمارس أغلب المنظمات الدولية أعمالها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الاتهام بالاستغلال السياسي والاقتصادي والاجتماعي لثروات البلدان المضيفة من قبل الشركات الدولية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 نتج عنه تغيير أسلوب اختيار الشركات الدولية عامليها من البلد الأم بالاعتماد على عناصر من البلد المضيف حتى في الوظائف </a:t>
          </a:r>
          <a:r>
            <a:rPr lang="ar-SA" sz="1800" b="1" kern="1200" dirty="0" err="1" smtClean="0">
              <a:latin typeface="Sakkal Majalla" pitchFamily="2" charset="-78"/>
              <a:cs typeface="Sakkal Majalla" pitchFamily="2" charset="-78"/>
            </a:rPr>
            <a:t>الرئيسية.</a:t>
          </a: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 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749776" y="869935"/>
        <a:ext cx="2628447" cy="4501799"/>
      </dsp:txXfrm>
    </dsp:sp>
    <dsp:sp modelId="{83ED5128-2501-46DC-A36F-75BB9498CAC1}">
      <dsp:nvSpPr>
        <dsp:cNvPr id="0" name=""/>
        <dsp:cNvSpPr/>
      </dsp:nvSpPr>
      <dsp:spPr>
        <a:xfrm>
          <a:off x="5725243" y="14504"/>
          <a:ext cx="2397125" cy="119971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الصعوبات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725243" y="14504"/>
        <a:ext cx="2397125" cy="1199715"/>
      </dsp:txXfrm>
    </dsp:sp>
    <dsp:sp modelId="{5F2DFD55-DFF2-4CB4-9470-8DE188719E62}">
      <dsp:nvSpPr>
        <dsp:cNvPr id="0" name=""/>
        <dsp:cNvSpPr/>
      </dsp:nvSpPr>
      <dsp:spPr>
        <a:xfrm>
          <a:off x="5725243" y="902362"/>
          <a:ext cx="2397125" cy="450179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r-FR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%36 </a:t>
          </a:r>
          <a:r>
            <a:rPr kumimoji="0" lang="ar-SA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عدم الإلمام بأصول ممارسة الأعمال في البلد الأصل</a:t>
          </a:r>
          <a:r>
            <a:rPr kumimoji="0" lang="fr-FR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. 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r-FR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%23 </a:t>
          </a:r>
          <a:r>
            <a:rPr kumimoji="0" lang="ar-SA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الافتقار إلى التعليم الجيد والخبرة الفنية.</a:t>
          </a:r>
          <a:endParaRPr kumimoji="0" lang="fr-FR" sz="18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r-FR" sz="18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%9 </a:t>
          </a:r>
          <a:r>
            <a:rPr kumimoji="0" lang="ar-SA" sz="18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فقدان المبادرة والجرأة.</a:t>
          </a:r>
          <a:endParaRPr kumimoji="0" lang="fr-FR" sz="18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r-FR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%9 </a:t>
          </a:r>
          <a:r>
            <a:rPr kumimoji="0" lang="ar-SA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عدم المقدرة على الاتصال بالآخرين بشكل ناجح.</a:t>
          </a:r>
          <a:endParaRPr kumimoji="0" lang="fr-FR" sz="18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r-FR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%8 </a:t>
          </a:r>
          <a:r>
            <a:rPr kumimoji="0" lang="ar-SA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عدم المقدرة على تفويض الصلاحيات.</a:t>
          </a:r>
          <a:endParaRPr kumimoji="0" lang="fr-FR" sz="18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r-FR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%8 </a:t>
          </a:r>
          <a:r>
            <a:rPr kumimoji="0" lang="ar-SA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عدم المقدرة على التخطيط.</a:t>
          </a:r>
          <a:endParaRPr kumimoji="0" lang="fr-FR" sz="18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0" lang="fr-FR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%7 </a:t>
          </a:r>
          <a:r>
            <a:rPr kumimoji="0" lang="ar-SA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عدم الاهتمام بدرجة ربحية المشروع</a:t>
          </a:r>
          <a:r>
            <a:rPr kumimoji="0" lang="fr-FR" sz="1800" b="0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ea typeface="Calibri" pitchFamily="34" charset="0"/>
              <a:cs typeface="Traditional Arabic" pitchFamily="18" charset="-78"/>
            </a:rPr>
            <a:t>.</a:t>
          </a:r>
          <a:endParaRPr kumimoji="0" lang="fr-FR" sz="1800" b="0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5725243" y="902362"/>
        <a:ext cx="2397125" cy="450179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AD5008-0696-4325-9932-9B991961EE80}">
      <dsp:nvSpPr>
        <dsp:cNvPr id="0" name=""/>
        <dsp:cNvSpPr/>
      </dsp:nvSpPr>
      <dsp:spPr>
        <a:xfrm>
          <a:off x="2540" y="88121"/>
          <a:ext cx="2476500" cy="90524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المزايا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540" y="88121"/>
        <a:ext cx="2476500" cy="905247"/>
      </dsp:txXfrm>
    </dsp:sp>
    <dsp:sp modelId="{6412BACD-FEB4-4FDA-BC76-64591C287298}">
      <dsp:nvSpPr>
        <dsp:cNvPr id="0" name=""/>
        <dsp:cNvSpPr/>
      </dsp:nvSpPr>
      <dsp:spPr>
        <a:xfrm>
          <a:off x="2540" y="828745"/>
          <a:ext cx="2476500" cy="450179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سهولة إنجاز أعمال المنظمة في البلد المضيف وذلك لأن المديرين في هذه الحالة يكون لديهم إلمام كامل بلغة البلد وثقافته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التخلص من مشكلة التكيف الثقافي التي تواجه المديرين وعائلاتهم 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التخفيف من </a:t>
          </a:r>
          <a:r>
            <a:rPr lang="ar-SA" sz="1800" b="1" kern="1200" dirty="0" err="1" smtClean="0">
              <a:latin typeface="Sakkal Majalla" pitchFamily="2" charset="-78"/>
              <a:cs typeface="Sakkal Majalla" pitchFamily="2" charset="-78"/>
            </a:rPr>
            <a:t>حدة</a:t>
          </a: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 الشعور القومي المعادي للمنظمات ومصالحها في البلد المضيف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  <a:p>
          <a:pPr marL="171450" lvl="1" indent="-171450" algn="just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800" b="1" kern="1200" dirty="0" smtClean="0">
              <a:latin typeface="Sakkal Majalla" pitchFamily="2" charset="-78"/>
              <a:cs typeface="Sakkal Majalla" pitchFamily="2" charset="-78"/>
            </a:rPr>
            <a:t>التخفيف من الأعباء الناجمة عن استخدام مديرين قادمين من البلد الأصلي للمنظمة </a:t>
          </a:r>
          <a:endParaRPr lang="fr-FR" sz="18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540" y="828745"/>
        <a:ext cx="2476500" cy="4501799"/>
      </dsp:txXfrm>
    </dsp:sp>
    <dsp:sp modelId="{53B0E62E-6EF5-4A76-B441-7B22F2DE08E2}">
      <dsp:nvSpPr>
        <dsp:cNvPr id="0" name=""/>
        <dsp:cNvSpPr/>
      </dsp:nvSpPr>
      <dsp:spPr>
        <a:xfrm>
          <a:off x="2825750" y="46931"/>
          <a:ext cx="2476500" cy="107000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الأسباب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825750" y="46931"/>
        <a:ext cx="2476500" cy="1070006"/>
      </dsp:txXfrm>
    </dsp:sp>
    <dsp:sp modelId="{295497BD-44E2-4217-B713-5D3BBDFB0B5F}">
      <dsp:nvSpPr>
        <dsp:cNvPr id="0" name=""/>
        <dsp:cNvSpPr/>
      </dsp:nvSpPr>
      <dsp:spPr>
        <a:xfrm>
          <a:off x="2825750" y="869935"/>
          <a:ext cx="2476500" cy="450179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يتم اللجوء إلى هذا الخيار كمحاولة للتخلص من بعض مساوئ الخيارين السابقين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التكلفة العالية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الشعور القومي المناهض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قلة الخبرة والكفاءة.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2825750" y="869935"/>
        <a:ext cx="2476500" cy="4501799"/>
      </dsp:txXfrm>
    </dsp:sp>
    <dsp:sp modelId="{83ED5128-2501-46DC-A36F-75BB9498CAC1}">
      <dsp:nvSpPr>
        <dsp:cNvPr id="0" name=""/>
        <dsp:cNvSpPr/>
      </dsp:nvSpPr>
      <dsp:spPr>
        <a:xfrm>
          <a:off x="5648960" y="14504"/>
          <a:ext cx="2476500" cy="119971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just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الصعوبات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648960" y="14504"/>
        <a:ext cx="2476500" cy="1199715"/>
      </dsp:txXfrm>
    </dsp:sp>
    <dsp:sp modelId="{5F2DFD55-DFF2-4CB4-9470-8DE188719E62}">
      <dsp:nvSpPr>
        <dsp:cNvPr id="0" name=""/>
        <dsp:cNvSpPr/>
      </dsp:nvSpPr>
      <dsp:spPr>
        <a:xfrm>
          <a:off x="5648960" y="902362"/>
          <a:ext cx="2476500" cy="450179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التحيز للبلد </a:t>
          </a:r>
          <a:r>
            <a:rPr lang="ar-SA" sz="2000" b="1" kern="1200" dirty="0" err="1" smtClean="0">
              <a:latin typeface="Sakkal Majalla" pitchFamily="2" charset="-78"/>
              <a:cs typeface="Sakkal Majalla" pitchFamily="2" charset="-78"/>
            </a:rPr>
            <a:t>المضيف.</a:t>
          </a: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 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2000" b="1" kern="1200" dirty="0" smtClean="0">
              <a:latin typeface="Sakkal Majalla" pitchFamily="2" charset="-78"/>
              <a:cs typeface="Sakkal Majalla" pitchFamily="2" charset="-78"/>
            </a:rPr>
            <a:t>منافسة المواطنين المحليين.</a:t>
          </a:r>
          <a:endParaRPr lang="fr-FR" sz="2000" b="1" kern="1200" dirty="0">
            <a:latin typeface="Sakkal Majalla" pitchFamily="2" charset="-78"/>
            <a:cs typeface="Sakkal Majalla" pitchFamily="2" charset="-78"/>
          </a:endParaRPr>
        </a:p>
      </dsp:txBody>
      <dsp:txXfrm>
        <a:off x="5648960" y="902362"/>
        <a:ext cx="2476500" cy="4501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48318B49-4960-4A6F-AE06-70359FDF70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203E57C-1544-4EA7-B36A-2EFB54CEF5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73A07-98A1-4A6A-B21B-B6A892FF86E9}" type="datetimeFigureOut">
              <a:rPr lang="fr-FR" smtClean="0"/>
              <a:pPr/>
              <a:t>05/12/2023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682F6D0-9DB3-433E-A1E9-89C6BB6258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BE8C6BF-F953-4BE7-A74E-1582071705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B4315-0798-4787-8277-7B5AB1C19B7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24272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CDCBE-BC26-46C9-A87E-C8DF144EC4EB}" type="datetimeFigureOut">
              <a:rPr lang="fr-FR" smtClean="0"/>
              <a:pPr/>
              <a:t>05/12/2023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A0F9C-C92F-41E8-880E-79E6BB546B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43585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eamstale.com/freebie-74-thin-social-media-icons/" TargetMode="External"/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gd8ffdd5aa_1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5" name="Google Shape;495;gd8ffdd5aa_1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http://www.dreamstale.com/freebie-74-thin-social-media-icons/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97103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5376BD-0D3F-4BCA-81DB-8C18DDB2F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63C0526-24A2-409B-8AFD-E0AE89F06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951FC37-4B27-4BA9-AD20-DA8C4BC5A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BA4B-2665-43AF-924D-33D39E081787}" type="datetime1">
              <a:rPr lang="fr-FR" smtClean="0"/>
              <a:pPr/>
              <a:t>05/12/2023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7E939D0-A10C-46D1-8683-9DBF1F6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D5647D9-D1E2-433D-8479-DD8CD3F3B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6292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C96AEE-C8EF-4AA9-B61A-79D6CA3BD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3DFC3DF-A546-4E3F-9152-33B908655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A7316A-F806-436E-ADD8-A66553953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6244-5025-461E-878B-3ECA368D59B1}" type="datetime1">
              <a:rPr lang="fr-FR" smtClean="0"/>
              <a:pPr/>
              <a:t>05/12/2023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282E15C-C58D-473F-BCB3-6DECFC6AE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38B17D-BA75-47CC-8B3C-08027324E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74181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BCF15AA-13D8-4A53-9BB6-E577A61FB6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550F8BB-58FA-44A6-BE8F-F1E4E02AC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9A978A-D527-49B5-B262-4B2AF16D7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2D6C-B97B-4C9E-920B-D3DD00BA469C}" type="datetime1">
              <a:rPr lang="fr-FR" smtClean="0"/>
              <a:pPr/>
              <a:t>05/12/2023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8000AE6-DEEC-4EFB-A3B3-974B92D58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4297A62-10F2-44B8-B049-D70E1D12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99804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4" descr="FGST0005-Background.jpg"/>
          <p:cNvPicPr preferRelativeResize="0"/>
          <p:nvPr/>
        </p:nvPicPr>
        <p:blipFill rotWithShape="1">
          <a:blip r:embed="rId2" cstate="print">
            <a:alphaModFix/>
          </a:blip>
          <a:srcRect t="85202"/>
          <a:stretch/>
        </p:blipFill>
        <p:spPr>
          <a:xfrm>
            <a:off x="0" y="5843201"/>
            <a:ext cx="12192000" cy="1014799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4"/>
          <p:cNvSpPr/>
          <p:nvPr/>
        </p:nvSpPr>
        <p:spPr>
          <a:xfrm>
            <a:off x="0" y="0"/>
            <a:ext cx="12192000" cy="186800"/>
          </a:xfrm>
          <a:prstGeom prst="rect">
            <a:avLst/>
          </a:prstGeom>
          <a:solidFill>
            <a:srgbClr val="F3390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15600" y="1225600"/>
            <a:ext cx="11360800" cy="38992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Open Sans"/>
              <a:buChar char="●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○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■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●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○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■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●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○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Font typeface="Open Sans"/>
              <a:buChar char="■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15600" y="243567"/>
            <a:ext cx="113608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3600"/>
              <a:buFont typeface="Arvo"/>
              <a:buNone/>
              <a:defRPr sz="4800"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11409100" y="6286531"/>
            <a:ext cx="731600" cy="4040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rtl="0">
              <a:buNone/>
              <a:defRPr>
                <a:solidFill>
                  <a:srgbClr val="FF5301"/>
                </a:solidFill>
              </a:defRPr>
            </a:lvl1pPr>
            <a:lvl2pPr lvl="1" rtl="0">
              <a:buNone/>
              <a:defRPr>
                <a:solidFill>
                  <a:srgbClr val="FF5301"/>
                </a:solidFill>
              </a:defRPr>
            </a:lvl2pPr>
            <a:lvl3pPr lvl="2" rtl="0">
              <a:buNone/>
              <a:defRPr>
                <a:solidFill>
                  <a:srgbClr val="FF5301"/>
                </a:solidFill>
              </a:defRPr>
            </a:lvl3pPr>
            <a:lvl4pPr lvl="3" rtl="0">
              <a:buNone/>
              <a:defRPr>
                <a:solidFill>
                  <a:srgbClr val="FF5301"/>
                </a:solidFill>
              </a:defRPr>
            </a:lvl4pPr>
            <a:lvl5pPr lvl="4" rtl="0">
              <a:buNone/>
              <a:defRPr>
                <a:solidFill>
                  <a:srgbClr val="FF5301"/>
                </a:solidFill>
              </a:defRPr>
            </a:lvl5pPr>
            <a:lvl6pPr lvl="5" rtl="0">
              <a:buNone/>
              <a:defRPr>
                <a:solidFill>
                  <a:srgbClr val="FF5301"/>
                </a:solidFill>
              </a:defRPr>
            </a:lvl6pPr>
            <a:lvl7pPr lvl="6" rtl="0">
              <a:buNone/>
              <a:defRPr>
                <a:solidFill>
                  <a:srgbClr val="FF5301"/>
                </a:solidFill>
              </a:defRPr>
            </a:lvl7pPr>
            <a:lvl8pPr lvl="7" rtl="0">
              <a:buNone/>
              <a:defRPr>
                <a:solidFill>
                  <a:srgbClr val="FF5301"/>
                </a:solidFill>
              </a:defRPr>
            </a:lvl8pPr>
            <a:lvl9pPr lvl="8" rtl="0">
              <a:buNone/>
              <a:defRPr>
                <a:solidFill>
                  <a:srgbClr val="FF5301"/>
                </a:solidFill>
              </a:defRPr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30" name="Google Shape;30;p4" descr="logo-185x90.png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415600" y="5939033"/>
            <a:ext cx="1694625" cy="82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4"/>
          <p:cNvSpPr txBox="1"/>
          <p:nvPr/>
        </p:nvSpPr>
        <p:spPr>
          <a:xfrm>
            <a:off x="8175900" y="6286531"/>
            <a:ext cx="3233200" cy="4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freegoogleslidestemplates.com</a:t>
            </a:r>
            <a:endParaRPr sz="16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05/12/2023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412E02-3C45-4A0C-BE23-D715A52C4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FA153FA-5FE0-4F2A-8F04-050A8D3D7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0D1FE58-D18A-4381-8AAF-AF9A0B5C2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88D4-25ED-4281-BA26-745929DE7A1E}" type="datetime1">
              <a:rPr lang="fr-FR" smtClean="0"/>
              <a:pPr/>
              <a:t>05/12/2023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65033D2-B363-4F7A-B56C-5AC7F264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6A85AF3-0172-4DA1-815B-25ADC489F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85769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8EC0E404-6A6B-48DA-B010-4AD5000BFB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53832" y="0"/>
            <a:ext cx="8038169" cy="6858000"/>
          </a:xfrm>
          <a:custGeom>
            <a:avLst/>
            <a:gdLst>
              <a:gd name="connsiteX0" fmla="*/ 0 w 8038169"/>
              <a:gd name="connsiteY0" fmla="*/ 0 h 6858000"/>
              <a:gd name="connsiteX1" fmla="*/ 8038169 w 8038169"/>
              <a:gd name="connsiteY1" fmla="*/ 0 h 6858000"/>
              <a:gd name="connsiteX2" fmla="*/ 8038169 w 8038169"/>
              <a:gd name="connsiteY2" fmla="*/ 6858000 h 6858000"/>
              <a:gd name="connsiteX3" fmla="*/ 2958235 w 803816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38169" h="6858000">
                <a:moveTo>
                  <a:pt x="0" y="0"/>
                </a:moveTo>
                <a:lnTo>
                  <a:pt x="8038169" y="0"/>
                </a:lnTo>
                <a:lnTo>
                  <a:pt x="8038169" y="6858000"/>
                </a:lnTo>
                <a:lnTo>
                  <a:pt x="2958235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59596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58C13AE7-0C83-43FE-9155-7C85A1088F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74920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1E6EFF-3218-4055-B3B1-9453A019916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09695" y="865187"/>
            <a:ext cx="1517650" cy="5127625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Picture Placeholder 10">
            <a:extLst>
              <a:ext uri="{FF2B5EF4-FFF2-40B4-BE49-F238E27FC236}">
                <a16:creationId xmlns:a16="http://schemas.microsoft.com/office/drawing/2014/main" xmlns="" id="{4084F5BF-369F-4AF6-B225-CB838CB766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594952" y="865187"/>
            <a:ext cx="1517650" cy="5127625"/>
          </a:xfrm>
        </p:spPr>
        <p:txBody>
          <a:bodyPr/>
          <a:lstStyle/>
          <a:p>
            <a:endParaRPr lang="fr-FR"/>
          </a:p>
        </p:txBody>
      </p:sp>
      <p:sp>
        <p:nvSpPr>
          <p:cNvPr id="13" name="Picture Placeholder 10">
            <a:extLst>
              <a:ext uri="{FF2B5EF4-FFF2-40B4-BE49-F238E27FC236}">
                <a16:creationId xmlns:a16="http://schemas.microsoft.com/office/drawing/2014/main" xmlns="" id="{BFC5CD4A-0FD2-405E-A71E-85195193B83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380209" y="865187"/>
            <a:ext cx="1517650" cy="512762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831950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xmlns="" id="{FC9F1471-95CC-4B99-AC34-2F90FC6AD2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59478" y="1310739"/>
            <a:ext cx="4236522" cy="4236522"/>
          </a:xfrm>
          <a:custGeom>
            <a:avLst/>
            <a:gdLst>
              <a:gd name="connsiteX0" fmla="*/ 2118262 w 4236522"/>
              <a:gd name="connsiteY0" fmla="*/ 0 h 4236522"/>
              <a:gd name="connsiteX1" fmla="*/ 4225588 w 4236522"/>
              <a:gd name="connsiteY1" fmla="*/ 1901682 h 4236522"/>
              <a:gd name="connsiteX2" fmla="*/ 4236522 w 4236522"/>
              <a:gd name="connsiteY2" fmla="*/ 2118222 h 4236522"/>
              <a:gd name="connsiteX3" fmla="*/ 4236522 w 4236522"/>
              <a:gd name="connsiteY3" fmla="*/ 2118302 h 4236522"/>
              <a:gd name="connsiteX4" fmla="*/ 4225588 w 4236522"/>
              <a:gd name="connsiteY4" fmla="*/ 2334842 h 4236522"/>
              <a:gd name="connsiteX5" fmla="*/ 2334842 w 4236522"/>
              <a:gd name="connsiteY5" fmla="*/ 4225588 h 4236522"/>
              <a:gd name="connsiteX6" fmla="*/ 2118302 w 4236522"/>
              <a:gd name="connsiteY6" fmla="*/ 4236522 h 4236522"/>
              <a:gd name="connsiteX7" fmla="*/ 2118222 w 4236522"/>
              <a:gd name="connsiteY7" fmla="*/ 4236522 h 4236522"/>
              <a:gd name="connsiteX8" fmla="*/ 1901682 w 4236522"/>
              <a:gd name="connsiteY8" fmla="*/ 4225588 h 4236522"/>
              <a:gd name="connsiteX9" fmla="*/ 0 w 4236522"/>
              <a:gd name="connsiteY9" fmla="*/ 2118262 h 4236522"/>
              <a:gd name="connsiteX10" fmla="*/ 2118262 w 4236522"/>
              <a:gd name="connsiteY10" fmla="*/ 0 h 4236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36522" h="4236522">
                <a:moveTo>
                  <a:pt x="2118262" y="0"/>
                </a:moveTo>
                <a:cubicBezTo>
                  <a:pt x="3215028" y="0"/>
                  <a:pt x="4117112" y="833536"/>
                  <a:pt x="4225588" y="1901682"/>
                </a:cubicBezTo>
                <a:lnTo>
                  <a:pt x="4236522" y="2118222"/>
                </a:lnTo>
                <a:lnTo>
                  <a:pt x="4236522" y="2118302"/>
                </a:lnTo>
                <a:lnTo>
                  <a:pt x="4225588" y="2334842"/>
                </a:lnTo>
                <a:cubicBezTo>
                  <a:pt x="4124343" y="3331779"/>
                  <a:pt x="3331779" y="4124344"/>
                  <a:pt x="2334842" y="4225588"/>
                </a:cubicBezTo>
                <a:lnTo>
                  <a:pt x="2118302" y="4236522"/>
                </a:lnTo>
                <a:lnTo>
                  <a:pt x="2118222" y="4236522"/>
                </a:lnTo>
                <a:lnTo>
                  <a:pt x="1901682" y="4225588"/>
                </a:lnTo>
                <a:cubicBezTo>
                  <a:pt x="833536" y="4117112"/>
                  <a:pt x="0" y="3215029"/>
                  <a:pt x="0" y="2118262"/>
                </a:cubicBezTo>
                <a:cubicBezTo>
                  <a:pt x="0" y="948378"/>
                  <a:pt x="948378" y="0"/>
                  <a:pt x="211826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25598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xmlns="" id="{D6DE5B15-254D-49EA-BFAE-7A60DECFF5B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01083" y="2400747"/>
            <a:ext cx="2675483" cy="2675483"/>
          </a:xfrm>
          <a:custGeom>
            <a:avLst/>
            <a:gdLst>
              <a:gd name="connsiteX0" fmla="*/ 1337742 w 2675483"/>
              <a:gd name="connsiteY0" fmla="*/ 0 h 2675483"/>
              <a:gd name="connsiteX1" fmla="*/ 2668578 w 2675483"/>
              <a:gd name="connsiteY1" fmla="*/ 1200966 h 2675483"/>
              <a:gd name="connsiteX2" fmla="*/ 2675483 w 2675483"/>
              <a:gd name="connsiteY2" fmla="*/ 1337722 h 2675483"/>
              <a:gd name="connsiteX3" fmla="*/ 2675483 w 2675483"/>
              <a:gd name="connsiteY3" fmla="*/ 1337762 h 2675483"/>
              <a:gd name="connsiteX4" fmla="*/ 2668578 w 2675483"/>
              <a:gd name="connsiteY4" fmla="*/ 1474519 h 2675483"/>
              <a:gd name="connsiteX5" fmla="*/ 1474519 w 2675483"/>
              <a:gd name="connsiteY5" fmla="*/ 2668578 h 2675483"/>
              <a:gd name="connsiteX6" fmla="*/ 1337762 w 2675483"/>
              <a:gd name="connsiteY6" fmla="*/ 2675483 h 2675483"/>
              <a:gd name="connsiteX7" fmla="*/ 1337723 w 2675483"/>
              <a:gd name="connsiteY7" fmla="*/ 2675483 h 2675483"/>
              <a:gd name="connsiteX8" fmla="*/ 1200966 w 2675483"/>
              <a:gd name="connsiteY8" fmla="*/ 2668578 h 2675483"/>
              <a:gd name="connsiteX9" fmla="*/ 0 w 2675483"/>
              <a:gd name="connsiteY9" fmla="*/ 1337742 h 2675483"/>
              <a:gd name="connsiteX10" fmla="*/ 1337742 w 2675483"/>
              <a:gd name="connsiteY10" fmla="*/ 0 h 2675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75483" h="2675483">
                <a:moveTo>
                  <a:pt x="1337742" y="0"/>
                </a:moveTo>
                <a:cubicBezTo>
                  <a:pt x="2030381" y="0"/>
                  <a:pt x="2600072" y="526401"/>
                  <a:pt x="2668578" y="1200966"/>
                </a:cubicBezTo>
                <a:lnTo>
                  <a:pt x="2675483" y="1337722"/>
                </a:lnTo>
                <a:lnTo>
                  <a:pt x="2675483" y="1337762"/>
                </a:lnTo>
                <a:lnTo>
                  <a:pt x="2668578" y="1474519"/>
                </a:lnTo>
                <a:cubicBezTo>
                  <a:pt x="2604639" y="2104113"/>
                  <a:pt x="2104113" y="2604639"/>
                  <a:pt x="1474519" y="2668578"/>
                </a:cubicBezTo>
                <a:lnTo>
                  <a:pt x="1337762" y="2675483"/>
                </a:lnTo>
                <a:lnTo>
                  <a:pt x="1337723" y="2675483"/>
                </a:lnTo>
                <a:lnTo>
                  <a:pt x="1200966" y="2668578"/>
                </a:lnTo>
                <a:cubicBezTo>
                  <a:pt x="526401" y="2600072"/>
                  <a:pt x="0" y="2030381"/>
                  <a:pt x="0" y="1337742"/>
                </a:cubicBezTo>
                <a:cubicBezTo>
                  <a:pt x="0" y="598927"/>
                  <a:pt x="598927" y="0"/>
                  <a:pt x="133774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DA51FBA3-FE89-41BC-96F7-79EBDF081F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72326" y="2400747"/>
            <a:ext cx="2675483" cy="2675483"/>
          </a:xfrm>
          <a:custGeom>
            <a:avLst/>
            <a:gdLst>
              <a:gd name="connsiteX0" fmla="*/ 1337742 w 2675483"/>
              <a:gd name="connsiteY0" fmla="*/ 0 h 2675483"/>
              <a:gd name="connsiteX1" fmla="*/ 2668578 w 2675483"/>
              <a:gd name="connsiteY1" fmla="*/ 1200966 h 2675483"/>
              <a:gd name="connsiteX2" fmla="*/ 2675483 w 2675483"/>
              <a:gd name="connsiteY2" fmla="*/ 1337722 h 2675483"/>
              <a:gd name="connsiteX3" fmla="*/ 2675483 w 2675483"/>
              <a:gd name="connsiteY3" fmla="*/ 1337762 h 2675483"/>
              <a:gd name="connsiteX4" fmla="*/ 2668578 w 2675483"/>
              <a:gd name="connsiteY4" fmla="*/ 1474519 h 2675483"/>
              <a:gd name="connsiteX5" fmla="*/ 1474519 w 2675483"/>
              <a:gd name="connsiteY5" fmla="*/ 2668578 h 2675483"/>
              <a:gd name="connsiteX6" fmla="*/ 1337762 w 2675483"/>
              <a:gd name="connsiteY6" fmla="*/ 2675483 h 2675483"/>
              <a:gd name="connsiteX7" fmla="*/ 1337723 w 2675483"/>
              <a:gd name="connsiteY7" fmla="*/ 2675483 h 2675483"/>
              <a:gd name="connsiteX8" fmla="*/ 1200966 w 2675483"/>
              <a:gd name="connsiteY8" fmla="*/ 2668578 h 2675483"/>
              <a:gd name="connsiteX9" fmla="*/ 0 w 2675483"/>
              <a:gd name="connsiteY9" fmla="*/ 1337742 h 2675483"/>
              <a:gd name="connsiteX10" fmla="*/ 1337742 w 2675483"/>
              <a:gd name="connsiteY10" fmla="*/ 0 h 2675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75483" h="2675483">
                <a:moveTo>
                  <a:pt x="1337742" y="0"/>
                </a:moveTo>
                <a:cubicBezTo>
                  <a:pt x="2030381" y="0"/>
                  <a:pt x="2600072" y="526401"/>
                  <a:pt x="2668578" y="1200966"/>
                </a:cubicBezTo>
                <a:lnTo>
                  <a:pt x="2675483" y="1337722"/>
                </a:lnTo>
                <a:lnTo>
                  <a:pt x="2675483" y="1337762"/>
                </a:lnTo>
                <a:lnTo>
                  <a:pt x="2668578" y="1474519"/>
                </a:lnTo>
                <a:cubicBezTo>
                  <a:pt x="2604639" y="2104113"/>
                  <a:pt x="2104113" y="2604639"/>
                  <a:pt x="1474519" y="2668578"/>
                </a:cubicBezTo>
                <a:lnTo>
                  <a:pt x="1337762" y="2675483"/>
                </a:lnTo>
                <a:lnTo>
                  <a:pt x="1337723" y="2675483"/>
                </a:lnTo>
                <a:lnTo>
                  <a:pt x="1200966" y="2668578"/>
                </a:lnTo>
                <a:cubicBezTo>
                  <a:pt x="526401" y="2600072"/>
                  <a:pt x="0" y="2030381"/>
                  <a:pt x="0" y="1337742"/>
                </a:cubicBezTo>
                <a:cubicBezTo>
                  <a:pt x="0" y="598927"/>
                  <a:pt x="598927" y="0"/>
                  <a:pt x="133774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BB23E4D4-C689-4866-A592-3C832E8F72F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43569" y="2400747"/>
            <a:ext cx="2675483" cy="2675483"/>
          </a:xfrm>
          <a:custGeom>
            <a:avLst/>
            <a:gdLst>
              <a:gd name="connsiteX0" fmla="*/ 1337742 w 2675483"/>
              <a:gd name="connsiteY0" fmla="*/ 0 h 2675483"/>
              <a:gd name="connsiteX1" fmla="*/ 2668578 w 2675483"/>
              <a:gd name="connsiteY1" fmla="*/ 1200966 h 2675483"/>
              <a:gd name="connsiteX2" fmla="*/ 2675483 w 2675483"/>
              <a:gd name="connsiteY2" fmla="*/ 1337722 h 2675483"/>
              <a:gd name="connsiteX3" fmla="*/ 2675483 w 2675483"/>
              <a:gd name="connsiteY3" fmla="*/ 1337762 h 2675483"/>
              <a:gd name="connsiteX4" fmla="*/ 2668578 w 2675483"/>
              <a:gd name="connsiteY4" fmla="*/ 1474519 h 2675483"/>
              <a:gd name="connsiteX5" fmla="*/ 1474519 w 2675483"/>
              <a:gd name="connsiteY5" fmla="*/ 2668578 h 2675483"/>
              <a:gd name="connsiteX6" fmla="*/ 1337762 w 2675483"/>
              <a:gd name="connsiteY6" fmla="*/ 2675483 h 2675483"/>
              <a:gd name="connsiteX7" fmla="*/ 1337723 w 2675483"/>
              <a:gd name="connsiteY7" fmla="*/ 2675483 h 2675483"/>
              <a:gd name="connsiteX8" fmla="*/ 1200966 w 2675483"/>
              <a:gd name="connsiteY8" fmla="*/ 2668578 h 2675483"/>
              <a:gd name="connsiteX9" fmla="*/ 0 w 2675483"/>
              <a:gd name="connsiteY9" fmla="*/ 1337742 h 2675483"/>
              <a:gd name="connsiteX10" fmla="*/ 1337742 w 2675483"/>
              <a:gd name="connsiteY10" fmla="*/ 0 h 2675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75483" h="2675483">
                <a:moveTo>
                  <a:pt x="1337742" y="0"/>
                </a:moveTo>
                <a:cubicBezTo>
                  <a:pt x="2030381" y="0"/>
                  <a:pt x="2600072" y="526401"/>
                  <a:pt x="2668578" y="1200966"/>
                </a:cubicBezTo>
                <a:lnTo>
                  <a:pt x="2675483" y="1337722"/>
                </a:lnTo>
                <a:lnTo>
                  <a:pt x="2675483" y="1337762"/>
                </a:lnTo>
                <a:lnTo>
                  <a:pt x="2668578" y="1474519"/>
                </a:lnTo>
                <a:cubicBezTo>
                  <a:pt x="2604639" y="2104113"/>
                  <a:pt x="2104113" y="2604639"/>
                  <a:pt x="1474519" y="2668578"/>
                </a:cubicBezTo>
                <a:lnTo>
                  <a:pt x="1337762" y="2675483"/>
                </a:lnTo>
                <a:lnTo>
                  <a:pt x="1337723" y="2675483"/>
                </a:lnTo>
                <a:lnTo>
                  <a:pt x="1200966" y="2668578"/>
                </a:lnTo>
                <a:cubicBezTo>
                  <a:pt x="526401" y="2600072"/>
                  <a:pt x="0" y="2030381"/>
                  <a:pt x="0" y="1337742"/>
                </a:cubicBezTo>
                <a:cubicBezTo>
                  <a:pt x="0" y="598927"/>
                  <a:pt x="598927" y="0"/>
                  <a:pt x="133774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9309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FF980F-F21D-49ED-9926-FDD4C24C5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899BEC7-76AD-4E77-84F2-59E6072F0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5E856A9-39DE-405D-B78F-33B91F234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6DEAA0A-B49F-4FE5-98AF-5FEA80048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83D3-966B-400D-A439-3A5592584D0F}" type="datetime1">
              <a:rPr lang="fr-FR" smtClean="0"/>
              <a:pPr/>
              <a:t>05/12/2023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45438D8-A749-47CE-9964-610C2FA66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ABB8298-6EC3-4C52-AD76-94E000F75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0228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7F5A39-1872-436A-A2E7-6AE42B264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AE7123B-21CA-47C7-BF08-8FF558E420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866B924-601B-4A92-9608-A19DB93CA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6C27328F-A020-48AF-96DA-C426EF70C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786D-0F31-4C56-B23C-672F56F9D7EF}" type="datetime1">
              <a:rPr lang="fr-FR" smtClean="0"/>
              <a:pPr/>
              <a:t>05/12/2023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9C825E5-EC89-46BA-9B6F-A727942CF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65A5063-46B6-492D-AE1A-B6405AF2F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6504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presentation-powerpoint.com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08612C2-DF99-4C83-B1D8-1458F2042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519BEF3-2E1F-423D-A1DB-C01D5A5B2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C1A97E-557E-44D4-998F-519E1C91DD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CB1D-9A49-45B7-BA4D-DA9A42D8627D}" type="datetime1">
              <a:rPr lang="fr-FR" smtClean="0"/>
              <a:pPr/>
              <a:t>05/12/2023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6E225C-D54C-4CD4-B985-401D163C89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2E36B32-161C-46F4-9DC0-0606ACE88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27577C4-EF18-4263-8E50-F315728DE8F4}"/>
              </a:ext>
            </a:extLst>
          </p:cNvPr>
          <p:cNvSpPr txBox="1"/>
          <p:nvPr userDrawn="1"/>
        </p:nvSpPr>
        <p:spPr>
          <a:xfrm>
            <a:off x="0" y="7042484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15"/>
              </a:rPr>
              <a:t>www.presentation-powerpoint.com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256608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mailto:Me.biskra@univ-biskra.dz" TargetMode="External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445467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5"/>
          <p:cNvSpPr txBox="1">
            <a:spLocks noGrp="1"/>
          </p:cNvSpPr>
          <p:nvPr>
            <p:ph type="ctrTitle"/>
          </p:nvPr>
        </p:nvSpPr>
        <p:spPr>
          <a:xfrm>
            <a:off x="2546260" y="2112560"/>
            <a:ext cx="5952661" cy="22220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/>
          <a:p>
            <a:pPr algn="r" rtl="1"/>
            <a: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السنة الأولى </a:t>
            </a:r>
            <a:r>
              <a:rPr lang="ar-SA" sz="4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ماستر</a:t>
            </a:r>
            <a: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تخصص ريادة الأعمال</a:t>
            </a:r>
            <a:b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مقياس الاستراتيجية الدولية</a:t>
            </a:r>
            <a:endParaRPr lang="fr-F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0" name="Google Shape;120;p15"/>
          <p:cNvSpPr txBox="1">
            <a:spLocks noGrp="1"/>
          </p:cNvSpPr>
          <p:nvPr>
            <p:ph type="subTitle" idx="1"/>
          </p:nvPr>
        </p:nvSpPr>
        <p:spPr>
          <a:xfrm>
            <a:off x="2507636" y="4087220"/>
            <a:ext cx="9684364" cy="786259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 rtl="1"/>
            <a:r>
              <a:rPr lang="ar-SA" sz="4300" b="1" dirty="0" smtClean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الأستاذة: </a:t>
            </a:r>
            <a:r>
              <a:rPr lang="ar-SA" sz="4300" b="1" dirty="0" err="1" smtClean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sz="4300" b="1" dirty="0" smtClean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</a:t>
            </a:r>
            <a:endParaRPr lang="fr-FR" sz="4300" b="1" dirty="0">
              <a:solidFill>
                <a:schemeClr val="accent1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43872" y="452670"/>
            <a:ext cx="6096000" cy="1369602"/>
          </a:xfrm>
          <a:prstGeom prst="rect">
            <a:avLst/>
          </a:prstGeom>
        </p:spPr>
        <p:txBody>
          <a:bodyPr lIns="121917" tIns="60958" rIns="121917" bIns="60958">
            <a:spAutoFit/>
          </a:bodyPr>
          <a:lstStyle/>
          <a:p>
            <a:pPr algn="ctr" rtl="1"/>
            <a:r>
              <a:rPr lang="ar-SA" sz="2700" b="1" dirty="0" smtClean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جامعة محمد </a:t>
            </a:r>
            <a:r>
              <a:rPr lang="ar-SA" sz="2700" b="1" dirty="0" err="1" smtClean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خيضر</a:t>
            </a:r>
            <a:r>
              <a:rPr lang="ar-SA" sz="2700" b="1" dirty="0" smtClean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بسكرة </a:t>
            </a:r>
          </a:p>
          <a:p>
            <a:pPr algn="ctr" rtl="1"/>
            <a:r>
              <a:rPr lang="ar-SA" sz="2700" b="1" dirty="0" smtClean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كلية العلوم الاقتصادية والتجارية وعلوم التسيير</a:t>
            </a:r>
          </a:p>
          <a:p>
            <a:pPr algn="ctr" rtl="1"/>
            <a:r>
              <a:rPr lang="ar-SA" sz="2700" b="1" dirty="0" smtClean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قسم علوم التسيير</a:t>
            </a:r>
            <a:endParaRPr lang="fr-FR" sz="2700" b="1" dirty="0">
              <a:solidFill>
                <a:srgbClr val="F9D8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304245" y="6117300"/>
            <a:ext cx="2880320" cy="615553"/>
          </a:xfrm>
          <a:prstGeom prst="rect">
            <a:avLst/>
          </a:prstGeom>
          <a:solidFill>
            <a:srgbClr val="E6AF00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2024/2023</a:t>
            </a:r>
            <a:endParaRPr lang="fr-F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" name="Image 9" descr="9782340033900-475x500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543" y="0"/>
            <a:ext cx="2467840" cy="328352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" y="4904509"/>
            <a:ext cx="12191999" cy="623455"/>
          </a:xfrm>
          <a:prstGeom prst="rect">
            <a:avLst/>
          </a:prstGeom>
          <a:solidFill>
            <a:srgbClr val="B0D5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10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xmlns="" id="{90B3C299-F590-45F9-8C90-8EE9837A4A07}"/>
              </a:ext>
            </a:extLst>
          </p:cNvPr>
          <p:cNvGrpSpPr/>
          <p:nvPr/>
        </p:nvGrpSpPr>
        <p:grpSpPr>
          <a:xfrm>
            <a:off x="2175165" y="544884"/>
            <a:ext cx="8949292" cy="1020679"/>
            <a:chOff x="-1870800" y="2914724"/>
            <a:chExt cx="7607515" cy="15696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33AB5ECA-AEB4-4B7B-9B97-3EB73492ACB9}"/>
                </a:ext>
              </a:extLst>
            </p:cNvPr>
            <p:cNvSpPr/>
            <p:nvPr/>
          </p:nvSpPr>
          <p:spPr>
            <a:xfrm>
              <a:off x="-1870800" y="2914724"/>
              <a:ext cx="7607515" cy="15696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just" rtl="1"/>
              <a:r>
                <a:rPr lang="ar-SA" sz="4800" b="1" cap="all" dirty="0" smtClean="0">
                  <a:ln/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itchFamily="2" charset="-78"/>
                  <a:cs typeface="Sakkal Majalla" pitchFamily="2" charset="-78"/>
                </a:rPr>
                <a:t>نماذج </a:t>
              </a:r>
              <a:r>
                <a:rPr lang="ar-SA" sz="4800" b="1" cap="all" dirty="0" smtClean="0">
                  <a:ln/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itchFamily="2" charset="-78"/>
                  <a:cs typeface="Sakkal Majalla" pitchFamily="2" charset="-78"/>
                </a:rPr>
                <a:t>القيادة الدولية</a:t>
              </a:r>
              <a:endPara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1DC28A43-AA71-4F49-89C1-29993AF737F9}"/>
                </a:ext>
              </a:extLst>
            </p:cNvPr>
            <p:cNvCxnSpPr/>
            <p:nvPr/>
          </p:nvCxnSpPr>
          <p:spPr>
            <a:xfrm>
              <a:off x="1315070" y="3649347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11236" y="1450502"/>
            <a:ext cx="8474364" cy="954107"/>
          </a:xfrm>
          <a:prstGeom prst="rect">
            <a:avLst/>
          </a:prstGeom>
          <a:solidFill>
            <a:srgbClr val="FFFF66"/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نموذج القيادة العالمية المتعددة </a:t>
            </a:r>
            <a:r>
              <a:rPr lang="ar-SA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الأبعاد (</a:t>
            </a:r>
            <a:r>
              <a:rPr lang="fr-FR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MML</a:t>
            </a:r>
            <a:r>
              <a:rPr lang="ar-SA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):</a:t>
            </a:r>
            <a:r>
              <a:rPr lang="ar-S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fr-FR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Multidimensional</a:t>
            </a:r>
            <a:r>
              <a:rPr lang="fr-FR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 Model of Global Leadership</a:t>
            </a:r>
            <a:r>
              <a:rPr lang="ar-SA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fr-FR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214254" y="2841694"/>
            <a:ext cx="839817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 rtl="1"/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تم تطوير نموذج القيادة العالمية المتعددة الأبعاد من قبل </a:t>
            </a:r>
            <a:r>
              <a:rPr lang="fr-FR" sz="2800" b="1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Javidan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وآخرين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(2006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).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يدمج هذا النموذج الذكاء الثقافي ويوفر إطارًا لفهم فعالية القيادة عبر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الثقافات.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يتكون النموذج من ثلاثة أبعاد: الاعتقادات المعرفية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، الاعتقادات العاطفية، والاعتقادات الجسدية/الدافعية.</a:t>
            </a:r>
            <a:endParaRPr lang="fr-FR" sz="2800" b="1" dirty="0" smtClean="0">
              <a:solidFill>
                <a:srgbClr val="445467"/>
              </a:solidFill>
              <a:latin typeface="Sakkal Majalla" pitchFamily="2" charset="-78"/>
              <a:ea typeface="Calibri" pitchFamily="34" charset="0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11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xmlns="" id="{90B3C299-F590-45F9-8C90-8EE9837A4A07}"/>
              </a:ext>
            </a:extLst>
          </p:cNvPr>
          <p:cNvGrpSpPr/>
          <p:nvPr/>
        </p:nvGrpSpPr>
        <p:grpSpPr>
          <a:xfrm>
            <a:off x="2175165" y="544884"/>
            <a:ext cx="8949292" cy="1020679"/>
            <a:chOff x="-1870800" y="2914724"/>
            <a:chExt cx="7607515" cy="15696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33AB5ECA-AEB4-4B7B-9B97-3EB73492ACB9}"/>
                </a:ext>
              </a:extLst>
            </p:cNvPr>
            <p:cNvSpPr/>
            <p:nvPr/>
          </p:nvSpPr>
          <p:spPr>
            <a:xfrm>
              <a:off x="-1870800" y="2914724"/>
              <a:ext cx="7607515" cy="15696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just" rtl="1"/>
              <a:r>
                <a:rPr lang="ar-SA" sz="4800" b="1" cap="all" dirty="0" smtClean="0">
                  <a:ln/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itchFamily="2" charset="-78"/>
                  <a:cs typeface="Sakkal Majalla" pitchFamily="2" charset="-78"/>
                </a:rPr>
                <a:t>نماذج </a:t>
              </a:r>
              <a:r>
                <a:rPr lang="ar-SA" sz="4800" b="1" cap="all" dirty="0" smtClean="0">
                  <a:ln/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itchFamily="2" charset="-78"/>
                  <a:cs typeface="Sakkal Majalla" pitchFamily="2" charset="-78"/>
                </a:rPr>
                <a:t>القيادة الدولية</a:t>
              </a:r>
              <a:endPara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1DC28A43-AA71-4F49-89C1-29993AF737F9}"/>
                </a:ext>
              </a:extLst>
            </p:cNvPr>
            <p:cNvCxnSpPr/>
            <p:nvPr/>
          </p:nvCxnSpPr>
          <p:spPr>
            <a:xfrm>
              <a:off x="1315070" y="3649347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923119" y="1540226"/>
            <a:ext cx="6588470" cy="523220"/>
          </a:xfrm>
          <a:prstGeom prst="rect">
            <a:avLst/>
          </a:prstGeom>
          <a:solidFill>
            <a:srgbClr val="F2DAE3"/>
          </a:solidFill>
        </p:spPr>
        <p:txBody>
          <a:bodyPr wrap="none">
            <a:spAutoFit/>
          </a:bodyPr>
          <a:lstStyle/>
          <a:p>
            <a:pPr rtl="1"/>
            <a:r>
              <a:rPr lang="ar-S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نموذج الفهم </a:t>
            </a:r>
            <a:r>
              <a:rPr lang="ar-SA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العالمي:</a:t>
            </a:r>
            <a:r>
              <a:rPr lang="ar-S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fr-FR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Global </a:t>
            </a:r>
            <a:r>
              <a:rPr lang="fr-FR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Mindset</a:t>
            </a:r>
            <a:r>
              <a:rPr lang="fr-FR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Model</a:t>
            </a:r>
            <a:endParaRPr lang="fr-FR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726872" y="2972616"/>
            <a:ext cx="8010247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 rtl="1"/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يركز نموذج الفهم العالمي على تطوير قدرات القادة على التفكير والتصرف على المستوى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العالمي.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يؤكد هذا النموذج الأبعاد الإدراكية والنفسية والاجتماعية للفهم 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العالمي.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تم اقتراح النموذج بواسطة </a:t>
            </a:r>
            <a:r>
              <a:rPr lang="fr-FR" sz="2800" b="1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Oudenhoven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وآخرين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(</a:t>
            </a:r>
            <a:r>
              <a:rPr lang="fr-FR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2018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)ويتكون من ثلاثة مكونات: رأس المال الفكري، ورأس المال النفسي، ورأس المال الاجتماعي.</a:t>
            </a:r>
            <a:endParaRPr lang="fr-FR" sz="2800" b="1" dirty="0" smtClean="0">
              <a:solidFill>
                <a:srgbClr val="445467"/>
              </a:solidFill>
              <a:latin typeface="Sakkal Majalla" pitchFamily="2" charset="-78"/>
              <a:ea typeface="Calibri" pitchFamily="34" charset="0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12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xmlns="" id="{B55431DC-41C7-4263-9809-4890FF18E7EF}"/>
              </a:ext>
            </a:extLst>
          </p:cNvPr>
          <p:cNvGrpSpPr/>
          <p:nvPr/>
        </p:nvGrpSpPr>
        <p:grpSpPr>
          <a:xfrm>
            <a:off x="3186547" y="1296389"/>
            <a:ext cx="8575302" cy="5099472"/>
            <a:chOff x="-664595" y="990848"/>
            <a:chExt cx="7149411" cy="5402111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1DC28A43-AA71-4F49-89C1-29993AF737F9}"/>
                </a:ext>
              </a:extLst>
            </p:cNvPr>
            <p:cNvCxnSpPr/>
            <p:nvPr/>
          </p:nvCxnSpPr>
          <p:spPr>
            <a:xfrm>
              <a:off x="760237" y="990848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A9532BB2-886F-4199-8BE6-E4D92D6E49E9}"/>
                </a:ext>
              </a:extLst>
            </p:cNvPr>
            <p:cNvSpPr/>
            <p:nvPr/>
          </p:nvSpPr>
          <p:spPr>
            <a:xfrm>
              <a:off x="-664595" y="1274096"/>
              <a:ext cx="7149411" cy="51188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ar-SA" sz="2800" dirty="0" smtClean="0"/>
                <a:t>	</a:t>
              </a:r>
              <a:r>
                <a:rPr lang="ar-SA" sz="2800" dirty="0" err="1" smtClean="0"/>
                <a:t>إ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إن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رئاسة الشركة في البلد الأم قد لا تكون في وضع لإعطاء تعليمات لعدم كفاية المعلومات المتوفرة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لديها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، وعلى هذا لن تفيد مراجعة الرئاسة كثيراً في مثل هذه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الحالة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، فإيجاد المديرين الأكفاء مشكلة تواجه المنظمات والمؤسسات على المستوى المحلي ولكنها تأخذ أبعاداً أ كثر تعقيداً في الأعمال الدولية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</a:p>
            <a:p>
              <a:pPr algn="just" rtl="1"/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	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المطلوب هنا هو العثور على أشخاص يوائمون بين الأهداف العليا للشركة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الدولية وبين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الأهداف المحلية للشركة المنتسبة والأوضاع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المحلية، </a:t>
              </a:r>
              <a:r>
                <a:rPr lang="ar-SA" sz="2800" b="1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أشخاص يفهمون البيئة المحلية ومتشربون لثقافة وسياسات الشركة يعرفون متى يطبقون الممارسات التي تعلموها في الشركة الأم ومتى يتجاوزونها أو يعدلونها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endPara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ar-SA" sz="2800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800" dirty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3AB5ECA-AEB4-4B7B-9B97-3EB73492ACB9}"/>
              </a:ext>
            </a:extLst>
          </p:cNvPr>
          <p:cNvSpPr/>
          <p:nvPr/>
        </p:nvSpPr>
        <p:spPr>
          <a:xfrm>
            <a:off x="3734995" y="207819"/>
            <a:ext cx="72122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just" rtl="1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مصادر 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الحصول على المديرين 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الدوليين:</a:t>
            </a:r>
            <a:endParaRPr lang="fr-FR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13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1DC28A43-AA71-4F49-89C1-29993AF737F9}"/>
              </a:ext>
            </a:extLst>
          </p:cNvPr>
          <p:cNvCxnSpPr/>
          <p:nvPr/>
        </p:nvCxnSpPr>
        <p:spPr>
          <a:xfrm>
            <a:off x="4895550" y="1088571"/>
            <a:ext cx="2076027" cy="0"/>
          </a:xfrm>
          <a:prstGeom prst="line">
            <a:avLst/>
          </a:prstGeom>
          <a:ln w="53975">
            <a:solidFill>
              <a:srgbClr val="4454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3AB5ECA-AEB4-4B7B-9B97-3EB73492ACB9}"/>
              </a:ext>
            </a:extLst>
          </p:cNvPr>
          <p:cNvSpPr/>
          <p:nvPr/>
        </p:nvSpPr>
        <p:spPr>
          <a:xfrm>
            <a:off x="3734995" y="207819"/>
            <a:ext cx="72122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just" rtl="1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مصادر 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الحصول على المديرين 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الدوليين:</a:t>
            </a:r>
            <a:endParaRPr lang="fr-FR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8" name="Diagramme 7"/>
          <p:cNvGraphicFramePr/>
          <p:nvPr/>
        </p:nvGraphicFramePr>
        <p:xfrm>
          <a:off x="2516910" y="120380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49381" y="2941253"/>
            <a:ext cx="2092036" cy="14465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SA" sz="4400" b="1" i="0" u="none" strike="noStrike" cap="none" normalizeH="0" baseline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مديرون من البلد الأم</a:t>
            </a:r>
            <a:endParaRPr kumimoji="0" lang="fr-FR" sz="4400" b="0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14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1DC28A43-AA71-4F49-89C1-29993AF737F9}"/>
              </a:ext>
            </a:extLst>
          </p:cNvPr>
          <p:cNvCxnSpPr/>
          <p:nvPr/>
        </p:nvCxnSpPr>
        <p:spPr>
          <a:xfrm>
            <a:off x="4895550" y="1088571"/>
            <a:ext cx="2076027" cy="0"/>
          </a:xfrm>
          <a:prstGeom prst="line">
            <a:avLst/>
          </a:prstGeom>
          <a:ln w="53975">
            <a:solidFill>
              <a:srgbClr val="4454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3AB5ECA-AEB4-4B7B-9B97-3EB73492ACB9}"/>
              </a:ext>
            </a:extLst>
          </p:cNvPr>
          <p:cNvSpPr/>
          <p:nvPr/>
        </p:nvSpPr>
        <p:spPr>
          <a:xfrm>
            <a:off x="3734995" y="207819"/>
            <a:ext cx="72122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just" rtl="1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مصادر 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الحصول على المديرين 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الدوليين:</a:t>
            </a:r>
            <a:endParaRPr lang="fr-FR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8" name="Diagramme 7"/>
          <p:cNvGraphicFramePr/>
          <p:nvPr/>
        </p:nvGraphicFramePr>
        <p:xfrm>
          <a:off x="2516910" y="120380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49381" y="2602699"/>
            <a:ext cx="2092036" cy="212365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S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مديرون من البلد المضيف</a:t>
            </a:r>
            <a:endParaRPr kumimoji="0" lang="fr-FR" sz="4400" b="0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15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1DC28A43-AA71-4F49-89C1-29993AF737F9}"/>
              </a:ext>
            </a:extLst>
          </p:cNvPr>
          <p:cNvCxnSpPr/>
          <p:nvPr/>
        </p:nvCxnSpPr>
        <p:spPr>
          <a:xfrm>
            <a:off x="4895550" y="1088571"/>
            <a:ext cx="2076027" cy="0"/>
          </a:xfrm>
          <a:prstGeom prst="line">
            <a:avLst/>
          </a:prstGeom>
          <a:ln w="53975">
            <a:solidFill>
              <a:srgbClr val="4454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3AB5ECA-AEB4-4B7B-9B97-3EB73492ACB9}"/>
              </a:ext>
            </a:extLst>
          </p:cNvPr>
          <p:cNvSpPr/>
          <p:nvPr/>
        </p:nvSpPr>
        <p:spPr>
          <a:xfrm>
            <a:off x="3734995" y="207819"/>
            <a:ext cx="721223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just" rtl="1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مصادر 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الحصول على المديرين 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الدوليين:</a:t>
            </a:r>
            <a:endParaRPr lang="fr-FR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8" name="Diagramme 7"/>
          <p:cNvGraphicFramePr/>
          <p:nvPr/>
        </p:nvGraphicFramePr>
        <p:xfrm>
          <a:off x="2516910" y="120380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249381" y="2602699"/>
            <a:ext cx="2092036" cy="212365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SA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مديرون من البلد المضيف</a:t>
            </a:r>
            <a:endParaRPr kumimoji="0" lang="fr-FR" sz="4400" b="0" i="0" u="none" strike="noStrike" cap="none" normalizeH="0" baseline="0" dirty="0" smtClean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16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4034" name="AutoShape 2" descr="https://media.licdn.com/dms/image/C4D12AQEcGmRgVeXfQQ/article-cover_image-shrink_720_1280/0/1571486990654?e=1707350400&amp;v=beta&amp;t=nErfMzSSLjePYGTPcJFrTOM_F-9TAcAfw11tqM1ikww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6885708" y="1983616"/>
            <a:ext cx="464127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 fontAlgn="auto"/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طور 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"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جيرت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هوفتسيد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"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نظرية  الأبعاد الثقافية بعد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دراسة أجراها على موظفي شركة </a:t>
            </a:r>
            <a:r>
              <a:rPr lang="fr-FR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IBM -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التي كان يعمل لديها- في خمسين دولة بهدف تطوير إستراتيجية فاعلة للتعامل مع أشخاص من مختلف الدول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والثقافات.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من خلال دراسته استنتج بأنه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يمكن قياس 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الإختلافات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الثقافية بين الدول من خلال خمسة أبعاد وضع مؤشرات لقياسها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وهي:</a:t>
            </a:r>
            <a:endParaRPr lang="ar-SA" sz="2800" b="1" dirty="0" smtClean="0">
              <a:solidFill>
                <a:srgbClr val="445467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87755" y="318655"/>
            <a:ext cx="9475671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 fontAlgn="auto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نظرية </a:t>
            </a:r>
            <a:r>
              <a:rPr lang="ar-SA" sz="48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هوفستيد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للأبعاد الثقافية والتعاون الدولي</a:t>
            </a:r>
            <a:endParaRPr lang="ar-SA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4036" name="Picture 4" descr="C:\Users\Amira Informatique\Pictures\image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745" y="1620982"/>
            <a:ext cx="5985164" cy="47521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17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1DC28A43-AA71-4F49-89C1-29993AF737F9}"/>
              </a:ext>
            </a:extLst>
          </p:cNvPr>
          <p:cNvCxnSpPr/>
          <p:nvPr/>
        </p:nvCxnSpPr>
        <p:spPr>
          <a:xfrm>
            <a:off x="6518689" y="1113253"/>
            <a:ext cx="2036103" cy="0"/>
          </a:xfrm>
          <a:prstGeom prst="line">
            <a:avLst/>
          </a:prstGeom>
          <a:ln w="53975">
            <a:solidFill>
              <a:srgbClr val="4454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11927" y="1164134"/>
            <a:ext cx="958734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يحدد نموذج </a:t>
            </a:r>
            <a:r>
              <a:rPr lang="ar-SA" sz="2800" dirty="0" err="1" smtClean="0">
                <a:latin typeface="Sakkal Majalla" pitchFamily="2" charset="-78"/>
                <a:cs typeface="Sakkal Majalla" pitchFamily="2" charset="-78"/>
              </a:rPr>
              <a:t>هوفستيد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 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ستة أبعاد ثقافية </a:t>
            </a:r>
            <a:r>
              <a:rPr lang="ar-SA" sz="2800" b="1" dirty="0" err="1" smtClean="0">
                <a:latin typeface="Sakkal Majalla" pitchFamily="2" charset="-78"/>
                <a:cs typeface="Sakkal Majalla" pitchFamily="2" charset="-78"/>
              </a:rPr>
              <a:t>أساسية</a:t>
            </a:r>
            <a:r>
              <a:rPr lang="ar-SA" sz="2800" dirty="0" err="1" smtClean="0">
                <a:latin typeface="Sakkal Majalla" pitchFamily="2" charset="-78"/>
                <a:cs typeface="Sakkal Majalla" pitchFamily="2" charset="-78"/>
              </a:rPr>
              <a:t>:</a:t>
            </a:r>
            <a:endParaRPr lang="ar-SA" sz="2800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just" rtl="1">
              <a:buAutoNum type="arabicPeriod"/>
            </a:pP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مسافة السلطة: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يقيس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مدى قبول المجتمع وتوقعه للسلطة والتسلسل الهرمي في المؤسسات والمنظمات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514350" indent="-514350" algn="just" rtl="1">
              <a:buAutoNum type="arabicPeriod"/>
            </a:pP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الفردية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مقابل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الجماعية</a:t>
            </a:r>
            <a:r>
              <a:rPr lang="fr-FR" sz="2800" dirty="0" smtClean="0"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يعكس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الدرجة التي يعطي </a:t>
            </a:r>
            <a:r>
              <a:rPr lang="ar-SA" sz="2800" dirty="0" err="1" smtClean="0">
                <a:latin typeface="Sakkal Majalla" pitchFamily="2" charset="-78"/>
                <a:cs typeface="Sakkal Majalla" pitchFamily="2" charset="-78"/>
              </a:rPr>
              <a:t>بها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 الأفراد الأولوية للأهداف الشخصية على أهداف المجموعة أو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العكس.</a:t>
            </a:r>
            <a:endParaRPr lang="ar-SA" sz="2800" dirty="0" smtClean="0">
              <a:latin typeface="Sakkal Majalla" pitchFamily="2" charset="-78"/>
              <a:cs typeface="Sakkal Majalla" pitchFamily="2" charset="-78"/>
            </a:endParaRPr>
          </a:p>
          <a:p>
            <a:pPr marL="514350" indent="-514350" algn="just" rtl="1">
              <a:buFontTx/>
              <a:buAutoNum type="arabicPeriod"/>
            </a:pP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التوجه الذكوري مقابل التوجه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الأنثوي: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يدرس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التركيز على القيم </a:t>
            </a:r>
            <a:r>
              <a:rPr lang="ar-SA" sz="2800" dirty="0" err="1" smtClean="0">
                <a:latin typeface="Sakkal Majalla" pitchFamily="2" charset="-78"/>
                <a:cs typeface="Sakkal Majalla" pitchFamily="2" charset="-78"/>
              </a:rPr>
              <a:t>الذكورية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dirty="0" err="1" smtClean="0">
                <a:latin typeface="Sakkal Majalla" pitchFamily="2" charset="-78"/>
                <a:cs typeface="Sakkal Majalla" pitchFamily="2" charset="-78"/>
              </a:rPr>
              <a:t>التقليدية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(مثل القدرة التنافسية والطموح) أو القيم </a:t>
            </a:r>
            <a:r>
              <a:rPr lang="ar-SA" sz="2800" dirty="0" err="1" smtClean="0">
                <a:latin typeface="Sakkal Majalla" pitchFamily="2" charset="-78"/>
                <a:cs typeface="Sakkal Majalla" pitchFamily="2" charset="-78"/>
              </a:rPr>
              <a:t>الأنثوية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(مثل الرعاية ونوعية الحياة) داخل المجتمع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514350" indent="-514350" algn="just" rtl="1">
              <a:buAutoNum type="arabicPeriod"/>
            </a:pP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تجنب عدم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اليقين: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يقيم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مدى تحمل المجتمع للغموض وعدم اليقين والمخاطر في مختلف جوانب الحياة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514350" indent="-514350" algn="just" rtl="1">
              <a:buAutoNum type="arabicPeriod"/>
            </a:pP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التوجه طويل المدى مقابل التوجه قصير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المدى: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يركز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على توجه المجتمع نحو المكافآت المستقبلية والتخطيط طويل المدى مقابل الإشباع الفوري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514350" indent="-514350" algn="just" rtl="1">
              <a:buAutoNum type="arabicPeriod"/>
            </a:pP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التساهل مقابل ضبط </a:t>
            </a:r>
            <a:r>
              <a:rPr lang="ar-SA" sz="2800" b="1" dirty="0" smtClean="0">
                <a:latin typeface="Sakkal Majalla" pitchFamily="2" charset="-78"/>
                <a:cs typeface="Sakkal Majalla" pitchFamily="2" charset="-78"/>
              </a:rPr>
              <a:t>النفس: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يدرس </a:t>
            </a:r>
            <a:r>
              <a:rPr lang="ar-SA" sz="2800" dirty="0" smtClean="0">
                <a:latin typeface="Sakkal Majalla" pitchFamily="2" charset="-78"/>
                <a:cs typeface="Sakkal Majalla" pitchFamily="2" charset="-78"/>
              </a:rPr>
              <a:t>مدى انغماس الأفراد في المجتمع في رغباتهم ودوافعهم أو ممارسة ضبط النفس والانضباط الذاتي.</a:t>
            </a:r>
            <a:endParaRPr lang="fr-FR" sz="28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11755" y="318655"/>
            <a:ext cx="6335389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 fontAlgn="auto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ا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لأبعاد الثقافية لنموذج </a:t>
            </a:r>
            <a:r>
              <a:rPr lang="ar-SA" sz="48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هوفستيد</a:t>
            </a:r>
            <a:endParaRPr lang="ar-SA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1986" name="AutoShape 2" descr="Power distance | PP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18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1DC28A43-AA71-4F49-89C1-29993AF737F9}"/>
              </a:ext>
            </a:extLst>
          </p:cNvPr>
          <p:cNvCxnSpPr/>
          <p:nvPr/>
        </p:nvCxnSpPr>
        <p:spPr>
          <a:xfrm>
            <a:off x="5493452" y="1002416"/>
            <a:ext cx="2036103" cy="0"/>
          </a:xfrm>
          <a:prstGeom prst="line">
            <a:avLst/>
          </a:prstGeom>
          <a:ln w="53975">
            <a:solidFill>
              <a:srgbClr val="4454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325091" y="1413164"/>
            <a:ext cx="832658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يتم قياس كل بعد ثقافي على مقياس رقمي، يتراوح عادةً من 0 إلى 100، وتشير الدرجات الأعلى إلى وجود أقوى للسمة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الثقافية.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وتستند هذه النتائج إلى استطلاعات وأبحاث مكثفة أجراها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هوفستيد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وفريقه في مختلف البلدان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والمناطق.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وتسمح الأبعاد بإجراء مقارنات بين الثقافات، وتسليط الضوء على الاختلافات وأوجه التشابه بين الثقافات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algn="just" rtl="1"/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وقد قسَّمت هذه المستويات إلى ثلاث أقسام: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مرتفع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(70-100)،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ومتوسط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(40-69)،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ومنخفض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(0-39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).</a:t>
            </a:r>
            <a:endParaRPr lang="fr-FR" sz="2800" b="1" dirty="0" smtClean="0">
              <a:solidFill>
                <a:srgbClr val="445467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57428" y="166255"/>
            <a:ext cx="6101350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 fontAlgn="auto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قياس ونتائج نموذج </a:t>
            </a:r>
            <a:r>
              <a:rPr lang="ar-SA" sz="48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هوفستيد</a:t>
            </a:r>
            <a:endParaRPr lang="ar-SA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19</a:t>
            </a:fld>
            <a:endParaRPr lang="fr-BE"/>
          </a:p>
        </p:txBody>
      </p:sp>
      <p:pic>
        <p:nvPicPr>
          <p:cNvPr id="90115" name="Picture 3" descr="C:\Users\Amira Informatique\Pictures\Hofstede-Model.jpg.605ad2dd764c9e5652993f434d516c1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4037" y="734292"/>
            <a:ext cx="9134908" cy="5902036"/>
          </a:xfrm>
          <a:prstGeom prst="rect">
            <a:avLst/>
          </a:prstGeom>
          <a:noFill/>
        </p:spPr>
      </p:pic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19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3553" y="260649"/>
            <a:ext cx="7415364" cy="830997"/>
          </a:xfrm>
          <a:prstGeom prst="rect">
            <a:avLst/>
          </a:prstGeom>
          <a:solidFill>
            <a:srgbClr val="4A4662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sz="4800" b="1" cap="all" dirty="0" smtClean="0">
                <a:solidFill>
                  <a:schemeClr val="bg1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محتوى المحاضرة</a:t>
            </a:r>
            <a:endParaRPr lang="ar-DZ" sz="4800" b="1" cap="all" dirty="0">
              <a:solidFill>
                <a:schemeClr val="bg1"/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pic>
        <p:nvPicPr>
          <p:cNvPr id="3" name="Picture 3" descr="C:\Users\seven\Pictures\qqqd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6374" y="1988840"/>
            <a:ext cx="2543605" cy="3960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riangle isocèle 3"/>
          <p:cNvSpPr/>
          <p:nvPr/>
        </p:nvSpPr>
        <p:spPr>
          <a:xfrm>
            <a:off x="0" y="1096856"/>
            <a:ext cx="8159267" cy="5184576"/>
          </a:xfrm>
          <a:prstGeom prst="triangle">
            <a:avLst/>
          </a:prstGeom>
          <a:solidFill>
            <a:srgbClr val="D6A300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e 4"/>
          <p:cNvGrpSpPr/>
          <p:nvPr/>
        </p:nvGrpSpPr>
        <p:grpSpPr>
          <a:xfrm>
            <a:off x="2942474" y="2192609"/>
            <a:ext cx="6957443" cy="587962"/>
            <a:chOff x="1872363" y="408565"/>
            <a:chExt cx="4366369" cy="65997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Rectangle à coins arrondis 5"/>
            <p:cNvSpPr/>
            <p:nvPr/>
          </p:nvSpPr>
          <p:spPr>
            <a:xfrm>
              <a:off x="1895115" y="408565"/>
              <a:ext cx="4297580" cy="659970"/>
            </a:xfrm>
            <a:prstGeom prst="roundRect">
              <a:avLst/>
            </a:prstGeom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1872363" y="487437"/>
              <a:ext cx="4366369" cy="471839"/>
            </a:xfrm>
            <a:prstGeom prst="rect">
              <a:avLst/>
            </a:prstGeom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algn="ctr"/>
              <a:r>
                <a:rPr lang="ar-SA" sz="2800" b="1" cap="al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مفهوم القيادة الدولية</a:t>
              </a:r>
              <a:endPara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9" name="Rectangle à coins arrondis 8"/>
          <p:cNvSpPr/>
          <p:nvPr/>
        </p:nvSpPr>
        <p:spPr>
          <a:xfrm>
            <a:off x="4184785" y="1550966"/>
            <a:ext cx="4896544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مقدمة</a:t>
            </a:r>
            <a:endParaRPr lang="fr-FR" sz="2800" b="1" cap="all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8" name="Groupe 10"/>
          <p:cNvGrpSpPr/>
          <p:nvPr/>
        </p:nvGrpSpPr>
        <p:grpSpPr>
          <a:xfrm>
            <a:off x="2784764" y="2821093"/>
            <a:ext cx="7162800" cy="678010"/>
            <a:chOff x="2189397" y="-521542"/>
            <a:chExt cx="4824536" cy="520058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2" name="Rectangle à coins arrondis 11"/>
            <p:cNvSpPr/>
            <p:nvPr/>
          </p:nvSpPr>
          <p:spPr>
            <a:xfrm>
              <a:off x="2189397" y="-432512"/>
              <a:ext cx="4824536" cy="393197"/>
            </a:xfrm>
            <a:prstGeom prst="roundRect">
              <a:avLst/>
            </a:prstGeom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ar-SA" sz="2800" b="1" cap="al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خصائص القيادة الدولية</a:t>
              </a:r>
              <a:endParaRPr lang="fr-FR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648877" y="-521542"/>
              <a:ext cx="4206794" cy="520058"/>
            </a:xfrm>
            <a:prstGeom prst="rect">
              <a:avLst/>
            </a:prstGeom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algn="ctr" rtl="1"/>
              <a:endParaRPr lang="fr-FR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18" name="Rectangle à coins arrondis 17"/>
          <p:cNvSpPr/>
          <p:nvPr/>
        </p:nvSpPr>
        <p:spPr>
          <a:xfrm>
            <a:off x="2632364" y="3602747"/>
            <a:ext cx="7385248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rtl="1"/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نماذج القيادة الدولية</a:t>
            </a:r>
            <a:endParaRPr lang="ar-SA" sz="2800" b="1" cap="all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131855" y="4253912"/>
            <a:ext cx="7968885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rtl="1"/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مصادر الحصول على المديرين الدوليين</a:t>
            </a:r>
            <a:endParaRPr lang="fr-FR" sz="2800" b="1" cap="all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118000" y="4932784"/>
            <a:ext cx="7968885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rtl="1" fontAlgn="auto"/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نظرية </a:t>
            </a:r>
            <a:r>
              <a:rPr lang="ar-SA" sz="2800" b="1" cap="all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هوفستيد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للأبعاد الثقافية والتعاون الدولي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3657599" y="5542382"/>
            <a:ext cx="5444837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rtl="1" fontAlgn="auto"/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خلاصة</a:t>
            </a:r>
            <a:endParaRPr lang="ar-SA" sz="2800" b="1" cap="all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8" grpId="0" animBg="1"/>
      <p:bldP spid="14" grpId="0" animBg="1"/>
      <p:bldP spid="15" grpId="0" animBg="1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20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57428" y="166255"/>
            <a:ext cx="5033750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 fontAlgn="auto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تطبيقات نموذج </a:t>
            </a:r>
            <a:r>
              <a:rPr lang="ar-SA" sz="48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هوفستيد</a:t>
            </a:r>
            <a:endParaRPr lang="ar-SA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82836" y="1720564"/>
            <a:ext cx="6636327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للأبعاد الثقافية </a:t>
            </a:r>
            <a:r>
              <a:rPr lang="ar-SA" sz="2800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لهوفستيد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تطبيقات واسعة النطاق في مجالات متنوعة، بما في ذلك 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ادارة الثقافة المشتركة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, 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أعمال عالمية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, 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الموارد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البشرية 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التواصل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بين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الثقافات</a:t>
            </a:r>
            <a:r>
              <a:rPr lang="ar-SA" sz="2800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.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تستخدم المؤسسات هذه الأبعاد لفهم الفروق الثقافية بشكل أفضل عند التوسع في الأسواق العالمية، وإدارة الفرق متعددة الثقافات، وتصميم استراتيجيات </a:t>
            </a:r>
            <a:r>
              <a:rPr lang="ar-SA" sz="2800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التسويق.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كما أنها تساعد في المفاوضات وحل النزاعات وتكييف أساليب القيادة مع الثقافات المختلفة.</a:t>
            </a:r>
            <a:endParaRPr lang="fr-FR" sz="2800" dirty="0">
              <a:solidFill>
                <a:srgbClr val="445467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21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57428" y="166255"/>
            <a:ext cx="6314549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 fontAlgn="auto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انتقادات وقيود نموذج </a:t>
            </a:r>
            <a:r>
              <a:rPr lang="ar-SA" sz="48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هوفستيد</a:t>
            </a:r>
            <a:endParaRPr lang="ar-SA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22072" y="1471274"/>
            <a:ext cx="778625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على الرغم من أهميته، فقد واجه نموذج </a:t>
            </a:r>
            <a:r>
              <a:rPr lang="ar-SA" sz="2800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هوفستيد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انتقادات </a:t>
            </a:r>
            <a:r>
              <a:rPr lang="ar-SA" sz="2800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وقيود:</a:t>
            </a:r>
            <a:endParaRPr lang="ar-SA" sz="2800" dirty="0" smtClean="0">
              <a:solidFill>
                <a:srgbClr val="445467"/>
              </a:solidFill>
              <a:latin typeface="Sakkal Majalla" pitchFamily="2" charset="-78"/>
              <a:cs typeface="Sakkal Majalla" pitchFamily="2" charset="-78"/>
            </a:endParaRPr>
          </a:p>
          <a:p>
            <a:pPr marL="514350" indent="-514350" algn="just" rtl="1">
              <a:buAutoNum type="arabicPeriod"/>
            </a:pP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التعميم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: يجادل النقاد بأنه يبالغ في تبسيط وتعميم الاختلافات الثقافية داخل البلد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.</a:t>
            </a:r>
          </a:p>
          <a:p>
            <a:pPr marL="514350" indent="-514350" algn="just" rtl="1">
              <a:buAutoNum type="arabicPeriod"/>
            </a:pP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ديناميات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: الثقافات ليست ثابتة، وقد لا تنعكس التغييرات بمرور الوقت في درجات 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النموذج.</a:t>
            </a:r>
          </a:p>
          <a:p>
            <a:pPr marL="514350" indent="-514350" algn="just" rtl="1">
              <a:buAutoNum type="arabicPeriod"/>
            </a:pP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الاختلاف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الإقليمي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: قد لا يلتقط النموذج الاختلافات الثقافية الفرعية داخل البلدان 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الكبيرة.</a:t>
            </a:r>
          </a:p>
          <a:p>
            <a:pPr marL="514350" indent="-514350" algn="just" rtl="1">
              <a:buAutoNum type="arabicPeriod"/>
            </a:pP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التحولات 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الثقافية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: العولمة السريعة والتقدم التكنولوجي قد يؤدي إلى تحولات ثقافية لم تؤخذ في الاعتبار في البحث الأصلي.</a:t>
            </a:r>
            <a:endParaRPr lang="fr-FR" sz="2800" dirty="0">
              <a:solidFill>
                <a:srgbClr val="445467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22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62685" y="253342"/>
            <a:ext cx="9586279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rtl="1" fontAlgn="auto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المهارات والصفات الواجب توافرها لدى المدير الدولي</a:t>
            </a:r>
            <a:endParaRPr lang="ar-SA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4742" y="1239046"/>
            <a:ext cx="1121954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قامت الجمعية الأمريكية للتدريب والتطوير بوضع أحدى عشرة صفة يجب توفرها في المدير الدولي تتضمن الرؤيا الدولية والتعدد الثقافي إلى الصفات المطلوبة في المديرين عامة كما قام بعض الكتاب</a:t>
            </a:r>
            <a:r>
              <a: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(</a:t>
            </a:r>
            <a:r>
              <a:rPr lang="fr-FR" sz="2800" dirty="0" err="1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Bwamish</a:t>
            </a:r>
            <a:r>
              <a: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et al) 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بمراجعة </a:t>
            </a: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الأدبيات عن الإستراتيجية العالمية عموماً والاستراتيجيات الوظيفية كالتسويق الدولي وإدارة الموارد البشرية الدولية واستنبطوا منها سبعة مهارات أو قدرات أساسية لخصوها كالتالي</a:t>
            </a:r>
            <a:r>
              <a: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ar-SA" sz="2800" dirty="0" smtClean="0">
              <a:solidFill>
                <a:srgbClr val="445467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" rtl="1"/>
            <a:endParaRPr lang="fr-FR" sz="2800" dirty="0" smtClean="0">
              <a:solidFill>
                <a:srgbClr val="445467"/>
              </a:solidFill>
              <a:latin typeface="Sakkal Majalla" pitchFamily="2" charset="-78"/>
              <a:cs typeface="Sakkal Majalla" pitchFamily="2" charset="-78"/>
            </a:endParaRPr>
          </a:p>
          <a:p>
            <a:pPr lvl="0" algn="just" rtl="1">
              <a:buFont typeface="Wingdings" pitchFamily="2" charset="2"/>
              <a:buChar char="ü"/>
            </a:pP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القدرة على التطوير واستخدام مهارات استراتيجيات عالمية</a:t>
            </a:r>
            <a:r>
              <a: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.</a:t>
            </a:r>
          </a:p>
          <a:p>
            <a:pPr lvl="0" algn="just" rtl="1">
              <a:buFont typeface="Wingdings" pitchFamily="2" charset="2"/>
              <a:buChar char="ü"/>
            </a:pP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القدرة على إدارة التغيير والتحول</a:t>
            </a:r>
            <a:r>
              <a: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.</a:t>
            </a:r>
          </a:p>
          <a:p>
            <a:pPr lvl="0" algn="just" rtl="1">
              <a:buFont typeface="Wingdings" pitchFamily="2" charset="2"/>
              <a:buChar char="ü"/>
            </a:pP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القدرة على التنويع الثقافي</a:t>
            </a:r>
            <a:r>
              <a: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.</a:t>
            </a:r>
          </a:p>
          <a:p>
            <a:pPr lvl="0" algn="just" rtl="1">
              <a:buFont typeface="Wingdings" pitchFamily="2" charset="2"/>
              <a:buChar char="ü"/>
            </a:pP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القدرة على العمل مع الآخرين في مجموعات وفرق</a:t>
            </a:r>
            <a:r>
              <a: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.</a:t>
            </a:r>
          </a:p>
          <a:p>
            <a:pPr lvl="0" algn="just" rtl="1">
              <a:buFont typeface="Wingdings" pitchFamily="2" charset="2"/>
              <a:buChar char="ü"/>
            </a:pP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القدرة على التواصل</a:t>
            </a:r>
            <a:r>
              <a: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.</a:t>
            </a:r>
          </a:p>
          <a:p>
            <a:pPr lvl="0" algn="just" rtl="1">
              <a:buFont typeface="Wingdings" pitchFamily="2" charset="2"/>
              <a:buChar char="ü"/>
            </a:pP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القدرة على تصميم والعمل داخل هياكل تنظيمية مرنة</a:t>
            </a:r>
            <a:r>
              <a: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.</a:t>
            </a:r>
          </a:p>
          <a:p>
            <a:pPr lvl="0" algn="just" rtl="1">
              <a:buFont typeface="Wingdings" pitchFamily="2" charset="2"/>
              <a:buChar char="ü"/>
            </a:pPr>
            <a:r>
              <a: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القدرة على التعلم ونقل المعرفة في المنظمات</a:t>
            </a:r>
            <a:r>
              <a: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rPr>
              <a:t> .</a:t>
            </a:r>
            <a:endParaRPr lang="fr-FR" sz="2800" dirty="0">
              <a:solidFill>
                <a:srgbClr val="445467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23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15077" y="253342"/>
            <a:ext cx="1481496" cy="830997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rtl="1" fontAlgn="auto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خلاصة</a:t>
            </a:r>
            <a:endParaRPr lang="ar-SA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40887" y="1640827"/>
            <a:ext cx="11219543" cy="3416320"/>
          </a:xfrm>
          <a:prstGeom prst="rect">
            <a:avLst/>
          </a:prstGeom>
          <a:solidFill>
            <a:srgbClr val="5F758F"/>
          </a:solidFill>
        </p:spPr>
        <p:txBody>
          <a:bodyPr wrap="square">
            <a:spAutoFit/>
          </a:bodyPr>
          <a:lstStyle/>
          <a:p>
            <a:pPr algn="just" rtl="1"/>
            <a:r>
              <a:rPr lang="ar-S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إذن تتطلب النظرة الدولية للمدير القدرة على العمل في عالم متغير وتفهم ثقافة </a:t>
            </a:r>
            <a:r>
              <a:rPr lang="ar-SA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الآخرين </a:t>
            </a:r>
            <a:r>
              <a:rPr lang="ar-S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(لا أحادية التوجه) وكذلك يتطلب العمل الدولي تعديل الهيكل التنظيمي لمواجهة المتغيرات مما يستدعي </a:t>
            </a:r>
            <a:r>
              <a:rPr lang="ar-SA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المرونة </a:t>
            </a:r>
            <a:r>
              <a:rPr lang="ar-S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، كذلك أهمية العمل كفريق يؤكد عليها محليا </a:t>
            </a:r>
            <a:r>
              <a:rPr lang="ar-SA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وعالمياً .</a:t>
            </a:r>
            <a:r>
              <a:rPr lang="ar-S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أما نقل القدرة على التواصل والتعلم ونقل المعرفة فهي مهمة محلياُ لكن تتضاعف أهميتها في الثقافات المختلفة والبيئات الجديدة في الخارج التي تتطلب ملاحظتنا وسرعة استيعابنا وشرحها للآخرين</a:t>
            </a:r>
            <a:r>
              <a:rPr lang="fr-FR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.</a:t>
            </a:r>
            <a:endParaRPr lang="fr-F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34"/>
          <p:cNvSpPr txBox="1">
            <a:spLocks noGrp="1"/>
          </p:cNvSpPr>
          <p:nvPr>
            <p:ph type="title"/>
          </p:nvPr>
        </p:nvSpPr>
        <p:spPr>
          <a:xfrm>
            <a:off x="415600" y="243567"/>
            <a:ext cx="113608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dirty="0" smtClean="0">
                <a:solidFill>
                  <a:srgbClr val="434343"/>
                </a:solidFill>
              </a:rPr>
              <a:t>Contact</a:t>
            </a:r>
            <a:r>
              <a:rPr lang="en" dirty="0" smtClean="0"/>
              <a:t> </a:t>
            </a:r>
            <a:r>
              <a:rPr lang="en" b="1" dirty="0" smtClean="0">
                <a:solidFill>
                  <a:srgbClr val="445467"/>
                </a:solidFill>
              </a:rPr>
              <a:t>Info</a:t>
            </a:r>
            <a:endParaRPr b="1" dirty="0">
              <a:solidFill>
                <a:srgbClr val="445467"/>
              </a:solidFill>
            </a:endParaRPr>
          </a:p>
        </p:txBody>
      </p:sp>
      <p:sp>
        <p:nvSpPr>
          <p:cNvPr id="498" name="Google Shape;498;p34"/>
          <p:cNvSpPr/>
          <p:nvPr/>
        </p:nvSpPr>
        <p:spPr>
          <a:xfrm>
            <a:off x="415600" y="1357746"/>
            <a:ext cx="5167782" cy="2757054"/>
          </a:xfrm>
          <a:prstGeom prst="rect">
            <a:avLst/>
          </a:prstGeom>
          <a:solidFill>
            <a:srgbClr val="3E6798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/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499" name="Google Shape;499;p34"/>
          <p:cNvCxnSpPr/>
          <p:nvPr/>
        </p:nvCxnSpPr>
        <p:spPr>
          <a:xfrm>
            <a:off x="6096000" y="1358900"/>
            <a:ext cx="0" cy="4089200"/>
          </a:xfrm>
          <a:prstGeom prst="straightConnector1">
            <a:avLst/>
          </a:prstGeom>
          <a:noFill/>
          <a:ln w="28575" cap="flat" cmpd="sng">
            <a:solidFill>
              <a:srgbClr val="F3390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00" name="Google Shape;500;p34"/>
          <p:cNvSpPr/>
          <p:nvPr/>
        </p:nvSpPr>
        <p:spPr>
          <a:xfrm>
            <a:off x="480800" y="1452100"/>
            <a:ext cx="5054800" cy="25316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3" name="Google Shape;503;p34"/>
          <p:cNvSpPr txBox="1"/>
          <p:nvPr/>
        </p:nvSpPr>
        <p:spPr>
          <a:xfrm>
            <a:off x="3599723" y="4869160"/>
            <a:ext cx="2556400" cy="4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ar-SA" b="1" dirty="0" smtClean="0"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rPr>
              <a:t>0776457125</a:t>
            </a:r>
            <a:endParaRPr b="1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4" name="Google Shape;504;p34"/>
          <p:cNvSpPr txBox="1"/>
          <p:nvPr/>
        </p:nvSpPr>
        <p:spPr>
          <a:xfrm>
            <a:off x="3599723" y="4389107"/>
            <a:ext cx="2184400" cy="4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sz="2400" b="1" dirty="0">
                <a:solidFill>
                  <a:srgbClr val="3E6798"/>
                </a:solidFill>
                <a:latin typeface="Open Sans"/>
                <a:ea typeface="Open Sans"/>
                <a:cs typeface="Open Sans"/>
                <a:sym typeface="Open Sans"/>
              </a:rPr>
              <a:t>Phone</a:t>
            </a:r>
            <a:endParaRPr sz="2400" b="1" dirty="0">
              <a:solidFill>
                <a:srgbClr val="3E679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6" name="Google Shape;506;p34"/>
          <p:cNvSpPr txBox="1"/>
          <p:nvPr/>
        </p:nvSpPr>
        <p:spPr>
          <a:xfrm>
            <a:off x="239349" y="4389107"/>
            <a:ext cx="2184400" cy="4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sz="2400" b="1" dirty="0">
                <a:solidFill>
                  <a:srgbClr val="3E6798"/>
                </a:solidFill>
                <a:latin typeface="Open Sans"/>
                <a:ea typeface="Open Sans"/>
                <a:cs typeface="Open Sans"/>
                <a:sym typeface="Open Sans"/>
              </a:rPr>
              <a:t>Email</a:t>
            </a:r>
            <a:endParaRPr sz="2400" b="1" dirty="0">
              <a:solidFill>
                <a:srgbClr val="3E679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2" name="Google Shape;508;p34"/>
          <p:cNvGrpSpPr/>
          <p:nvPr/>
        </p:nvGrpSpPr>
        <p:grpSpPr>
          <a:xfrm>
            <a:off x="6937796" y="4167105"/>
            <a:ext cx="556969" cy="556969"/>
            <a:chOff x="5122875" y="3525086"/>
            <a:chExt cx="572700" cy="572700"/>
          </a:xfrm>
        </p:grpSpPr>
        <p:sp>
          <p:nvSpPr>
            <p:cNvPr id="509" name="Google Shape;509;p34"/>
            <p:cNvSpPr/>
            <p:nvPr/>
          </p:nvSpPr>
          <p:spPr>
            <a:xfrm>
              <a:off x="5122875" y="3525086"/>
              <a:ext cx="572700" cy="572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59955" y="4981"/>
                  </a:moveTo>
                  <a:cubicBezTo>
                    <a:pt x="90378" y="4981"/>
                    <a:pt x="114929" y="29621"/>
                    <a:pt x="114929" y="59955"/>
                  </a:cubicBezTo>
                  <a:cubicBezTo>
                    <a:pt x="114929" y="90378"/>
                    <a:pt x="90378" y="114929"/>
                    <a:pt x="59955" y="114929"/>
                  </a:cubicBezTo>
                  <a:cubicBezTo>
                    <a:pt x="29621" y="114929"/>
                    <a:pt x="4981" y="90378"/>
                    <a:pt x="4981" y="59955"/>
                  </a:cubicBezTo>
                  <a:cubicBezTo>
                    <a:pt x="4714" y="29621"/>
                    <a:pt x="29621" y="4981"/>
                    <a:pt x="59955" y="4981"/>
                  </a:cubicBezTo>
                  <a:moveTo>
                    <a:pt x="59955" y="0"/>
                  </a:moveTo>
                  <a:cubicBezTo>
                    <a:pt x="26864" y="0"/>
                    <a:pt x="0" y="26864"/>
                    <a:pt x="0" y="59955"/>
                  </a:cubicBezTo>
                  <a:cubicBezTo>
                    <a:pt x="0" y="93135"/>
                    <a:pt x="26864" y="120000"/>
                    <a:pt x="59955" y="120000"/>
                  </a:cubicBezTo>
                  <a:cubicBezTo>
                    <a:pt x="93135" y="120000"/>
                    <a:pt x="120000" y="93135"/>
                    <a:pt x="120000" y="59955"/>
                  </a:cubicBezTo>
                  <a:cubicBezTo>
                    <a:pt x="120000" y="26864"/>
                    <a:pt x="93135" y="0"/>
                    <a:pt x="59955" y="0"/>
                  </a:cubicBezTo>
                  <a:lnTo>
                    <a:pt x="59955" y="0"/>
                  </a:lnTo>
                  <a:close/>
                </a:path>
              </a:pathLst>
            </a:custGeom>
            <a:solidFill>
              <a:srgbClr val="3C5B9B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endParaRPr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34"/>
            <p:cNvSpPr/>
            <p:nvPr/>
          </p:nvSpPr>
          <p:spPr>
            <a:xfrm>
              <a:off x="5326942" y="3640825"/>
              <a:ext cx="164700" cy="335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7786" y="120000"/>
                  </a:moveTo>
                  <a:lnTo>
                    <a:pt x="77557" y="120000"/>
                  </a:lnTo>
                  <a:lnTo>
                    <a:pt x="77557" y="60075"/>
                  </a:lnTo>
                  <a:lnTo>
                    <a:pt x="115725" y="60075"/>
                  </a:lnTo>
                  <a:lnTo>
                    <a:pt x="120000" y="38988"/>
                  </a:lnTo>
                  <a:lnTo>
                    <a:pt x="76946" y="38988"/>
                  </a:lnTo>
                  <a:lnTo>
                    <a:pt x="76946" y="25790"/>
                  </a:lnTo>
                  <a:cubicBezTo>
                    <a:pt x="76946" y="21087"/>
                    <a:pt x="81221" y="20632"/>
                    <a:pt x="85496" y="20632"/>
                  </a:cubicBezTo>
                  <a:lnTo>
                    <a:pt x="119083" y="20632"/>
                  </a:lnTo>
                  <a:lnTo>
                    <a:pt x="119083" y="0"/>
                  </a:lnTo>
                  <a:lnTo>
                    <a:pt x="79389" y="0"/>
                  </a:lnTo>
                  <a:cubicBezTo>
                    <a:pt x="35419" y="0"/>
                    <a:pt x="27786" y="15474"/>
                    <a:pt x="27786" y="24879"/>
                  </a:cubicBezTo>
                  <a:lnTo>
                    <a:pt x="27786" y="38533"/>
                  </a:lnTo>
                  <a:lnTo>
                    <a:pt x="0" y="38533"/>
                  </a:lnTo>
                  <a:lnTo>
                    <a:pt x="0" y="59620"/>
                  </a:lnTo>
                  <a:lnTo>
                    <a:pt x="27786" y="59620"/>
                  </a:lnTo>
                  <a:lnTo>
                    <a:pt x="27786" y="120000"/>
                  </a:lnTo>
                  <a:close/>
                </a:path>
              </a:pathLst>
            </a:custGeom>
            <a:solidFill>
              <a:srgbClr val="3C5B9B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endParaRPr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" name="Rectangle 30"/>
          <p:cNvSpPr/>
          <p:nvPr/>
        </p:nvSpPr>
        <p:spPr>
          <a:xfrm>
            <a:off x="47329" y="4965172"/>
            <a:ext cx="3606116" cy="410369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r>
              <a:rPr lang="fr-FR" b="1" u="sng" dirty="0" smtClean="0">
                <a:solidFill>
                  <a:srgbClr val="FB3A05"/>
                </a:solidFill>
                <a:latin typeface="Comic Sans MS" pitchFamily="66" charset="0"/>
                <a:hlinkClick r:id="rId3"/>
              </a:rPr>
              <a:t> soulef.rahal@univ-biskra.dz</a:t>
            </a:r>
            <a:endParaRPr lang="fr-FR" dirty="0">
              <a:solidFill>
                <a:srgbClr val="FB3A05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536160" y="4293097"/>
            <a:ext cx="1626941" cy="410369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r>
              <a:rPr lang="en-US" b="1" u="sng" dirty="0" err="1" smtClean="0">
                <a:solidFill>
                  <a:srgbClr val="27405F"/>
                </a:solidFill>
                <a:latin typeface="Comic Sans MS" pitchFamily="66" charset="0"/>
              </a:rPr>
              <a:t>soulef</a:t>
            </a:r>
            <a:r>
              <a:rPr lang="fr-FR" b="1" u="sng" dirty="0" smtClean="0">
                <a:solidFill>
                  <a:srgbClr val="27405F"/>
                </a:solidFill>
                <a:latin typeface="Comic Sans MS" pitchFamily="66" charset="0"/>
              </a:rPr>
              <a:t>.</a:t>
            </a:r>
            <a:r>
              <a:rPr lang="fr-FR" b="1" u="sng" dirty="0" err="1" smtClean="0">
                <a:solidFill>
                  <a:srgbClr val="27405F"/>
                </a:solidFill>
                <a:latin typeface="Comic Sans MS" pitchFamily="66" charset="0"/>
              </a:rPr>
              <a:t>rahal</a:t>
            </a:r>
            <a:endParaRPr lang="fr-FR" u="sng" dirty="0">
              <a:solidFill>
                <a:srgbClr val="27405F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728182" y="4869161"/>
            <a:ext cx="1626941" cy="410369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r>
              <a:rPr lang="en-US" b="1" u="sng" dirty="0" err="1" smtClean="0">
                <a:solidFill>
                  <a:srgbClr val="27405F"/>
                </a:solidFill>
                <a:latin typeface="Comic Sans MS" pitchFamily="66" charset="0"/>
              </a:rPr>
              <a:t>soulef</a:t>
            </a:r>
            <a:r>
              <a:rPr lang="fr-FR" b="1" u="sng" dirty="0" smtClean="0">
                <a:solidFill>
                  <a:srgbClr val="27405F"/>
                </a:solidFill>
                <a:latin typeface="Comic Sans MS" pitchFamily="66" charset="0"/>
              </a:rPr>
              <a:t>.</a:t>
            </a:r>
            <a:r>
              <a:rPr lang="fr-FR" b="1" u="sng" dirty="0" err="1" smtClean="0">
                <a:solidFill>
                  <a:srgbClr val="27405F"/>
                </a:solidFill>
                <a:latin typeface="Comic Sans MS" pitchFamily="66" charset="0"/>
              </a:rPr>
              <a:t>rahal</a:t>
            </a:r>
            <a:endParaRPr lang="fr-FR" u="sng" dirty="0">
              <a:solidFill>
                <a:srgbClr val="27405F"/>
              </a:solidFill>
            </a:endParaRPr>
          </a:p>
        </p:txBody>
      </p:sp>
      <p:pic>
        <p:nvPicPr>
          <p:cNvPr id="34" name="Picture 5" descr="C:\Users\Amira Informatique\Downloads\instagra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60096" y="4922515"/>
            <a:ext cx="576064" cy="522709"/>
          </a:xfrm>
          <a:prstGeom prst="rect">
            <a:avLst/>
          </a:prstGeom>
          <a:noFill/>
        </p:spPr>
      </p:pic>
      <p:sp>
        <p:nvSpPr>
          <p:cNvPr id="11274" name="AutoShape 10" descr="Competitive Advantage de Michael Porter, les clés principales du livre –  StrategeMarketing.com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276" name="Picture 12" descr="Competitive Advantage de Michael Porter, les clés principales du livre –  StrategeMarketing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88288" y="548680"/>
            <a:ext cx="3456384" cy="3099725"/>
          </a:xfrm>
          <a:prstGeom prst="rect">
            <a:avLst/>
          </a:prstGeom>
          <a:noFill/>
        </p:spPr>
      </p:pic>
      <p:sp>
        <p:nvSpPr>
          <p:cNvPr id="21" name="ZoneTexte 20"/>
          <p:cNvSpPr txBox="1"/>
          <p:nvPr/>
        </p:nvSpPr>
        <p:spPr>
          <a:xfrm>
            <a:off x="7728181" y="6447632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2" name="Image 21" descr="5268156c43e7847fd058bc78de692003-strategir-marketing-internationalepng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36074" y="1454727"/>
            <a:ext cx="3616036" cy="2521528"/>
          </a:xfrm>
          <a:prstGeom prst="rect">
            <a:avLst/>
          </a:prstGeom>
        </p:spPr>
      </p:pic>
      <p:pic>
        <p:nvPicPr>
          <p:cNvPr id="23" name="Image 22" descr="9782100563555-X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92982" y="540328"/>
            <a:ext cx="2554144" cy="3131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3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xmlns="" id="{B55431DC-41C7-4263-9809-4890FF18E7EF}"/>
              </a:ext>
            </a:extLst>
          </p:cNvPr>
          <p:cNvGrpSpPr/>
          <p:nvPr/>
        </p:nvGrpSpPr>
        <p:grpSpPr>
          <a:xfrm>
            <a:off x="2785424" y="1440872"/>
            <a:ext cx="8575302" cy="4336076"/>
            <a:chOff x="-629943" y="2120959"/>
            <a:chExt cx="7149411" cy="4593410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1DC28A43-AA71-4F49-89C1-29993AF737F9}"/>
                </a:ext>
              </a:extLst>
            </p:cNvPr>
            <p:cNvCxnSpPr/>
            <p:nvPr/>
          </p:nvCxnSpPr>
          <p:spPr>
            <a:xfrm>
              <a:off x="3405377" y="2120959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A9532BB2-886F-4199-8BE6-E4D92D6E49E9}"/>
                </a:ext>
              </a:extLst>
            </p:cNvPr>
            <p:cNvSpPr/>
            <p:nvPr/>
          </p:nvSpPr>
          <p:spPr>
            <a:xfrm>
              <a:off x="-629943" y="2508424"/>
              <a:ext cx="7149411" cy="42059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تشكل القيادة الدولية فن فهم أفكار المجتمع الدولي وسلوكياته ومواقفه للعمل بشكل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تآزري.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ولذلك، تؤثر القيادة الدولية على الموظفين المتنوعين للعمل على أهداف مشتركة تتلاءم مع السياق الدولي.</a:t>
              </a:r>
              <a:endPara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تعكس القيادة الدولية  القيادة المحلية في سياق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دولي.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فالشخص الذي يمكنه تقديم تدريب عملي والتواصل وتنفيذ التغييرات محليًا يزيد من فرص نجاح الشركة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الدولية.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وبالتالي، فإن جوانب القيادة والتحديات التي يواجهها القادة الدوليون هي مقدار من القيادة المحلية بسبب التنوع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الموسع.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endPara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800" dirty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3AB5ECA-AEB4-4B7B-9B97-3EB73492ACB9}"/>
              </a:ext>
            </a:extLst>
          </p:cNvPr>
          <p:cNvSpPr/>
          <p:nvPr/>
        </p:nvSpPr>
        <p:spPr>
          <a:xfrm>
            <a:off x="8611134" y="665066"/>
            <a:ext cx="1550424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rtl="1"/>
            <a:r>
              <a:rPr lang="ar-SA" sz="5400" b="1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مقدمة</a:t>
            </a:r>
            <a:endParaRPr lang="ar-SA" sz="5400" b="1" dirty="0" smtClean="0">
              <a:solidFill>
                <a:srgbClr val="3E67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4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xmlns="" id="{B55431DC-41C7-4263-9809-4890FF18E7EF}"/>
              </a:ext>
            </a:extLst>
          </p:cNvPr>
          <p:cNvGrpSpPr/>
          <p:nvPr/>
        </p:nvGrpSpPr>
        <p:grpSpPr>
          <a:xfrm>
            <a:off x="304801" y="1031889"/>
            <a:ext cx="11512467" cy="5610667"/>
            <a:chOff x="-3044065" y="990848"/>
            <a:chExt cx="9598187" cy="1067522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1DC28A43-AA71-4F49-89C1-29993AF737F9}"/>
                </a:ext>
              </a:extLst>
            </p:cNvPr>
            <p:cNvCxnSpPr/>
            <p:nvPr/>
          </p:nvCxnSpPr>
          <p:spPr>
            <a:xfrm>
              <a:off x="760237" y="990848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A9532BB2-886F-4199-8BE6-E4D92D6E49E9}"/>
                </a:ext>
              </a:extLst>
            </p:cNvPr>
            <p:cNvSpPr/>
            <p:nvPr/>
          </p:nvSpPr>
          <p:spPr>
            <a:xfrm>
              <a:off x="-3044065" y="1652382"/>
              <a:ext cx="9598187" cy="1001369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	لا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تزال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القيادة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الدولية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مجالًا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ناشئًا، وهناك الكثير مما يتبقى لاستيعابه بشأن عمليات القيادة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الدولية.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ومن الأهمية بمكان أن هذا المجال لا يزال يفتقر إلى تعريف محدد وصارم ومعتمد على نطاق واسع للمفهوم </a:t>
              </a:r>
              <a:r>
                <a:rPr lang="en-US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(</a:t>
              </a:r>
              <a:r>
                <a:rPr lang="en-US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Pless</a:t>
              </a:r>
              <a:r>
                <a:rPr lang="en-US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et al., 2011)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وقد أظهرت استعراضات حديثة للأدبيات حول القيادة الدولية تعددًا كبيرًا من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التعاريف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، وهي متباينة لدرجة أنه من الصعب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توحيدها.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endPara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r>
                <a:rPr lang="ar-SA" sz="2800" b="1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تشكل القيادة الدولية فن فهم أفكار وسلوكيات ومواقف المجتمع الدولي للعمل بشكل </a:t>
              </a:r>
              <a:r>
                <a:rPr lang="ar-SA" sz="2800" b="1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تناغمي.</a:t>
              </a:r>
              <a:r>
                <a:rPr lang="ar-SA" sz="2800" b="1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وبالتالي، فإن القيادة العالمية تؤثر في تحفيز الموظفين المتنوعين للعمل على أهداف مشتركة تتناسب مع السياق العالمي.</a:t>
              </a:r>
              <a:endParaRPr lang="fr-FR" sz="2800" b="1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	على 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الرغم من اختلاف التعريفات للقيادة الدولية، فمن المرجح أن تتعلق جميعها بقدرة الفرد على التفاعل مع مجموعات متنوعة من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الناس.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ورغم أن هذا صحيح، فإن القيادة الدولية يجب أن تذهب إلى ما هو أبعد من التفاعل إلى القدرة على التأثير على الأفراد من خلفيات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متنوعة.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هذا التمييز هو الفرق بين القائد والقائد الذي يعمل بفعالية في بيئة معقدة تمتد عبر الخطوط الوطنية والثقافية.</a:t>
              </a:r>
              <a:endPara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800" dirty="0">
                <a:solidFill>
                  <a:srgbClr val="445467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33AB5ECA-AEB4-4B7B-9B97-3EB73492ACB9}"/>
              </a:ext>
            </a:extLst>
          </p:cNvPr>
          <p:cNvSpPr/>
          <p:nvPr/>
        </p:nvSpPr>
        <p:spPr>
          <a:xfrm>
            <a:off x="3595789" y="129341"/>
            <a:ext cx="4185761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مفهوم القيادة الدولية</a:t>
            </a:r>
            <a:endParaRPr lang="ar-SA" sz="48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5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xmlns="" id="{B55431DC-41C7-4263-9809-4890FF18E7EF}"/>
              </a:ext>
            </a:extLst>
          </p:cNvPr>
          <p:cNvGrpSpPr/>
          <p:nvPr/>
        </p:nvGrpSpPr>
        <p:grpSpPr>
          <a:xfrm>
            <a:off x="3186547" y="1296389"/>
            <a:ext cx="8575302" cy="4405349"/>
            <a:chOff x="-664595" y="990848"/>
            <a:chExt cx="7149411" cy="4666794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1DC28A43-AA71-4F49-89C1-29993AF737F9}"/>
                </a:ext>
              </a:extLst>
            </p:cNvPr>
            <p:cNvCxnSpPr/>
            <p:nvPr/>
          </p:nvCxnSpPr>
          <p:spPr>
            <a:xfrm>
              <a:off x="760237" y="990848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A9532BB2-886F-4199-8BE6-E4D92D6E49E9}"/>
                </a:ext>
              </a:extLst>
            </p:cNvPr>
            <p:cNvSpPr/>
            <p:nvPr/>
          </p:nvSpPr>
          <p:spPr>
            <a:xfrm>
              <a:off x="-664595" y="1451697"/>
              <a:ext cx="7149411" cy="42059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يتطلب تطوير القيادة في المنظمات العالمية استيعاب خصائص قيادية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محددة.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إن الشمولية هي إحدى الخصائص الهامة للقيادة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الدولية.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ويتعين على القادة الدوليون أن يرحبوا بأساليب القوى العاملة لديهم، وأفكارهم، ومعارفهم، ووجهات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نظرهم.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تتضمن القيادة الدولية أيضًا مستويات عالية من الفضول تساعد على تشجيع التعلم والبحث </a:t>
              </a:r>
              <a:r>
                <a:rPr lang="ar-SA" sz="2800" dirty="0" err="1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والاستكشاف.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لكي يتفوق القادة الدوليون على المستوى الدولي، فإنهم يحتاجون إلى مهارات مثل</a:t>
              </a:r>
              <a:r>
                <a:rPr lang="fr-FR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(Smith, 2023</a:t>
              </a:r>
              <a:r>
                <a:rPr lang="ar-SA" sz="2800" dirty="0" smtClean="0">
                  <a:solidFill>
                    <a:srgbClr val="445467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endPara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800" dirty="0" smtClean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800" dirty="0">
                <a:solidFill>
                  <a:srgbClr val="445467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3AB5ECA-AEB4-4B7B-9B97-3EB73492ACB9}"/>
              </a:ext>
            </a:extLst>
          </p:cNvPr>
          <p:cNvSpPr/>
          <p:nvPr/>
        </p:nvSpPr>
        <p:spPr>
          <a:xfrm>
            <a:off x="5022807" y="323304"/>
            <a:ext cx="470673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خصائص 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القيادة الدولية</a:t>
            </a:r>
            <a:endParaRPr lang="fr-FR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6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34" name="Diagramme 33"/>
          <p:cNvGraphicFramePr/>
          <p:nvPr/>
        </p:nvGraphicFramePr>
        <p:xfrm>
          <a:off x="1953490" y="1108364"/>
          <a:ext cx="9254836" cy="4959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33AB5ECA-AEB4-4B7B-9B97-3EB73492ACB9}"/>
              </a:ext>
            </a:extLst>
          </p:cNvPr>
          <p:cNvSpPr/>
          <p:nvPr/>
        </p:nvSpPr>
        <p:spPr>
          <a:xfrm>
            <a:off x="5022807" y="323304"/>
            <a:ext cx="470673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خصائص 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القيادة الدولية</a:t>
            </a:r>
            <a:endParaRPr lang="fr-FR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7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9532BB2-886F-4199-8BE6-E4D92D6E49E9}"/>
              </a:ext>
            </a:extLst>
          </p:cNvPr>
          <p:cNvSpPr/>
          <p:nvPr/>
        </p:nvSpPr>
        <p:spPr>
          <a:xfrm>
            <a:off x="1274618" y="2154511"/>
            <a:ext cx="10584873" cy="230832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 rtl="1"/>
            <a:r>
              <a:rPr lang="ar-S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وبالتالي، تتطلب إدارة القيادة الدولية من الأفراد أن يكونوا </a:t>
            </a:r>
            <a:r>
              <a:rPr lang="ar-SA" sz="3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مستقلين </a:t>
            </a:r>
            <a:r>
              <a:rPr lang="ar-SA" sz="3600" b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واستباقيين</a:t>
            </a:r>
            <a:r>
              <a:rPr lang="ar-SA" sz="3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3600" b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ومرنين</a:t>
            </a:r>
            <a:r>
              <a:rPr lang="ar-SA" sz="36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.</a:t>
            </a:r>
            <a:r>
              <a:rPr lang="ar-S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يعتمد نجاح القادة الدوليين على قدرتهم على التكيف والاندماج في البيئات التي ترغب فيها الشركات في توسيع مبيعات خدماتها وسلعها</a:t>
            </a:r>
            <a:r>
              <a:rPr lang="ar-S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.</a:t>
            </a:r>
            <a:endParaRPr lang="fr-FR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33AB5ECA-AEB4-4B7B-9B97-3EB73492ACB9}"/>
              </a:ext>
            </a:extLst>
          </p:cNvPr>
          <p:cNvSpPr/>
          <p:nvPr/>
        </p:nvSpPr>
        <p:spPr>
          <a:xfrm>
            <a:off x="5022807" y="323304"/>
            <a:ext cx="4706738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rtl="1"/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خصائص </a:t>
            </a:r>
            <a:r>
              <a: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rPr>
              <a:t>القيادة الدولية</a:t>
            </a:r>
            <a:endParaRPr lang="fr-FR" sz="4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8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3" name="Group 7">
            <a:extLst>
              <a:ext uri="{FF2B5EF4-FFF2-40B4-BE49-F238E27FC236}">
                <a16:creationId xmlns:a16="http://schemas.microsoft.com/office/drawing/2014/main" xmlns="" id="{90B3C299-F590-45F9-8C90-8EE9837A4A07}"/>
              </a:ext>
            </a:extLst>
          </p:cNvPr>
          <p:cNvGrpSpPr/>
          <p:nvPr/>
        </p:nvGrpSpPr>
        <p:grpSpPr>
          <a:xfrm>
            <a:off x="2175165" y="544884"/>
            <a:ext cx="8949292" cy="1020679"/>
            <a:chOff x="-1870800" y="2914724"/>
            <a:chExt cx="7607515" cy="15696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33AB5ECA-AEB4-4B7B-9B97-3EB73492ACB9}"/>
                </a:ext>
              </a:extLst>
            </p:cNvPr>
            <p:cNvSpPr/>
            <p:nvPr/>
          </p:nvSpPr>
          <p:spPr>
            <a:xfrm>
              <a:off x="-1870800" y="2914724"/>
              <a:ext cx="7607515" cy="15696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just" rtl="1"/>
              <a:r>
                <a:rPr lang="ar-SA" sz="4800" b="1" cap="all" dirty="0" smtClean="0">
                  <a:ln/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itchFamily="2" charset="-78"/>
                  <a:cs typeface="Sakkal Majalla" pitchFamily="2" charset="-78"/>
                </a:rPr>
                <a:t>نماذج </a:t>
              </a:r>
              <a:r>
                <a:rPr lang="ar-SA" sz="4800" b="1" cap="all" dirty="0" smtClean="0">
                  <a:ln/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itchFamily="2" charset="-78"/>
                  <a:cs typeface="Sakkal Majalla" pitchFamily="2" charset="-78"/>
                </a:rPr>
                <a:t>القيادة الدولية</a:t>
              </a:r>
              <a:endPara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1DC28A43-AA71-4F49-89C1-29993AF737F9}"/>
                </a:ext>
              </a:extLst>
            </p:cNvPr>
            <p:cNvCxnSpPr/>
            <p:nvPr/>
          </p:nvCxnSpPr>
          <p:spPr>
            <a:xfrm>
              <a:off x="1315070" y="3649347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62901" y="1567935"/>
            <a:ext cx="7000891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pPr algn="just" rtl="1"/>
            <a:r>
              <a:rPr lang="ar-S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نموذج القيادة </a:t>
            </a:r>
            <a:r>
              <a:rPr lang="ar-SA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العالمية:</a:t>
            </a:r>
            <a:r>
              <a:rPr lang="ar-SA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fr-FR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GLOBE Leadership Model</a:t>
            </a:r>
            <a:endParaRPr lang="fr-FR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2064326" y="2493934"/>
            <a:ext cx="949268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تم تطوير نموذج القيادة العالمية وفعالية السلوك التنظيمي العالمي</a:t>
            </a:r>
            <a:r>
              <a:rPr kumimoji="0" lang="fr-FR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The Global Leadership and </a:t>
            </a:r>
            <a:r>
              <a:rPr kumimoji="0" lang="fr-FR" sz="2800" b="1" i="0" u="none" strike="noStrike" normalizeH="0" baseline="0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Organizational</a:t>
            </a:r>
            <a:r>
              <a:rPr kumimoji="0" lang="fr-FR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800" b="1" i="0" u="none" strike="noStrike" normalizeH="0" baseline="0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Behavior</a:t>
            </a:r>
            <a:r>
              <a:rPr kumimoji="0" lang="fr-FR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fr-FR" sz="2800" b="1" i="0" u="none" strike="noStrike" normalizeH="0" baseline="0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Effectiveness</a:t>
            </a:r>
            <a:r>
              <a:rPr kumimoji="0" lang="ar-SA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ar-SA" sz="2800" b="1" i="0" u="none" strike="noStrike" normalizeH="0" baseline="0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(</a:t>
            </a:r>
            <a:r>
              <a:rPr kumimoji="0" lang="fr-FR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GLOBE</a:t>
            </a:r>
            <a:r>
              <a:rPr kumimoji="0" lang="ar-SA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) من قبل </a:t>
            </a:r>
            <a:r>
              <a:rPr kumimoji="0" lang="fr-FR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House</a:t>
            </a:r>
            <a:r>
              <a:rPr kumimoji="0" lang="ar-SA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ar-SA" sz="2800" b="1" i="0" u="none" strike="noStrike" normalizeH="0" baseline="0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وآخرين </a:t>
            </a:r>
            <a:r>
              <a:rPr kumimoji="0" lang="ar-SA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(2004</a:t>
            </a:r>
            <a:r>
              <a:rPr kumimoji="0" lang="ar-SA" sz="2800" b="1" i="0" u="none" strike="noStrike" normalizeH="0" baseline="0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).</a:t>
            </a:r>
            <a:r>
              <a:rPr kumimoji="0" lang="ar-SA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يحدد هذا النموذج ستة أبعاد للقيادة العالمية: القيادة الجذابة/</a:t>
            </a:r>
            <a:r>
              <a:rPr kumimoji="0" lang="ar-SA" sz="2800" b="1" i="0" u="none" strike="noStrike" normalizeH="0" baseline="0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القيمية</a:t>
            </a:r>
            <a:r>
              <a:rPr kumimoji="0" lang="ar-SA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، القيادة الموجهة للفريق، القيادة المشاركة، القيادة الموجهة نحو الإنسانية، القيادة الذاتية، والقيادة </a:t>
            </a:r>
            <a:r>
              <a:rPr kumimoji="0" lang="ar-SA" sz="2800" b="1" i="0" u="none" strike="noStrike" normalizeH="0" baseline="0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الحمائية</a:t>
            </a:r>
            <a:r>
              <a:rPr kumimoji="0" lang="ar-SA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kumimoji="0" lang="ar-SA" sz="2800" b="1" i="0" u="none" strike="noStrike" normalizeH="0" baseline="0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للذات.</a:t>
            </a:r>
            <a:r>
              <a:rPr kumimoji="0" lang="ar-SA" sz="2800" b="1" i="0" u="none" strike="noStrike" normalizeH="0" baseline="0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يأخذ النموذج في الاعتبار الاختلافات الثقافية ويوفر إطارًا لفهم القيادة الفعالة عبر ثقافات مختلفة.</a:t>
            </a:r>
            <a:endParaRPr kumimoji="0" lang="ar-SA" sz="2800" b="1" i="0" u="none" strike="noStrike" normalizeH="0" baseline="0" dirty="0" smtClean="0">
              <a:solidFill>
                <a:srgbClr val="445467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xmlns="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9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xmlns="" id="{90B3C299-F590-45F9-8C90-8EE9837A4A07}"/>
              </a:ext>
            </a:extLst>
          </p:cNvPr>
          <p:cNvGrpSpPr/>
          <p:nvPr/>
        </p:nvGrpSpPr>
        <p:grpSpPr>
          <a:xfrm>
            <a:off x="2175165" y="544884"/>
            <a:ext cx="8949292" cy="1020679"/>
            <a:chOff x="-1870800" y="2914724"/>
            <a:chExt cx="7607515" cy="156966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33AB5ECA-AEB4-4B7B-9B97-3EB73492ACB9}"/>
                </a:ext>
              </a:extLst>
            </p:cNvPr>
            <p:cNvSpPr/>
            <p:nvPr/>
          </p:nvSpPr>
          <p:spPr>
            <a:xfrm>
              <a:off x="-1870800" y="2914724"/>
              <a:ext cx="7607515" cy="156966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  <a:scene3d>
                <a:camera prst="orthographicFront"/>
                <a:lightRig rig="brightRoom" dir="t"/>
              </a:scene3d>
              <a:sp3d contourW="6350" prstMaterial="plastic">
                <a:bevelT w="20320" h="20320" prst="angle"/>
                <a:contourClr>
                  <a:schemeClr val="accent1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a:bodyPr>
            <a:lstStyle/>
            <a:p>
              <a:pPr algn="just" rtl="1"/>
              <a:r>
                <a:rPr lang="ar-SA" sz="4800" b="1" cap="all" dirty="0" smtClean="0">
                  <a:ln/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itchFamily="2" charset="-78"/>
                  <a:cs typeface="Sakkal Majalla" pitchFamily="2" charset="-78"/>
                </a:rPr>
                <a:t>نماذج </a:t>
              </a:r>
              <a:r>
                <a:rPr lang="ar-SA" sz="4800" b="1" cap="all" dirty="0" smtClean="0">
                  <a:ln/>
                  <a:solidFill>
                    <a:schemeClr val="accent1"/>
                  </a:solidFill>
                  <a:effectLst>
                    <a:outerShdw blurRad="19685" dist="12700" dir="5400000" algn="tl" rotWithShape="0">
                      <a:schemeClr val="accent1">
                        <a:satMod val="130000"/>
                        <a:alpha val="60000"/>
                      </a:schemeClr>
                    </a:outerShdw>
                    <a:reflection blurRad="10000" stA="55000" endPos="48000" dist="500" dir="5400000" sy="-100000" algn="bl" rotWithShape="0"/>
                  </a:effectLst>
                  <a:latin typeface="Sakkal Majalla" pitchFamily="2" charset="-78"/>
                  <a:cs typeface="Sakkal Majalla" pitchFamily="2" charset="-78"/>
                </a:rPr>
                <a:t>القيادة الدولية</a:t>
              </a:r>
              <a:endParaRPr lang="ar-SA" sz="4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48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Sakkal Majalla" pitchFamily="2" charset="-78"/>
                <a:cs typeface="Sakkal Majalla" pitchFamily="2" charset="-78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1DC28A43-AA71-4F49-89C1-29993AF737F9}"/>
                </a:ext>
              </a:extLst>
            </p:cNvPr>
            <p:cNvCxnSpPr/>
            <p:nvPr/>
          </p:nvCxnSpPr>
          <p:spPr>
            <a:xfrm>
              <a:off x="1315070" y="3649347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94319" y="1595644"/>
            <a:ext cx="8397748" cy="523220"/>
          </a:xfrm>
          <a:prstGeom prst="rect">
            <a:avLst/>
          </a:prstGeom>
          <a:solidFill>
            <a:srgbClr val="D6E9F6"/>
          </a:solidFill>
        </p:spPr>
        <p:txBody>
          <a:bodyPr wrap="none">
            <a:spAutoFit/>
          </a:bodyPr>
          <a:lstStyle/>
          <a:p>
            <a:pPr rtl="1"/>
            <a:r>
              <a:rPr lang="ar-SA" sz="28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نموذج القيادة </a:t>
            </a:r>
            <a:r>
              <a:rPr lang="ar-SA" sz="28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التحويلية:</a:t>
            </a:r>
            <a:r>
              <a:rPr lang="ar-SA" sz="28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fr-FR" sz="2800" b="1" dirty="0" err="1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Transformational</a:t>
            </a:r>
            <a:r>
              <a:rPr lang="fr-FR" sz="2800" b="1" dirty="0" smtClean="0">
                <a:ln w="1905"/>
                <a:solidFill>
                  <a:srgbClr val="0070C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Leadership Model</a:t>
            </a:r>
            <a:endParaRPr lang="fr-FR" sz="2800" b="1" dirty="0">
              <a:ln w="1905"/>
              <a:solidFill>
                <a:srgbClr val="0070C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3172690" y="2412204"/>
            <a:ext cx="839817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algn="just" rtl="1" fontAlgn="base">
              <a:spcBef>
                <a:spcPct val="0"/>
              </a:spcBef>
              <a:spcAft>
                <a:spcPct val="0"/>
              </a:spcAft>
            </a:pP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يؤكد نموذج القيادة التحويلية على قدرة القائد على إلهام وتحفيز المتابعين لتحقيق نتائج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استثنائية.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اقترح </a:t>
            </a:r>
            <a:r>
              <a:rPr lang="fr-FR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Bass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و </a:t>
            </a:r>
            <a:r>
              <a:rPr lang="fr-FR" sz="2800" b="1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Riggio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 </a:t>
            </a:r>
            <a:r>
              <a:rPr lang="ar-SA" sz="2800" b="1" dirty="0" err="1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(</a:t>
            </a:r>
            <a:r>
              <a:rPr lang="fr-FR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2006</a:t>
            </a:r>
            <a:r>
              <a:rPr lang="ar-SA" sz="2800" b="1" dirty="0" smtClean="0">
                <a:solidFill>
                  <a:srgbClr val="445467"/>
                </a:solidFill>
                <a:latin typeface="Sakkal Majalla" pitchFamily="2" charset="-78"/>
                <a:ea typeface="Calibri" pitchFamily="34" charset="0"/>
                <a:cs typeface="Sakkal Majalla" pitchFamily="2" charset="-78"/>
              </a:rPr>
              <a:t>) إطارًا شاملاً للقيادة التحويلية، يشمل أربعة أبعاد: التأثير المثالي، التحفيز الملهم، الحث الفكري، والاهتمام الفردي.</a:t>
            </a:r>
            <a:endParaRPr lang="fr-FR" sz="2800" b="1" dirty="0" smtClean="0">
              <a:solidFill>
                <a:srgbClr val="445467"/>
              </a:solidFill>
              <a:latin typeface="Sakkal Majalla" pitchFamily="2" charset="-78"/>
              <a:ea typeface="Calibri" pitchFamily="34" charset="0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lidehelper - 14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0920"/>
      </a:accent1>
      <a:accent2>
        <a:srgbClr val="A53860"/>
      </a:accent2>
      <a:accent3>
        <a:srgbClr val="DA627D"/>
      </a:accent3>
      <a:accent4>
        <a:srgbClr val="FFA5AB"/>
      </a:accent4>
      <a:accent5>
        <a:srgbClr val="F9DBBD"/>
      </a:accent5>
      <a:accent6>
        <a:srgbClr val="EFECCA"/>
      </a:accent6>
      <a:hlink>
        <a:srgbClr val="450920"/>
      </a:hlink>
      <a:folHlink>
        <a:srgbClr val="A5386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9385</TotalTime>
  <Words>1597</Words>
  <Application>Microsoft Office PowerPoint</Application>
  <PresentationFormat>Personnalisé</PresentationFormat>
  <Paragraphs>223</Paragraphs>
  <Slides>24</Slides>
  <Notes>22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Office Theme</vt:lpstr>
      <vt:lpstr>السنة الأولى ماستر تخصص ريادة الأعمال مقياس الاستراتيجية الدولية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  <vt:lpstr>Diapositive 23</vt:lpstr>
      <vt:lpstr>Contact Info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www.presentation-powerpoint.com</dc:title>
  <dc:creator>YUSF</dc:creator>
  <cp:keywords>www.presentation-powerpoint.com</cp:keywords>
  <cp:lastModifiedBy>Amira Informatique</cp:lastModifiedBy>
  <cp:revision>202</cp:revision>
  <dcterms:created xsi:type="dcterms:W3CDTF">2018-11-30T14:16:14Z</dcterms:created>
  <dcterms:modified xsi:type="dcterms:W3CDTF">2023-12-05T16:26:21Z</dcterms:modified>
  <cp:category>www.presentation-powerpoint.com</cp:category>
</cp:coreProperties>
</file>