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4" r:id="rId1"/>
  </p:sldMasterIdLst>
  <p:notesMasterIdLst>
    <p:notesMasterId r:id="rId18"/>
  </p:notesMasterIdLst>
  <p:sldIdLst>
    <p:sldId id="295" r:id="rId2"/>
    <p:sldId id="296" r:id="rId3"/>
    <p:sldId id="297" r:id="rId4"/>
    <p:sldId id="298" r:id="rId5"/>
    <p:sldId id="299" r:id="rId6"/>
    <p:sldId id="302" r:id="rId7"/>
    <p:sldId id="305" r:id="rId8"/>
    <p:sldId id="307" r:id="rId9"/>
    <p:sldId id="306" r:id="rId10"/>
    <p:sldId id="309" r:id="rId11"/>
    <p:sldId id="362" r:id="rId12"/>
    <p:sldId id="363" r:id="rId13"/>
    <p:sldId id="364" r:id="rId14"/>
    <p:sldId id="310" r:id="rId15"/>
    <p:sldId id="311" r:id="rId16"/>
    <p:sldId id="313" r:id="rId17"/>
  </p:sldIdLst>
  <p:sldSz cx="9144000" cy="6858000" type="screen4x3"/>
  <p:notesSz cx="6858000" cy="9144000"/>
  <p:defaultTextStyle>
    <a:defPPr>
      <a:defRPr lang="ar-SA"/>
    </a:defPPr>
    <a:lvl1pPr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1pPr>
    <a:lvl2pPr marL="4572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2pPr>
    <a:lvl3pPr marL="9144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3pPr>
    <a:lvl4pPr marL="13716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4pPr>
    <a:lvl5pPr marL="18288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668" autoAdjust="0"/>
  </p:normalViewPr>
  <p:slideViewPr>
    <p:cSldViewPr>
      <p:cViewPr varScale="1">
        <p:scale>
          <a:sx n="64" d="100"/>
          <a:sy n="64" d="100"/>
        </p:scale>
        <p:origin x="14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1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endParaRPr lang="fr-FR"/>
          </a:p>
        </p:txBody>
      </p:sp>
      <p:sp>
        <p:nvSpPr>
          <p:cNvPr id="1290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3482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2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fld id="{16BB61DB-A526-40B0-A0D4-A46AE107A9AC}"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pPr>
              <a:defRPr/>
            </a:pPr>
            <a:fld id="{B07EE3DB-6DEF-40D6-BEC0-29258C2A2FBA}" type="datetime1">
              <a:rPr lang="ar-SA" smtClean="0"/>
              <a:pPr>
                <a:defRPr/>
              </a:pPr>
              <a:t>24/05/1446</a:t>
            </a:fld>
            <a:endParaRPr lang="en-US" altLang="en-US"/>
          </a:p>
        </p:txBody>
      </p:sp>
      <p:sp>
        <p:nvSpPr>
          <p:cNvPr id="17" name="Espace réservé du pied de page 16"/>
          <p:cNvSpPr>
            <a:spLocks noGrp="1"/>
          </p:cNvSpPr>
          <p:nvPr>
            <p:ph type="ftr" sz="quarter" idx="11"/>
          </p:nvPr>
        </p:nvSpPr>
        <p:spPr>
          <a:xfrm>
            <a:off x="5410200" y="4205288"/>
            <a:ext cx="1295400" cy="457200"/>
          </a:xfrm>
        </p:spPr>
        <p:txBody>
          <a:bodyPr/>
          <a:lstStyle/>
          <a:p>
            <a:pPr>
              <a:defRPr/>
            </a:pPr>
            <a:endParaRPr lang="en-US" altLang="en-US"/>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69CC29E9-90B9-4F2F-B0F0-7F018BCBB2D9}" type="slidenum">
              <a:rPr lang="en-US" altLang="en-US" smtClean="0"/>
              <a:pPr>
                <a:defRPr/>
              </a:pPr>
              <a:t>‹N°›</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28AC5908-C31E-4C6D-B8B4-AB6489BBB1AF}" type="datetime1">
              <a:rPr lang="ar-SA" smtClean="0"/>
              <a:pPr>
                <a:defRPr/>
              </a:pPr>
              <a:t>24/05/1446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98A6FAE9-05B8-4788-A91F-F088D525463B}" type="slidenum">
              <a:rPr lang="en-US" altLang="en-US" smtClean="0"/>
              <a:pPr>
                <a:defRPr/>
              </a:pPr>
              <a:t>‹N°›</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E2E83362-DFCB-4593-BFBE-E497348D60FA}" type="datetime1">
              <a:rPr lang="ar-SA" smtClean="0"/>
              <a:pPr>
                <a:defRPr/>
              </a:pPr>
              <a:t>24/05/1446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190B4008-AE3A-4837-B35B-C96975F65491}" type="slidenum">
              <a:rPr lang="en-US" altLang="en-US" smtClean="0"/>
              <a:pPr>
                <a:defRPr/>
              </a:pPr>
              <a:t>‹N°›</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9A29B6D-B76B-462D-BA81-73E662CA6C53}" type="datetime1">
              <a:rPr lang="ar-SA" smtClean="0"/>
              <a:pPr>
                <a:defRPr/>
              </a:pPr>
              <a:t>24/05/1446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8DAE35FF-2751-417C-B8EA-BE0C77B1EE3B}" type="slidenum">
              <a:rPr lang="en-US" altLang="en-US" smtClean="0"/>
              <a:pPr>
                <a:defRPr/>
              </a:pPr>
              <a:t>‹N°›</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pPr>
              <a:defRPr/>
            </a:pPr>
            <a:fld id="{B2AA57CC-3E1D-4165-A53E-C907DC7F08B6}" type="datetime1">
              <a:rPr lang="ar-SA" smtClean="0"/>
              <a:pPr>
                <a:defRPr/>
              </a:pPr>
              <a:t>24/05/1446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3987873A-1528-4900-A663-0850EAE787DF}" type="slidenum">
              <a:rPr lang="en-US" altLang="en-US" smtClean="0"/>
              <a:pPr>
                <a:defRPr/>
              </a:pPr>
              <a:t>‹N°›</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B9414F5A-2755-4038-8396-7468718FDB78}" type="datetime1">
              <a:rPr lang="ar-SA" smtClean="0"/>
              <a:pPr>
                <a:defRPr/>
              </a:pPr>
              <a:t>24/05/1446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DB5FCCB4-C31A-4151-83DB-ED8B6AD5E9B9}" type="slidenum">
              <a:rPr lang="en-US" altLang="en-US" smtClean="0"/>
              <a:pPr>
                <a:defRPr/>
              </a:pPr>
              <a:t>‹N°›</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e la date 25"/>
          <p:cNvSpPr>
            <a:spLocks noGrp="1"/>
          </p:cNvSpPr>
          <p:nvPr>
            <p:ph type="dt" sz="half" idx="10"/>
          </p:nvPr>
        </p:nvSpPr>
        <p:spPr/>
        <p:txBody>
          <a:bodyPr rtlCol="0"/>
          <a:lstStyle/>
          <a:p>
            <a:pPr>
              <a:defRPr/>
            </a:pPr>
            <a:fld id="{32D71E53-31EE-4825-ACE1-D74087E03C7B}" type="datetime1">
              <a:rPr lang="ar-SA" smtClean="0"/>
              <a:pPr>
                <a:defRPr/>
              </a:pPr>
              <a:t>24/05/1446</a:t>
            </a:fld>
            <a:endParaRPr lang="en-US" altLang="en-US"/>
          </a:p>
        </p:txBody>
      </p:sp>
      <p:sp>
        <p:nvSpPr>
          <p:cNvPr id="27" name="Espace réservé du numéro de diapositive 26"/>
          <p:cNvSpPr>
            <a:spLocks noGrp="1"/>
          </p:cNvSpPr>
          <p:nvPr>
            <p:ph type="sldNum" sz="quarter" idx="11"/>
          </p:nvPr>
        </p:nvSpPr>
        <p:spPr/>
        <p:txBody>
          <a:bodyPr rtlCol="0"/>
          <a:lstStyle/>
          <a:p>
            <a:pPr>
              <a:defRPr/>
            </a:pPr>
            <a:fld id="{F163A17B-A95D-4FC5-A35B-236DA7DCD686}" type="slidenum">
              <a:rPr lang="en-US" altLang="en-US" smtClean="0"/>
              <a:pPr>
                <a:defRPr/>
              </a:pPr>
              <a:t>‹N°›</a:t>
            </a:fld>
            <a:endParaRPr lang="en-US" altLang="en-US"/>
          </a:p>
        </p:txBody>
      </p:sp>
      <p:sp>
        <p:nvSpPr>
          <p:cNvPr id="28" name="Espace réservé du pied de page 27"/>
          <p:cNvSpPr>
            <a:spLocks noGrp="1"/>
          </p:cNvSpPr>
          <p:nvPr>
            <p:ph type="ftr" sz="quarter" idx="12"/>
          </p:nvPr>
        </p:nvSpPr>
        <p:spPr/>
        <p:txBody>
          <a:bodyPr rtlCol="0"/>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pPr>
              <a:defRPr/>
            </a:pPr>
            <a:fld id="{3F8C4444-85C6-447B-9BD1-F12CDA5D6664}" type="datetime1">
              <a:rPr lang="ar-SA" smtClean="0"/>
              <a:pPr>
                <a:defRPr/>
              </a:pPr>
              <a:t>24/05/1446</a:t>
            </a:fld>
            <a:endParaRPr lang="en-US" altLang="en-US"/>
          </a:p>
        </p:txBody>
      </p:sp>
      <p:sp>
        <p:nvSpPr>
          <p:cNvPr id="4" name="Espace réservé du pied de page 3"/>
          <p:cNvSpPr>
            <a:spLocks noGrp="1"/>
          </p:cNvSpPr>
          <p:nvPr>
            <p:ph type="ftr" sz="quarter" idx="11"/>
          </p:nvPr>
        </p:nvSpPr>
        <p:spPr>
          <a:xfrm>
            <a:off x="5257800" y="612648"/>
            <a:ext cx="1325880" cy="457200"/>
          </a:xfrm>
        </p:spPr>
        <p:txBody>
          <a:bodyPr/>
          <a:lstStyle/>
          <a:p>
            <a:pPr>
              <a:defRPr/>
            </a:pPr>
            <a:endParaRPr lang="en-US" altLang="en-US"/>
          </a:p>
        </p:txBody>
      </p:sp>
      <p:sp>
        <p:nvSpPr>
          <p:cNvPr id="5" name="Espace réservé du numéro de diapositive 4"/>
          <p:cNvSpPr>
            <a:spLocks noGrp="1"/>
          </p:cNvSpPr>
          <p:nvPr>
            <p:ph type="sldNum" sz="quarter" idx="12"/>
          </p:nvPr>
        </p:nvSpPr>
        <p:spPr>
          <a:xfrm>
            <a:off x="8174736" y="2272"/>
            <a:ext cx="762000" cy="365760"/>
          </a:xfrm>
        </p:spPr>
        <p:txBody>
          <a:bodyPr/>
          <a:lstStyle/>
          <a:p>
            <a:pPr>
              <a:defRPr/>
            </a:pPr>
            <a:fld id="{D294BB9C-C4AB-4612-BD87-472DFE4A1E4F}" type="slidenum">
              <a:rPr lang="en-US" altLang="en-US" smtClean="0"/>
              <a:pPr>
                <a:defRPr/>
              </a:pPr>
              <a:t>‹N°›</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8C34E137-E2B2-479D-ACCB-0C437DFF228C}" type="datetime1">
              <a:rPr lang="ar-SA" smtClean="0"/>
              <a:pPr>
                <a:defRPr/>
              </a:pPr>
              <a:t>24/05/1446</a:t>
            </a:fld>
            <a:endParaRPr lang="en-US" altLang="en-US"/>
          </a:p>
        </p:txBody>
      </p:sp>
      <p:sp>
        <p:nvSpPr>
          <p:cNvPr id="3" name="Espace réservé du pied de page 2"/>
          <p:cNvSpPr>
            <a:spLocks noGrp="1"/>
          </p:cNvSpPr>
          <p:nvPr>
            <p:ph type="ftr" sz="quarter" idx="11"/>
          </p:nvPr>
        </p:nvSpPr>
        <p:spPr/>
        <p:txBody>
          <a:bodyPr/>
          <a:lstStyle/>
          <a:p>
            <a:pPr>
              <a:defRPr/>
            </a:pPr>
            <a:endParaRPr lang="en-US" altLang="en-US"/>
          </a:p>
        </p:txBody>
      </p:sp>
      <p:sp>
        <p:nvSpPr>
          <p:cNvPr id="4" name="Espace réservé du numéro de diapositive 3"/>
          <p:cNvSpPr>
            <a:spLocks noGrp="1"/>
          </p:cNvSpPr>
          <p:nvPr>
            <p:ph type="sldNum" sz="quarter" idx="12"/>
          </p:nvPr>
        </p:nvSpPr>
        <p:spPr/>
        <p:txBody>
          <a:bodyPr/>
          <a:lstStyle/>
          <a:p>
            <a:pPr>
              <a:defRPr/>
            </a:pPr>
            <a:fld id="{B2FD19BD-8BED-478B-BDE4-9C33C5152715}" type="slidenum">
              <a:rPr lang="en-US" altLang="en-US" smtClean="0"/>
              <a:pPr>
                <a:defRPr/>
              </a:pPr>
              <a:t>‹N°›</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F1E77053-109B-4508-A0E7-1C0A7D39808C}" type="datetime1">
              <a:rPr lang="ar-SA" smtClean="0"/>
              <a:pPr>
                <a:defRPr/>
              </a:pPr>
              <a:t>24/05/1446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4F8991A2-7BA0-40F0-873B-6C80AAF3C296}" type="slidenum">
              <a:rPr lang="en-US" altLang="en-US" smtClean="0"/>
              <a:pPr>
                <a:defRPr/>
              </a:pPr>
              <a:t>‹N°›</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fld id="{22402DE2-1460-470F-8945-ED158DC252D4}" type="datetime1">
              <a:rPr lang="ar-SA" smtClean="0"/>
              <a:pPr>
                <a:defRPr/>
              </a:pPr>
              <a:t>24/05/1446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69E67609-3448-446B-A2C8-415761410D85}" type="slidenum">
              <a:rPr lang="en-US" altLang="en-US" smtClean="0"/>
              <a:pPr>
                <a:defRPr/>
              </a:pPr>
              <a:t>‹N°›</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99D40CB4-BC75-486B-B5B8-AF544F706206}" type="datetime1">
              <a:rPr lang="ar-SA" smtClean="0"/>
              <a:pPr>
                <a:defRPr/>
              </a:pPr>
              <a:t>24/05/1446</a:t>
            </a:fld>
            <a:endParaRPr lang="en-US" altLang="en-US"/>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ltLang="en-US"/>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CEC7B2F8-6BEF-4424-A45C-06392B8E4FFE}" type="slidenum">
              <a:rPr lang="en-US" altLang="en-US" smtClean="0"/>
              <a:pPr>
                <a:defRPr/>
              </a:pPr>
              <a:t>‹N°›</a:t>
            </a:fld>
            <a:endParaRPr lang="en-US" altLang="en-US"/>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Analyse syntaxique ascendante</a:t>
            </a:r>
            <a:endParaRPr lang="ar-DZ"/>
          </a:p>
        </p:txBody>
      </p:sp>
      <p:sp>
        <p:nvSpPr>
          <p:cNvPr id="39941" name="Rectangle 3"/>
          <p:cNvSpPr>
            <a:spLocks noGrp="1" noChangeArrowheads="1"/>
          </p:cNvSpPr>
          <p:nvPr>
            <p:ph idx="1"/>
          </p:nvPr>
        </p:nvSpPr>
        <p:spPr>
          <a:xfrm>
            <a:off x="457200" y="981075"/>
            <a:ext cx="8401050" cy="5059363"/>
          </a:xfrm>
        </p:spPr>
        <p:txBody>
          <a:bodyPr/>
          <a:lstStyle/>
          <a:p>
            <a:pPr algn="l" rtl="0"/>
            <a:r>
              <a:rPr lang="fr-FR" sz="1800">
                <a:latin typeface="Times New Roman" pitchFamily="18" charset="0"/>
                <a:cs typeface="Times New Roman" pitchFamily="18" charset="0"/>
              </a:rPr>
              <a:t>Construire un arbre de dérivation du bas (les feuilles, ou les unités lexicales) vers le haut (la racine, ou l'axiome de départ).</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Le modèle général utilisé est le modèle par </a:t>
            </a:r>
            <a:r>
              <a:rPr lang="fr-FR" sz="1800" b="1">
                <a:latin typeface="Times New Roman" pitchFamily="18" charset="0"/>
                <a:cs typeface="Times New Roman" pitchFamily="18" charset="0"/>
              </a:rPr>
              <a:t>décalages–réductions</a:t>
            </a:r>
            <a:r>
              <a:rPr lang="fr-FR" sz="1800">
                <a:latin typeface="Times New Roman" pitchFamily="18" charset="0"/>
                <a:cs typeface="Times New Roman" pitchFamily="18" charset="0"/>
              </a:rPr>
              <a:t>. C'est à dire que l'on ne s'autorise que deux opérations :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Décalage (shift)</a:t>
            </a:r>
            <a:r>
              <a:rPr lang="fr-FR" sz="1800">
                <a:latin typeface="Times New Roman" pitchFamily="18" charset="0"/>
                <a:cs typeface="Times New Roman" pitchFamily="18" charset="0"/>
              </a:rPr>
              <a:t> : décaler d'une lettre le pointeur sur le mot en entrée. </a:t>
            </a:r>
            <a:endParaRPr lang="en-US" sz="1800">
              <a:latin typeface="Times New Roman" pitchFamily="18" charset="0"/>
              <a:cs typeface="Times New Roman" pitchFamily="18" charset="0"/>
            </a:endParaRPr>
          </a:p>
          <a:p>
            <a:pPr algn="l" rtl="0">
              <a:buFont typeface="Garamond" pitchFamily="18" charset="0"/>
              <a:buAutoNum type="arabicPeriod"/>
            </a:pPr>
            <a:r>
              <a:rPr lang="fr-FR" sz="1800" b="1">
                <a:latin typeface="Times New Roman" pitchFamily="18" charset="0"/>
                <a:cs typeface="Times New Roman" pitchFamily="18" charset="0"/>
              </a:rPr>
              <a:t>Réduction (reduce)</a:t>
            </a:r>
            <a:r>
              <a:rPr lang="fr-FR" sz="1800">
                <a:latin typeface="Times New Roman" pitchFamily="18" charset="0"/>
                <a:cs typeface="Times New Roman" pitchFamily="18" charset="0"/>
              </a:rPr>
              <a:t> : Remplacer une chaîne par un non-terminal en utilisant une des règles de production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519242CB-8375-41DB-B5E8-3E432FEFA618}" type="slidenum">
              <a:rPr lang="en-US" altLang="en-US"/>
              <a:pPr>
                <a:defRPr/>
              </a:pPr>
              <a:t>1</a:t>
            </a:fld>
            <a:endParaRPr lang="en-US" altLang="en-US"/>
          </a:p>
        </p:txBody>
      </p:sp>
      <p:sp>
        <p:nvSpPr>
          <p:cNvPr id="3993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77DD708-D87E-4178-9696-59D19F04A632}" type="slidenum">
              <a:rPr lang="ar-SA" altLang="en-US" sz="1200">
                <a:latin typeface="Garamond" pitchFamily="18" charset="0"/>
                <a:cs typeface="Arial" charset="0"/>
              </a:rPr>
              <a:pPr algn="r">
                <a:spcBef>
                  <a:spcPct val="0"/>
                </a:spcBef>
                <a:buClrTx/>
                <a:buSzTx/>
                <a:buFontTx/>
                <a:buNone/>
              </a:pPr>
              <a:t>1</a:t>
            </a:fld>
            <a:endParaRPr lang="en-US" altLang="en-US" sz="1200">
              <a:latin typeface="Garamond" pitchFamily="18"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Exemple</a:t>
            </a:r>
            <a:endParaRPr lang="en-US" sz="3600" b="1">
              <a:latin typeface="Times New Roman" pitchFamily="18" charset="0"/>
              <a:cs typeface="Times New Roman" pitchFamily="18" charset="0"/>
            </a:endParaRPr>
          </a:p>
        </p:txBody>
      </p:sp>
      <p:sp>
        <p:nvSpPr>
          <p:cNvPr id="49157"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a:latin typeface="Times New Roman" pitchFamily="18" charset="0"/>
                <a:cs typeface="Times New Roman" pitchFamily="18" charset="0"/>
              </a:rPr>
              <a:t>Soit la grammaire: </a:t>
            </a:r>
            <a:r>
              <a:rPr lang="fr-FR" sz="1800" b="1">
                <a:latin typeface="Times New Roman" pitchFamily="18" charset="0"/>
                <a:cs typeface="Times New Roman" pitchFamily="18" charset="0"/>
              </a:rPr>
              <a:t>E →E+E|E*E|(E)|nb </a:t>
            </a:r>
            <a:r>
              <a:rPr lang="fr-FR" sz="1800">
                <a:latin typeface="Times New Roman" pitchFamily="18" charset="0"/>
                <a:cs typeface="Times New Roman" pitchFamily="18" charset="0"/>
              </a:rPr>
              <a:t>et</a:t>
            </a:r>
          </a:p>
          <a:p>
            <a:pPr algn="l" rtl="0">
              <a:buFont typeface="Wingdings" pitchFamily="2" charset="2"/>
              <a:buNone/>
            </a:pPr>
            <a:r>
              <a:rPr lang="fr-FR" sz="1800">
                <a:latin typeface="Times New Roman" pitchFamily="18" charset="0"/>
                <a:cs typeface="Times New Roman" pitchFamily="18" charset="0"/>
              </a:rPr>
              <a:t>Soit à analyser 3+4+5. </a:t>
            </a:r>
          </a:p>
          <a:p>
            <a:pPr algn="l" rtl="0">
              <a:buFont typeface="Wingdings" pitchFamily="2" charset="2"/>
              <a:buNone/>
            </a:pPr>
            <a:r>
              <a:rPr lang="fr-FR" sz="1800">
                <a:latin typeface="Times New Roman" pitchFamily="18" charset="0"/>
                <a:cs typeface="Times New Roman" pitchFamily="18" charset="0"/>
              </a:rPr>
              <a:t>Lorsqu'on lit le 2</a:t>
            </a:r>
            <a:r>
              <a:rPr lang="fr-FR" sz="1800" baseline="30000">
                <a:latin typeface="Times New Roman" pitchFamily="18" charset="0"/>
                <a:cs typeface="Times New Roman" pitchFamily="18" charset="0"/>
              </a:rPr>
              <a:t>ème</a:t>
            </a:r>
            <a:r>
              <a:rPr lang="fr-FR" sz="1800">
                <a:latin typeface="Times New Roman" pitchFamily="18" charset="0"/>
                <a:cs typeface="Times New Roman" pitchFamily="18" charset="0"/>
              </a:rPr>
              <a:t> + on a le choix entre: </a:t>
            </a:r>
          </a:p>
          <a:p>
            <a:pPr algn="l" rtl="0">
              <a:buFont typeface="Garamond" pitchFamily="18" charset="0"/>
              <a:buAutoNum type="arabicPeriod"/>
            </a:pPr>
            <a:r>
              <a:rPr lang="fr-FR" sz="1800">
                <a:latin typeface="Times New Roman" pitchFamily="18" charset="0"/>
                <a:cs typeface="Times New Roman" pitchFamily="18" charset="0"/>
              </a:rPr>
              <a:t>Réduire ce qu'on a déjà lu par </a:t>
            </a:r>
            <a:r>
              <a:rPr lang="fr-FR" sz="1800" b="1">
                <a:latin typeface="Times New Roman" pitchFamily="18" charset="0"/>
                <a:cs typeface="Times New Roman" pitchFamily="18" charset="0"/>
              </a:rPr>
              <a:t>E →E+E</a:t>
            </a:r>
            <a:r>
              <a:rPr lang="fr-FR" sz="1800">
                <a:latin typeface="Times New Roman" pitchFamily="18" charset="0"/>
                <a:cs typeface="Times New Roman" pitchFamily="18" charset="0"/>
              </a:rPr>
              <a:t>. Ce qui nous donnera finalement le calcul (3+4)+5 </a:t>
            </a:r>
            <a:endParaRPr lang="en-US" sz="1800">
              <a:latin typeface="Times New Roman" pitchFamily="18" charset="0"/>
              <a:cs typeface="Times New Roman" pitchFamily="18" charset="0"/>
            </a:endParaRPr>
          </a:p>
          <a:p>
            <a:pPr algn="l" rtl="0">
              <a:buFont typeface="Garamond" pitchFamily="18" charset="0"/>
              <a:buAutoNum type="arabicPeriod"/>
            </a:pPr>
            <a:r>
              <a:rPr lang="fr-FR" sz="1800">
                <a:latin typeface="Times New Roman" pitchFamily="18" charset="0"/>
                <a:cs typeface="Times New Roman" pitchFamily="18" charset="0"/>
              </a:rPr>
              <a:t>Décaler ce +, ce qui nous donnera finalement le calcul 3+(4+5).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Ici c'est pareil. Mais bon, + est associatif à gauche, donc on préfèrera réduire. Soit à analyser 3+4*5. Lorsqu'on lit le * on a encore un choix shift/reduce. Si l'on réduit on calcule (3+4)*5, si on décale on calcule 3+(4*5) ! Il </a:t>
            </a:r>
            <a:r>
              <a:rPr lang="fr-FR" sz="1800" b="1">
                <a:latin typeface="Times New Roman" pitchFamily="18" charset="0"/>
                <a:cs typeface="Times New Roman" pitchFamily="18" charset="0"/>
              </a:rPr>
              <a:t>faut</a:t>
            </a:r>
            <a:r>
              <a:rPr lang="fr-FR" sz="1800">
                <a:latin typeface="Times New Roman" pitchFamily="18" charset="0"/>
                <a:cs typeface="Times New Roman" pitchFamily="18" charset="0"/>
              </a:rPr>
              <a:t> décaler.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Soit à analyser 3*4+5. On ne s'en fout pas non plus, il faut réduire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sym typeface="Wingdings" pitchFamily="2" charset="2"/>
              </a:rPr>
              <a:t></a:t>
            </a:r>
            <a:r>
              <a:rPr lang="fr-FR" sz="1800">
                <a:latin typeface="Times New Roman" pitchFamily="18" charset="0"/>
                <a:cs typeface="Times New Roman" pitchFamily="18" charset="0"/>
              </a:rPr>
              <a:t>il faut mettre quelque part dans l'analyseur le fait que * est prioritaire sur +.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867D0FB2-6E0B-483C-9AC8-67682E169BD3}" type="slidenum">
              <a:rPr lang="en-US" altLang="en-US"/>
              <a:pPr>
                <a:defRPr/>
              </a:pPr>
              <a:t>10</a:t>
            </a:fld>
            <a:endParaRPr lang="en-US" altLang="en-US"/>
          </a:p>
        </p:txBody>
      </p:sp>
      <p:sp>
        <p:nvSpPr>
          <p:cNvPr id="4915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C29D91AD-170C-40EB-99AC-A64942CC34B6}" type="slidenum">
              <a:rPr lang="ar-SA" altLang="en-US" sz="1200">
                <a:latin typeface="Garamond" pitchFamily="18" charset="0"/>
                <a:cs typeface="Arial" charset="0"/>
              </a:rPr>
              <a:pPr algn="r">
                <a:spcBef>
                  <a:spcPct val="0"/>
                </a:spcBef>
                <a:buClrTx/>
                <a:buSzTx/>
                <a:buFontTx/>
                <a:buNone/>
              </a:pPr>
              <a:t>10</a:t>
            </a:fld>
            <a:endParaRPr lang="en-US" altLang="en-US" sz="1200">
              <a:latin typeface="Garamond" pitchFamily="18"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BB7CD3-B565-FCDA-BB12-A060F5FEEAFB}"/>
              </a:ext>
            </a:extLst>
          </p:cNvPr>
          <p:cNvSpPr>
            <a:spLocks noGrp="1"/>
          </p:cNvSpPr>
          <p:nvPr>
            <p:ph type="title"/>
          </p:nvPr>
        </p:nvSpPr>
        <p:spPr>
          <a:xfrm>
            <a:off x="107504" y="368032"/>
            <a:ext cx="8229600" cy="1066800"/>
          </a:xfrm>
        </p:spPr>
        <p:txBody>
          <a:bodyPr>
            <a:normAutofit/>
          </a:bodyPr>
          <a:lstStyle/>
          <a:p>
            <a:r>
              <a:rPr lang="fr-FR" dirty="0"/>
              <a:t>LR(1)</a:t>
            </a:r>
          </a:p>
        </p:txBody>
      </p:sp>
      <p:sp>
        <p:nvSpPr>
          <p:cNvPr id="4" name="Espace réservé du numéro de diapositive 3">
            <a:extLst>
              <a:ext uri="{FF2B5EF4-FFF2-40B4-BE49-F238E27FC236}">
                <a16:creationId xmlns:a16="http://schemas.microsoft.com/office/drawing/2014/main" id="{84BB5B31-D01F-7327-0E6B-33358295FE4A}"/>
              </a:ext>
            </a:extLst>
          </p:cNvPr>
          <p:cNvSpPr>
            <a:spLocks noGrp="1"/>
          </p:cNvSpPr>
          <p:nvPr>
            <p:ph type="sldNum" sz="quarter" idx="12"/>
          </p:nvPr>
        </p:nvSpPr>
        <p:spPr/>
        <p:txBody>
          <a:bodyPr/>
          <a:lstStyle/>
          <a:p>
            <a:pPr>
              <a:defRPr/>
            </a:pPr>
            <a:fld id="{8DAE35FF-2751-417C-B8EA-BE0C77B1EE3B}" type="slidenum">
              <a:rPr lang="en-US" altLang="en-US" smtClean="0"/>
              <a:pPr>
                <a:defRPr/>
              </a:pPr>
              <a:t>11</a:t>
            </a:fld>
            <a:endParaRPr lang="en-US" altLang="en-US"/>
          </a:p>
        </p:txBody>
      </p:sp>
      <p:pic>
        <p:nvPicPr>
          <p:cNvPr id="6" name="Image 5">
            <a:extLst>
              <a:ext uri="{FF2B5EF4-FFF2-40B4-BE49-F238E27FC236}">
                <a16:creationId xmlns:a16="http://schemas.microsoft.com/office/drawing/2014/main" id="{F63AC3A2-6829-3CC5-2FA8-5BFB4A0E8D94}"/>
              </a:ext>
            </a:extLst>
          </p:cNvPr>
          <p:cNvPicPr>
            <a:picLocks noChangeAspect="1"/>
          </p:cNvPicPr>
          <p:nvPr/>
        </p:nvPicPr>
        <p:blipFill>
          <a:blip r:embed="rId2"/>
          <a:stretch>
            <a:fillRect/>
          </a:stretch>
        </p:blipFill>
        <p:spPr>
          <a:xfrm>
            <a:off x="0" y="1862338"/>
            <a:ext cx="9144000" cy="4663006"/>
          </a:xfrm>
          <a:prstGeom prst="rect">
            <a:avLst/>
          </a:prstGeom>
        </p:spPr>
      </p:pic>
    </p:spTree>
    <p:extLst>
      <p:ext uri="{BB962C8B-B14F-4D97-AF65-F5344CB8AC3E}">
        <p14:creationId xmlns:p14="http://schemas.microsoft.com/office/powerpoint/2010/main" val="3999953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9682EC26-A817-445D-9971-0A1DD7A59A55}"/>
              </a:ext>
            </a:extLst>
          </p:cNvPr>
          <p:cNvSpPr>
            <a:spLocks noGrp="1"/>
          </p:cNvSpPr>
          <p:nvPr>
            <p:ph type="sldNum" sz="quarter" idx="12"/>
          </p:nvPr>
        </p:nvSpPr>
        <p:spPr/>
        <p:txBody>
          <a:bodyPr/>
          <a:lstStyle/>
          <a:p>
            <a:pPr>
              <a:defRPr/>
            </a:pPr>
            <a:fld id="{8DAE35FF-2751-417C-B8EA-BE0C77B1EE3B}" type="slidenum">
              <a:rPr lang="en-US" altLang="en-US" smtClean="0"/>
              <a:pPr>
                <a:defRPr/>
              </a:pPr>
              <a:t>12</a:t>
            </a:fld>
            <a:endParaRPr lang="en-US" altLang="en-US"/>
          </a:p>
        </p:txBody>
      </p:sp>
      <p:pic>
        <p:nvPicPr>
          <p:cNvPr id="6" name="Image 5">
            <a:extLst>
              <a:ext uri="{FF2B5EF4-FFF2-40B4-BE49-F238E27FC236}">
                <a16:creationId xmlns:a16="http://schemas.microsoft.com/office/drawing/2014/main" id="{DDD65410-DB14-B545-EC00-8B7DAF1F6940}"/>
              </a:ext>
            </a:extLst>
          </p:cNvPr>
          <p:cNvPicPr>
            <a:picLocks noChangeAspect="1"/>
          </p:cNvPicPr>
          <p:nvPr/>
        </p:nvPicPr>
        <p:blipFill>
          <a:blip r:embed="rId2"/>
          <a:stretch>
            <a:fillRect/>
          </a:stretch>
        </p:blipFill>
        <p:spPr>
          <a:xfrm>
            <a:off x="629143" y="1473543"/>
            <a:ext cx="7885714" cy="5123809"/>
          </a:xfrm>
          <a:prstGeom prst="rect">
            <a:avLst/>
          </a:prstGeom>
        </p:spPr>
      </p:pic>
      <p:sp>
        <p:nvSpPr>
          <p:cNvPr id="7" name="Titre 1">
            <a:extLst>
              <a:ext uri="{FF2B5EF4-FFF2-40B4-BE49-F238E27FC236}">
                <a16:creationId xmlns:a16="http://schemas.microsoft.com/office/drawing/2014/main" id="{C29A316E-7D83-D56B-3807-F4DF33ECFE3A}"/>
              </a:ext>
            </a:extLst>
          </p:cNvPr>
          <p:cNvSpPr txBox="1">
            <a:spLocks/>
          </p:cNvSpPr>
          <p:nvPr/>
        </p:nvSpPr>
        <p:spPr>
          <a:xfrm>
            <a:off x="326136" y="332656"/>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buFontTx/>
            </a:pPr>
            <a:r>
              <a:rPr lang="fr-FR"/>
              <a:t>LALR(1)</a:t>
            </a:r>
            <a:endParaRPr lang="fr-FR" dirty="0"/>
          </a:p>
        </p:txBody>
      </p:sp>
    </p:spTree>
    <p:extLst>
      <p:ext uri="{BB962C8B-B14F-4D97-AF65-F5344CB8AC3E}">
        <p14:creationId xmlns:p14="http://schemas.microsoft.com/office/powerpoint/2010/main" val="4037652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AFDA8E-0922-F78A-C9ED-A3E10A063091}"/>
              </a:ext>
            </a:extLst>
          </p:cNvPr>
          <p:cNvSpPr>
            <a:spLocks noGrp="1"/>
          </p:cNvSpPr>
          <p:nvPr>
            <p:ph type="title"/>
          </p:nvPr>
        </p:nvSpPr>
        <p:spPr>
          <a:xfrm>
            <a:off x="326136" y="398593"/>
            <a:ext cx="8229600" cy="1066800"/>
          </a:xfrm>
        </p:spPr>
        <p:txBody>
          <a:bodyPr>
            <a:normAutofit/>
          </a:bodyPr>
          <a:lstStyle/>
          <a:p>
            <a:r>
              <a:rPr lang="fr-FR" dirty="0"/>
              <a:t>LALR(1)</a:t>
            </a:r>
          </a:p>
        </p:txBody>
      </p:sp>
      <p:sp>
        <p:nvSpPr>
          <p:cNvPr id="4" name="Espace réservé du numéro de diapositive 3">
            <a:extLst>
              <a:ext uri="{FF2B5EF4-FFF2-40B4-BE49-F238E27FC236}">
                <a16:creationId xmlns:a16="http://schemas.microsoft.com/office/drawing/2014/main" id="{C2A86512-C8CC-B46C-DB64-2A28F2BAC671}"/>
              </a:ext>
            </a:extLst>
          </p:cNvPr>
          <p:cNvSpPr>
            <a:spLocks noGrp="1"/>
          </p:cNvSpPr>
          <p:nvPr>
            <p:ph type="sldNum" sz="quarter" idx="12"/>
          </p:nvPr>
        </p:nvSpPr>
        <p:spPr/>
        <p:txBody>
          <a:bodyPr/>
          <a:lstStyle/>
          <a:p>
            <a:pPr>
              <a:defRPr/>
            </a:pPr>
            <a:fld id="{8DAE35FF-2751-417C-B8EA-BE0C77B1EE3B}" type="slidenum">
              <a:rPr lang="en-US" altLang="en-US" smtClean="0"/>
              <a:pPr>
                <a:defRPr/>
              </a:pPr>
              <a:t>13</a:t>
            </a:fld>
            <a:endParaRPr lang="en-US" altLang="en-US"/>
          </a:p>
        </p:txBody>
      </p:sp>
      <p:pic>
        <p:nvPicPr>
          <p:cNvPr id="6" name="Image 5">
            <a:extLst>
              <a:ext uri="{FF2B5EF4-FFF2-40B4-BE49-F238E27FC236}">
                <a16:creationId xmlns:a16="http://schemas.microsoft.com/office/drawing/2014/main" id="{EF126A7D-B7C4-76F0-037B-61A28E4E30CA}"/>
              </a:ext>
            </a:extLst>
          </p:cNvPr>
          <p:cNvPicPr>
            <a:picLocks noChangeAspect="1"/>
          </p:cNvPicPr>
          <p:nvPr/>
        </p:nvPicPr>
        <p:blipFill>
          <a:blip r:embed="rId2"/>
          <a:stretch>
            <a:fillRect/>
          </a:stretch>
        </p:blipFill>
        <p:spPr>
          <a:xfrm>
            <a:off x="755576" y="2214393"/>
            <a:ext cx="1514686" cy="2429214"/>
          </a:xfrm>
          <a:prstGeom prst="rect">
            <a:avLst/>
          </a:prstGeom>
        </p:spPr>
      </p:pic>
    </p:spTree>
    <p:extLst>
      <p:ext uri="{BB962C8B-B14F-4D97-AF65-F5344CB8AC3E}">
        <p14:creationId xmlns:p14="http://schemas.microsoft.com/office/powerpoint/2010/main" val="397899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Erreurs syntaxiques</a:t>
            </a:r>
            <a:endParaRPr lang="en-US" sz="3600" b="1">
              <a:latin typeface="Times New Roman" pitchFamily="18" charset="0"/>
              <a:cs typeface="Times New Roman" pitchFamily="18" charset="0"/>
            </a:endParaRPr>
          </a:p>
        </p:txBody>
      </p:sp>
      <p:sp>
        <p:nvSpPr>
          <p:cNvPr id="50181" name="Rectangle 3"/>
          <p:cNvSpPr>
            <a:spLocks noGrp="1" noChangeArrowheads="1"/>
          </p:cNvSpPr>
          <p:nvPr>
            <p:ph idx="1"/>
          </p:nvPr>
        </p:nvSpPr>
        <p:spPr>
          <a:xfrm>
            <a:off x="500063" y="928688"/>
            <a:ext cx="8401050" cy="5214937"/>
          </a:xfrm>
        </p:spPr>
        <p:txBody>
          <a:bodyPr/>
          <a:lstStyle/>
          <a:p>
            <a:pPr algn="l" rtl="0"/>
            <a:r>
              <a:rPr lang="fr-FR" sz="1800">
                <a:latin typeface="Times New Roman" pitchFamily="18" charset="0"/>
                <a:cs typeface="Times New Roman" pitchFamily="18" charset="0"/>
              </a:rPr>
              <a:t>Les erreurs syntaxiques révélées lorsque les unités lexicales provenant de l'analyseur lexical contredisent les règles grammaticales.</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La nature de l'erreur est très difficile à déduire. La plupart du temps, le gestionnaire d'erreurs doit </a:t>
            </a:r>
            <a:r>
              <a:rPr lang="fr-FR" sz="1800" b="1">
                <a:latin typeface="Times New Roman" pitchFamily="18" charset="0"/>
                <a:cs typeface="Times New Roman" pitchFamily="18" charset="0"/>
              </a:rPr>
              <a:t>deviner</a:t>
            </a:r>
            <a:r>
              <a:rPr lang="fr-FR" sz="1800">
                <a:latin typeface="Times New Roman" pitchFamily="18" charset="0"/>
                <a:cs typeface="Times New Roman" pitchFamily="18" charset="0"/>
              </a:rPr>
              <a:t> ce que le programmeur avait en tête.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Il existe plusieurs stratégies de récupération sur erreur : </a:t>
            </a:r>
            <a:r>
              <a:rPr lang="fr-FR" sz="1800" b="1">
                <a:latin typeface="Times New Roman" pitchFamily="18" charset="0"/>
                <a:cs typeface="Times New Roman" pitchFamily="18" charset="0"/>
              </a:rPr>
              <a:t>mode panique</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au niveau du syntagme</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productions d'erreur</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correction globale</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Une récupération inadéquate peut provoquer des erreurs qui n'ont pas été faites par le programmeur mais sont la conséquence du changement d'état de l'analyseur lors de la récupération sur erreur.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E8B19F7E-F0DF-4D5B-9F24-82E2EEFA5725}" type="slidenum">
              <a:rPr lang="en-US" altLang="en-US"/>
              <a:pPr>
                <a:defRPr/>
              </a:pPr>
              <a:t>14</a:t>
            </a:fld>
            <a:endParaRPr lang="en-US" altLang="en-US"/>
          </a:p>
        </p:txBody>
      </p:sp>
      <p:sp>
        <p:nvSpPr>
          <p:cNvPr id="5017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3A60BA13-2812-469A-A589-1B19727D102F}" type="slidenum">
              <a:rPr lang="ar-SA" altLang="en-US" sz="1200">
                <a:latin typeface="Garamond" pitchFamily="18" charset="0"/>
                <a:cs typeface="Arial" charset="0"/>
              </a:rPr>
              <a:pPr algn="r">
                <a:spcBef>
                  <a:spcPct val="0"/>
                </a:spcBef>
                <a:buClrTx/>
                <a:buSzTx/>
                <a:buFontTx/>
                <a:buNone/>
              </a:pPr>
              <a:t>14</a:t>
            </a:fld>
            <a:endParaRPr lang="en-US" altLang="en-US" sz="1200">
              <a:latin typeface="Garamond" pitchFamily="18" charset="0"/>
              <a:cs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Erreurs syntaxiques</a:t>
            </a:r>
            <a:endParaRPr lang="en-US" sz="3600" b="1">
              <a:latin typeface="Times New Roman" pitchFamily="18" charset="0"/>
              <a:cs typeface="Times New Roman" pitchFamily="18" charset="0"/>
            </a:endParaRPr>
          </a:p>
        </p:txBody>
      </p:sp>
      <p:sp>
        <p:nvSpPr>
          <p:cNvPr id="51205" name="Rectangle 3"/>
          <p:cNvSpPr>
            <a:spLocks noGrp="1" noChangeArrowheads="1"/>
          </p:cNvSpPr>
          <p:nvPr>
            <p:ph idx="1"/>
          </p:nvPr>
        </p:nvSpPr>
        <p:spPr>
          <a:xfrm>
            <a:off x="500063" y="928688"/>
            <a:ext cx="8501062" cy="5214937"/>
          </a:xfrm>
        </p:spPr>
        <p:txBody>
          <a:bodyPr/>
          <a:lstStyle/>
          <a:p>
            <a:pPr algn="l" rtl="0">
              <a:buFont typeface="Wingdings" pitchFamily="2" charset="2"/>
              <a:buNone/>
            </a:pPr>
            <a:r>
              <a:rPr lang="fr-FR" sz="2000" b="1">
                <a:latin typeface="Times New Roman" pitchFamily="18" charset="0"/>
                <a:cs typeface="Times New Roman" pitchFamily="18" charset="0"/>
              </a:rPr>
              <a:t>Récupération en mode panique </a:t>
            </a:r>
            <a:endParaRPr lang="en-US" sz="20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Quand il découvre une erreur, l'analyseur syntaxique élimine les symboles d'entrée les uns après les autres jusqu'à en rencontrer un qui appartienne à un ensemble d'unités lexicales de synchronisation, par exemple les délimiteurs (; , end ou }), dont le rôle dans un programme source est clair.</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Bien que cette méthode saute en général une partie considérable du texte source sans en vérifier la validité, elle a l'avantage de la simplicité et ne peut pas entrer dans une boucle infinie. </a:t>
            </a:r>
          </a:p>
          <a:p>
            <a:pPr algn="l" rtl="0">
              <a:buFont typeface="Wingdings" pitchFamily="2" charset="2"/>
              <a:buNone/>
            </a:pPr>
            <a:r>
              <a:rPr lang="fr-FR" sz="1800" b="1">
                <a:latin typeface="Times New Roman" pitchFamily="18" charset="0"/>
                <a:cs typeface="Times New Roman" pitchFamily="18" charset="0"/>
              </a:rPr>
              <a:t>Récupération au niveau du syntagme </a:t>
            </a:r>
            <a:endParaRPr lang="en-US" sz="1800" b="1" i="1">
              <a:latin typeface="Times New Roman" pitchFamily="18" charset="0"/>
              <a:cs typeface="Times New Roman" pitchFamily="18" charset="0"/>
            </a:endParaRPr>
          </a:p>
          <a:p>
            <a:pPr algn="l" rtl="0"/>
            <a:r>
              <a:rPr lang="fr-FR" sz="1800">
                <a:latin typeface="Times New Roman" pitchFamily="18" charset="0"/>
                <a:cs typeface="Times New Roman" pitchFamily="18" charset="0"/>
              </a:rPr>
              <a:t>Quand une erreur est découverte, l'analyseur syntaxique peut effectuer des corrections locales. Exp. remplacer une , par un ;, un wihle par un while, insérer un ; ou ( …</a:t>
            </a:r>
          </a:p>
          <a:p>
            <a:pPr algn="l" rtl="0"/>
            <a:r>
              <a:rPr lang="fr-FR" sz="1800">
                <a:latin typeface="Times New Roman" pitchFamily="18" charset="0"/>
                <a:cs typeface="Times New Roman" pitchFamily="18" charset="0"/>
              </a:rPr>
              <a:t>Le choix de la modification à faire n'est pas évident en général.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L'inconvénient majeur de cette méthode est qu'il est impossible de gérer les situations dans lesquelles l'erreur réelle s'est produite bien avant le point de détection.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On implante cette récupération sur erreur en remplissant les cases vides des tables d'analyse par des pointeurs vers des routines d'erreur. Ces routines </a:t>
            </a:r>
            <a:r>
              <a:rPr lang="fr-FR" sz="1800" i="1">
                <a:latin typeface="Times New Roman" pitchFamily="18" charset="0"/>
                <a:cs typeface="Times New Roman" pitchFamily="18" charset="0"/>
              </a:rPr>
              <a:t>remplacent</a:t>
            </a:r>
            <a:r>
              <a:rPr lang="fr-FR" sz="1800">
                <a:latin typeface="Times New Roman" pitchFamily="18" charset="0"/>
                <a:cs typeface="Times New Roman" pitchFamily="18" charset="0"/>
              </a:rPr>
              <a:t>, </a:t>
            </a:r>
            <a:r>
              <a:rPr lang="fr-FR" sz="1800" i="1">
                <a:latin typeface="Times New Roman" pitchFamily="18" charset="0"/>
                <a:cs typeface="Times New Roman" pitchFamily="18" charset="0"/>
              </a:rPr>
              <a:t>insèrent</a:t>
            </a:r>
            <a:r>
              <a:rPr lang="fr-FR" sz="1800">
                <a:latin typeface="Times New Roman" pitchFamily="18" charset="0"/>
                <a:cs typeface="Times New Roman" pitchFamily="18" charset="0"/>
              </a:rPr>
              <a:t> ou </a:t>
            </a:r>
            <a:r>
              <a:rPr lang="fr-FR" sz="1800" i="1">
                <a:latin typeface="Times New Roman" pitchFamily="18" charset="0"/>
                <a:cs typeface="Times New Roman" pitchFamily="18" charset="0"/>
              </a:rPr>
              <a:t>suppriment</a:t>
            </a:r>
            <a:r>
              <a:rPr lang="fr-FR" sz="1800">
                <a:latin typeface="Times New Roman" pitchFamily="18" charset="0"/>
                <a:cs typeface="Times New Roman" pitchFamily="18" charset="0"/>
              </a:rPr>
              <a:t> des symboles d'entrée et émettent les messages appropriés.</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E99008B4-DA71-4E1C-9E88-7EBB92F2C37C}" type="slidenum">
              <a:rPr lang="en-US" altLang="en-US"/>
              <a:pPr>
                <a:defRPr/>
              </a:pPr>
              <a:t>15</a:t>
            </a:fld>
            <a:endParaRPr lang="en-US" altLang="en-US"/>
          </a:p>
        </p:txBody>
      </p:sp>
      <p:sp>
        <p:nvSpPr>
          <p:cNvPr id="5120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30D703A-9DA5-4AFB-8DEB-4DC96452247F}" type="slidenum">
              <a:rPr lang="ar-SA" altLang="en-US" sz="1200">
                <a:latin typeface="Garamond" pitchFamily="18" charset="0"/>
                <a:cs typeface="Arial" charset="0"/>
              </a:rPr>
              <a:pPr algn="r">
                <a:spcBef>
                  <a:spcPct val="0"/>
                </a:spcBef>
                <a:buClrTx/>
                <a:buSzTx/>
                <a:buFontTx/>
                <a:buNone/>
              </a:pPr>
              <a:t>15</a:t>
            </a:fld>
            <a:endParaRPr lang="en-US" altLang="en-US" sz="1200">
              <a:latin typeface="Garamond" pitchFamily="18"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Erreurs syntaxiques</a:t>
            </a:r>
            <a:endParaRPr lang="en-US" sz="3600" b="1">
              <a:latin typeface="Times New Roman" pitchFamily="18" charset="0"/>
              <a:cs typeface="Times New Roman" pitchFamily="18" charset="0"/>
            </a:endParaRPr>
          </a:p>
        </p:txBody>
      </p:sp>
      <p:sp>
        <p:nvSpPr>
          <p:cNvPr id="52229" name="Rectangle 3"/>
          <p:cNvSpPr>
            <a:spLocks noGrp="1" noChangeArrowheads="1"/>
          </p:cNvSpPr>
          <p:nvPr>
            <p:ph idx="1"/>
          </p:nvPr>
        </p:nvSpPr>
        <p:spPr>
          <a:xfrm>
            <a:off x="500063" y="928688"/>
            <a:ext cx="8401050" cy="5214937"/>
          </a:xfrm>
        </p:spPr>
        <p:txBody>
          <a:bodyPr/>
          <a:lstStyle/>
          <a:p>
            <a:pPr algn="l" rtl="0"/>
            <a:r>
              <a:rPr lang="fr-FR" sz="1800" b="1">
                <a:latin typeface="Times New Roman" pitchFamily="18" charset="0"/>
                <a:cs typeface="Times New Roman" pitchFamily="18" charset="0"/>
              </a:rPr>
              <a:t>Productions d'erreur </a:t>
            </a:r>
            <a:endParaRPr lang="en-US" sz="18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Si l'on a une idée assez précise des erreurs courantes qui peuvent être rencontrées, il est possible d'augmenter la grammaire du langage avec des productions qui engendrent les constructions erronées.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Par exemple (pour un compilateur C) : </a:t>
            </a:r>
            <a:endParaRPr lang="en-US" sz="1800">
              <a:latin typeface="Times New Roman" pitchFamily="18" charset="0"/>
              <a:cs typeface="Times New Roman" pitchFamily="18" charset="0"/>
            </a:endParaRPr>
          </a:p>
          <a:p>
            <a:pPr algn="l" rtl="0">
              <a:buFont typeface="Wingdings" pitchFamily="2" charset="2"/>
              <a:buNone/>
            </a:pPr>
            <a:r>
              <a:rPr lang="fr-FR" sz="1800" b="1" i="1">
                <a:latin typeface="Times New Roman" pitchFamily="18" charset="0"/>
                <a:cs typeface="Times New Roman" pitchFamily="18" charset="0"/>
              </a:rPr>
              <a:t>       I→if E I</a:t>
            </a:r>
            <a:r>
              <a:rPr lang="fr-FR" sz="1800">
                <a:latin typeface="Times New Roman" pitchFamily="18" charset="0"/>
                <a:cs typeface="Times New Roman" pitchFamily="18" charset="0"/>
              </a:rPr>
              <a:t>    (erreur : il manque les parenthèses)</a:t>
            </a:r>
          </a:p>
          <a:p>
            <a:pPr algn="l" rtl="0">
              <a:buFont typeface="Wingdings" pitchFamily="2" charset="2"/>
              <a:buNone/>
            </a:pPr>
            <a:r>
              <a:rPr lang="fr-FR" sz="1800" b="1" i="1">
                <a:latin typeface="Times New Roman" pitchFamily="18" charset="0"/>
                <a:cs typeface="Times New Roman" pitchFamily="18" charset="0"/>
              </a:rPr>
              <a:t>      I→if ( E )</a:t>
            </a: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then </a:t>
            </a:r>
            <a:r>
              <a:rPr lang="fr-FR" sz="1800" b="1" i="1">
                <a:latin typeface="Times New Roman" pitchFamily="18" charset="0"/>
                <a:cs typeface="Times New Roman" pitchFamily="18" charset="0"/>
              </a:rPr>
              <a:t>I</a:t>
            </a:r>
            <a:r>
              <a:rPr lang="fr-FR" sz="1800" b="1">
                <a:latin typeface="Times New Roman" pitchFamily="18" charset="0"/>
                <a:cs typeface="Times New Roman" pitchFamily="18" charset="0"/>
              </a:rPr>
              <a:t>    </a:t>
            </a:r>
            <a:r>
              <a:rPr lang="fr-FR" sz="1800">
                <a:latin typeface="Times New Roman" pitchFamily="18" charset="0"/>
                <a:cs typeface="Times New Roman" pitchFamily="18" charset="0"/>
              </a:rPr>
              <a:t>(erreur : il n'y a pas de then en C)</a:t>
            </a:r>
            <a:r>
              <a:rPr lang="en-US" sz="1800">
                <a:latin typeface="Times New Roman" pitchFamily="18" charset="0"/>
                <a:cs typeface="Times New Roman" pitchFamily="18" charset="0"/>
              </a:rPr>
              <a:t> </a:t>
            </a:r>
          </a:p>
          <a:p>
            <a:pPr algn="l" rtl="0"/>
            <a:r>
              <a:rPr lang="fr-FR" sz="1800" b="1">
                <a:latin typeface="Times New Roman" pitchFamily="18" charset="0"/>
                <a:cs typeface="Times New Roman" pitchFamily="18" charset="0"/>
              </a:rPr>
              <a:t>Correction globale </a:t>
            </a:r>
            <a:endParaRPr lang="en-US" sz="1800" b="1" i="1">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Dans l'idéal, il est souhaitable que le compilateur effectue aussi peu de changements que possible. Il existe des algorithmes qui permettent de choisir une séquence minimale de changements correspondant globalement au coût de correction le plus faible. Malheureusement, ces méthodes sont trop coûteuses en temps et en espace pour être implantées en pratique et ont donc uniquement un intérêt théorique. En outre, le programme correct le plus proche n'est pas forcément celui que le programmeur avait en tête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D76AEC95-31CD-4801-A3A1-857E63ACC91A}" type="slidenum">
              <a:rPr lang="en-US" altLang="en-US"/>
              <a:pPr>
                <a:defRPr/>
              </a:pPr>
              <a:t>16</a:t>
            </a:fld>
            <a:endParaRPr lang="en-US" altLang="en-US"/>
          </a:p>
        </p:txBody>
      </p:sp>
      <p:sp>
        <p:nvSpPr>
          <p:cNvPr id="5222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02DE6DF-45DD-4D41-A719-C51CB4270DF6}" type="slidenum">
              <a:rPr lang="ar-SA" altLang="en-US" sz="1200">
                <a:latin typeface="Garamond" pitchFamily="18" charset="0"/>
                <a:cs typeface="Arial" charset="0"/>
              </a:rPr>
              <a:pPr algn="r">
                <a:spcBef>
                  <a:spcPct val="0"/>
                </a:spcBef>
                <a:buClrTx/>
                <a:buSzTx/>
                <a:buFontTx/>
                <a:buNone/>
              </a:pPr>
              <a:t>16</a:t>
            </a:fld>
            <a:endParaRPr lang="en-US" altLang="en-US" sz="1200">
              <a:latin typeface="Garamond"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Analyseur ascendant</a:t>
            </a:r>
            <a:endParaRPr lang="ar-DZ" sz="3600" b="1">
              <a:latin typeface="Times New Roman" pitchFamily="18" charset="0"/>
              <a:cs typeface="Times New Roman" pitchFamily="18" charset="0"/>
            </a:endParaRPr>
          </a:p>
        </p:txBody>
      </p:sp>
      <p:sp>
        <p:nvSpPr>
          <p:cNvPr id="40965" name="Rectangle 3"/>
          <p:cNvSpPr>
            <a:spLocks noGrp="1" noChangeArrowheads="1"/>
          </p:cNvSpPr>
          <p:nvPr>
            <p:ph idx="1"/>
          </p:nvPr>
        </p:nvSpPr>
        <p:spPr>
          <a:xfrm>
            <a:off x="457200" y="1071563"/>
            <a:ext cx="8401050" cy="5059362"/>
          </a:xfrm>
        </p:spPr>
        <p:txBody>
          <a:bodyPr/>
          <a:lstStyle/>
          <a:p>
            <a:pPr algn="l" rtl="0"/>
            <a:r>
              <a:rPr lang="fr-FR" sz="1800">
                <a:latin typeface="Times New Roman" pitchFamily="18" charset="0"/>
                <a:cs typeface="Times New Roman" pitchFamily="18" charset="0"/>
              </a:rPr>
              <a:t>C'est une sorte d'automate, qu'on appelle </a:t>
            </a:r>
            <a:r>
              <a:rPr lang="fr-FR" sz="1800" i="1">
                <a:latin typeface="Times New Roman" pitchFamily="18" charset="0"/>
                <a:cs typeface="Times New Roman" pitchFamily="18" charset="0"/>
              </a:rPr>
              <a:t>automate à pile</a:t>
            </a:r>
            <a:r>
              <a:rPr lang="fr-FR" sz="1800">
                <a:latin typeface="Times New Roman" pitchFamily="18" charset="0"/>
                <a:cs typeface="Times New Roman" pitchFamily="18" charset="0"/>
              </a:rPr>
              <a:t>. Cette table va nous dire ce qu'il faut faire quand on lit une lettre</a:t>
            </a:r>
            <a:r>
              <a:rPr lang="fr-FR" sz="1800" b="1">
                <a:latin typeface="Times New Roman" pitchFamily="18" charset="0"/>
                <a:cs typeface="Times New Roman" pitchFamily="18" charset="0"/>
              </a:rPr>
              <a:t> </a:t>
            </a:r>
            <a:r>
              <a:rPr lang="fr-FR" sz="1800" b="1" i="1">
                <a:latin typeface="Times New Roman" pitchFamily="18" charset="0"/>
                <a:cs typeface="Times New Roman" pitchFamily="18" charset="0"/>
              </a:rPr>
              <a:t>a</a:t>
            </a:r>
            <a:r>
              <a:rPr lang="fr-FR" sz="1800">
                <a:latin typeface="Times New Roman" pitchFamily="18" charset="0"/>
                <a:cs typeface="Times New Roman" pitchFamily="18" charset="0"/>
              </a:rPr>
              <a:t> et qu'on est dans un état </a:t>
            </a:r>
            <a:r>
              <a:rPr lang="fr-FR" sz="1800" b="1" i="1">
                <a:latin typeface="Times New Roman" pitchFamily="18" charset="0"/>
                <a:cs typeface="Times New Roman" pitchFamily="18" charset="0"/>
              </a:rPr>
              <a:t>i</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 Soit on </a:t>
            </a:r>
            <a:r>
              <a:rPr lang="fr-FR" sz="1800" b="1">
                <a:latin typeface="Times New Roman" pitchFamily="18" charset="0"/>
                <a:cs typeface="Times New Roman" pitchFamily="18" charset="0"/>
              </a:rPr>
              <a:t>décale</a:t>
            </a:r>
            <a:r>
              <a:rPr lang="fr-FR" sz="1800">
                <a:latin typeface="Times New Roman" pitchFamily="18" charset="0"/>
                <a:cs typeface="Times New Roman" pitchFamily="18" charset="0"/>
              </a:rPr>
              <a:t>. Dans ce cas, on empile la lettre lue et on va dans un autre état </a:t>
            </a:r>
            <a:r>
              <a:rPr lang="fr-FR" sz="1800" i="1">
                <a:latin typeface="Times New Roman" pitchFamily="18" charset="0"/>
                <a:cs typeface="Times New Roman" pitchFamily="18" charset="0"/>
              </a:rPr>
              <a:t>j</a:t>
            </a:r>
            <a:r>
              <a:rPr lang="fr-FR" sz="1800">
                <a:latin typeface="Times New Roman" pitchFamily="18" charset="0"/>
                <a:cs typeface="Times New Roman" pitchFamily="18" charset="0"/>
              </a:rPr>
              <a:t>. On note ça </a:t>
            </a:r>
            <a:r>
              <a:rPr lang="fr-FR" sz="1800" b="1">
                <a:latin typeface="Times New Roman" pitchFamily="18" charset="0"/>
                <a:cs typeface="Times New Roman" pitchFamily="18" charset="0"/>
              </a:rPr>
              <a:t>d</a:t>
            </a:r>
            <a:r>
              <a:rPr lang="fr-FR" sz="1800" b="1" i="1">
                <a:latin typeface="Times New Roman" pitchFamily="18" charset="0"/>
                <a:cs typeface="Times New Roman" pitchFamily="18" charset="0"/>
              </a:rPr>
              <a:t>j</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Soit on </a:t>
            </a:r>
            <a:r>
              <a:rPr lang="fr-FR" sz="1800" b="1">
                <a:latin typeface="Times New Roman" pitchFamily="18" charset="0"/>
                <a:cs typeface="Times New Roman" pitchFamily="18" charset="0"/>
              </a:rPr>
              <a:t>réduit</a:t>
            </a:r>
            <a:r>
              <a:rPr lang="fr-FR" sz="1800">
                <a:latin typeface="Times New Roman" pitchFamily="18" charset="0"/>
                <a:cs typeface="Times New Roman" pitchFamily="18" charset="0"/>
              </a:rPr>
              <a:t> par la règle de production numéro </a:t>
            </a:r>
            <a:r>
              <a:rPr lang="fr-FR" sz="1800" b="1" i="1">
                <a:latin typeface="Times New Roman" pitchFamily="18" charset="0"/>
                <a:cs typeface="Times New Roman" pitchFamily="18" charset="0"/>
              </a:rPr>
              <a:t>p</a:t>
            </a:r>
            <a:r>
              <a:rPr lang="fr-FR" sz="1800">
                <a:latin typeface="Times New Roman" pitchFamily="18" charset="0"/>
                <a:cs typeface="Times New Roman" pitchFamily="18" charset="0"/>
              </a:rPr>
              <a:t>, c à d qu'on remplace la chaîne en sommet de pile par le non-terminal de la partie gauche de la règle de production, et on va dans l'état </a:t>
            </a:r>
            <a:r>
              <a:rPr lang="fr-FR" sz="1800" i="1">
                <a:latin typeface="Times New Roman" pitchFamily="18" charset="0"/>
                <a:cs typeface="Times New Roman" pitchFamily="18" charset="0"/>
              </a:rPr>
              <a:t>j</a:t>
            </a:r>
            <a:r>
              <a:rPr lang="fr-FR" sz="1800">
                <a:latin typeface="Times New Roman" pitchFamily="18" charset="0"/>
                <a:cs typeface="Times New Roman" pitchFamily="18" charset="0"/>
              </a:rPr>
              <a:t> qui dépend du non-terminal en question. On note ça </a:t>
            </a:r>
            <a:r>
              <a:rPr lang="fr-FR" sz="1800" b="1">
                <a:latin typeface="Times New Roman" pitchFamily="18" charset="0"/>
                <a:cs typeface="Times New Roman" pitchFamily="18" charset="0"/>
              </a:rPr>
              <a:t>r</a:t>
            </a:r>
            <a:r>
              <a:rPr lang="fr-FR" sz="1800" b="1" i="1">
                <a:latin typeface="Times New Roman" pitchFamily="18" charset="0"/>
                <a:cs typeface="Times New Roman" pitchFamily="18" charset="0"/>
              </a:rPr>
              <a:t>p</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Soit on </a:t>
            </a:r>
            <a:r>
              <a:rPr lang="fr-FR" sz="1800" b="1">
                <a:latin typeface="Times New Roman" pitchFamily="18" charset="0"/>
                <a:cs typeface="Times New Roman" pitchFamily="18" charset="0"/>
              </a:rPr>
              <a:t>accepte</a:t>
            </a:r>
            <a:r>
              <a:rPr lang="fr-FR" sz="1800">
                <a:latin typeface="Times New Roman" pitchFamily="18" charset="0"/>
                <a:cs typeface="Times New Roman" pitchFamily="18" charset="0"/>
              </a:rPr>
              <a:t> le mot. Ce qui sera noté ACC.</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Soit c'est une </a:t>
            </a:r>
            <a:r>
              <a:rPr lang="fr-FR" sz="1800" b="1">
                <a:latin typeface="Times New Roman" pitchFamily="18" charset="0"/>
                <a:cs typeface="Times New Roman" pitchFamily="18" charset="0"/>
              </a:rPr>
              <a:t>erreur</a:t>
            </a:r>
            <a:r>
              <a:rPr lang="fr-FR" sz="1800">
                <a:latin typeface="Times New Roman" pitchFamily="18" charset="0"/>
                <a:cs typeface="Times New Roman" pitchFamily="18" charset="0"/>
              </a:rPr>
              <a:t>. c à d Case vide.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F928C8C5-311D-4D33-A4EC-36256F64BB0B}" type="slidenum">
              <a:rPr lang="en-US" altLang="en-US"/>
              <a:pPr>
                <a:defRPr/>
              </a:pPr>
              <a:t>2</a:t>
            </a:fld>
            <a:endParaRPr lang="en-US" altLang="en-US"/>
          </a:p>
        </p:txBody>
      </p:sp>
      <p:sp>
        <p:nvSpPr>
          <p:cNvPr id="4096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7578847-47FE-4B56-BC45-A57BCF85FD25}" type="slidenum">
              <a:rPr lang="ar-SA" altLang="en-US" sz="1200">
                <a:latin typeface="Garamond" pitchFamily="18" charset="0"/>
                <a:cs typeface="Arial" charset="0"/>
              </a:rPr>
              <a:pPr algn="r">
                <a:spcBef>
                  <a:spcPct val="0"/>
                </a:spcBef>
                <a:buClrTx/>
                <a:buSzTx/>
                <a:buFontTx/>
                <a:buNone/>
              </a:pPr>
              <a:t>2</a:t>
            </a:fld>
            <a:endParaRPr lang="en-US" altLang="en-US" sz="1200">
              <a:latin typeface="Garamond" pitchFamily="18"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a:xfrm>
            <a:off x="457200" y="277813"/>
            <a:ext cx="8401050" cy="722312"/>
          </a:xfrm>
        </p:spPr>
        <p:txBody>
          <a:bodyPr/>
          <a:lstStyle/>
          <a:p>
            <a:pPr eaLnBrk="1" hangingPunct="1"/>
            <a:r>
              <a:rPr lang="fr-FR" sz="3600" b="1">
                <a:latin typeface="Times New Roman" pitchFamily="18" charset="0"/>
                <a:cs typeface="Times New Roman" pitchFamily="18" charset="0"/>
              </a:rPr>
              <a:t>Construction de la table d’analyse </a:t>
            </a:r>
            <a:endParaRPr lang="ar-DZ"/>
          </a:p>
        </p:txBody>
      </p:sp>
      <p:sp>
        <p:nvSpPr>
          <p:cNvPr id="41989" name="Rectangle 3"/>
          <p:cNvSpPr>
            <a:spLocks noGrp="1" noChangeArrowheads="1"/>
          </p:cNvSpPr>
          <p:nvPr>
            <p:ph idx="1"/>
          </p:nvPr>
        </p:nvSpPr>
        <p:spPr>
          <a:xfrm>
            <a:off x="457200" y="1071563"/>
            <a:ext cx="8401050" cy="5059362"/>
          </a:xfrm>
        </p:spPr>
        <p:txBody>
          <a:bodyPr/>
          <a:lstStyle/>
          <a:p>
            <a:pPr algn="l" rtl="0"/>
            <a:r>
              <a:rPr lang="fr-FR" sz="1800">
                <a:latin typeface="Times New Roman" pitchFamily="18" charset="0"/>
                <a:cs typeface="Times New Roman" pitchFamily="18" charset="0"/>
              </a:rPr>
              <a:t>Utilise aussi les ensembles </a:t>
            </a:r>
            <a:r>
              <a:rPr lang="fr-FR" sz="1800" b="1">
                <a:latin typeface="Times New Roman" pitchFamily="18" charset="0"/>
                <a:cs typeface="Times New Roman" pitchFamily="18" charset="0"/>
              </a:rPr>
              <a:t>SUIVANT</a:t>
            </a:r>
            <a:r>
              <a:rPr lang="fr-FR" sz="1800">
                <a:latin typeface="Times New Roman" pitchFamily="18" charset="0"/>
                <a:cs typeface="Times New Roman" pitchFamily="18" charset="0"/>
              </a:rPr>
              <a:t> et </a:t>
            </a:r>
            <a:r>
              <a:rPr lang="fr-FR" sz="1800" b="1">
                <a:latin typeface="Times New Roman" pitchFamily="18" charset="0"/>
                <a:cs typeface="Times New Roman" pitchFamily="18" charset="0"/>
              </a:rPr>
              <a:t>PREMIER</a:t>
            </a:r>
            <a:r>
              <a:rPr lang="fr-FR" sz="1800">
                <a:latin typeface="Times New Roman" pitchFamily="18" charset="0"/>
                <a:cs typeface="Times New Roman" pitchFamily="18" charset="0"/>
              </a:rPr>
              <a:t>, plus ce qu'on appelle des fermetures de  </a:t>
            </a:r>
            <a:r>
              <a:rPr lang="fr-FR" sz="1800" b="1">
                <a:latin typeface="Times New Roman" pitchFamily="18" charset="0"/>
                <a:cs typeface="Times New Roman" pitchFamily="18" charset="0"/>
              </a:rPr>
              <a:t>0-items.</a:t>
            </a:r>
          </a:p>
          <a:p>
            <a:pPr algn="l" rtl="0"/>
            <a:r>
              <a:rPr lang="fr-FR" sz="1800">
                <a:latin typeface="Times New Roman" pitchFamily="18" charset="0"/>
                <a:cs typeface="Times New Roman" pitchFamily="18" charset="0"/>
              </a:rPr>
              <a:t>Un 0-item (ou item) est une production de la grammaire avec un "</a:t>
            </a:r>
            <a:r>
              <a:rPr lang="fr-FR" sz="1800" b="1">
                <a:latin typeface="Times New Roman" pitchFamily="18" charset="0"/>
                <a:cs typeface="Times New Roman" pitchFamily="18" charset="0"/>
              </a:rPr>
              <a:t>.</a:t>
            </a:r>
            <a:r>
              <a:rPr lang="fr-FR" sz="1800">
                <a:latin typeface="Times New Roman" pitchFamily="18" charset="0"/>
                <a:cs typeface="Times New Roman" pitchFamily="18" charset="0"/>
              </a:rPr>
              <a:t>" quelque part dans la partie droite. </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exemple</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E → E . + T ou encore T→ F. ou encore F → . ( E ) </a:t>
            </a:r>
            <a:endParaRPr lang="en-US" sz="1800">
              <a:latin typeface="Times New Roman" pitchFamily="18" charset="0"/>
              <a:cs typeface="Times New Roman" pitchFamily="18" charset="0"/>
            </a:endParaRPr>
          </a:p>
          <a:p>
            <a:pPr algn="l" rtl="0">
              <a:buFont typeface="Wingdings" pitchFamily="2" charset="2"/>
              <a:buNone/>
            </a:pPr>
            <a:endParaRPr lang="fr-FR" sz="1800" b="1">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Fermeture d'un ensemble d'items </a:t>
            </a:r>
            <a:r>
              <a:rPr lang="fr-FR" sz="1800">
                <a:latin typeface="Times New Roman" pitchFamily="18" charset="0"/>
                <a:cs typeface="Times New Roman" pitchFamily="18" charset="0"/>
              </a:rPr>
              <a:t>I :</a:t>
            </a:r>
            <a:endParaRPr lang="en-US" sz="1800">
              <a:latin typeface="Times New Roman" pitchFamily="18" charset="0"/>
              <a:cs typeface="Times New Roman" pitchFamily="18" charset="0"/>
            </a:endParaRPr>
          </a:p>
          <a:p>
            <a:pPr algn="l" rtl="0">
              <a:buFont typeface="Wingdings" pitchFamily="2" charset="2"/>
              <a:buNone/>
            </a:pPr>
            <a:r>
              <a:rPr lang="fr-FR" sz="1800">
                <a:latin typeface="Times New Roman" pitchFamily="18" charset="0"/>
                <a:cs typeface="Times New Roman" pitchFamily="18" charset="0"/>
              </a:rPr>
              <a:t>	1- Mettre chaque item de I dans Fermeture(I)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2- Pour chaque item i de Fermeture(I) de la forme </a:t>
            </a:r>
            <a:r>
              <a:rPr lang="fr-FR" sz="1800" b="1">
                <a:latin typeface="Times New Roman" pitchFamily="18" charset="0"/>
                <a:cs typeface="Times New Roman" pitchFamily="18" charset="0"/>
              </a:rPr>
              <a:t>A→</a:t>
            </a:r>
            <a:r>
              <a:rPr lang="fr-FR" sz="1800" b="1">
                <a:latin typeface="Times New Roman" pitchFamily="18" charset="0"/>
                <a:cs typeface="Times New Roman" pitchFamily="18" charset="0"/>
                <a:sym typeface="Symbol" pitchFamily="18" charset="2"/>
              </a:rPr>
              <a:t></a:t>
            </a:r>
            <a:r>
              <a:rPr lang="fr-FR" sz="1800" b="1">
                <a:latin typeface="Times New Roman" pitchFamily="18" charset="0"/>
                <a:cs typeface="Times New Roman" pitchFamily="18" charset="0"/>
              </a:rPr>
              <a:t>. B β</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Pour chaque production   </a:t>
            </a:r>
            <a:r>
              <a:rPr lang="fr-FR" sz="1800" b="1">
                <a:latin typeface="Times New Roman" pitchFamily="18" charset="0"/>
                <a:cs typeface="Times New Roman" pitchFamily="18" charset="0"/>
              </a:rPr>
              <a:t>B → γ</a:t>
            </a:r>
            <a:r>
              <a:rPr lang="fr-FR" sz="1800" b="1" baseline="-25000">
                <a:latin typeface="Times New Roman" pitchFamily="18" charset="0"/>
                <a:cs typeface="Times New Roman" pitchFamily="18" charset="0"/>
              </a:rPr>
              <a:t>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rajouter l'item   </a:t>
            </a:r>
            <a:r>
              <a:rPr lang="fr-FR" sz="1800" b="1">
                <a:latin typeface="Times New Roman" pitchFamily="18" charset="0"/>
                <a:cs typeface="Times New Roman" pitchFamily="18" charset="0"/>
              </a:rPr>
              <a:t>B →.γ</a:t>
            </a:r>
            <a:r>
              <a:rPr lang="fr-FR" sz="1800" b="1" baseline="-25000">
                <a:latin typeface="Times New Roman" pitchFamily="18" charset="0"/>
                <a:cs typeface="Times New Roman" pitchFamily="18" charset="0"/>
              </a:rPr>
              <a:t>i</a:t>
            </a:r>
            <a:r>
              <a:rPr lang="fr-FR" sz="1800">
                <a:latin typeface="Times New Roman" pitchFamily="18" charset="0"/>
                <a:cs typeface="Times New Roman" pitchFamily="18" charset="0"/>
              </a:rPr>
              <a:t> dans Fermeture (I)</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3- Recommencer 2 jusqu'à ce qu'on n'ajoute rien de nouveau </a:t>
            </a:r>
            <a:endParaRPr lang="en-US" sz="1800">
              <a:latin typeface="Times New Roman" pitchFamily="18" charset="0"/>
              <a:cs typeface="Times New Roman" pitchFamily="18" charset="0"/>
            </a:endParaRPr>
          </a:p>
          <a:p>
            <a:pPr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B3823FA8-0FA3-4ECC-95DB-CC7D99C1DE06}" type="slidenum">
              <a:rPr lang="en-US" altLang="en-US"/>
              <a:pPr>
                <a:defRPr/>
              </a:pPr>
              <a:t>3</a:t>
            </a:fld>
            <a:endParaRPr lang="en-US" altLang="en-US"/>
          </a:p>
        </p:txBody>
      </p:sp>
      <p:sp>
        <p:nvSpPr>
          <p:cNvPr id="4198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B490A34-3CFE-4ABD-AEFC-728BD5FD330F}" type="slidenum">
              <a:rPr lang="ar-SA" altLang="en-US" sz="1200">
                <a:latin typeface="Garamond" pitchFamily="18" charset="0"/>
                <a:cs typeface="Arial" charset="0"/>
              </a:rPr>
              <a:pPr algn="r">
                <a:spcBef>
                  <a:spcPct val="0"/>
                </a:spcBef>
                <a:buClrTx/>
                <a:buSzTx/>
                <a:buFontTx/>
                <a:buNone/>
              </a:pPr>
              <a:t>3</a:t>
            </a:fld>
            <a:endParaRPr lang="en-US" altLang="en-US" sz="1200">
              <a:latin typeface="Garamond"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a:xfrm>
            <a:off x="457200" y="277813"/>
            <a:ext cx="8401050" cy="722312"/>
          </a:xfrm>
        </p:spPr>
        <p:txBody>
          <a:bodyPr/>
          <a:lstStyle/>
          <a:p>
            <a:pPr rtl="0" eaLnBrk="1" hangingPunct="1"/>
            <a:r>
              <a:rPr lang="fr-FR" sz="3600" b="1"/>
              <a:t>Collection des items d'une grammaire</a:t>
            </a:r>
            <a:endParaRPr lang="ar-DZ"/>
          </a:p>
        </p:txBody>
      </p:sp>
      <p:sp>
        <p:nvSpPr>
          <p:cNvPr id="43013" name="Rectangle 3"/>
          <p:cNvSpPr>
            <a:spLocks noGrp="1" noChangeArrowheads="1"/>
          </p:cNvSpPr>
          <p:nvPr>
            <p:ph idx="1"/>
          </p:nvPr>
        </p:nvSpPr>
        <p:spPr>
          <a:xfrm>
            <a:off x="457200" y="1071563"/>
            <a:ext cx="8401050" cy="5059362"/>
          </a:xfrm>
        </p:spPr>
        <p:txBody>
          <a:bodyPr/>
          <a:lstStyle/>
          <a:p>
            <a:pPr algn="l" rtl="0" eaLnBrk="1" hangingPunct="1">
              <a:buFont typeface="Wingdings" pitchFamily="2" charset="2"/>
              <a:buNone/>
            </a:pPr>
            <a:r>
              <a:rPr lang="fr-FR" sz="1800"/>
              <a:t>	</a:t>
            </a:r>
            <a:r>
              <a:rPr lang="fr-FR" sz="1800">
                <a:latin typeface="Times New Roman" pitchFamily="18" charset="0"/>
                <a:cs typeface="Times New Roman" pitchFamily="18" charset="0"/>
              </a:rPr>
              <a:t>0- Rajouter l'axiome </a:t>
            </a:r>
            <a:r>
              <a:rPr lang="fr-FR" sz="1800" i="1">
                <a:latin typeface="Times New Roman" pitchFamily="18" charset="0"/>
                <a:cs typeface="Times New Roman" pitchFamily="18" charset="0"/>
              </a:rPr>
              <a:t>S'</a:t>
            </a:r>
            <a:r>
              <a:rPr lang="fr-FR" sz="1800">
                <a:latin typeface="Times New Roman" pitchFamily="18" charset="0"/>
                <a:cs typeface="Times New Roman" pitchFamily="18" charset="0"/>
              </a:rPr>
              <a:t> avec la production </a:t>
            </a:r>
            <a:r>
              <a:rPr lang="fr-FR" sz="1800" i="1">
                <a:latin typeface="Times New Roman" pitchFamily="18" charset="0"/>
                <a:cs typeface="Times New Roman" pitchFamily="18" charset="0"/>
              </a:rPr>
              <a:t>S'</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S</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1- Mettre dans l'item </a:t>
            </a:r>
            <a:r>
              <a:rPr lang="fr-FR" sz="1800" i="1">
                <a:latin typeface="Times New Roman" pitchFamily="18" charset="0"/>
                <a:cs typeface="Times New Roman" pitchFamily="18" charset="0"/>
              </a:rPr>
              <a:t>I</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 la Fermeture de </a:t>
            </a:r>
            <a:r>
              <a:rPr lang="fr-FR" sz="1800" i="1">
                <a:latin typeface="Times New Roman" pitchFamily="18" charset="0"/>
                <a:cs typeface="Times New Roman" pitchFamily="18" charset="0"/>
              </a:rPr>
              <a:t>S' </a:t>
            </a:r>
            <a:r>
              <a:rPr lang="fr-FR" sz="1800">
                <a:latin typeface="Times New Roman" pitchFamily="18" charset="0"/>
                <a:cs typeface="Times New Roman" pitchFamily="18" charset="0"/>
              </a:rPr>
              <a:t>→</a:t>
            </a:r>
            <a:r>
              <a:rPr lang="fr-FR" sz="1800" i="1">
                <a:latin typeface="Times New Roman" pitchFamily="18" charset="0"/>
                <a:cs typeface="Times New Roman" pitchFamily="18" charset="0"/>
              </a:rPr>
              <a:t>.S})</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2- Mettre </a:t>
            </a:r>
            <a:r>
              <a:rPr lang="fr-FR" sz="1800" i="1">
                <a:latin typeface="Times New Roman" pitchFamily="18" charset="0"/>
                <a:cs typeface="Times New Roman" pitchFamily="18" charset="0"/>
              </a:rPr>
              <a:t>I</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 dans Collection</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3 - Pour chaque </a:t>
            </a:r>
            <a:r>
              <a:rPr lang="fr-FR" sz="1800" i="1">
                <a:latin typeface="Times New Roman" pitchFamily="18" charset="0"/>
                <a:cs typeface="Times New Roman" pitchFamily="18" charset="0"/>
              </a:rPr>
              <a:t>I</a:t>
            </a:r>
            <a:r>
              <a:rPr lang="fr-FR" sz="1800">
                <a:latin typeface="Times New Roman" pitchFamily="18" charset="0"/>
                <a:cs typeface="Times New Roman" pitchFamily="18" charset="0"/>
              </a:rPr>
              <a:t> dans Collection faire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Pour chaque </a:t>
            </a:r>
            <a:r>
              <a:rPr lang="fr-FR" sz="1800" i="1">
                <a:latin typeface="Times New Roman" pitchFamily="18" charset="0"/>
                <a:cs typeface="Times New Roman" pitchFamily="18" charset="0"/>
              </a:rPr>
              <a:t>X</a:t>
            </a:r>
            <a:r>
              <a:rPr lang="fr-FR" sz="1800">
                <a:latin typeface="Times New Roman" pitchFamily="18" charset="0"/>
                <a:cs typeface="Times New Roman" pitchFamily="18" charset="0"/>
              </a:rPr>
              <a:t> tel que </a:t>
            </a:r>
            <a:r>
              <a:rPr lang="fr-FR" sz="1800" i="1">
                <a:latin typeface="Times New Roman" pitchFamily="18" charset="0"/>
                <a:cs typeface="Times New Roman" pitchFamily="18" charset="0"/>
              </a:rPr>
              <a:t>(I, X) </a:t>
            </a:r>
            <a:r>
              <a:rPr lang="fr-FR" sz="1800">
                <a:latin typeface="Times New Roman" pitchFamily="18" charset="0"/>
                <a:cs typeface="Times New Roman" pitchFamily="18" charset="0"/>
              </a:rPr>
              <a:t>est non vide </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ajouter ce </a:t>
            </a:r>
            <a:r>
              <a:rPr lang="fr-FR" sz="1800" i="1">
                <a:latin typeface="Times New Roman" pitchFamily="18" charset="0"/>
                <a:cs typeface="Times New Roman" pitchFamily="18" charset="0"/>
              </a:rPr>
              <a:t>(I, X) </a:t>
            </a:r>
            <a:r>
              <a:rPr lang="fr-FR" sz="1800">
                <a:latin typeface="Times New Roman" pitchFamily="18" charset="0"/>
                <a:cs typeface="Times New Roman" pitchFamily="18" charset="0"/>
              </a:rPr>
              <a:t>dans Collection</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     Fin pour</a:t>
            </a:r>
            <a:br>
              <a:rPr lang="fr-FR" sz="1800">
                <a:latin typeface="Times New Roman" pitchFamily="18" charset="0"/>
                <a:cs typeface="Times New Roman" pitchFamily="18" charset="0"/>
              </a:rPr>
            </a:br>
            <a:r>
              <a:rPr lang="fr-FR" sz="1800">
                <a:latin typeface="Times New Roman" pitchFamily="18" charset="0"/>
                <a:cs typeface="Times New Roman" pitchFamily="18" charset="0"/>
              </a:rPr>
              <a:t>4 - Recommencer 3 jusqu'à ce qu'on n'ajoute rien de nouveau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B6986FB6-C4FB-46D6-B054-64B59F6A7561}" type="slidenum">
              <a:rPr lang="en-US" altLang="en-US"/>
              <a:pPr>
                <a:defRPr/>
              </a:pPr>
              <a:t>4</a:t>
            </a:fld>
            <a:endParaRPr lang="en-US" altLang="en-US"/>
          </a:p>
        </p:txBody>
      </p:sp>
      <p:sp>
        <p:nvSpPr>
          <p:cNvPr id="4301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E670D15C-2F1F-44DA-941C-EB7C4FF8C92D}" type="slidenum">
              <a:rPr lang="ar-SA" altLang="en-US" sz="1200">
                <a:latin typeface="Garamond" pitchFamily="18" charset="0"/>
                <a:cs typeface="Arial" charset="0"/>
              </a:rPr>
              <a:pPr algn="r">
                <a:spcBef>
                  <a:spcPct val="0"/>
                </a:spcBef>
                <a:buClrTx/>
                <a:buSzTx/>
                <a:buFontTx/>
                <a:buNone/>
              </a:pPr>
              <a:t>4</a:t>
            </a:fld>
            <a:endParaRPr lang="en-US" altLang="en-US" sz="1200">
              <a:latin typeface="Garamond" pitchFamily="18"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a:xfrm>
            <a:off x="457200" y="277813"/>
            <a:ext cx="8401050" cy="722312"/>
          </a:xfrm>
        </p:spPr>
        <p:txBody>
          <a:bodyPr/>
          <a:lstStyle/>
          <a:p>
            <a:pPr rtl="0" eaLnBrk="1" hangingPunct="1"/>
            <a:r>
              <a:rPr lang="fr-FR" sz="3600" b="1"/>
              <a:t>Collection des items (exemple)</a:t>
            </a:r>
            <a:endParaRPr lang="ar-DZ"/>
          </a:p>
        </p:txBody>
      </p:sp>
      <p:sp>
        <p:nvSpPr>
          <p:cNvPr id="44037"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400">
                <a:latin typeface="Times New Roman" pitchFamily="18" charset="0"/>
                <a:cs typeface="Times New Roman" pitchFamily="18" charset="0"/>
              </a:rPr>
              <a:t>I</a:t>
            </a:r>
            <a:r>
              <a:rPr lang="fr-FR" sz="1400" baseline="-25000">
                <a:latin typeface="Times New Roman" pitchFamily="18" charset="0"/>
                <a:cs typeface="Times New Roman" pitchFamily="18" charset="0"/>
              </a:rPr>
              <a:t>0</a:t>
            </a:r>
            <a:r>
              <a:rPr lang="fr-FR" sz="1400">
                <a:latin typeface="Times New Roman" pitchFamily="18" charset="0"/>
                <a:cs typeface="Times New Roman" pitchFamily="18" charset="0"/>
              </a:rPr>
              <a:t>={S→.E, E →.E+T, E →.T, T→.T*F, T→. </a:t>
            </a:r>
            <a:r>
              <a:rPr lang="en-US" sz="1400">
                <a:latin typeface="Times New Roman" pitchFamily="18" charset="0"/>
                <a:cs typeface="Times New Roman" pitchFamily="18" charset="0"/>
              </a:rPr>
              <a:t>F, F →.nb, F →.(E) }</a:t>
            </a: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,E)= {S→E., E →E.+T}=I</a:t>
            </a:r>
            <a:r>
              <a:rPr lang="en-US" sz="1400" baseline="-25000">
                <a:latin typeface="Times New Roman" pitchFamily="18" charset="0"/>
                <a:cs typeface="Times New Roman" pitchFamily="18" charset="0"/>
              </a:rPr>
              <a:t>1</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,T)= {E → T., T→T.*F}=I</a:t>
            </a:r>
            <a:r>
              <a:rPr lang="en-US" sz="1400" baseline="-25000">
                <a:latin typeface="Times New Roman" pitchFamily="18" charset="0"/>
                <a:cs typeface="Times New Roman" pitchFamily="18" charset="0"/>
              </a:rPr>
              <a:t>2</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,F)= {T→ F.}=I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 {F→(.E), E→.E+T, E→.T, T→.T*F, T→.F, F→.nb, F→.(E)}=I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0</a:t>
            </a:r>
            <a:r>
              <a:rPr lang="en-US" sz="1400">
                <a:latin typeface="Times New Roman" pitchFamily="18" charset="0"/>
                <a:cs typeface="Times New Roman" pitchFamily="18" charset="0"/>
              </a:rPr>
              <a:t>,nb)={ F →nb.}=I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1</a:t>
            </a:r>
            <a:r>
              <a:rPr lang="en-US" sz="1400">
                <a:latin typeface="Times New Roman" pitchFamily="18" charset="0"/>
                <a:cs typeface="Times New Roman" pitchFamily="18" charset="0"/>
              </a:rPr>
              <a:t>,+)= {E →E+.T, T→.T*F, T→. F, F →.nb, F →.(E)  }=I</a:t>
            </a:r>
            <a:r>
              <a:rPr lang="en-US" sz="1400" baseline="-25000">
                <a:latin typeface="Times New Roman" pitchFamily="18" charset="0"/>
                <a:cs typeface="Times New Roman" pitchFamily="18" charset="0"/>
              </a:rPr>
              <a:t>6</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2</a:t>
            </a:r>
            <a:r>
              <a:rPr lang="en-US" sz="1400">
                <a:latin typeface="Times New Roman" pitchFamily="18" charset="0"/>
                <a:cs typeface="Times New Roman" pitchFamily="18" charset="0"/>
              </a:rPr>
              <a:t>,*)={ T→T*.F,  F →.nb, F →.(E)}=I</a:t>
            </a:r>
            <a:r>
              <a:rPr lang="en-US" sz="1400" baseline="-25000">
                <a:latin typeface="Times New Roman" pitchFamily="18" charset="0"/>
                <a:cs typeface="Times New Roman" pitchFamily="18" charset="0"/>
              </a:rPr>
              <a:t>7</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E)= {F→(E.), E→E.+T}=I</a:t>
            </a:r>
            <a:r>
              <a:rPr lang="en-US" sz="1400" baseline="-25000">
                <a:latin typeface="Times New Roman" pitchFamily="18" charset="0"/>
                <a:cs typeface="Times New Roman" pitchFamily="18" charset="0"/>
              </a:rPr>
              <a:t>8</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T)={ E→T., T→T.*F }=I</a:t>
            </a:r>
            <a:r>
              <a:rPr lang="en-US" sz="1400" baseline="-25000">
                <a:latin typeface="Times New Roman" pitchFamily="18" charset="0"/>
                <a:cs typeface="Times New Roman" pitchFamily="18" charset="0"/>
              </a:rPr>
              <a:t>2</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F)={ T→F. }=I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,nb)={ F→nb.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4</a:t>
            </a:r>
            <a:r>
              <a:rPr lang="en-US" sz="1400">
                <a:latin typeface="Times New Roman" pitchFamily="18" charset="0"/>
                <a:cs typeface="Times New Roman" pitchFamily="18" charset="0"/>
              </a:rPr>
              <a:t>,()={ F→(.E), E→.E+T, E→.T, T→.T*F, T→.F, F→.nb, F→.(E)}=I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T)= {E →E+T., T→T.*F }=I</a:t>
            </a:r>
            <a:r>
              <a:rPr lang="en-US" sz="1400" baseline="-25000">
                <a:latin typeface="Times New Roman" pitchFamily="18" charset="0"/>
                <a:cs typeface="Times New Roman" pitchFamily="18" charset="0"/>
              </a:rPr>
              <a:t>9</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F)={ T→F. }=I</a:t>
            </a:r>
            <a:r>
              <a:rPr lang="en-US" sz="1400" baseline="-25000">
                <a:latin typeface="Times New Roman" pitchFamily="18" charset="0"/>
                <a:cs typeface="Times New Roman" pitchFamily="18" charset="0"/>
              </a:rPr>
              <a:t>3</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nb)={ F→nb.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6</a:t>
            </a:r>
            <a:r>
              <a:rPr lang="en-US" sz="1400">
                <a:latin typeface="Times New Roman" pitchFamily="18" charset="0"/>
                <a:cs typeface="Times New Roman" pitchFamily="18" charset="0"/>
              </a:rPr>
              <a:t>, ()={ F→(.E), E→.E+T, E→.T, T→.T*F, T→.F, F→.nb, F→.(E)}=I</a:t>
            </a:r>
            <a:r>
              <a:rPr lang="en-US" sz="1400" baseline="-25000">
                <a:latin typeface="Times New Roman" pitchFamily="18" charset="0"/>
                <a:cs typeface="Times New Roman" pitchFamily="18" charset="0"/>
              </a:rPr>
              <a:t>4</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7</a:t>
            </a:r>
            <a:r>
              <a:rPr lang="en-US" sz="1400">
                <a:latin typeface="Times New Roman" pitchFamily="18" charset="0"/>
                <a:cs typeface="Times New Roman" pitchFamily="18" charset="0"/>
              </a:rPr>
              <a:t>, F)={ T→T*F.}=I</a:t>
            </a:r>
            <a:r>
              <a:rPr lang="en-US" sz="1400" baseline="-25000">
                <a:latin typeface="Times New Roman" pitchFamily="18" charset="0"/>
                <a:cs typeface="Times New Roman" pitchFamily="18" charset="0"/>
              </a:rPr>
              <a:t>10</a:t>
            </a:r>
            <a:endParaRPr lang="en-US" sz="1400">
              <a:latin typeface="Times New Roman" pitchFamily="18" charset="0"/>
              <a:cs typeface="Times New Roman" pitchFamily="18" charset="0"/>
            </a:endParaRPr>
          </a:p>
          <a:p>
            <a:pPr algn="l" rtl="0">
              <a:buFont typeface="Wingdings" pitchFamily="2" charset="2"/>
              <a:buNone/>
            </a:pPr>
            <a:r>
              <a:rPr lang="en-US" sz="1400">
                <a:latin typeface="Times New Roman" pitchFamily="18" charset="0"/>
                <a:cs typeface="Times New Roman" pitchFamily="18" charset="0"/>
              </a:rPr>
              <a:t>∆(I</a:t>
            </a:r>
            <a:r>
              <a:rPr lang="en-US" sz="1400" baseline="-25000">
                <a:latin typeface="Times New Roman" pitchFamily="18" charset="0"/>
                <a:cs typeface="Times New Roman" pitchFamily="18" charset="0"/>
              </a:rPr>
              <a:t>7</a:t>
            </a:r>
            <a:r>
              <a:rPr lang="en-US" sz="1400">
                <a:latin typeface="Times New Roman" pitchFamily="18" charset="0"/>
                <a:cs typeface="Times New Roman" pitchFamily="18" charset="0"/>
              </a:rPr>
              <a:t>, nb)={ F→nb. }=I</a:t>
            </a:r>
            <a:r>
              <a:rPr lang="en-US" sz="1400" baseline="-25000">
                <a:latin typeface="Times New Roman" pitchFamily="18" charset="0"/>
                <a:cs typeface="Times New Roman" pitchFamily="18" charset="0"/>
              </a:rPr>
              <a:t>5</a:t>
            </a:r>
            <a:endParaRPr lang="en-US" sz="14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F4200E0F-164B-42F0-9CAF-5504022126FE}" type="slidenum">
              <a:rPr lang="en-US" altLang="en-US"/>
              <a:pPr>
                <a:defRPr/>
              </a:pPr>
              <a:t>5</a:t>
            </a:fld>
            <a:endParaRPr lang="en-US" altLang="en-US"/>
          </a:p>
        </p:txBody>
      </p:sp>
      <p:sp>
        <p:nvSpPr>
          <p:cNvPr id="4403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1D04580-831A-47D2-9624-E1B9B3F573D1}" type="slidenum">
              <a:rPr lang="ar-SA" altLang="en-US" sz="1200">
                <a:latin typeface="Garamond" pitchFamily="18" charset="0"/>
                <a:cs typeface="Arial" charset="0"/>
              </a:rPr>
              <a:pPr algn="r">
                <a:spcBef>
                  <a:spcPct val="0"/>
                </a:spcBef>
                <a:buClrTx/>
                <a:buSzTx/>
                <a:buFontTx/>
                <a:buNone/>
              </a:pPr>
              <a:t>5</a:t>
            </a:fld>
            <a:endParaRPr lang="en-US" altLang="en-US" sz="1200">
              <a:latin typeface="Garamond" pitchFamily="18" charset="0"/>
              <a:cs typeface="Arial" charset="0"/>
            </a:endParaRPr>
          </a:p>
        </p:txBody>
      </p:sp>
      <p:sp>
        <p:nvSpPr>
          <p:cNvPr id="44038" name="Rectangle 6"/>
          <p:cNvSpPr>
            <a:spLocks noChangeArrowheads="1"/>
          </p:cNvSpPr>
          <p:nvPr/>
        </p:nvSpPr>
        <p:spPr bwMode="auto">
          <a:xfrm>
            <a:off x="3500438" y="5357813"/>
            <a:ext cx="5500687" cy="1000125"/>
          </a:xfrm>
          <a:prstGeom prst="rect">
            <a:avLst/>
          </a:prstGeom>
          <a:noFill/>
          <a:ln w="9525" algn="ctr">
            <a:noFill/>
            <a:round/>
            <a:headEnd/>
            <a:tailEnd/>
          </a:ln>
        </p:spPr>
        <p:txBody>
          <a:bodyPr lIns="0" rIns="0"/>
          <a:lstStyle/>
          <a:p>
            <a:pPr marL="571500" indent="-571500">
              <a:buFont typeface="Wingdings" pitchFamily="2" charset="2"/>
              <a:buNone/>
            </a:pPr>
            <a:r>
              <a:rPr lang="en-US" sz="1400"/>
              <a:t>∆(I</a:t>
            </a:r>
            <a:r>
              <a:rPr lang="en-US" sz="1400" baseline="-25000"/>
              <a:t>7</a:t>
            </a:r>
            <a:r>
              <a:rPr lang="en-US" sz="1400"/>
              <a:t>, ()={ F→(.E), E→.E+T, E→.T, T→.T*F, T→.F, F→.nb, F→.(E)}=I</a:t>
            </a:r>
            <a:r>
              <a:rPr lang="en-US" sz="1400" baseline="-25000"/>
              <a:t>4</a:t>
            </a:r>
            <a:endParaRPr lang="en-US" sz="1400"/>
          </a:p>
          <a:p>
            <a:pPr marL="571500" indent="-571500">
              <a:buFont typeface="Wingdings" pitchFamily="2" charset="2"/>
              <a:buNone/>
            </a:pPr>
            <a:r>
              <a:rPr lang="en-US" sz="1400"/>
              <a:t>∆(I</a:t>
            </a:r>
            <a:r>
              <a:rPr lang="en-US" sz="1400" baseline="-25000"/>
              <a:t>8</a:t>
            </a:r>
            <a:r>
              <a:rPr lang="en-US" sz="1400"/>
              <a:t>, ))= {F→(E).}=I</a:t>
            </a:r>
            <a:r>
              <a:rPr lang="en-US" sz="1400" baseline="-25000"/>
              <a:t>11</a:t>
            </a:r>
          </a:p>
          <a:p>
            <a:pPr marL="571500" indent="-571500">
              <a:buFont typeface="Wingdings" pitchFamily="2" charset="2"/>
              <a:buNone/>
            </a:pPr>
            <a:r>
              <a:rPr lang="en-US" sz="1400"/>
              <a:t>∆(I</a:t>
            </a:r>
            <a:r>
              <a:rPr lang="en-US" sz="1400" baseline="-25000"/>
              <a:t>8</a:t>
            </a:r>
            <a:r>
              <a:rPr lang="en-US" sz="1400"/>
              <a:t>, +)= {F→E+.T, T→.T*F, T→. F, F →.nb, F →.(E)  }=I</a:t>
            </a:r>
            <a:r>
              <a:rPr lang="en-US" sz="1400" baseline="-25000"/>
              <a:t>6</a:t>
            </a:r>
          </a:p>
          <a:p>
            <a:pPr marL="571500" indent="-571500">
              <a:buFont typeface="Wingdings" pitchFamily="2" charset="2"/>
              <a:buNone/>
            </a:pPr>
            <a:r>
              <a:rPr lang="en-US" sz="1400"/>
              <a:t>∆(I</a:t>
            </a:r>
            <a:r>
              <a:rPr lang="en-US" sz="1400" baseline="-25000"/>
              <a:t>9</a:t>
            </a:r>
            <a:r>
              <a:rPr lang="en-US" sz="1400"/>
              <a:t>,*)={ T→T*.F,  F →.nb, F →.(E)}=I</a:t>
            </a:r>
            <a:r>
              <a:rPr lang="en-US" sz="1400" baseline="-25000"/>
              <a:t>7</a:t>
            </a:r>
            <a:endParaRPr lang="ar-DZ"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Construction de la table d'analyse</a:t>
            </a:r>
            <a:r>
              <a:rPr lang="fr-FR" sz="3600" b="1">
                <a:solidFill>
                  <a:srgbClr val="00B050"/>
                </a:solidFill>
              </a:rPr>
              <a:t> </a:t>
            </a:r>
            <a:r>
              <a:rPr lang="fr-FR" sz="3600" b="1">
                <a:latin typeface="Times New Roman" pitchFamily="18" charset="0"/>
                <a:cs typeface="Times New Roman" pitchFamily="18" charset="0"/>
              </a:rPr>
              <a:t>SLR</a:t>
            </a:r>
            <a:endParaRPr lang="en-US" sz="3600" b="1">
              <a:latin typeface="Times New Roman" pitchFamily="18" charset="0"/>
              <a:cs typeface="Times New Roman" pitchFamily="18" charset="0"/>
            </a:endParaRPr>
          </a:p>
        </p:txBody>
      </p:sp>
      <p:sp>
        <p:nvSpPr>
          <p:cNvPr id="2" name="Rectangle 3"/>
          <p:cNvSpPr>
            <a:spLocks noGrp="1" noChangeArrowheads="1"/>
          </p:cNvSpPr>
          <p:nvPr>
            <p:ph idx="1"/>
          </p:nvPr>
        </p:nvSpPr>
        <p:spPr>
          <a:xfrm>
            <a:off x="500063" y="928688"/>
            <a:ext cx="8401050" cy="5214937"/>
          </a:xfrm>
        </p:spPr>
        <p:txBody>
          <a:bodyPr/>
          <a:lstStyle/>
          <a:p>
            <a:pPr algn="l" rtl="0">
              <a:defRPr/>
            </a:pPr>
            <a:r>
              <a:rPr lang="fr-FR" sz="1800" dirty="0">
                <a:latin typeface="Times New Roman" pitchFamily="18" charset="0"/>
                <a:cs typeface="Times New Roman" pitchFamily="18" charset="0"/>
              </a:rPr>
              <a:t>1- Construire la collection d'items {I</a:t>
            </a:r>
            <a:r>
              <a:rPr lang="fr-FR" sz="1800" baseline="-25000" dirty="0">
                <a:latin typeface="Times New Roman" pitchFamily="18" charset="0"/>
                <a:cs typeface="Times New Roman" pitchFamily="18" charset="0"/>
              </a:rPr>
              <a:t>0</a:t>
            </a:r>
            <a:r>
              <a:rPr lang="fr-FR" sz="1800" dirty="0">
                <a:latin typeface="Times New Roman" pitchFamily="18" charset="0"/>
                <a:cs typeface="Times New Roman" pitchFamily="18" charset="0"/>
              </a:rPr>
              <a:t>, ... I</a:t>
            </a:r>
            <a:r>
              <a:rPr lang="fr-FR" sz="1800" baseline="-25000" dirty="0">
                <a:latin typeface="Times New Roman" pitchFamily="18" charset="0"/>
                <a:cs typeface="Times New Roman" pitchFamily="18" charset="0"/>
              </a:rPr>
              <a:t>n</a:t>
            </a:r>
            <a:r>
              <a:rPr lang="fr-FR" sz="1800" dirty="0">
                <a:latin typeface="Times New Roman" pitchFamily="18" charset="0"/>
                <a:cs typeface="Times New Roman" pitchFamily="18" charset="0"/>
              </a:rPr>
              <a:t>}</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2- l'état i est construit à partir de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a) pour chaque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 a) = I</a:t>
            </a:r>
            <a:r>
              <a:rPr lang="fr-FR" sz="1800" baseline="-25000" dirty="0">
                <a:latin typeface="Times New Roman" pitchFamily="18" charset="0"/>
                <a:cs typeface="Times New Roman" pitchFamily="18" charset="0"/>
              </a:rPr>
              <a:t>j</a:t>
            </a:r>
            <a:r>
              <a:rPr lang="fr-FR" sz="1800" dirty="0">
                <a:latin typeface="Times New Roman" pitchFamily="18" charset="0"/>
                <a:cs typeface="Times New Roman" pitchFamily="18" charset="0"/>
              </a:rPr>
              <a:t> : mettre </a:t>
            </a:r>
            <a:r>
              <a:rPr lang="fr-FR" sz="1800" b="1" dirty="0">
                <a:latin typeface="Times New Roman" pitchFamily="18" charset="0"/>
                <a:cs typeface="Times New Roman" pitchFamily="18" charset="0"/>
              </a:rPr>
              <a:t>décalage par </a:t>
            </a:r>
            <a:r>
              <a:rPr lang="fr-FR" sz="1800" dirty="0">
                <a:latin typeface="Times New Roman" pitchFamily="18" charset="0"/>
                <a:cs typeface="Times New Roman" pitchFamily="18" charset="0"/>
              </a:rPr>
              <a:t>j dans la case M[</a:t>
            </a:r>
            <a:r>
              <a:rPr lang="fr-FR" sz="1800" dirty="0" err="1">
                <a:latin typeface="Times New Roman" pitchFamily="18" charset="0"/>
                <a:cs typeface="Times New Roman" pitchFamily="18" charset="0"/>
              </a:rPr>
              <a:t>i,a</a:t>
            </a:r>
            <a:r>
              <a:rPr lang="fr-FR" sz="1800" dirty="0">
                <a:latin typeface="Times New Roman" pitchFamily="18" charset="0"/>
                <a:cs typeface="Times New Roman" pitchFamily="18" charset="0"/>
              </a:rPr>
              <a:t>]</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b) pour chaque (I</a:t>
            </a:r>
            <a:r>
              <a:rPr lang="fr-FR" sz="1800" baseline="-25000" dirty="0">
                <a:latin typeface="Times New Roman" pitchFamily="18" charset="0"/>
                <a:cs typeface="Times New Roman" pitchFamily="18" charset="0"/>
              </a:rPr>
              <a:t>i</a:t>
            </a:r>
            <a:r>
              <a:rPr lang="fr-FR" sz="1800" dirty="0">
                <a:latin typeface="Times New Roman" pitchFamily="18" charset="0"/>
                <a:cs typeface="Times New Roman" pitchFamily="18" charset="0"/>
              </a:rPr>
              <a:t> , A) = I</a:t>
            </a:r>
            <a:r>
              <a:rPr lang="fr-FR" sz="1800" baseline="-25000" dirty="0">
                <a:latin typeface="Times New Roman" pitchFamily="18" charset="0"/>
                <a:cs typeface="Times New Roman" pitchFamily="18" charset="0"/>
              </a:rPr>
              <a:t>j</a:t>
            </a:r>
            <a:r>
              <a:rPr lang="fr-FR" sz="1800" dirty="0">
                <a:latin typeface="Times New Roman" pitchFamily="18" charset="0"/>
                <a:cs typeface="Times New Roman" pitchFamily="18" charset="0"/>
              </a:rPr>
              <a:t> : mettre </a:t>
            </a:r>
            <a:r>
              <a:rPr lang="fr-FR" sz="1800" b="1" dirty="0">
                <a:latin typeface="Times New Roman" pitchFamily="18" charset="0"/>
                <a:ea typeface="+mj-ea"/>
                <a:cs typeface="Times New Roman" pitchFamily="18" charset="0"/>
              </a:rPr>
              <a:t>aller</a:t>
            </a:r>
            <a:r>
              <a:rPr lang="fr-FR" sz="1800" b="1" dirty="0">
                <a:latin typeface="Times New Roman" pitchFamily="18" charset="0"/>
                <a:cs typeface="Times New Roman" pitchFamily="18" charset="0"/>
              </a:rPr>
              <a:t> à</a:t>
            </a:r>
            <a:r>
              <a:rPr lang="fr-FR" sz="1800" dirty="0">
                <a:latin typeface="Times New Roman" pitchFamily="18" charset="0"/>
                <a:cs typeface="Times New Roman" pitchFamily="18" charset="0"/>
              </a:rPr>
              <a:t> j dans la case M[</a:t>
            </a:r>
            <a:r>
              <a:rPr lang="fr-FR" sz="1800" dirty="0" err="1">
                <a:latin typeface="Times New Roman" pitchFamily="18" charset="0"/>
                <a:cs typeface="Times New Roman" pitchFamily="18" charset="0"/>
              </a:rPr>
              <a:t>i,A</a:t>
            </a:r>
            <a:r>
              <a:rPr lang="fr-FR" sz="1800" dirty="0">
                <a:latin typeface="Times New Roman" pitchFamily="18" charset="0"/>
                <a:cs typeface="Times New Roman" pitchFamily="18" charset="0"/>
              </a:rPr>
              <a:t>]</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c) pour chaque A→</a:t>
            </a:r>
            <a:r>
              <a:rPr lang="fr-FR" sz="1800" dirty="0">
                <a:latin typeface="Times New Roman" pitchFamily="18" charset="0"/>
                <a:cs typeface="Times New Roman" pitchFamily="18" charset="0"/>
                <a:sym typeface="Symbol"/>
              </a:rPr>
              <a:t></a:t>
            </a:r>
            <a:r>
              <a:rPr lang="fr-FR" sz="1800" b="1" dirty="0">
                <a:latin typeface="Times New Roman" pitchFamily="18" charset="0"/>
                <a:cs typeface="Times New Roman" pitchFamily="18" charset="0"/>
              </a:rPr>
              <a:t>.</a:t>
            </a:r>
            <a:r>
              <a:rPr lang="fr-FR" sz="1800" dirty="0">
                <a:latin typeface="Times New Roman" pitchFamily="18" charset="0"/>
                <a:cs typeface="Times New Roman" pitchFamily="18" charset="0"/>
              </a:rPr>
              <a:t> contenu dans I</a:t>
            </a:r>
            <a:r>
              <a:rPr lang="fr-FR" sz="1800" baseline="-25000" dirty="0">
                <a:latin typeface="Times New Roman" pitchFamily="18" charset="0"/>
                <a:cs typeface="Times New Roman" pitchFamily="18" charset="0"/>
              </a:rPr>
              <a:t> i</a:t>
            </a:r>
            <a:r>
              <a:rPr lang="fr-FR" sz="1800" dirty="0">
                <a:latin typeface="Times New Roman" pitchFamily="18" charset="0"/>
                <a:cs typeface="Times New Roman" pitchFamily="18" charset="0"/>
              </a:rPr>
              <a:t> :</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pour chaque a de SUIVANT(A) faire</a:t>
            </a:r>
            <a:br>
              <a:rPr lang="fr-FR" sz="1800" dirty="0">
                <a:latin typeface="Times New Roman" pitchFamily="18" charset="0"/>
                <a:cs typeface="Times New Roman" pitchFamily="18" charset="0"/>
              </a:rPr>
            </a:br>
            <a:r>
              <a:rPr lang="fr-FR" sz="1800" dirty="0">
                <a:latin typeface="Times New Roman" pitchFamily="18" charset="0"/>
                <a:cs typeface="Times New Roman" pitchFamily="18" charset="0"/>
              </a:rPr>
              <a:t>                  mettre </a:t>
            </a:r>
            <a:r>
              <a:rPr lang="fr-FR" sz="1800" b="1" dirty="0">
                <a:latin typeface="Times New Roman" pitchFamily="18" charset="0"/>
                <a:cs typeface="Times New Roman" pitchFamily="18" charset="0"/>
              </a:rPr>
              <a:t>réduction par </a:t>
            </a:r>
            <a:r>
              <a:rPr lang="fr-FR" sz="1800" dirty="0">
                <a:latin typeface="Times New Roman" pitchFamily="18" charset="0"/>
                <a:cs typeface="Times New Roman" pitchFamily="18" charset="0"/>
              </a:rPr>
              <a:t>numéro (de la règle A→</a:t>
            </a:r>
            <a:r>
              <a:rPr lang="fr-FR" sz="1800" dirty="0">
                <a:latin typeface="Times New Roman" pitchFamily="18" charset="0"/>
                <a:cs typeface="Times New Roman" pitchFamily="18" charset="0"/>
                <a:sym typeface="Symbol"/>
              </a:rPr>
              <a:t></a:t>
            </a:r>
            <a:r>
              <a:rPr lang="fr-FR" sz="1800" dirty="0">
                <a:latin typeface="Times New Roman" pitchFamily="18" charset="0"/>
                <a:cs typeface="Times New Roman" pitchFamily="18" charset="0"/>
              </a:rPr>
              <a:t>) dans la case M[</a:t>
            </a:r>
            <a:r>
              <a:rPr lang="fr-FR" sz="1800" dirty="0" err="1">
                <a:latin typeface="Times New Roman" pitchFamily="18" charset="0"/>
                <a:cs typeface="Times New Roman" pitchFamily="18" charset="0"/>
              </a:rPr>
              <a:t>i,a</a:t>
            </a:r>
            <a:r>
              <a:rPr lang="fr-FR" sz="1800" dirty="0">
                <a:latin typeface="Times New Roman" pitchFamily="18" charset="0"/>
                <a:cs typeface="Times New Roman" pitchFamily="18" charset="0"/>
              </a:rPr>
              <a:t>] </a:t>
            </a:r>
            <a:endParaRPr lang="en-US" sz="1800" dirty="0">
              <a:latin typeface="Times New Roman" pitchFamily="18" charset="0"/>
              <a:cs typeface="Times New Roman" pitchFamily="18" charset="0"/>
            </a:endParaRPr>
          </a:p>
          <a:p>
            <a:pPr algn="l" rtl="0">
              <a:buFont typeface="Wingdings" pitchFamily="2" charset="2"/>
              <a:buNone/>
              <a:defRPr/>
            </a:pPr>
            <a:endParaRPr lang="en-US" sz="14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955B68E8-63C7-4EC3-B2AC-25984FBCBB78}" type="slidenum">
              <a:rPr lang="en-US" altLang="en-US"/>
              <a:pPr>
                <a:defRPr/>
              </a:pPr>
              <a:t>6</a:t>
            </a:fld>
            <a:endParaRPr lang="en-US" altLang="en-US"/>
          </a:p>
        </p:txBody>
      </p:sp>
      <p:sp>
        <p:nvSpPr>
          <p:cNvPr id="4505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D3BDF4BA-7C3B-4AAB-BCDA-37AE6419BB9B}" type="slidenum">
              <a:rPr lang="ar-SA" altLang="en-US" sz="1200">
                <a:latin typeface="Garamond" pitchFamily="18" charset="0"/>
                <a:cs typeface="Arial" charset="0"/>
              </a:rPr>
              <a:pPr algn="r">
                <a:spcBef>
                  <a:spcPct val="0"/>
                </a:spcBef>
                <a:buClrTx/>
                <a:buSzTx/>
                <a:buFontTx/>
                <a:buNone/>
              </a:pPr>
              <a:t>6</a:t>
            </a:fld>
            <a:endParaRPr lang="en-US" altLang="en-US" sz="1200">
              <a:latin typeface="Garamond" pitchFamily="18"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Construction de la table d'analyse</a:t>
            </a:r>
            <a:r>
              <a:rPr lang="fr-FR" sz="3600" b="1">
                <a:solidFill>
                  <a:srgbClr val="00B050"/>
                </a:solidFill>
              </a:rPr>
              <a:t> </a:t>
            </a:r>
            <a:r>
              <a:rPr lang="fr-FR" sz="3600" b="1">
                <a:latin typeface="Times New Roman" pitchFamily="18" charset="0"/>
                <a:cs typeface="Times New Roman" pitchFamily="18" charset="0"/>
              </a:rPr>
              <a:t>SLR</a:t>
            </a:r>
            <a:endParaRPr lang="en-US" sz="3600" b="1">
              <a:latin typeface="Times New Roman" pitchFamily="18" charset="0"/>
              <a:cs typeface="Times New Roman" pitchFamily="18" charset="0"/>
            </a:endParaRPr>
          </a:p>
        </p:txBody>
      </p:sp>
      <p:sp>
        <p:nvSpPr>
          <p:cNvPr id="46085"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400" b="1">
                <a:latin typeface="Times New Roman" pitchFamily="18" charset="0"/>
                <a:cs typeface="Times New Roman" pitchFamily="18" charset="0"/>
              </a:rPr>
              <a:t>Exemple:</a:t>
            </a:r>
            <a:endParaRPr lang="en-US" sz="1400" b="1">
              <a:latin typeface="Times New Roman" pitchFamily="18" charset="0"/>
              <a:cs typeface="Times New Roman" pitchFamily="18" charset="0"/>
            </a:endParaRPr>
          </a:p>
        </p:txBody>
      </p:sp>
      <p:sp>
        <p:nvSpPr>
          <p:cNvPr id="7" name="Espace réservé du numéro de diapositive 6"/>
          <p:cNvSpPr>
            <a:spLocks noGrp="1" noChangeArrowheads="1"/>
          </p:cNvSpPr>
          <p:nvPr>
            <p:ph type="sldNum" sz="quarter" idx="12"/>
          </p:nvPr>
        </p:nvSpPr>
        <p:spPr/>
        <p:txBody>
          <a:bodyPr/>
          <a:lstStyle/>
          <a:p>
            <a:pPr>
              <a:defRPr/>
            </a:pPr>
            <a:fld id="{047DEF2A-CFB8-4E5F-87FE-14E99A73CF27}" type="slidenum">
              <a:rPr lang="en-US" altLang="en-US"/>
              <a:pPr>
                <a:defRPr/>
              </a:pPr>
              <a:t>7</a:t>
            </a:fld>
            <a:endParaRPr lang="en-US" altLang="en-US"/>
          </a:p>
        </p:txBody>
      </p:sp>
      <p:sp>
        <p:nvSpPr>
          <p:cNvPr id="4608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2545FD6B-AB19-4C3C-A8EF-1A567848E2B7}" type="slidenum">
              <a:rPr lang="ar-SA" altLang="en-US" sz="1200">
                <a:latin typeface="Garamond" pitchFamily="18" charset="0"/>
                <a:cs typeface="Arial" charset="0"/>
              </a:rPr>
              <a:pPr algn="r">
                <a:spcBef>
                  <a:spcPct val="0"/>
                </a:spcBef>
                <a:buClrTx/>
                <a:buSzTx/>
                <a:buFontTx/>
                <a:buNone/>
              </a:pPr>
              <a:t>7</a:t>
            </a:fld>
            <a:endParaRPr lang="en-US" altLang="en-US" sz="1200">
              <a:latin typeface="Garamond" pitchFamily="18" charset="0"/>
              <a:cs typeface="Arial" charset="0"/>
            </a:endParaRPr>
          </a:p>
        </p:txBody>
      </p:sp>
      <p:graphicFrame>
        <p:nvGraphicFramePr>
          <p:cNvPr id="5" name="Tableau 4"/>
          <p:cNvGraphicFramePr>
            <a:graphicFrameLocks noGrp="1"/>
          </p:cNvGraphicFramePr>
          <p:nvPr/>
        </p:nvGraphicFramePr>
        <p:xfrm>
          <a:off x="642938" y="1300163"/>
          <a:ext cx="2125980" cy="914400"/>
        </p:xfrm>
        <a:graphic>
          <a:graphicData uri="http://schemas.openxmlformats.org/drawingml/2006/table">
            <a:tbl>
              <a:tblPr/>
              <a:tblGrid>
                <a:gridCol w="44958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tblGrid>
              <a:tr h="0">
                <a:tc>
                  <a:txBody>
                    <a:bodyPr/>
                    <a:lstStyle/>
                    <a:p>
                      <a:pPr>
                        <a:spcAft>
                          <a:spcPts val="0"/>
                        </a:spcAft>
                      </a:pP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PREMIER</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SUIVANT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spcAft>
                          <a:spcPts val="0"/>
                        </a:spcAft>
                      </a:pPr>
                      <a:r>
                        <a:rPr lang="fr-FR" sz="1200" b="1">
                          <a:latin typeface="Times New Roman"/>
                          <a:ea typeface="Times New Roman"/>
                        </a:rPr>
                        <a:t>E</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 +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spcAft>
                          <a:spcPts val="0"/>
                        </a:spcAft>
                      </a:pPr>
                      <a:r>
                        <a:rPr lang="fr-FR" sz="1200" b="1">
                          <a:latin typeface="Times New Roman"/>
                          <a:ea typeface="Times New Roman"/>
                        </a:rPr>
                        <a:t>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 + *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spcAft>
                          <a:spcPts val="0"/>
                        </a:spcAft>
                      </a:pPr>
                      <a:r>
                        <a:rPr lang="fr-FR" sz="1200" b="1">
                          <a:latin typeface="Times New Roman"/>
                          <a:ea typeface="Times New Roman"/>
                        </a:rPr>
                        <a:t>F</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a:latin typeface="Times New Roman"/>
                          <a:ea typeface="Times New Roman"/>
                        </a:rPr>
                        <a:t>nb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b="1" dirty="0">
                          <a:latin typeface="Times New Roman"/>
                          <a:ea typeface="Times New Roman"/>
                        </a:rPr>
                        <a:t>$ + *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6" name="Tableau 5"/>
          <p:cNvGraphicFramePr>
            <a:graphicFrameLocks noGrp="1"/>
          </p:cNvGraphicFramePr>
          <p:nvPr/>
        </p:nvGraphicFramePr>
        <p:xfrm>
          <a:off x="690563" y="2551113"/>
          <a:ext cx="6096000" cy="237744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0">
                <a:tc>
                  <a:txBody>
                    <a:bodyPr/>
                    <a:lstStyle/>
                    <a:p>
                      <a:pPr algn="ctr">
                        <a:spcAft>
                          <a:spcPts val="0"/>
                        </a:spcAft>
                      </a:pPr>
                      <a:r>
                        <a:rPr lang="fr-FR" sz="1200" b="1">
                          <a:latin typeface="Times New Roman"/>
                          <a:ea typeface="Times New Roman"/>
                        </a:rPr>
                        <a:t>état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nb</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E</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T</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latin typeface="Times New Roman"/>
                          <a:ea typeface="Times New Roman"/>
                        </a:rPr>
                        <a:t>F</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a:spcAft>
                          <a:spcPts val="0"/>
                        </a:spcAft>
                      </a:pPr>
                      <a:r>
                        <a:rPr lang="fr-FR" sz="1200" b="1">
                          <a:latin typeface="Times New Roman"/>
                          <a:ea typeface="Times New Roman"/>
                        </a:rPr>
                        <a:t>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a:spcAft>
                          <a:spcPts val="0"/>
                        </a:spcAft>
                      </a:pPr>
                      <a:r>
                        <a:rPr lang="fr-FR" sz="1200" b="1">
                          <a:latin typeface="Times New Roman"/>
                          <a:ea typeface="Times New Roman"/>
                        </a:rPr>
                        <a:t>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ACC</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a:spcAft>
                          <a:spcPts val="0"/>
                        </a:spcAft>
                      </a:pPr>
                      <a:r>
                        <a:rPr lang="fr-FR" sz="1200" b="1">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spcAft>
                          <a:spcPts val="0"/>
                        </a:spcAft>
                      </a:pPr>
                      <a:r>
                        <a:rPr lang="fr-FR" sz="1200" b="1">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ctr">
                        <a:spcAft>
                          <a:spcPts val="0"/>
                        </a:spcAft>
                      </a:pPr>
                      <a:r>
                        <a:rPr lang="fr-FR" sz="1200" b="1">
                          <a:latin typeface="Times New Roman"/>
                          <a:ea typeface="Times New Roman"/>
                        </a:rPr>
                        <a:t>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8</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2</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ctr">
                        <a:spcAft>
                          <a:spcPts val="0"/>
                        </a:spcAft>
                      </a:pPr>
                      <a:r>
                        <a:rPr lang="fr-FR" sz="1200" b="1">
                          <a:latin typeface="Times New Roman"/>
                          <a:ea typeface="Times New Roman"/>
                        </a:rPr>
                        <a:t>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algn="ctr">
                        <a:spcAft>
                          <a:spcPts val="0"/>
                        </a:spcAft>
                      </a:pPr>
                      <a:r>
                        <a:rPr lang="fr-FR" sz="1200" b="1">
                          <a:latin typeface="Times New Roman"/>
                          <a:ea typeface="Times New Roman"/>
                        </a:rPr>
                        <a:t>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9</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lgn="ctr">
                        <a:spcAft>
                          <a:spcPts val="0"/>
                        </a:spcAft>
                      </a:pPr>
                      <a:r>
                        <a:rPr lang="fr-FR" sz="1200" b="1">
                          <a:latin typeface="Times New Roman"/>
                          <a:ea typeface="Times New Roman"/>
                        </a:rPr>
                        <a:t>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d4</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10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ctr">
                        <a:spcAft>
                          <a:spcPts val="0"/>
                        </a:spcAft>
                      </a:pPr>
                      <a:r>
                        <a:rPr lang="fr-FR" sz="1200" b="1">
                          <a:latin typeface="Times New Roman"/>
                          <a:ea typeface="Times New Roman"/>
                        </a:rPr>
                        <a:t>8</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d6</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d11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algn="ctr">
                        <a:spcAft>
                          <a:spcPts val="0"/>
                        </a:spcAft>
                      </a:pPr>
                      <a:r>
                        <a:rPr lang="fr-FR" sz="1200" b="1">
                          <a:latin typeface="Times New Roman"/>
                          <a:ea typeface="Times New Roman"/>
                        </a:rPr>
                        <a:t>9</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d7</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algn="ctr">
                        <a:spcAft>
                          <a:spcPts val="0"/>
                        </a:spcAft>
                      </a:pPr>
                      <a:r>
                        <a:rPr lang="fr-FR" sz="1200" b="1">
                          <a:latin typeface="Times New Roman"/>
                          <a:ea typeface="Times New Roman"/>
                        </a:rPr>
                        <a:t>10</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r3</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lgn="ctr">
                        <a:spcAft>
                          <a:spcPts val="0"/>
                        </a:spcAft>
                      </a:pPr>
                      <a:r>
                        <a:rPr lang="fr-FR" sz="1200" b="1">
                          <a:latin typeface="Times New Roman"/>
                          <a:ea typeface="Times New Roman"/>
                        </a:rPr>
                        <a:t>11</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r5</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a:latin typeface="Times New Roman"/>
                          <a:ea typeface="Times New Roman"/>
                        </a:rPr>
                        <a:t> </a:t>
                      </a:r>
                      <a:endParaRPr lang="en-US"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dirty="0">
                          <a:latin typeface="Times New Roman"/>
                          <a:ea typeface="Times New Roman"/>
                        </a:rPr>
                        <a:t>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a:xfrm>
            <a:off x="457200" y="277813"/>
            <a:ext cx="8401050" cy="722312"/>
          </a:xfrm>
        </p:spPr>
        <p:txBody>
          <a:bodyPr/>
          <a:lstStyle/>
          <a:p>
            <a:pPr rtl="0"/>
            <a:r>
              <a:rPr lang="fr-FR" sz="3600" b="1">
                <a:latin typeface="Times New Roman" pitchFamily="18" charset="0"/>
                <a:cs typeface="Times New Roman" pitchFamily="18" charset="0"/>
              </a:rPr>
              <a:t>Analyseur syntaxique</a:t>
            </a:r>
            <a:r>
              <a:rPr lang="fr-FR" sz="3600" b="1">
                <a:solidFill>
                  <a:srgbClr val="00B050"/>
                </a:solidFill>
              </a:rPr>
              <a:t> </a:t>
            </a:r>
            <a:r>
              <a:rPr lang="fr-FR" sz="3600" b="1">
                <a:latin typeface="Times New Roman" pitchFamily="18" charset="0"/>
                <a:cs typeface="Times New Roman" pitchFamily="18" charset="0"/>
              </a:rPr>
              <a:t>SLR</a:t>
            </a:r>
            <a:endParaRPr lang="en-US" sz="3600" b="1">
              <a:latin typeface="Times New Roman" pitchFamily="18" charset="0"/>
              <a:cs typeface="Times New Roman" pitchFamily="18" charset="0"/>
            </a:endParaRPr>
          </a:p>
        </p:txBody>
      </p:sp>
      <p:sp>
        <p:nvSpPr>
          <p:cNvPr id="47109" name="Rectangle 3"/>
          <p:cNvSpPr>
            <a:spLocks noGrp="1" noChangeArrowheads="1"/>
          </p:cNvSpPr>
          <p:nvPr>
            <p:ph idx="1"/>
          </p:nvPr>
        </p:nvSpPr>
        <p:spPr>
          <a:xfrm>
            <a:off x="500063" y="928688"/>
            <a:ext cx="8401050" cy="5214937"/>
          </a:xfrm>
        </p:spPr>
        <p:txBody>
          <a:bodyPr/>
          <a:lstStyle/>
          <a:p>
            <a:pPr algn="l" rtl="0">
              <a:buFont typeface="Wingdings" pitchFamily="2" charset="2"/>
              <a:buNone/>
            </a:pPr>
            <a:r>
              <a:rPr lang="fr-FR" sz="1800">
                <a:latin typeface="Times New Roman" pitchFamily="18" charset="0"/>
                <a:cs typeface="Times New Roman" pitchFamily="18" charset="0"/>
              </a:rPr>
              <a:t>On part dans l'état 0, et on empile et dépile non seulement les symboles  mais aussi les états successifs. </a:t>
            </a:r>
            <a:endParaRPr lang="en-US" sz="1800">
              <a:latin typeface="Times New Roman" pitchFamily="18" charset="0"/>
              <a:cs typeface="Times New Roman" pitchFamily="18" charset="0"/>
            </a:endParaRPr>
          </a:p>
          <a:p>
            <a:pPr algn="l" rtl="0">
              <a:buFont typeface="Wingdings" pitchFamily="2" charset="2"/>
              <a:buNone/>
            </a:pPr>
            <a:r>
              <a:rPr lang="fr-FR" sz="1800" b="1">
                <a:latin typeface="Times New Roman" pitchFamily="18" charset="0"/>
                <a:cs typeface="Times New Roman" pitchFamily="18" charset="0"/>
              </a:rPr>
              <a:t>Exemple</a:t>
            </a:r>
            <a:r>
              <a:rPr lang="fr-FR" sz="1800">
                <a:latin typeface="Times New Roman" pitchFamily="18" charset="0"/>
                <a:cs typeface="Times New Roman" pitchFamily="18" charset="0"/>
              </a:rPr>
              <a:t> : </a:t>
            </a:r>
            <a:endParaRPr lang="en-US" sz="1800">
              <a:latin typeface="Times New Roman" pitchFamily="18" charset="0"/>
              <a:cs typeface="Times New Roman" pitchFamily="18" charset="0"/>
            </a:endParaRPr>
          </a:p>
          <a:p>
            <a:pPr algn="l" rtl="0">
              <a:buFont typeface="Wingdings" pitchFamily="2" charset="2"/>
              <a:buNone/>
            </a:pPr>
            <a:endParaRPr lang="en-US" sz="1800">
              <a:latin typeface="Times New Roman" pitchFamily="18" charset="0"/>
              <a:cs typeface="Times New Roman" pitchFamily="18" charset="0"/>
            </a:endParaRPr>
          </a:p>
        </p:txBody>
      </p:sp>
      <p:sp>
        <p:nvSpPr>
          <p:cNvPr id="6" name="Rectangle 6"/>
          <p:cNvSpPr>
            <a:spLocks noGrp="1" noChangeArrowheads="1"/>
          </p:cNvSpPr>
          <p:nvPr>
            <p:ph type="sldNum" sz="quarter" idx="12"/>
          </p:nvPr>
        </p:nvSpPr>
        <p:spPr/>
        <p:txBody>
          <a:bodyPr/>
          <a:lstStyle/>
          <a:p>
            <a:pPr>
              <a:defRPr/>
            </a:pPr>
            <a:fld id="{A2A8FBEA-50C4-473B-8946-9AF241431732}" type="slidenum">
              <a:rPr lang="en-US" altLang="en-US"/>
              <a:pPr>
                <a:defRPr/>
              </a:pPr>
              <a:t>8</a:t>
            </a:fld>
            <a:endParaRPr lang="en-US" altLang="en-US"/>
          </a:p>
        </p:txBody>
      </p:sp>
      <p:sp>
        <p:nvSpPr>
          <p:cNvPr id="4710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48BE9688-0FE2-4789-9350-6BCD7378C7BD}" type="slidenum">
              <a:rPr lang="ar-SA" altLang="en-US" sz="1200">
                <a:latin typeface="Garamond" pitchFamily="18" charset="0"/>
                <a:cs typeface="Arial" charset="0"/>
              </a:rPr>
              <a:pPr algn="r">
                <a:spcBef>
                  <a:spcPct val="0"/>
                </a:spcBef>
                <a:buClrTx/>
                <a:buSzTx/>
                <a:buFontTx/>
                <a:buNone/>
              </a:pPr>
              <a:t>8</a:t>
            </a:fld>
            <a:endParaRPr lang="en-US" altLang="en-US" sz="1200">
              <a:latin typeface="Garamond" pitchFamily="18" charset="0"/>
              <a:cs typeface="Arial" charset="0"/>
            </a:endParaRPr>
          </a:p>
        </p:txBody>
      </p:sp>
      <p:pic>
        <p:nvPicPr>
          <p:cNvPr id="47110" name="Picture 2"/>
          <p:cNvPicPr>
            <a:picLocks noChangeAspect="1" noChangeArrowheads="1"/>
          </p:cNvPicPr>
          <p:nvPr/>
        </p:nvPicPr>
        <p:blipFill>
          <a:blip r:embed="rId2" cstate="print"/>
          <a:srcRect/>
          <a:stretch>
            <a:fillRect/>
          </a:stretch>
        </p:blipFill>
        <p:spPr bwMode="auto">
          <a:xfrm>
            <a:off x="590550" y="1928813"/>
            <a:ext cx="5553075" cy="42862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457200" y="277813"/>
            <a:ext cx="8401050" cy="722312"/>
          </a:xfrm>
        </p:spPr>
        <p:txBody>
          <a:bodyPr/>
          <a:lstStyle/>
          <a:p>
            <a:r>
              <a:rPr lang="fr-FR" sz="3600" b="1">
                <a:latin typeface="Times New Roman" pitchFamily="18" charset="0"/>
                <a:cs typeface="Times New Roman" pitchFamily="18" charset="0"/>
              </a:rPr>
              <a:t>Remarques</a:t>
            </a:r>
            <a:r>
              <a:rPr lang="fr-FR" sz="3600" b="1">
                <a:solidFill>
                  <a:schemeClr val="tx1"/>
                </a:solidFill>
              </a:rPr>
              <a:t> </a:t>
            </a:r>
            <a:endParaRPr lang="en-US" sz="3600" b="1">
              <a:latin typeface="Times New Roman" pitchFamily="18" charset="0"/>
              <a:cs typeface="Times New Roman" pitchFamily="18" charset="0"/>
            </a:endParaRPr>
          </a:p>
        </p:txBody>
      </p:sp>
      <p:sp>
        <p:nvSpPr>
          <p:cNvPr id="48133" name="Rectangle 3"/>
          <p:cNvSpPr>
            <a:spLocks noGrp="1" noChangeArrowheads="1"/>
          </p:cNvSpPr>
          <p:nvPr>
            <p:ph idx="1"/>
          </p:nvPr>
        </p:nvSpPr>
        <p:spPr>
          <a:xfrm>
            <a:off x="500063" y="928688"/>
            <a:ext cx="8401050" cy="5214937"/>
          </a:xfrm>
        </p:spPr>
        <p:txBody>
          <a:bodyPr/>
          <a:lstStyle/>
          <a:p>
            <a:pPr algn="l" rtl="0"/>
            <a:r>
              <a:rPr lang="fr-FR" sz="1800">
                <a:latin typeface="Times New Roman" pitchFamily="18" charset="0"/>
                <a:cs typeface="Times New Roman" pitchFamily="18" charset="0"/>
              </a:rPr>
              <a:t>Cette méthode permet d'analyser plus de grammaires que la méthode descendante (car il y a plus de grammaires SLR que LL)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Dans cette méthode d'analyse, ça n'a strictement aucune importance que la grammaire soit récursive à gauche,   même au contraire, on </a:t>
            </a:r>
            <a:r>
              <a:rPr lang="fr-FR" sz="1800" b="1">
                <a:latin typeface="Times New Roman" pitchFamily="18" charset="0"/>
                <a:cs typeface="Times New Roman" pitchFamily="18" charset="0"/>
              </a:rPr>
              <a:t>préfère</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Les grammaires ambiguës provoquent des </a:t>
            </a:r>
            <a:r>
              <a:rPr lang="fr-FR" sz="1800" b="1">
                <a:latin typeface="Times New Roman" pitchFamily="18" charset="0"/>
                <a:cs typeface="Times New Roman" pitchFamily="18" charset="0"/>
              </a:rPr>
              <a:t>conflits</a:t>
            </a:r>
            <a:r>
              <a:rPr lang="fr-FR" sz="1800">
                <a:latin typeface="Times New Roman" pitchFamily="18" charset="0"/>
                <a:cs typeface="Times New Roman" pitchFamily="18" charset="0"/>
              </a:rPr>
              <a:t> </a:t>
            </a:r>
            <a:endParaRPr lang="en-US" sz="1800">
              <a:latin typeface="Times New Roman" pitchFamily="18" charset="0"/>
              <a:cs typeface="Times New Roman" pitchFamily="18" charset="0"/>
            </a:endParaRPr>
          </a:p>
          <a:p>
            <a:pPr lvl="1" algn="l" rtl="0"/>
            <a:r>
              <a:rPr lang="fr-FR" sz="1800">
                <a:latin typeface="Times New Roman" pitchFamily="18" charset="0"/>
                <a:cs typeface="Times New Roman" pitchFamily="18" charset="0"/>
              </a:rPr>
              <a:t>conflit </a:t>
            </a:r>
            <a:r>
              <a:rPr lang="fr-FR" sz="1800" b="1">
                <a:latin typeface="Times New Roman" pitchFamily="18" charset="0"/>
                <a:cs typeface="Times New Roman" pitchFamily="18" charset="0"/>
              </a:rPr>
              <a:t>décalage/réduction</a:t>
            </a:r>
            <a:r>
              <a:rPr lang="fr-FR" sz="1800">
                <a:latin typeface="Times New Roman" pitchFamily="18" charset="0"/>
                <a:cs typeface="Times New Roman" pitchFamily="18" charset="0"/>
              </a:rPr>
              <a:t> : on ne peut pas décider à la lecture du terminal </a:t>
            </a:r>
            <a:r>
              <a:rPr lang="fr-FR" sz="1800" i="1">
                <a:latin typeface="Times New Roman" pitchFamily="18" charset="0"/>
                <a:cs typeface="Times New Roman" pitchFamily="18" charset="0"/>
              </a:rPr>
              <a:t>a</a:t>
            </a:r>
            <a:r>
              <a:rPr lang="fr-FR" sz="1800">
                <a:latin typeface="Times New Roman" pitchFamily="18" charset="0"/>
                <a:cs typeface="Times New Roman" pitchFamily="18" charset="0"/>
              </a:rPr>
              <a:t> s'il faut réduire une production </a:t>
            </a:r>
            <a:r>
              <a:rPr lang="fr-FR" sz="1800" b="1">
                <a:latin typeface="Times New Roman" pitchFamily="18" charset="0"/>
                <a:cs typeface="Times New Roman" pitchFamily="18" charset="0"/>
              </a:rPr>
              <a:t>S→</a:t>
            </a:r>
            <a:r>
              <a:rPr lang="fr-FR" sz="1800" b="1">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ou décaler le terminal </a:t>
            </a:r>
            <a:endParaRPr lang="en-US" sz="1800">
              <a:latin typeface="Times New Roman" pitchFamily="18" charset="0"/>
              <a:cs typeface="Times New Roman" pitchFamily="18" charset="0"/>
            </a:endParaRPr>
          </a:p>
          <a:p>
            <a:pPr lvl="1" algn="l" rtl="0"/>
            <a:r>
              <a:rPr lang="fr-FR" sz="1800">
                <a:latin typeface="Times New Roman" pitchFamily="18" charset="0"/>
                <a:cs typeface="Times New Roman" pitchFamily="18" charset="0"/>
              </a:rPr>
              <a:t>conflit </a:t>
            </a:r>
            <a:r>
              <a:rPr lang="fr-FR" sz="1800" b="1">
                <a:latin typeface="Times New Roman" pitchFamily="18" charset="0"/>
                <a:cs typeface="Times New Roman" pitchFamily="18" charset="0"/>
              </a:rPr>
              <a:t>réduction/réduction</a:t>
            </a:r>
            <a:r>
              <a:rPr lang="fr-FR" sz="1800">
                <a:latin typeface="Times New Roman" pitchFamily="18" charset="0"/>
                <a:cs typeface="Times New Roman" pitchFamily="18" charset="0"/>
              </a:rPr>
              <a:t> : on ne peut pas décider à la lecture du terminal </a:t>
            </a:r>
            <a:r>
              <a:rPr lang="fr-FR" sz="1800" i="1">
                <a:latin typeface="Times New Roman" pitchFamily="18" charset="0"/>
                <a:cs typeface="Times New Roman" pitchFamily="18" charset="0"/>
              </a:rPr>
              <a:t>a</a:t>
            </a:r>
            <a:r>
              <a:rPr lang="fr-FR" sz="1800">
                <a:latin typeface="Times New Roman" pitchFamily="18" charset="0"/>
                <a:cs typeface="Times New Roman" pitchFamily="18" charset="0"/>
              </a:rPr>
              <a:t> s'il faut réduire une production </a:t>
            </a:r>
            <a:r>
              <a:rPr lang="fr-FR" sz="1800" b="1">
                <a:latin typeface="Times New Roman" pitchFamily="18" charset="0"/>
                <a:cs typeface="Times New Roman" pitchFamily="18" charset="0"/>
              </a:rPr>
              <a:t>S→</a:t>
            </a:r>
            <a:r>
              <a:rPr lang="fr-FR" sz="1800" b="1">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ou une production T</a:t>
            </a:r>
            <a:r>
              <a:rPr lang="fr-FR" sz="1800" b="1">
                <a:latin typeface="Times New Roman" pitchFamily="18" charset="0"/>
                <a:cs typeface="Times New Roman" pitchFamily="18" charset="0"/>
              </a:rPr>
              <a:t>→β</a:t>
            </a:r>
            <a:endParaRPr lang="en-US" sz="1800">
              <a:latin typeface="Times New Roman" pitchFamily="18" charset="0"/>
              <a:cs typeface="Times New Roman" pitchFamily="18" charset="0"/>
            </a:endParaRPr>
          </a:p>
          <a:p>
            <a:pPr algn="l" rtl="0"/>
            <a:r>
              <a:rPr lang="fr-FR" sz="1800">
                <a:latin typeface="Times New Roman" pitchFamily="18" charset="0"/>
                <a:cs typeface="Times New Roman" pitchFamily="18" charset="0"/>
              </a:rPr>
              <a:t>On doit alors résoudre les conflits en donnant des </a:t>
            </a:r>
            <a:r>
              <a:rPr lang="fr-FR" sz="1800" b="1">
                <a:latin typeface="Times New Roman" pitchFamily="18" charset="0"/>
                <a:cs typeface="Times New Roman" pitchFamily="18" charset="0"/>
              </a:rPr>
              <a:t>priorités</a:t>
            </a:r>
            <a:r>
              <a:rPr lang="fr-FR" sz="1800">
                <a:latin typeface="Times New Roman" pitchFamily="18" charset="0"/>
                <a:cs typeface="Times New Roman" pitchFamily="18" charset="0"/>
              </a:rPr>
              <a:t> aux actions (décaler ou réduire) et aux productions. </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16426DDB-53B8-46EA-AC76-8D16E03DBE0C}" type="slidenum">
              <a:rPr lang="en-US" altLang="en-US"/>
              <a:pPr>
                <a:defRPr/>
              </a:pPr>
              <a:t>9</a:t>
            </a:fld>
            <a:endParaRPr lang="en-US" altLang="en-US"/>
          </a:p>
        </p:txBody>
      </p:sp>
      <p:sp>
        <p:nvSpPr>
          <p:cNvPr id="4813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2E89CFD-E6E9-4E48-B377-96683A3742B7}" type="slidenum">
              <a:rPr lang="ar-SA" altLang="en-US" sz="1200">
                <a:latin typeface="Garamond" pitchFamily="18" charset="0"/>
                <a:cs typeface="Arial" charset="0"/>
              </a:rPr>
              <a:pPr algn="r">
                <a:spcBef>
                  <a:spcPct val="0"/>
                </a:spcBef>
                <a:buClrTx/>
                <a:buSzTx/>
                <a:buFontTx/>
                <a:buNone/>
              </a:pPr>
              <a:t>9</a:t>
            </a:fld>
            <a:endParaRPr lang="en-US" altLang="en-US" sz="1200">
              <a:latin typeface="Garamond" pitchFamily="18" charset="0"/>
              <a:cs typeface="Arial"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24206</TotalTime>
  <Words>2127</Words>
  <Application>Microsoft Office PowerPoint</Application>
  <PresentationFormat>Affichage à l'écran (4:3)</PresentationFormat>
  <Paragraphs>262</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Garamond</vt:lpstr>
      <vt:lpstr>Georgia</vt:lpstr>
      <vt:lpstr>Times New Roman</vt:lpstr>
      <vt:lpstr>Trebuchet MS</vt:lpstr>
      <vt:lpstr>Wingdings</vt:lpstr>
      <vt:lpstr>Wingdings 2</vt:lpstr>
      <vt:lpstr>Urbain</vt:lpstr>
      <vt:lpstr>Analyse syntaxique ascendante</vt:lpstr>
      <vt:lpstr>Analyseur ascendant</vt:lpstr>
      <vt:lpstr>Construction de la table d’analyse </vt:lpstr>
      <vt:lpstr>Collection des items d'une grammaire</vt:lpstr>
      <vt:lpstr>Collection des items (exemple)</vt:lpstr>
      <vt:lpstr>Construction de la table d'analyse SLR</vt:lpstr>
      <vt:lpstr>Construction de la table d'analyse SLR</vt:lpstr>
      <vt:lpstr>Analyseur syntaxique SLR</vt:lpstr>
      <vt:lpstr>Remarques </vt:lpstr>
      <vt:lpstr>Exemple</vt:lpstr>
      <vt:lpstr>LR(1)</vt:lpstr>
      <vt:lpstr>Présentation PowerPoint</vt:lpstr>
      <vt:lpstr>LALR(1)</vt:lpstr>
      <vt:lpstr>Erreurs syntaxiques</vt:lpstr>
      <vt:lpstr>Erreurs syntaxiques</vt:lpstr>
      <vt:lpstr>Erreurs syntaxiques</vt:lpstr>
    </vt:vector>
  </TitlesOfParts>
  <Company>meadi.corp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nadjib</dc:creator>
  <cp:lastModifiedBy>Nadjib MEADI</cp:lastModifiedBy>
  <cp:revision>271</cp:revision>
  <dcterms:created xsi:type="dcterms:W3CDTF">2010-10-17T19:55:10Z</dcterms:created>
  <dcterms:modified xsi:type="dcterms:W3CDTF">2024-11-25T20:59:29Z</dcterms:modified>
</cp:coreProperties>
</file>