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5"/>
  </p:notesMasterIdLst>
  <p:sldIdLst>
    <p:sldId id="256" r:id="rId2"/>
    <p:sldId id="264" r:id="rId3"/>
    <p:sldId id="260" r:id="rId4"/>
    <p:sldId id="259" r:id="rId5"/>
    <p:sldId id="274" r:id="rId6"/>
    <p:sldId id="275" r:id="rId7"/>
    <p:sldId id="283" r:id="rId8"/>
    <p:sldId id="284" r:id="rId9"/>
    <p:sldId id="285" r:id="rId10"/>
    <p:sldId id="289" r:id="rId11"/>
    <p:sldId id="290" r:id="rId12"/>
    <p:sldId id="291" r:id="rId13"/>
    <p:sldId id="292" r:id="rId14"/>
    <p:sldId id="288" r:id="rId15"/>
    <p:sldId id="265" r:id="rId16"/>
    <p:sldId id="277" r:id="rId17"/>
    <p:sldId id="278" r:id="rId18"/>
    <p:sldId id="268" r:id="rId19"/>
    <p:sldId id="279" r:id="rId20"/>
    <p:sldId id="280" r:id="rId21"/>
    <p:sldId id="282" r:id="rId22"/>
    <p:sldId id="281" r:id="rId23"/>
    <p:sldId id="271" r:id="rId2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410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30" autoAdjust="0"/>
    <p:restoredTop sz="94727" autoAdjust="0"/>
  </p:normalViewPr>
  <p:slideViewPr>
    <p:cSldViewPr>
      <p:cViewPr>
        <p:scale>
          <a:sx n="66" d="100"/>
          <a:sy n="66" d="100"/>
        </p:scale>
        <p:origin x="-1188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D4D9D-38FC-42B1-B8CE-C1A032FB283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03556-4EFF-426A-B96F-82C46C14508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003556-4EFF-426A-B96F-82C46C14508F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DB5131-924E-4B43-94A1-9CB76D2C350E}" type="datetimeFigureOut">
              <a:rPr lang="fr-FR" smtClean="0"/>
              <a:pPr/>
              <a:t>06/10/2026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A42D5F-21DB-4FAB-A496-BDDA33DD1A46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image" Target="../media/image20.gif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28596" y="2214554"/>
            <a:ext cx="828680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Methanization</a:t>
            </a:r>
            <a:r>
              <a:rPr lang="en-US" dirty="0" smtClean="0"/>
              <a:t> (Anaerobic Digestion) and Biogas -Phase 1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71538" y="4786322"/>
            <a:ext cx="7854696" cy="1752600"/>
          </a:xfrm>
        </p:spPr>
        <p:txBody>
          <a:bodyPr/>
          <a:lstStyle/>
          <a:p>
            <a:r>
              <a:rPr lang="fr-FR" dirty="0" smtClean="0"/>
              <a:t>Dr </a:t>
            </a:r>
            <a:r>
              <a:rPr lang="fr-FR" dirty="0" err="1" smtClean="0"/>
              <a:t>Charifi</a:t>
            </a:r>
            <a:r>
              <a:rPr lang="fr-FR" dirty="0" smtClean="0"/>
              <a:t> Samia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714348" y="214290"/>
            <a:ext cx="77867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Université Mohamed </a:t>
            </a:r>
            <a:r>
              <a:rPr lang="fr-FR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Khider</a:t>
            </a:r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Biskra</a:t>
            </a:r>
            <a:endParaRPr lang="fr-FR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Faculté SNVSTU</a:t>
            </a:r>
            <a:endParaRPr lang="fr-FR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Département des Sciences de la nature et de vie </a:t>
            </a:r>
            <a:endParaRPr lang="fr-FR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Niveau : Master Spécialité «</a:t>
            </a:r>
            <a:r>
              <a:rPr lang="fr-FR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Microbiolgie</a:t>
            </a:r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appliquée »	</a:t>
            </a:r>
            <a:endParaRPr lang="fr-FR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Année universitaire 2026/2027</a:t>
            </a:r>
            <a:endParaRPr lang="fr-F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 descr="Trash Pick Up Gif at Jason Rocha blog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DEF4CD"/>
              </a:clrFrom>
              <a:clrTo>
                <a:srgbClr val="DEF4C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4143380"/>
            <a:ext cx="4643470" cy="23574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trash-3323974_960_72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714356"/>
            <a:ext cx="1581143" cy="2203032"/>
          </a:xfrm>
          <a:prstGeom prst="rect">
            <a:avLst/>
          </a:prstGeom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57356" y="1071546"/>
            <a:ext cx="1242693" cy="1428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Double flèche horizontale 11"/>
          <p:cNvSpPr/>
          <p:nvPr/>
        </p:nvSpPr>
        <p:spPr>
          <a:xfrm>
            <a:off x="3214678" y="1500174"/>
            <a:ext cx="928694" cy="428628"/>
          </a:xfrm>
          <a:prstGeom prst="left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4214810" y="1000108"/>
            <a:ext cx="1643074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Improvement in the standard of living</a:t>
            </a:r>
            <a:endParaRPr lang="fr-FR" b="1" dirty="0"/>
          </a:p>
        </p:txBody>
      </p:sp>
      <p:sp>
        <p:nvSpPr>
          <p:cNvPr id="15" name="Double flèche horizontale 14"/>
          <p:cNvSpPr/>
          <p:nvPr/>
        </p:nvSpPr>
        <p:spPr>
          <a:xfrm>
            <a:off x="5857884" y="1500174"/>
            <a:ext cx="928694" cy="357190"/>
          </a:xfrm>
          <a:prstGeom prst="left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6858016" y="1214422"/>
            <a:ext cx="207170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Increased</a:t>
            </a:r>
            <a:r>
              <a:rPr lang="fr-FR" dirty="0" smtClean="0"/>
              <a:t> </a:t>
            </a:r>
            <a:r>
              <a:rPr lang="fr-FR" dirty="0" err="1" smtClean="0"/>
              <a:t>consumption</a:t>
            </a:r>
            <a:endParaRPr lang="fr-FR" b="1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4387" y="0"/>
            <a:ext cx="260961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Flèche courbée vers la droite 19"/>
          <p:cNvSpPr/>
          <p:nvPr/>
        </p:nvSpPr>
        <p:spPr>
          <a:xfrm>
            <a:off x="357158" y="3500438"/>
            <a:ext cx="1000100" cy="857256"/>
          </a:xfrm>
          <a:prstGeom prst="curved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428728" y="3786190"/>
            <a:ext cx="2857520" cy="3693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/>
              <a:t>Changes in </a:t>
            </a:r>
            <a:r>
              <a:rPr lang="fr-FR" dirty="0" err="1" smtClean="0"/>
              <a:t>dietary</a:t>
            </a:r>
            <a:r>
              <a:rPr lang="fr-FR" dirty="0" smtClean="0"/>
              <a:t> habits</a:t>
            </a:r>
            <a:endParaRPr lang="fr-FR" dirty="0"/>
          </a:p>
        </p:txBody>
      </p:sp>
      <p:sp>
        <p:nvSpPr>
          <p:cNvPr id="24" name="Flèche courbée vers la droite 23"/>
          <p:cNvSpPr/>
          <p:nvPr/>
        </p:nvSpPr>
        <p:spPr>
          <a:xfrm>
            <a:off x="357158" y="5000636"/>
            <a:ext cx="1000100" cy="857256"/>
          </a:xfrm>
          <a:prstGeom prst="curv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31" name="Connecteur droit avec flèche 30"/>
          <p:cNvCxnSpPr/>
          <p:nvPr/>
        </p:nvCxnSpPr>
        <p:spPr>
          <a:xfrm flipV="1">
            <a:off x="6858016" y="3000372"/>
            <a:ext cx="571504" cy="500066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/>
          <p:nvPr/>
        </p:nvCxnSpPr>
        <p:spPr>
          <a:xfrm>
            <a:off x="6858016" y="3500438"/>
            <a:ext cx="571504" cy="428628"/>
          </a:xfrm>
          <a:prstGeom prst="straightConnector1">
            <a:avLst/>
          </a:prstGeom>
          <a:ln w="762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7429520" y="2786058"/>
            <a:ext cx="1714480" cy="646331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Food packaging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7429520" y="3643314"/>
            <a:ext cx="1714480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 err="1" smtClean="0"/>
              <a:t>Organic</a:t>
            </a:r>
            <a:r>
              <a:rPr lang="fr-FR" dirty="0" smtClean="0"/>
              <a:t> </a:t>
            </a:r>
            <a:r>
              <a:rPr lang="fr-FR" dirty="0" err="1" smtClean="0"/>
              <a:t>waste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0" y="0"/>
            <a:ext cx="4220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 smtClean="0"/>
              <a:t>1.INTRODUCTION</a:t>
            </a:r>
            <a:endParaRPr lang="fr-FR" sz="3600" b="1" dirty="0"/>
          </a:p>
        </p:txBody>
      </p:sp>
      <p:sp>
        <p:nvSpPr>
          <p:cNvPr id="34" name="Rectangle 33"/>
          <p:cNvSpPr/>
          <p:nvPr/>
        </p:nvSpPr>
        <p:spPr>
          <a:xfrm>
            <a:off x="3071802" y="2428868"/>
            <a:ext cx="2805063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Increasing</a:t>
            </a: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energy</a:t>
            </a:r>
            <a:r>
              <a:rPr lang="fr-F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fr-FR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needs</a:t>
            </a:r>
            <a:endParaRPr lang="fr-F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601818" y="5214950"/>
            <a:ext cx="2327240" cy="3693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dirty="0" smtClean="0"/>
              <a:t>Agricultural </a:t>
            </a:r>
            <a:r>
              <a:rPr lang="fr-FR" dirty="0" err="1" smtClean="0"/>
              <a:t>activities</a:t>
            </a:r>
            <a:endParaRPr lang="fr-FR" dirty="0"/>
          </a:p>
        </p:txBody>
      </p:sp>
      <p:cxnSp>
        <p:nvCxnSpPr>
          <p:cNvPr id="38" name="Connecteur droit avec flèche 37"/>
          <p:cNvCxnSpPr/>
          <p:nvPr/>
        </p:nvCxnSpPr>
        <p:spPr>
          <a:xfrm flipV="1">
            <a:off x="6858016" y="4572008"/>
            <a:ext cx="500066" cy="428628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>
            <a:off x="6858016" y="5643578"/>
            <a:ext cx="500066" cy="428628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1" name="ZoneTexte 40"/>
          <p:cNvSpPr txBox="1"/>
          <p:nvPr/>
        </p:nvSpPr>
        <p:spPr>
          <a:xfrm>
            <a:off x="7429520" y="4143380"/>
            <a:ext cx="171448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Animal </a:t>
            </a:r>
            <a:r>
              <a:rPr lang="fr-FR" dirty="0" err="1" smtClean="0"/>
              <a:t>waste</a:t>
            </a:r>
            <a:r>
              <a:rPr lang="fr-FR" dirty="0" smtClean="0"/>
              <a:t>:  </a:t>
            </a:r>
            <a:r>
              <a:rPr lang="fr-FR" dirty="0" err="1" smtClean="0"/>
              <a:t>manure</a:t>
            </a:r>
            <a:r>
              <a:rPr lang="fr-FR" dirty="0" smtClean="0"/>
              <a:t> and </a:t>
            </a:r>
            <a:r>
              <a:rPr lang="fr-FR" dirty="0" err="1" smtClean="0"/>
              <a:t>slurry</a:t>
            </a:r>
            <a:endParaRPr lang="fr-FR" dirty="0"/>
          </a:p>
        </p:txBody>
      </p:sp>
      <p:sp>
        <p:nvSpPr>
          <p:cNvPr id="53" name="ZoneTexte 52"/>
          <p:cNvSpPr txBox="1"/>
          <p:nvPr/>
        </p:nvSpPr>
        <p:spPr>
          <a:xfrm>
            <a:off x="7429520" y="5143512"/>
            <a:ext cx="171448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b="1" dirty="0" err="1" smtClean="0"/>
              <a:t>Crop</a:t>
            </a:r>
            <a:r>
              <a:rPr lang="fr-FR" b="1" dirty="0" smtClean="0"/>
              <a:t> </a:t>
            </a:r>
            <a:r>
              <a:rPr lang="fr-FR" b="1" dirty="0" err="1" smtClean="0"/>
              <a:t>residues</a:t>
            </a:r>
            <a:r>
              <a:rPr lang="fr-FR" dirty="0" smtClean="0"/>
              <a:t> </a:t>
            </a:r>
          </a:p>
          <a:p>
            <a:pPr algn="ctr"/>
            <a:r>
              <a:rPr lang="fr-FR" dirty="0" err="1" smtClean="0"/>
              <a:t>Straw</a:t>
            </a:r>
            <a:endParaRPr lang="fr-FR" dirty="0"/>
          </a:p>
        </p:txBody>
      </p:sp>
      <p:sp>
        <p:nvSpPr>
          <p:cNvPr id="58" name="Rectangle 57"/>
          <p:cNvSpPr/>
          <p:nvPr/>
        </p:nvSpPr>
        <p:spPr>
          <a:xfrm>
            <a:off x="642910" y="6273249"/>
            <a:ext cx="6357982" cy="584775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Manure: a mixture of animal feces and bedding mate </a:t>
            </a:r>
          </a:p>
          <a:p>
            <a:pPr algn="ctr"/>
            <a:r>
              <a:rPr lang="en-US" sz="1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Slurry: a liquid mixture of animal feces and water.</a:t>
            </a:r>
            <a:endParaRPr lang="fr-FR" sz="1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429520" y="5857892"/>
            <a:ext cx="1714480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fr-FR" b="1" dirty="0" smtClean="0"/>
              <a:t>Fruit and </a:t>
            </a:r>
            <a:r>
              <a:rPr lang="fr-FR" b="1" dirty="0" err="1" smtClean="0"/>
              <a:t>vegetable</a:t>
            </a:r>
            <a:r>
              <a:rPr lang="fr-FR" b="1" dirty="0" smtClean="0"/>
              <a:t> </a:t>
            </a:r>
            <a:r>
              <a:rPr lang="fr-FR" b="1" dirty="0" err="1" smtClean="0"/>
              <a:t>waste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1266" name="Picture 2" descr="Food groups GIFs - Get the best gif on GIFER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3000372"/>
            <a:ext cx="2428892" cy="1714495"/>
          </a:xfrm>
          <a:prstGeom prst="rect">
            <a:avLst/>
          </a:prstGeom>
          <a:noFill/>
        </p:spPr>
      </p:pic>
      <p:pic>
        <p:nvPicPr>
          <p:cNvPr id="11268" name="Picture 4" descr="Animated agriculture images &amp; Animations 100% FREE!"/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6" y="4786322"/>
            <a:ext cx="2428892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20" grpId="0" animBg="1"/>
      <p:bldP spid="21" grpId="0" animBg="1"/>
      <p:bldP spid="24" grpId="0" animBg="1"/>
      <p:bldP spid="35" grpId="0" animBg="1"/>
      <p:bldP spid="36" grpId="0" animBg="1"/>
      <p:bldP spid="34" grpId="0" animBg="1"/>
      <p:bldP spid="37" grpId="0" animBg="1"/>
      <p:bldP spid="41" grpId="0" animBg="1"/>
      <p:bldP spid="53" grpId="0" animBg="1"/>
      <p:bldP spid="58" grpId="0" animBg="1"/>
      <p:bldP spid="5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Corporate responsibility and sustainability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pic>
        <p:nvPicPr>
          <p:cNvPr id="54" name="Image 53" descr="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0"/>
            <a:ext cx="2000264" cy="2000264"/>
          </a:xfrm>
          <a:prstGeom prst="rect">
            <a:avLst/>
          </a:prstGeom>
        </p:spPr>
      </p:pic>
      <p:sp>
        <p:nvSpPr>
          <p:cNvPr id="55" name="ZoneTexte 54"/>
          <p:cNvSpPr txBox="1"/>
          <p:nvPr/>
        </p:nvSpPr>
        <p:spPr>
          <a:xfrm>
            <a:off x="3286116" y="428604"/>
            <a:ext cx="2428892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/>
              <a:t>Growth</a:t>
            </a:r>
            <a:r>
              <a:rPr lang="fr-FR" sz="2400" dirty="0" smtClean="0"/>
              <a:t> in </a:t>
            </a:r>
            <a:r>
              <a:rPr lang="fr-FR" sz="2400" dirty="0" err="1" smtClean="0"/>
              <a:t>waste</a:t>
            </a:r>
            <a:r>
              <a:rPr lang="fr-FR" sz="2400" dirty="0" smtClean="0"/>
              <a:t> production</a:t>
            </a:r>
            <a:endParaRPr lang="fr-FR" sz="2400" b="1" dirty="0"/>
          </a:p>
        </p:txBody>
      </p:sp>
      <p:sp>
        <p:nvSpPr>
          <p:cNvPr id="57" name="Flèche vers le bas 56"/>
          <p:cNvSpPr/>
          <p:nvPr/>
        </p:nvSpPr>
        <p:spPr>
          <a:xfrm>
            <a:off x="4214810" y="1428736"/>
            <a:ext cx="642942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ZoneTexte 57"/>
          <p:cNvSpPr txBox="1"/>
          <p:nvPr/>
        </p:nvSpPr>
        <p:spPr>
          <a:xfrm>
            <a:off x="3357554" y="2085795"/>
            <a:ext cx="2428892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smtClean="0"/>
              <a:t>Effective </a:t>
            </a:r>
            <a:r>
              <a:rPr lang="fr-FR" sz="2400" dirty="0" err="1" smtClean="0"/>
              <a:t>waste</a:t>
            </a:r>
            <a:r>
              <a:rPr lang="fr-FR" sz="2400" dirty="0" smtClean="0"/>
              <a:t> management </a:t>
            </a:r>
            <a:r>
              <a:rPr lang="fr-FR" sz="2400" dirty="0" err="1" smtClean="0"/>
              <a:t>policies</a:t>
            </a:r>
            <a:endParaRPr lang="fr-FR" sz="2400" b="1" dirty="0"/>
          </a:p>
        </p:txBody>
      </p:sp>
      <p:cxnSp>
        <p:nvCxnSpPr>
          <p:cNvPr id="63" name="Connecteur droit avec flèche 62"/>
          <p:cNvCxnSpPr/>
          <p:nvPr/>
        </p:nvCxnSpPr>
        <p:spPr>
          <a:xfrm rot="5400000">
            <a:off x="4356892" y="3642520"/>
            <a:ext cx="428628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ZoneTexte 65"/>
          <p:cNvSpPr txBox="1"/>
          <p:nvPr/>
        </p:nvSpPr>
        <p:spPr>
          <a:xfrm>
            <a:off x="3500430" y="3929066"/>
            <a:ext cx="2214578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Encouraging</a:t>
            </a:r>
            <a:r>
              <a:rPr lang="fr-F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fr-FR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sustainable</a:t>
            </a:r>
            <a:r>
              <a:rPr lang="fr-F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practices</a:t>
            </a:r>
            <a:endParaRPr lang="fr-F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16" y="5429264"/>
            <a:ext cx="4572000" cy="120032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fr-FR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Biological</a:t>
            </a:r>
            <a:r>
              <a:rPr lang="fr-F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fr-FR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processes</a:t>
            </a:r>
            <a:r>
              <a:rPr lang="fr-F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for the </a:t>
            </a:r>
            <a:r>
              <a:rPr lang="fr-FR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treatment</a:t>
            </a:r>
            <a:r>
              <a:rPr lang="fr-F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and </a:t>
            </a:r>
            <a:r>
              <a:rPr lang="fr-FR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valorization</a:t>
            </a:r>
            <a:r>
              <a:rPr lang="fr-F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of </a:t>
            </a:r>
            <a:r>
              <a:rPr lang="fr-FR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organic</a:t>
            </a:r>
            <a:r>
              <a:rPr lang="fr-F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fr-FR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matter</a:t>
            </a:r>
            <a:r>
              <a:rPr lang="fr-FR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fr-FR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7" grpId="0" animBg="1"/>
      <p:bldP spid="58" grpId="0" animBg="1"/>
      <p:bldP spid="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0" y="78579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I. Waste Valorization through Anaerobic Digestion</a:t>
            </a:r>
          </a:p>
          <a:p>
            <a:r>
              <a:rPr lang="en-US" sz="2800" b="1" dirty="0" smtClean="0"/>
              <a:t>I.1. Waste Management</a:t>
            </a:r>
          </a:p>
          <a:p>
            <a:pPr algn="ctr"/>
            <a:r>
              <a:rPr lang="en-US" sz="3200" dirty="0" smtClean="0"/>
              <a:t>Waste management encompasses all operations involving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6072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PART 1: WASTE VALORIZATION THROUGH ANAEROBIC DIGESTION</a:t>
            </a:r>
            <a:endParaRPr lang="fr-FR" sz="2400" dirty="0"/>
          </a:p>
        </p:txBody>
      </p:sp>
      <p:cxnSp>
        <p:nvCxnSpPr>
          <p:cNvPr id="8" name="Connecteur droit avec flèche 7"/>
          <p:cNvCxnSpPr/>
          <p:nvPr/>
        </p:nvCxnSpPr>
        <p:spPr>
          <a:xfrm rot="10800000" flipV="1">
            <a:off x="1357291" y="2714619"/>
            <a:ext cx="1571636" cy="1071570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rot="5400000">
            <a:off x="3108316" y="3249610"/>
            <a:ext cx="928694" cy="158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>
            <a:off x="6643702" y="2714620"/>
            <a:ext cx="1357322" cy="857256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rot="5400000">
            <a:off x="4894266" y="3249610"/>
            <a:ext cx="928694" cy="158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1406" y="3857628"/>
            <a:ext cx="2071702" cy="14773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Prevention / Reduction at Source: Minimizing raw waste production.</a:t>
            </a:r>
            <a:endParaRPr lang="fr-F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14546" y="3857628"/>
            <a:ext cx="1571636" cy="14773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Reuse: Finding direct secondary uses for materials.</a:t>
            </a:r>
            <a:endParaRPr lang="fr-F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57620" y="3786190"/>
            <a:ext cx="1500182" cy="175432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Recycling &amp; Material Recovery: Composting, structural recycling.</a:t>
            </a:r>
            <a:endParaRPr lang="fr-F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29256" y="3746376"/>
            <a:ext cx="1571620" cy="147732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Energy Recovery: This is where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biomethanation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sits, </a:t>
            </a:r>
            <a:endParaRPr lang="fr-F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072330" y="3643314"/>
            <a:ext cx="1785966" cy="1754326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Disposal: </a:t>
            </a:r>
            <a:r>
              <a:rPr lang="en-US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Landfilling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or incineration without energy capture (last resort).</a:t>
            </a:r>
            <a:endParaRPr lang="fr-F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290" name="Picture 2" descr="End-to-End Network Hardware Service Logistics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214950"/>
            <a:ext cx="2285984" cy="1643050"/>
          </a:xfrm>
          <a:prstGeom prst="rect">
            <a:avLst/>
          </a:prstGeom>
          <a:noFill/>
        </p:spPr>
      </p:pic>
      <p:pic>
        <p:nvPicPr>
          <p:cNvPr id="12292" name="Picture 4" descr="Recycle GIFs | Teno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5572140"/>
            <a:ext cx="1357322" cy="1285860"/>
          </a:xfrm>
          <a:prstGeom prst="rect">
            <a:avLst/>
          </a:prstGeom>
          <a:noFill/>
        </p:spPr>
      </p:pic>
      <p:pic>
        <p:nvPicPr>
          <p:cNvPr id="12294" name="Picture 6" descr="Reuse GIFs | Teno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5500702"/>
            <a:ext cx="1428760" cy="1143008"/>
          </a:xfrm>
          <a:prstGeom prst="rect">
            <a:avLst/>
          </a:prstGeom>
          <a:noFill/>
        </p:spPr>
      </p:pic>
      <p:pic>
        <p:nvPicPr>
          <p:cNvPr id="12296" name="Picture 8" descr="Biogas digester animation on Make a 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0" y="5429264"/>
            <a:ext cx="1595454" cy="1428736"/>
          </a:xfrm>
          <a:prstGeom prst="rect">
            <a:avLst/>
          </a:prstGeom>
          <a:noFill/>
        </p:spPr>
      </p:pic>
      <p:pic>
        <p:nvPicPr>
          <p:cNvPr id="12298" name="Picture 10" descr="Combustion GIFs | Tenor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48500" y="5429264"/>
            <a:ext cx="1881218" cy="1428736"/>
          </a:xfrm>
          <a:prstGeom prst="rect">
            <a:avLst/>
          </a:prstGeom>
          <a:noFill/>
        </p:spPr>
      </p:pic>
      <p:pic>
        <p:nvPicPr>
          <p:cNvPr id="9224" name="Picture 8" descr="Mistral gagnant - OnVaSortir! Troyes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14942" y="1928802"/>
            <a:ext cx="1510877" cy="20145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0" y="1428736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Definition of </a:t>
            </a:r>
            <a:r>
              <a:rPr lang="en-US" sz="3600" dirty="0" err="1" smtClean="0"/>
              <a:t>Methanogenic</a:t>
            </a:r>
            <a:r>
              <a:rPr lang="en-US" sz="3600" dirty="0" smtClean="0"/>
              <a:t> Waste and Effluents</a:t>
            </a:r>
            <a:endParaRPr lang="fr-FR" sz="3600" dirty="0"/>
          </a:p>
        </p:txBody>
      </p:sp>
      <p:sp>
        <p:nvSpPr>
          <p:cNvPr id="6" name="ZoneTexte 5"/>
          <p:cNvSpPr txBox="1"/>
          <p:nvPr/>
        </p:nvSpPr>
        <p:spPr>
          <a:xfrm>
            <a:off x="714348" y="2818528"/>
            <a:ext cx="767492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These wastes represent a valuable source of organic matter that can be converted into biogas, mainly </a:t>
            </a:r>
            <a:r>
              <a:rPr lang="en-US" sz="3200" dirty="0" smtClean="0">
                <a:solidFill>
                  <a:srgbClr val="FF0000"/>
                </a:solidFill>
              </a:rPr>
              <a:t>M</a:t>
            </a:r>
            <a:r>
              <a:rPr lang="en-US" sz="3200" b="1" dirty="0" smtClean="0">
                <a:solidFill>
                  <a:srgbClr val="FF0000"/>
                </a:solidFill>
              </a:rPr>
              <a:t>ethane (CH₄)</a:t>
            </a:r>
            <a:r>
              <a:rPr lang="en-US" sz="32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sz="3200" dirty="0" smtClean="0"/>
              <a:t>This organic matter is found in various sources, ranging from </a:t>
            </a:r>
            <a:r>
              <a:rPr lang="en-US" sz="3200" b="1" dirty="0" smtClean="0"/>
              <a:t>municipal waste</a:t>
            </a:r>
            <a:r>
              <a:rPr lang="en-US" sz="3200" dirty="0" smtClean="0"/>
              <a:t> to </a:t>
            </a:r>
            <a:r>
              <a:rPr lang="en-US" sz="3200" b="1" dirty="0" smtClean="0"/>
              <a:t>industrial effluents</a:t>
            </a:r>
            <a:r>
              <a:rPr lang="en-US" sz="3200" dirty="0" smtClean="0"/>
              <a:t>, including </a:t>
            </a:r>
            <a:r>
              <a:rPr lang="en-US" sz="3200" b="1" dirty="0" smtClean="0"/>
              <a:t>sewage sludge</a:t>
            </a:r>
            <a:r>
              <a:rPr lang="en-US" sz="3200" dirty="0" smtClean="0"/>
              <a:t>.</a:t>
            </a:r>
            <a:endParaRPr lang="en-US" sz="3200" dirty="0"/>
          </a:p>
        </p:txBody>
      </p:sp>
      <p:pic>
        <p:nvPicPr>
          <p:cNvPr id="8194" name="Picture 2" descr="Gif Image Definition - Infoupdate.or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7222" y="0"/>
            <a:ext cx="6000792" cy="1357322"/>
          </a:xfrm>
          <a:prstGeom prst="rect">
            <a:avLst/>
          </a:prstGeom>
          <a:noFill/>
        </p:spPr>
      </p:pic>
      <p:pic>
        <p:nvPicPr>
          <p:cNvPr id="16386" name="Picture 2" descr="Pourquoi et comment valoriser les matières organiques résiduelles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42852"/>
            <a:ext cx="4143404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1643042" y="1000108"/>
            <a:ext cx="814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Classification by </a:t>
            </a:r>
            <a:r>
              <a:rPr lang="fr-FR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Origin</a:t>
            </a:r>
            <a:r>
              <a:rPr lang="fr-FR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fr-FR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 rot="10800000" flipV="1">
            <a:off x="1714481" y="1714488"/>
            <a:ext cx="1000132" cy="571504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rot="5400000">
            <a:off x="3144035" y="2070884"/>
            <a:ext cx="714380" cy="158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6072199" y="1785926"/>
            <a:ext cx="857256" cy="500066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-32" y="2643182"/>
            <a:ext cx="2249751" cy="20313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 err="1" smtClean="0"/>
              <a:t>Household</a:t>
            </a:r>
            <a:r>
              <a:rPr lang="fr-FR" dirty="0" smtClean="0"/>
              <a:t> and municipal </a:t>
            </a:r>
            <a:r>
              <a:rPr lang="fr-FR" dirty="0" err="1" smtClean="0"/>
              <a:t>waste</a:t>
            </a:r>
            <a:r>
              <a:rPr lang="fr-FR" dirty="0" smtClean="0"/>
              <a:t>:</a:t>
            </a:r>
            <a:r>
              <a:rPr lang="en-US" dirty="0" smtClean="0"/>
              <a:t>Household </a:t>
            </a:r>
            <a:r>
              <a:rPr lang="en-US" dirty="0" err="1" smtClean="0"/>
              <a:t>biowaste</a:t>
            </a:r>
            <a:r>
              <a:rPr lang="en-US" dirty="0" smtClean="0"/>
              <a:t> (food scraps, fruit and vegetable peelings).</a:t>
            </a:r>
          </a:p>
          <a:p>
            <a:endParaRPr lang="fr-F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5984" y="2643182"/>
            <a:ext cx="2643206" cy="20313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Agricultural </a:t>
            </a:r>
            <a:r>
              <a:rPr lang="fr-FR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Residues</a:t>
            </a:r>
            <a:r>
              <a:rPr lang="fr-F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  <a:r>
              <a:rPr lang="en-US" dirty="0" err="1" smtClean="0"/>
              <a:t>ivestock</a:t>
            </a:r>
            <a:r>
              <a:rPr lang="en-US" dirty="0" smtClean="0"/>
              <a:t> manure: slurry and solid manure (rich in nitrogen and microorganisms). Crop residues (straw, corn stalks)</a:t>
            </a:r>
            <a:endParaRPr lang="fr-FR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00628" y="2612121"/>
            <a:ext cx="1928826" cy="20313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err="1" smtClean="0"/>
              <a:t>Agri</a:t>
            </a:r>
            <a:r>
              <a:rPr lang="en-US" b="1" dirty="0" smtClean="0"/>
              <a:t>-food and industrial waste:</a:t>
            </a:r>
            <a:endParaRPr lang="en-US" dirty="0" smtClean="0"/>
          </a:p>
          <a:p>
            <a:r>
              <a:rPr lang="en-US" dirty="0" smtClean="0"/>
              <a:t>(slaughterhouse by-products, </a:t>
            </a:r>
            <a:r>
              <a:rPr lang="fr-FR" dirty="0" smtClean="0"/>
              <a:t>Lactosérum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000876" y="2571744"/>
            <a:ext cx="2143124" cy="20313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Urban waste and wastewater treatment plant (WWTP) sludge:</a:t>
            </a:r>
            <a:endParaRPr lang="en-US" dirty="0" smtClean="0"/>
          </a:p>
          <a:p>
            <a:r>
              <a:rPr lang="en-US" dirty="0" smtClean="0"/>
              <a:t>sludge generated during wastewater treatment. </a:t>
            </a:r>
          </a:p>
        </p:txBody>
      </p:sp>
      <p:cxnSp>
        <p:nvCxnSpPr>
          <p:cNvPr id="23" name="Connecteur droit avec flèche 22"/>
          <p:cNvCxnSpPr/>
          <p:nvPr/>
        </p:nvCxnSpPr>
        <p:spPr>
          <a:xfrm rot="5400000">
            <a:off x="4929985" y="2070884"/>
            <a:ext cx="714380" cy="158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.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86322"/>
            <a:ext cx="2786050" cy="1928802"/>
          </a:xfrm>
          <a:prstGeom prst="rect">
            <a:avLst/>
          </a:prstGeom>
          <a:noFill/>
        </p:spPr>
      </p:pic>
      <p:pic>
        <p:nvPicPr>
          <p:cNvPr id="1030" name="Picture 6" descr="The Escapers L’Abattoir | L’Abattoir De Paris – PZWK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4772080"/>
            <a:ext cx="2000264" cy="1943068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142844" y="-24"/>
            <a:ext cx="58216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I.2.1 Main Types of Waste Concerned</a:t>
            </a:r>
            <a:endParaRPr lang="fr-FR" sz="2800" dirty="0"/>
          </a:p>
        </p:txBody>
      </p:sp>
      <p:sp>
        <p:nvSpPr>
          <p:cNvPr id="17" name="Rectangle 16"/>
          <p:cNvSpPr/>
          <p:nvPr/>
        </p:nvSpPr>
        <p:spPr>
          <a:xfrm>
            <a:off x="0" y="50004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available feedstock</a:t>
            </a:r>
            <a:r>
              <a:rPr lang="en-US" dirty="0" smtClean="0"/>
              <a:t> corresponds to the biodegradable fraction of waste (</a:t>
            </a:r>
            <a:r>
              <a:rPr lang="en-US" b="1" dirty="0" smtClean="0"/>
              <a:t>biodegradable organic fraction</a:t>
            </a:r>
            <a:r>
              <a:rPr lang="en-US" dirty="0" smtClean="0"/>
              <a:t>)</a:t>
            </a:r>
            <a:endParaRPr lang="fr-FR" dirty="0"/>
          </a:p>
        </p:txBody>
      </p:sp>
      <p:pic>
        <p:nvPicPr>
          <p:cNvPr id="7170" name="Picture 2" descr="Agriculture &amp; Fisheries | Fertilisers | Micronutrients | Export of Seafood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9" y="4786322"/>
            <a:ext cx="2000264" cy="1928826"/>
          </a:xfrm>
          <a:prstGeom prst="rect">
            <a:avLst/>
          </a:prstGeom>
          <a:noFill/>
        </p:spPr>
      </p:pic>
      <p:pic>
        <p:nvPicPr>
          <p:cNvPr id="7172" name="Picture 4" descr="Biogas digester animation on Make a 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00892" y="4714884"/>
            <a:ext cx="2143108" cy="1990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74320"/>
            <a:ext cx="706340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How Do Microorganisms Obtain Energy?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770" y="914400"/>
            <a:ext cx="620439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rPr sz="2400"/>
              <a:t>The key question: Who accepts the electrons?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54681" y="2194560"/>
            <a:ext cx="2811779" cy="10058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/>
            </a:pPr>
            <a:r>
              <a:t>ORGANIC MATTER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60570" y="3200400"/>
            <a:ext cx="0" cy="96012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929058" y="3357562"/>
            <a:ext cx="506870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 sz="1500" b="1"/>
            </a:pPr>
            <a:r>
              <a:rPr sz="2800"/>
              <a:t>e⁻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4251960"/>
            <a:ext cx="3634740" cy="9144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/>
            </a:pPr>
            <a:r>
              <a:rPr>
                <a:solidFill>
                  <a:schemeClr val="tx1"/>
                </a:solidFill>
              </a:rPr>
              <a:t>Who receives the electrons?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989320"/>
            <a:ext cx="768268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/>
            </a:pPr>
            <a:r>
              <a:rPr sz="2000"/>
              <a:t>The final electron acceptor determines the metabolic pathway.</a:t>
            </a:r>
          </a:p>
        </p:txBody>
      </p:sp>
      <p:sp>
        <p:nvSpPr>
          <p:cNvPr id="10" name="Flèche courbée vers la droite 9"/>
          <p:cNvSpPr/>
          <p:nvPr/>
        </p:nvSpPr>
        <p:spPr>
          <a:xfrm>
            <a:off x="2428860" y="2357430"/>
            <a:ext cx="642942" cy="1428760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pic>
        <p:nvPicPr>
          <p:cNvPr id="37890" name="Picture 2" descr="Question Mark What Sticker - Question mark Question What - Discover ...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285860"/>
            <a:ext cx="2457434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74320"/>
            <a:ext cx="386900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1. Aerobic Respiration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770" y="914400"/>
            <a:ext cx="270349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rPr sz="2400"/>
              <a:t>Oxygen is available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286000"/>
            <a:ext cx="205740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ORGANIC</a:t>
            </a:r>
            <a:br/>
            <a:r>
              <a:t>MATTER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74620" y="2743200"/>
            <a:ext cx="754380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56303" y="2143116"/>
            <a:ext cx="506870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 sz="1500" b="1"/>
            </a:pPr>
            <a:r>
              <a:rPr sz="2800"/>
              <a:t>e⁻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109210" y="2743200"/>
            <a:ext cx="754380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932170" y="2286000"/>
            <a:ext cx="171450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/>
            </a:pPr>
            <a:r>
              <a:t>H₂O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931920"/>
            <a:ext cx="6579942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Organic matter + O₂ → CO₂ + H₂O + energy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989320"/>
            <a:ext cx="412330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/>
            </a:pPr>
            <a:r>
              <a:rPr sz="2400"/>
              <a:t>O₂ = final electron acceptor</a:t>
            </a:r>
          </a:p>
        </p:txBody>
      </p:sp>
      <p:pic>
        <p:nvPicPr>
          <p:cNvPr id="36866" name="Picture 2" descr="Oxygen GIFs - Get the best gif on GIFER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2000240"/>
            <a:ext cx="1428744" cy="15001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74320"/>
            <a:ext cx="433740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2. Anaerobic Respiration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2844" y="714356"/>
            <a:ext cx="66420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rPr sz="2400"/>
              <a:t>No free oxygen: another electron acceptor is used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2331720"/>
            <a:ext cx="1851660" cy="8686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t>ELECTRON</a:t>
            </a:r>
            <a:br/>
            <a:r>
              <a:t>DONOR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503170" y="2743200"/>
            <a:ext cx="685800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434590" y="2214554"/>
            <a:ext cx="506870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>
              <a:defRPr sz="1500" b="1"/>
            </a:pPr>
            <a:r>
              <a:rPr sz="2800"/>
              <a:t>e⁻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325880"/>
            <a:ext cx="150876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NO₃⁻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91840" y="2423160"/>
            <a:ext cx="1508760" cy="82296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SO₄²⁻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91840" y="3520440"/>
            <a:ext cx="1508760" cy="8229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CO₂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903471" y="1737360"/>
            <a:ext cx="720089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4903471" y="2834640"/>
            <a:ext cx="720089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903471" y="3931920"/>
            <a:ext cx="720089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726430" y="1325880"/>
            <a:ext cx="1851660" cy="82296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N₂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26430" y="2423160"/>
            <a:ext cx="1851660" cy="82296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H₂S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26430" y="3520440"/>
            <a:ext cx="1851660" cy="8229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CH₄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910" y="5715016"/>
            <a:ext cx="711182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/>
            </a:pPr>
            <a:r>
              <a:rPr sz="2800"/>
              <a:t>NO₃⁻ → N₂   |   SO₄²⁻ → H₂S   |   CO₂ → CH₄</a:t>
            </a:r>
          </a:p>
        </p:txBody>
      </p:sp>
      <p:pic>
        <p:nvPicPr>
          <p:cNvPr id="35842" name="Picture 2" descr="Fashion Sneaker Sticker by SchuhhausBoedekerGmbh for iOS &amp; Android | GIPHY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78" y="357166"/>
            <a:ext cx="928662" cy="928662"/>
          </a:xfrm>
          <a:prstGeom prst="rect">
            <a:avLst/>
          </a:prstGeom>
          <a:noFill/>
        </p:spPr>
      </p:pic>
      <p:pic>
        <p:nvPicPr>
          <p:cNvPr id="22" name="Image 21" descr="giphy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6" y="0"/>
            <a:ext cx="1309686" cy="1309686"/>
          </a:xfrm>
          <a:prstGeom prst="rect">
            <a:avLst/>
          </a:prstGeom>
        </p:spPr>
      </p:pic>
      <p:sp>
        <p:nvSpPr>
          <p:cNvPr id="23" name="Flèche en arc 22"/>
          <p:cNvSpPr/>
          <p:nvPr/>
        </p:nvSpPr>
        <p:spPr>
          <a:xfrm>
            <a:off x="1714480" y="1428736"/>
            <a:ext cx="1071570" cy="1143008"/>
          </a:xfrm>
          <a:prstGeom prst="circular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74320"/>
            <a:ext cx="303788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FERMENTATION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86100" y="1783088"/>
            <a:ext cx="294894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/>
            </a:pPr>
            <a:r>
              <a:t>ORGANIC MATTER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560570" y="2743208"/>
            <a:ext cx="0" cy="82296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846070" y="3657608"/>
            <a:ext cx="3429000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 sz="2100" b="1"/>
            </a:pPr>
            <a:r>
              <a:t>NO O₂ + NO EXTERNAL</a:t>
            </a:r>
            <a:br/>
            <a:r>
              <a:t>ELECTRON ACCEPTOR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5643578"/>
            <a:ext cx="8207760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/>
            </a:pPr>
            <a:r>
              <a:rPr sz="2400"/>
              <a:t>The organic substrate provides both the electron donor </a:t>
            </a:r>
            <a:endParaRPr lang="fr-FR" sz="2400" dirty="0" smtClean="0"/>
          </a:p>
          <a:p>
            <a:pPr algn="ctr">
              <a:defRPr sz="1700" b="1"/>
            </a:pPr>
            <a:r>
              <a:rPr sz="2400" smtClean="0"/>
              <a:t>and </a:t>
            </a:r>
            <a:r>
              <a:rPr sz="2400"/>
              <a:t>the electron acceptor.</a:t>
            </a:r>
          </a:p>
        </p:txBody>
      </p:sp>
      <p:pic>
        <p:nvPicPr>
          <p:cNvPr id="45058" name="Picture 2" descr="Note Sticker for iOS &amp; Android | GIPHY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40" y="0"/>
            <a:ext cx="2285984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74320"/>
            <a:ext cx="526676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ALCOHOLIC FERMENTATION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770" y="957188"/>
            <a:ext cx="413453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rPr sz="2800"/>
              <a:t>Glucose → ethanol + CO₂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0060" y="2331720"/>
            <a:ext cx="185166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GLUCOSE</a:t>
            </a:r>
            <a:br/>
            <a:r>
              <a:t>C₆H₁₂O₆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434590" y="2788920"/>
            <a:ext cx="617220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154680" y="2331720"/>
            <a:ext cx="185166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/>
            </a:pPr>
            <a:r>
              <a:t>ETHANOL</a:t>
            </a:r>
            <a:br/>
            <a:r>
              <a:t>C₂H₅OH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109210" y="2788920"/>
            <a:ext cx="377190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554980" y="2331720"/>
            <a:ext cx="164592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CO₂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51660" y="3977639"/>
            <a:ext cx="541782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/>
            </a:pPr>
            <a:r>
              <a:t>C₆H₁₂O₆ → 2 C₂H₅OH + 2 CO₂ + energy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5572140"/>
            <a:ext cx="65168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/>
            </a:pPr>
            <a:r>
              <a:rPr sz="2400"/>
              <a:t>Main products: ethanol and carbon dioxide.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74320"/>
            <a:ext cx="440479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LACTIC FERMENTATION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770" y="914400"/>
            <a:ext cx="297369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rPr sz="2800"/>
              <a:t>Glucose → lactate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286000"/>
            <a:ext cx="192024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GLUCOSE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43200" y="2743200"/>
            <a:ext cx="822960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669030" y="2286000"/>
            <a:ext cx="212598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LACTATE</a:t>
            </a:r>
            <a:br/>
            <a:r>
              <a:t>C₃H₅O₃⁻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0" y="3931920"/>
            <a:ext cx="466344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t>C₆H₁₂O₆ → 2 C₃H₆O₃ + energy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7158" y="5429264"/>
            <a:ext cx="8351132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/>
            </a:pPr>
            <a:r>
              <a:t>Lactic fermentation produces mainly lactate (lactic acid in its </a:t>
            </a:r>
            <a:r>
              <a:rPr/>
              <a:t>protonated </a:t>
            </a:r>
            <a:r>
              <a:rPr smtClean="0"/>
              <a:t>form.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74320"/>
            <a:ext cx="472174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BUTYRIC FERMENTATION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770" y="914400"/>
            <a:ext cx="380546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rPr sz="2000"/>
              <a:t>An example of acid fermentation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0060" y="2331720"/>
            <a:ext cx="178308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/>
            </a:pPr>
            <a:r>
              <a:t>GLUCOSE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366010" y="2788920"/>
            <a:ext cx="548640" cy="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017520" y="2331720"/>
            <a:ext cx="1783080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BUTYRATE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4937760" y="1828800"/>
            <a:ext cx="548640" cy="96012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4937760" y="2788920"/>
            <a:ext cx="548640" cy="868680"/>
          </a:xfrm>
          <a:prstGeom prst="line">
            <a:avLst/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589270" y="1463040"/>
            <a:ext cx="150876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H₂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89270" y="3291840"/>
            <a:ext cx="150876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/>
            </a:pPr>
            <a:r>
              <a:t>CO₂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97280" y="4434840"/>
            <a:ext cx="6035040" cy="6858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/>
            </a:pPr>
            <a:r>
              <a:t>C₆H₁₂O₆ → C₄H₈O₂ + 2 CO₂ + 2 H₂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989320"/>
            <a:ext cx="8535863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/>
            </a:pPr>
            <a:r>
              <a:t>Fermentation pathways vary with microorganisms and environmental conditions.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74320"/>
            <a:ext cx="473174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The Key Idea to Remember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14350" y="1828800"/>
            <a:ext cx="2434590" cy="7315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AEROBIC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4350" y="2743200"/>
            <a:ext cx="1505540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/>
            </a:pPr>
            <a:r>
              <a:t>O₂ → H₂O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94710" y="1828800"/>
            <a:ext cx="2434590" cy="7315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ANAEROBIC RESPIRATION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94710" y="2743200"/>
            <a:ext cx="1771639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/>
            </a:pPr>
            <a:r>
              <a:t>NO₃⁻ → N₂</a:t>
            </a:r>
            <a:br/>
            <a:r>
              <a:t>SO₄²⁻ → H₂S</a:t>
            </a:r>
            <a:br/>
            <a:r>
              <a:t>CO₂ → CH₄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75070" y="1828800"/>
            <a:ext cx="2434590" cy="731520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/>
            </a:pPr>
            <a:r>
              <a:t>FERMENTATION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75070" y="2743200"/>
            <a:ext cx="289592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/>
            </a:pPr>
            <a:r>
              <a:t>No </a:t>
            </a:r>
            <a:r>
              <a:rPr/>
              <a:t>external </a:t>
            </a:r>
            <a:r>
              <a:rPr smtClean="0"/>
              <a:t>electron</a:t>
            </a:r>
            <a:endParaRPr lang="fr-FR" dirty="0" smtClean="0"/>
          </a:p>
          <a:p>
            <a:pPr algn="ctr">
              <a:defRPr sz="2200" b="1"/>
            </a:pPr>
            <a:r>
              <a:rPr smtClean="0"/>
              <a:t> </a:t>
            </a:r>
            <a:r>
              <a:t>acceptor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4270" y="5072074"/>
            <a:ext cx="82225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700" b="1"/>
            </a:pPr>
            <a:r>
              <a:rPr sz="2400"/>
              <a:t>The key question is: What is the final electron acceptor?</a:t>
            </a:r>
          </a:p>
        </p:txBody>
      </p:sp>
      <p:pic>
        <p:nvPicPr>
          <p:cNvPr id="10" name="Image 9" descr="giphy (1)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6" y="214290"/>
            <a:ext cx="2438400" cy="15001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hemical reaction GIF - Find on GIFER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0"/>
            <a:ext cx="8929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Energy Metabolisms and Their Practical Implications:</a:t>
            </a:r>
            <a:endParaRPr lang="fr-FR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 rot="10800000" flipV="1">
            <a:off x="0" y="664660"/>
            <a:ext cx="9144000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 smtClean="0"/>
              <a:t>The biological degradation of organic matter is a </a:t>
            </a:r>
            <a:r>
              <a:rPr lang="en-US" sz="2800" b="1" dirty="0" smtClean="0">
                <a:solidFill>
                  <a:srgbClr val="FFFF00"/>
                </a:solidFill>
              </a:rPr>
              <a:t>metabolic oxidation–reduction (</a:t>
            </a:r>
            <a:r>
              <a:rPr lang="en-US" sz="2800" b="1" dirty="0" err="1" smtClean="0">
                <a:solidFill>
                  <a:srgbClr val="FFFF00"/>
                </a:solidFill>
              </a:rPr>
              <a:t>redox</a:t>
            </a:r>
            <a:r>
              <a:rPr lang="en-US" sz="2800" b="1" dirty="0" smtClean="0">
                <a:solidFill>
                  <a:srgbClr val="FFFF00"/>
                </a:solidFill>
              </a:rPr>
              <a:t>) reaction</a:t>
            </a:r>
            <a:r>
              <a:rPr lang="en-US" sz="2800" dirty="0" smtClean="0">
                <a:solidFill>
                  <a:srgbClr val="FFFF00"/>
                </a:solidFill>
              </a:rPr>
              <a:t>.</a:t>
            </a:r>
          </a:p>
          <a:p>
            <a:r>
              <a:rPr lang="en-US" sz="2800" dirty="0" smtClean="0"/>
              <a:t>Microorganisms obtain energy by transferring electrons from organic matter to an electron acceptor. The nature of the </a:t>
            </a:r>
            <a:r>
              <a:rPr lang="en-US" sz="2800" b="1" dirty="0" smtClean="0"/>
              <a:t>final electron acceptor</a:t>
            </a:r>
            <a:r>
              <a:rPr lang="en-US" sz="2800" dirty="0" smtClean="0"/>
              <a:t> determines the metabolic pathway:</a:t>
            </a:r>
          </a:p>
          <a:p>
            <a:endParaRPr lang="en-US" sz="2800" dirty="0" smtClean="0"/>
          </a:p>
          <a:p>
            <a:r>
              <a:rPr lang="en-US" sz="2800" b="1" dirty="0" smtClean="0"/>
              <a:t>Aerobic metabolism:</a:t>
            </a:r>
            <a:r>
              <a:rPr lang="en-US" sz="2800" dirty="0" smtClean="0"/>
              <a:t> the final electron acceptor is molecular oxygen (</a:t>
            </a:r>
            <a:r>
              <a:rPr lang="en-US" sz="2800" b="1" dirty="0" smtClean="0"/>
              <a:t>O₂</a:t>
            </a:r>
            <a:r>
              <a:rPr lang="en-US" sz="2800" dirty="0" smtClean="0"/>
              <a:t>). </a:t>
            </a:r>
          </a:p>
          <a:p>
            <a:r>
              <a:rPr lang="en-US" sz="2800" b="1" dirty="0" smtClean="0"/>
              <a:t>Anaerobic metabolism:</a:t>
            </a:r>
            <a:r>
              <a:rPr lang="en-US" sz="2800" dirty="0" smtClean="0"/>
              <a:t> the final electron acceptor is a mineral compound other than oxygen (such as </a:t>
            </a:r>
            <a:r>
              <a:rPr lang="en-US" sz="2800" b="1" dirty="0" smtClean="0"/>
              <a:t>NO₃⁻ or SO₄²⁻</a:t>
            </a:r>
            <a:r>
              <a:rPr lang="en-US" sz="2800" dirty="0" smtClean="0"/>
              <a:t>) or, in fermentation, an </a:t>
            </a:r>
            <a:r>
              <a:rPr lang="en-US" sz="2800" b="1" dirty="0" smtClean="0"/>
              <a:t>organic molecule derived from the substrate itself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0" y="-24"/>
            <a:ext cx="338387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Procédé aérobie </a:t>
            </a:r>
            <a:endParaRPr lang="fr-FR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8" name="Image 17" descr="497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16"/>
            <a:ext cx="9144000" cy="4714884"/>
          </a:xfrm>
          <a:prstGeom prst="rect">
            <a:avLst/>
          </a:prstGeom>
        </p:spPr>
      </p:pic>
      <p:pic>
        <p:nvPicPr>
          <p:cNvPr id="27" name="Image 26" descr="497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1678"/>
            <a:ext cx="9144000" cy="4786322"/>
          </a:xfrm>
          <a:prstGeom prst="rect">
            <a:avLst/>
          </a:prstGeom>
        </p:spPr>
      </p:pic>
      <p:sp>
        <p:nvSpPr>
          <p:cNvPr id="32" name="Flèche vers le bas 31"/>
          <p:cNvSpPr/>
          <p:nvPr/>
        </p:nvSpPr>
        <p:spPr>
          <a:xfrm>
            <a:off x="4286248" y="1571612"/>
            <a:ext cx="571504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 rot="10800000" flipV="1">
            <a:off x="0" y="453877"/>
            <a:ext cx="9144000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1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Aerobic</a:t>
            </a:r>
            <a:r>
              <a:rPr kumimoji="0" lang="fr-FR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Respiration: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Oxygen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(O2)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acts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as the final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electron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acceptor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. It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produces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CO2, water (H2O), and a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high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amount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of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energy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(ATP),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leading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to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significant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cellular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biomass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production (e.g.,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composting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).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srgbClr val="FFFF00"/>
                </a:solidFill>
              </a:rPr>
              <a:t>C₆H₁₂O₆ + 6 O₂ → 6 CO₂ + 6 H₂O + </a:t>
            </a:r>
            <a:r>
              <a:rPr lang="fr-FR" sz="2400" dirty="0" err="1" smtClean="0">
                <a:solidFill>
                  <a:srgbClr val="FFFF00"/>
                </a:solidFill>
              </a:rPr>
              <a:t>energy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Compostable Bin GIFs - Get the best GIF on GIPHY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0"/>
            <a:ext cx="3286116" cy="6858000"/>
          </a:xfrm>
          <a:prstGeom prst="rect">
            <a:avLst/>
          </a:prstGeom>
          <a:noFill/>
        </p:spPr>
      </p:pic>
      <p:sp>
        <p:nvSpPr>
          <p:cNvPr id="16" name="ZoneTexte 15"/>
          <p:cNvSpPr txBox="1"/>
          <p:nvPr/>
        </p:nvSpPr>
        <p:spPr>
          <a:xfrm>
            <a:off x="0" y="-24"/>
            <a:ext cx="3383875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Procédé aérobie </a:t>
            </a:r>
            <a:endParaRPr lang="fr-FR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 rot="10800000" flipV="1">
            <a:off x="0" y="613270"/>
            <a:ext cx="7143768" cy="632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FFFF00"/>
                </a:solidFill>
              </a:rPr>
              <a:t>Energy yield: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High. approximately </a:t>
            </a:r>
            <a:r>
              <a:rPr lang="en-US" sz="2400" b="1" dirty="0" smtClean="0"/>
              <a:t>30–32 ATP molecules per glucose molecule	.</a:t>
            </a:r>
            <a:endParaRPr lang="en-US" sz="2400" dirty="0" smtClean="0"/>
          </a:p>
          <a:p>
            <a:pPr algn="just"/>
            <a:r>
              <a:rPr lang="en-US" sz="2400" b="1" dirty="0" smtClean="0">
                <a:solidFill>
                  <a:srgbClr val="FFFF00"/>
                </a:solidFill>
              </a:rPr>
              <a:t>High biomass production: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A significant fraction of the organic carbon is incorporated into new microbial biomass, generating excess biomass or sludge. </a:t>
            </a:r>
          </a:p>
          <a:p>
            <a:pPr algn="just"/>
            <a:r>
              <a:rPr lang="en-US" sz="2400" b="1" dirty="0" smtClean="0">
                <a:solidFill>
                  <a:srgbClr val="FFFF00"/>
                </a:solidFill>
              </a:rPr>
              <a:t>High heat production: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Aerobic degradation is strongly exothermic. This heat generation is fundamental to </a:t>
            </a:r>
            <a:r>
              <a:rPr lang="en-US" sz="2400" b="1" dirty="0" smtClean="0"/>
              <a:t>composting</a:t>
            </a:r>
            <a:r>
              <a:rPr lang="en-US" sz="2400" dirty="0" smtClean="0"/>
              <a:t>, where temperatures can rise to approximately </a:t>
            </a:r>
            <a:r>
              <a:rPr lang="en-US" sz="2400" b="1" dirty="0" smtClean="0"/>
              <a:t>50–70°C</a:t>
            </a:r>
            <a:r>
              <a:rPr lang="en-US" sz="2400" dirty="0" smtClean="0"/>
              <a:t>, contributing to the </a:t>
            </a:r>
            <a:r>
              <a:rPr lang="en-US" sz="2400" dirty="0" err="1" smtClean="0">
                <a:solidFill>
                  <a:srgbClr val="FF0000"/>
                </a:solidFill>
              </a:rPr>
              <a:t>hygienization</a:t>
            </a:r>
            <a:r>
              <a:rPr lang="en-US" sz="2400" dirty="0" smtClean="0"/>
              <a:t> of the material. </a:t>
            </a:r>
          </a:p>
          <a:p>
            <a:pPr algn="just"/>
            <a:r>
              <a:rPr lang="en-US" sz="2400" b="1" dirty="0" smtClean="0">
                <a:solidFill>
                  <a:srgbClr val="FFFF00"/>
                </a:solidFill>
              </a:rPr>
              <a:t>Need for aeration: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Continuous or periodic oxygen supply is required, which may involve significant energy consumption for forced aeration, turning, or mixing. </a:t>
            </a:r>
          </a:p>
          <a:p>
            <a:pPr algn="just"/>
            <a:r>
              <a:rPr lang="en-US" sz="2400" b="1" dirty="0" smtClean="0">
                <a:solidFill>
                  <a:srgbClr val="FFFF00"/>
                </a:solidFill>
              </a:rPr>
              <a:t>Final products: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/>
              <a:t>Mainly </a:t>
            </a:r>
            <a:r>
              <a:rPr lang="en-US" sz="2400" b="1" dirty="0" smtClean="0"/>
              <a:t>CO₂, H₂O, microbial biomass</a:t>
            </a:r>
            <a:r>
              <a:rPr lang="en-US" sz="2400" dirty="0" smtClean="0"/>
              <a:t>, and, in composting, stabilized organic matter (compost)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728664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I.2.2.3 </a:t>
            </a:r>
            <a:r>
              <a:rPr lang="fr-FR" sz="24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Anaerobic</a:t>
            </a:r>
            <a:r>
              <a:rPr lang="fr-FR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Respiration and Fermentation</a:t>
            </a:r>
          </a:p>
          <a:p>
            <a:r>
              <a:rPr lang="fr-FR" sz="2400" dirty="0" smtClean="0"/>
              <a:t>In the absence of free </a:t>
            </a:r>
            <a:r>
              <a:rPr lang="fr-FR" sz="2400" dirty="0" err="1" smtClean="0"/>
              <a:t>oxygen</a:t>
            </a:r>
            <a:r>
              <a:rPr lang="fr-FR" sz="2400" dirty="0" smtClean="0"/>
              <a:t> (</a:t>
            </a:r>
            <a:r>
              <a:rPr lang="fr-FR" sz="2400" b="1" dirty="0" smtClean="0"/>
              <a:t>O₂</a:t>
            </a:r>
            <a:r>
              <a:rPr lang="fr-FR" sz="2400" dirty="0" smtClean="0"/>
              <a:t>), </a:t>
            </a:r>
            <a:r>
              <a:rPr lang="fr-FR" sz="2400" dirty="0" err="1" smtClean="0"/>
              <a:t>microorganisms</a:t>
            </a:r>
            <a:r>
              <a:rPr lang="fr-FR" sz="2400" dirty="0" smtClean="0"/>
              <a:t> </a:t>
            </a:r>
            <a:r>
              <a:rPr lang="fr-FR" sz="2400" dirty="0" err="1" smtClean="0"/>
              <a:t>can</a:t>
            </a:r>
            <a:r>
              <a:rPr lang="fr-FR" sz="2400" dirty="0" smtClean="0"/>
              <a:t> </a:t>
            </a:r>
            <a:r>
              <a:rPr lang="fr-FR" sz="2400" dirty="0" err="1" smtClean="0"/>
              <a:t>degrade</a:t>
            </a:r>
            <a:r>
              <a:rPr lang="fr-FR" sz="2400" dirty="0" smtClean="0"/>
              <a:t> </a:t>
            </a:r>
            <a:r>
              <a:rPr lang="fr-FR" sz="2400" dirty="0" err="1" smtClean="0"/>
              <a:t>organic</a:t>
            </a:r>
            <a:r>
              <a:rPr lang="fr-FR" sz="2400" dirty="0" smtClean="0"/>
              <a:t> </a:t>
            </a:r>
            <a:r>
              <a:rPr lang="fr-FR" sz="2400" dirty="0" err="1" smtClean="0"/>
              <a:t>matter</a:t>
            </a:r>
            <a:r>
              <a:rPr lang="fr-FR" sz="2400" dirty="0" smtClean="0"/>
              <a:t> </a:t>
            </a:r>
            <a:r>
              <a:rPr lang="fr-FR" sz="2400" dirty="0" err="1" smtClean="0"/>
              <a:t>through</a:t>
            </a:r>
            <a:r>
              <a:rPr lang="fr-FR" sz="2400" dirty="0" smtClean="0"/>
              <a:t> </a:t>
            </a:r>
            <a:r>
              <a:rPr lang="fr-FR" sz="2400" dirty="0" err="1" smtClean="0"/>
              <a:t>different</a:t>
            </a:r>
            <a:r>
              <a:rPr lang="fr-FR" sz="2400" dirty="0" smtClean="0"/>
              <a:t> </a:t>
            </a:r>
            <a:r>
              <a:rPr lang="fr-FR" sz="2400" dirty="0" err="1" smtClean="0"/>
              <a:t>anaerobic</a:t>
            </a:r>
            <a:r>
              <a:rPr lang="fr-FR" sz="2400" dirty="0" smtClean="0"/>
              <a:t> </a:t>
            </a:r>
            <a:r>
              <a:rPr lang="fr-FR" sz="2400" dirty="0" err="1" smtClean="0"/>
              <a:t>pathways</a:t>
            </a:r>
            <a:r>
              <a:rPr lang="fr-FR" sz="2400" dirty="0" smtClean="0"/>
              <a:t>, </a:t>
            </a:r>
            <a:r>
              <a:rPr lang="fr-FR" sz="2400" dirty="0" err="1" smtClean="0"/>
              <a:t>mainly</a:t>
            </a:r>
            <a:r>
              <a:rPr lang="fr-FR" sz="2400" dirty="0" smtClean="0"/>
              <a:t> </a:t>
            </a:r>
            <a:r>
              <a:rPr lang="fr-FR" sz="2400" b="1" dirty="0" err="1" smtClean="0"/>
              <a:t>anaerobic</a:t>
            </a:r>
            <a:r>
              <a:rPr lang="fr-FR" sz="2400" b="1" dirty="0" smtClean="0"/>
              <a:t> respiration and fermentation</a:t>
            </a:r>
            <a:r>
              <a:rPr lang="fr-FR" sz="2400" dirty="0" smtClean="0"/>
              <a:t>.</a:t>
            </a:r>
          </a:p>
          <a:p>
            <a:r>
              <a:rPr lang="fr-FR" sz="2400" b="1" dirty="0" smtClean="0"/>
              <a:t>1</a:t>
            </a:r>
            <a:r>
              <a:rPr lang="fr-FR" sz="2400" b="1" dirty="0" smtClean="0">
                <a:solidFill>
                  <a:srgbClr val="FFFF00"/>
                </a:solidFill>
              </a:rPr>
              <a:t>. </a:t>
            </a:r>
            <a:r>
              <a:rPr lang="fr-FR" sz="2400" b="1" dirty="0" err="1" smtClean="0">
                <a:solidFill>
                  <a:srgbClr val="FFFF00"/>
                </a:solidFill>
              </a:rPr>
              <a:t>Anaerobic</a:t>
            </a:r>
            <a:r>
              <a:rPr lang="fr-FR" sz="2400" b="1" dirty="0" smtClean="0">
                <a:solidFill>
                  <a:srgbClr val="FFFF00"/>
                </a:solidFill>
              </a:rPr>
              <a:t> Respiration  </a:t>
            </a:r>
            <a:r>
              <a:rPr lang="fr-FR" sz="2400" b="1" dirty="0" err="1" smtClean="0">
                <a:solidFill>
                  <a:srgbClr val="FFFF00"/>
                </a:solidFill>
              </a:rPr>
              <a:t>External</a:t>
            </a:r>
            <a:r>
              <a:rPr lang="fr-FR" sz="2400" b="1" dirty="0" smtClean="0">
                <a:solidFill>
                  <a:srgbClr val="FFFF00"/>
                </a:solidFill>
              </a:rPr>
              <a:t> </a:t>
            </a:r>
            <a:r>
              <a:rPr lang="fr-FR" sz="2400" b="1" dirty="0" err="1" smtClean="0">
                <a:solidFill>
                  <a:srgbClr val="FFFF00"/>
                </a:solidFill>
              </a:rPr>
              <a:t>Mineral</a:t>
            </a:r>
            <a:r>
              <a:rPr lang="fr-FR" sz="2400" b="1" dirty="0" smtClean="0">
                <a:solidFill>
                  <a:srgbClr val="FFFF00"/>
                </a:solidFill>
              </a:rPr>
              <a:t> Electron </a:t>
            </a:r>
            <a:r>
              <a:rPr lang="fr-FR" sz="2400" b="1" dirty="0" err="1" smtClean="0">
                <a:solidFill>
                  <a:srgbClr val="FFFF00"/>
                </a:solidFill>
              </a:rPr>
              <a:t>Acceptor</a:t>
            </a:r>
            <a:endParaRPr lang="fr-FR" sz="2400" b="1" dirty="0" smtClean="0">
              <a:solidFill>
                <a:srgbClr val="FFFF00"/>
              </a:solidFill>
            </a:endParaRPr>
          </a:p>
          <a:p>
            <a:r>
              <a:rPr lang="fr-FR" sz="2400" dirty="0" smtClean="0"/>
              <a:t>In </a:t>
            </a:r>
            <a:r>
              <a:rPr lang="fr-FR" sz="2400" dirty="0" err="1" smtClean="0"/>
              <a:t>anaerobic</a:t>
            </a:r>
            <a:r>
              <a:rPr lang="fr-FR" sz="2400" dirty="0" smtClean="0"/>
              <a:t> respiration, the final </a:t>
            </a:r>
            <a:r>
              <a:rPr lang="fr-FR" sz="2400" dirty="0" err="1" smtClean="0"/>
              <a:t>electron</a:t>
            </a:r>
            <a:r>
              <a:rPr lang="fr-FR" sz="2400" dirty="0" smtClean="0"/>
              <a:t> </a:t>
            </a:r>
            <a:r>
              <a:rPr lang="fr-FR" sz="2400" dirty="0" err="1" smtClean="0"/>
              <a:t>acceptor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a </a:t>
            </a:r>
            <a:r>
              <a:rPr lang="fr-FR" sz="2400" dirty="0" err="1" smtClean="0"/>
              <a:t>mineral</a:t>
            </a:r>
            <a:r>
              <a:rPr lang="fr-FR" sz="2400" dirty="0" smtClean="0"/>
              <a:t> compound </a:t>
            </a:r>
            <a:r>
              <a:rPr lang="fr-FR" sz="2400" dirty="0" err="1" smtClean="0"/>
              <a:t>other</a:t>
            </a:r>
            <a:r>
              <a:rPr lang="fr-FR" sz="2400" dirty="0" smtClean="0"/>
              <a:t> </a:t>
            </a:r>
            <a:r>
              <a:rPr lang="fr-FR" sz="2400" dirty="0" err="1" smtClean="0"/>
              <a:t>than</a:t>
            </a:r>
            <a:r>
              <a:rPr lang="fr-FR" sz="2400" dirty="0" smtClean="0"/>
              <a:t> </a:t>
            </a:r>
            <a:r>
              <a:rPr lang="fr-FR" sz="2400" dirty="0" err="1" smtClean="0"/>
              <a:t>oxygen</a:t>
            </a:r>
            <a:r>
              <a:rPr lang="fr-FR" sz="2400" dirty="0" smtClean="0"/>
              <a:t>.</a:t>
            </a:r>
          </a:p>
          <a:p>
            <a:r>
              <a:rPr lang="fr-FR" sz="2400" dirty="0" err="1" smtClean="0"/>
              <a:t>Examples</a:t>
            </a:r>
            <a:r>
              <a:rPr lang="fr-FR" sz="2400" dirty="0" smtClean="0"/>
              <a:t> </a:t>
            </a:r>
            <a:r>
              <a:rPr lang="fr-FR" sz="2400" dirty="0" err="1" smtClean="0"/>
              <a:t>include</a:t>
            </a:r>
            <a:r>
              <a:rPr lang="fr-FR" sz="2400" dirty="0" smtClean="0"/>
              <a:t>:</a:t>
            </a:r>
          </a:p>
          <a:p>
            <a:r>
              <a:rPr lang="fr-FR" sz="2400" b="1" dirty="0" err="1" smtClean="0">
                <a:solidFill>
                  <a:srgbClr val="FFFF00"/>
                </a:solidFill>
              </a:rPr>
              <a:t>Denitrification</a:t>
            </a:r>
            <a:r>
              <a:rPr lang="fr-FR" sz="2400" b="1" dirty="0" smtClean="0">
                <a:solidFill>
                  <a:srgbClr val="FFFF00"/>
                </a:solidFill>
              </a:rPr>
              <a:t>:</a:t>
            </a:r>
            <a:r>
              <a:rPr lang="fr-FR" sz="2400" dirty="0" smtClean="0">
                <a:solidFill>
                  <a:srgbClr val="FFFF00"/>
                </a:solidFill>
              </a:rPr>
              <a:t> nitrate (</a:t>
            </a:r>
            <a:r>
              <a:rPr lang="fr-FR" sz="2400" b="1" dirty="0" smtClean="0">
                <a:solidFill>
                  <a:srgbClr val="FFFF00"/>
                </a:solidFill>
              </a:rPr>
              <a:t>NO₃⁻</a:t>
            </a:r>
            <a:r>
              <a:rPr lang="fr-FR" sz="2400" dirty="0" smtClean="0">
                <a:solidFill>
                  <a:srgbClr val="FFFF00"/>
                </a:solidFill>
              </a:rPr>
              <a:t>) </a:t>
            </a:r>
            <a:r>
              <a:rPr lang="fr-FR" sz="2400" dirty="0" err="1" smtClean="0"/>
              <a:t>acts</a:t>
            </a:r>
            <a:r>
              <a:rPr lang="fr-FR" sz="2400" dirty="0" smtClean="0"/>
              <a:t> as the </a:t>
            </a:r>
            <a:r>
              <a:rPr lang="fr-FR" sz="2400" dirty="0" err="1" smtClean="0"/>
              <a:t>electron</a:t>
            </a:r>
            <a:r>
              <a:rPr lang="fr-FR" sz="2400" dirty="0" smtClean="0"/>
              <a:t> </a:t>
            </a:r>
            <a:r>
              <a:rPr lang="fr-FR" sz="2400" dirty="0" err="1" smtClean="0"/>
              <a:t>acceptor</a:t>
            </a:r>
            <a:r>
              <a:rPr lang="fr-FR" sz="2400" dirty="0" smtClean="0"/>
              <a:t> and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ultimately</a:t>
            </a:r>
            <a:r>
              <a:rPr lang="fr-FR" sz="2400" dirty="0" smtClean="0"/>
              <a:t> </a:t>
            </a:r>
            <a:r>
              <a:rPr lang="fr-FR" sz="2400" dirty="0" err="1" smtClean="0"/>
              <a:t>reduced</a:t>
            </a:r>
            <a:r>
              <a:rPr lang="fr-FR" sz="2400" dirty="0" smtClean="0"/>
              <a:t> to </a:t>
            </a:r>
            <a:r>
              <a:rPr lang="fr-FR" sz="2400" dirty="0" err="1" smtClean="0"/>
              <a:t>gaseous</a:t>
            </a:r>
            <a:r>
              <a:rPr lang="fr-FR" sz="2400" dirty="0" smtClean="0"/>
              <a:t> </a:t>
            </a:r>
            <a:r>
              <a:rPr lang="fr-FR" sz="2400" dirty="0" err="1" smtClean="0"/>
              <a:t>nitrogen</a:t>
            </a:r>
            <a:r>
              <a:rPr lang="fr-FR" sz="2400" dirty="0" smtClean="0"/>
              <a:t> (</a:t>
            </a:r>
            <a:r>
              <a:rPr lang="fr-FR" sz="2400" b="1" dirty="0" smtClean="0"/>
              <a:t>N₂</a:t>
            </a:r>
            <a:r>
              <a:rPr lang="fr-FR" sz="2400" dirty="0" smtClean="0"/>
              <a:t>). </a:t>
            </a:r>
          </a:p>
          <a:p>
            <a:r>
              <a:rPr lang="fr-FR" sz="2400" b="1" dirty="0" smtClean="0">
                <a:solidFill>
                  <a:srgbClr val="FFFF00"/>
                </a:solidFill>
              </a:rPr>
              <a:t>Sulfate </a:t>
            </a:r>
            <a:r>
              <a:rPr lang="fr-FR" sz="2400" b="1" dirty="0" err="1" smtClean="0">
                <a:solidFill>
                  <a:srgbClr val="FFFF00"/>
                </a:solidFill>
              </a:rPr>
              <a:t>reduction</a:t>
            </a:r>
            <a:r>
              <a:rPr lang="fr-FR" sz="2400" b="1" dirty="0" smtClean="0">
                <a:solidFill>
                  <a:srgbClr val="FFFF00"/>
                </a:solidFill>
              </a:rPr>
              <a:t>:</a:t>
            </a:r>
            <a:r>
              <a:rPr lang="fr-FR" sz="2400" dirty="0" smtClean="0">
                <a:solidFill>
                  <a:srgbClr val="FFFF00"/>
                </a:solidFill>
              </a:rPr>
              <a:t> </a:t>
            </a:r>
            <a:r>
              <a:rPr lang="fr-FR" sz="2400" dirty="0" smtClean="0"/>
              <a:t>sulfate (</a:t>
            </a:r>
            <a:r>
              <a:rPr lang="fr-FR" sz="2400" b="1" dirty="0" smtClean="0"/>
              <a:t>SO₄²⁻</a:t>
            </a:r>
            <a:r>
              <a:rPr lang="fr-FR" sz="2400" dirty="0" smtClean="0"/>
              <a:t>)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reduced</a:t>
            </a:r>
            <a:r>
              <a:rPr lang="fr-FR" sz="2400" dirty="0" smtClean="0"/>
              <a:t>, </a:t>
            </a:r>
            <a:r>
              <a:rPr lang="fr-FR" sz="2400" dirty="0" err="1" smtClean="0"/>
              <a:t>producing</a:t>
            </a:r>
            <a:r>
              <a:rPr lang="fr-FR" sz="2400" dirty="0" smtClean="0"/>
              <a:t> </a:t>
            </a:r>
            <a:r>
              <a:rPr lang="fr-FR" sz="2400" b="1" dirty="0" err="1" smtClean="0"/>
              <a:t>hydrogen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sulfide</a:t>
            </a:r>
            <a:r>
              <a:rPr lang="fr-FR" sz="2400" b="1" dirty="0" smtClean="0"/>
              <a:t> (H₂S)</a:t>
            </a:r>
            <a:r>
              <a:rPr lang="fr-FR" sz="2400" dirty="0" smtClean="0"/>
              <a:t>. </a:t>
            </a:r>
          </a:p>
          <a:p>
            <a:r>
              <a:rPr lang="fr-FR" sz="2400" b="1" dirty="0" err="1" smtClean="0">
                <a:solidFill>
                  <a:srgbClr val="FFFF00"/>
                </a:solidFill>
              </a:rPr>
              <a:t>Methanogenesis</a:t>
            </a:r>
            <a:r>
              <a:rPr lang="fr-FR" sz="2400" b="1" dirty="0" smtClean="0"/>
              <a:t>:</a:t>
            </a:r>
            <a:r>
              <a:rPr lang="fr-FR" sz="2400" dirty="0" smtClean="0"/>
              <a:t> in </a:t>
            </a:r>
            <a:r>
              <a:rPr lang="fr-FR" sz="2400" dirty="0" err="1" smtClean="0"/>
              <a:t>hydrogenotrophic</a:t>
            </a:r>
            <a:r>
              <a:rPr lang="fr-FR" sz="2400" dirty="0" smtClean="0"/>
              <a:t> </a:t>
            </a:r>
            <a:r>
              <a:rPr lang="fr-FR" sz="2400" dirty="0" err="1" smtClean="0"/>
              <a:t>methanogenesis</a:t>
            </a:r>
            <a:r>
              <a:rPr lang="fr-FR" sz="2400" dirty="0" smtClean="0"/>
              <a:t>, </a:t>
            </a:r>
            <a:r>
              <a:rPr lang="fr-FR" sz="2400" b="1" dirty="0" smtClean="0"/>
              <a:t>CO₂</a:t>
            </a:r>
            <a:r>
              <a:rPr lang="fr-FR" sz="2400" dirty="0" smtClean="0"/>
              <a:t> </a:t>
            </a:r>
            <a:r>
              <a:rPr lang="fr-FR" sz="2400" dirty="0" err="1" smtClean="0"/>
              <a:t>acts</a:t>
            </a:r>
            <a:r>
              <a:rPr lang="fr-FR" sz="2400" dirty="0" smtClean="0"/>
              <a:t> as an </a:t>
            </a:r>
            <a:r>
              <a:rPr lang="fr-FR" sz="2400" dirty="0" err="1" smtClean="0"/>
              <a:t>electron</a:t>
            </a:r>
            <a:r>
              <a:rPr lang="fr-FR" sz="2400" dirty="0" smtClean="0"/>
              <a:t> </a:t>
            </a:r>
            <a:r>
              <a:rPr lang="fr-FR" sz="2400" dirty="0" err="1" smtClean="0"/>
              <a:t>acceptor</a:t>
            </a:r>
            <a:r>
              <a:rPr lang="fr-FR" sz="2400" dirty="0" smtClean="0"/>
              <a:t> and </a:t>
            </a:r>
            <a:r>
              <a:rPr lang="fr-FR" sz="2400" dirty="0" err="1" smtClean="0"/>
              <a:t>is</a:t>
            </a:r>
            <a:r>
              <a:rPr lang="fr-FR" sz="2400" dirty="0" smtClean="0"/>
              <a:t> </a:t>
            </a:r>
            <a:r>
              <a:rPr lang="fr-FR" sz="2400" dirty="0" err="1" smtClean="0"/>
              <a:t>reduced</a:t>
            </a:r>
            <a:r>
              <a:rPr lang="fr-FR" sz="2400" dirty="0" smtClean="0"/>
              <a:t> to </a:t>
            </a:r>
            <a:r>
              <a:rPr lang="fr-FR" sz="2400" b="1" dirty="0" smtClean="0"/>
              <a:t>CH₄</a:t>
            </a:r>
            <a:r>
              <a:rPr lang="fr-FR" sz="2400" dirty="0" smtClean="0"/>
              <a:t>:</a:t>
            </a:r>
            <a:endParaRPr lang="fr-FR" sz="2400" dirty="0"/>
          </a:p>
        </p:txBody>
      </p:sp>
      <p:pic>
        <p:nvPicPr>
          <p:cNvPr id="4098" name="Picture 2" descr="Biogas Animated Icon | Free industry Animated Icon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64" y="571480"/>
            <a:ext cx="3143272" cy="6286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 descr="laurent-d-gradation-a-robie-anaerob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6058"/>
            <a:ext cx="9144000" cy="4071942"/>
          </a:xfrm>
          <a:prstGeom prst="rect">
            <a:avLst/>
          </a:prstGeom>
        </p:spPr>
      </p:pic>
      <p:pic>
        <p:nvPicPr>
          <p:cNvPr id="28" name="Image 27" descr="laurent-d-gradation-a-robie-anaerob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28802"/>
            <a:ext cx="9144000" cy="4929198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0" y="0"/>
            <a:ext cx="86439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err="1" smtClean="0"/>
              <a:t>Anaerobic</a:t>
            </a:r>
            <a:r>
              <a:rPr lang="fr-FR" sz="3200" dirty="0" smtClean="0"/>
              <a:t> Respiration and Fermentation</a:t>
            </a:r>
            <a:endParaRPr lang="fr-FR" sz="3200" b="1" dirty="0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642918"/>
            <a:ext cx="885831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Occurs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in</a:t>
            </a:r>
            <a:r>
              <a:rPr kumimoji="0" lang="fr-FR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the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complete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absence of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oxygen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(O2). Electron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acceptors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are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inorganic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compounds (NO3-</a:t>
            </a:r>
            <a:r>
              <a:rPr kumimoji="0" lang="fr-FR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SO4</a:t>
            </a:r>
            <a:r>
              <a:rPr kumimoji="0" lang="fr-FR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2-, CO2) or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organic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molecules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.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Energy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yield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is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lower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,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generating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methane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(CH4), CO2, and a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small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amount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of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residual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 </a:t>
            </a:r>
            <a:r>
              <a:rPr kumimoji="0" lang="fr-FR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biomass</a:t>
            </a:r>
            <a:r>
              <a: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487025"/>
            <a:ext cx="9144000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Low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energy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yield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for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microorganisms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Anaerobic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metabolism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generally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provides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less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usable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energy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for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microbial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growth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than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aerobic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respiration.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Lower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biomass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production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Because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less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energy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is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available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for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growth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anaerobic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processes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generally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produce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less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excess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microbial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biomass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than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aerobic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treatment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Energy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conservation in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methane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A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substantial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portion of the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chemical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energy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originally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contained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in the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organic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matter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remains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stored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in the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reduced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methane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molecule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CH₄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Biogas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 production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Anaerobic</a:t>
            </a:r>
            <a:r>
              <a:rPr lang="fr-FR" sz="2400" dirty="0" smtClean="0"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digestion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produces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biogas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mainly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composed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of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CH₄ and CO₂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with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smaller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quantities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of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H₂S, H₂, NH₃ and water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vapor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depending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on the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substrate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and operating conditions.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Digestate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  <a:cs typeface="Arial" charset="0"/>
              </a:rPr>
              <a:t>production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: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The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process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also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produces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digestate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which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contains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stabilized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organic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matter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and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nutrients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and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can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potentially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be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used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as a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soil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amendment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or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fertilizer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,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subject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to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appropriate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quality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and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safety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kumimoji="0" lang="fr-F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requirements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. 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720" y="0"/>
            <a:ext cx="8858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Technological and Operational Implications for Anaerobic Digestion</a:t>
            </a:r>
            <a:endParaRPr lang="fr-FR" sz="2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2844" y="142852"/>
            <a:ext cx="871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Influence of the Medium Composition on Anaerobic Metabolism</a:t>
            </a:r>
            <a:endParaRPr lang="fr-FR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928670"/>
            <a:ext cx="900115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1. If the medium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b="1" dirty="0" err="1" smtClean="0"/>
              <a:t>anaerobic</a:t>
            </a:r>
            <a:r>
              <a:rPr lang="fr-FR" sz="2000" b="1" dirty="0" smtClean="0"/>
              <a:t> or </a:t>
            </a:r>
            <a:r>
              <a:rPr lang="fr-FR" sz="2000" b="1" dirty="0" err="1" smtClean="0"/>
              <a:t>anoxic</a:t>
            </a:r>
            <a:r>
              <a:rPr lang="fr-FR" sz="2000" dirty="0" smtClean="0"/>
              <a:t> and </a:t>
            </a:r>
            <a:r>
              <a:rPr lang="fr-FR" sz="2000" dirty="0" err="1" smtClean="0"/>
              <a:t>contains</a:t>
            </a:r>
            <a:r>
              <a:rPr lang="fr-FR" sz="2000" dirty="0" smtClean="0"/>
              <a:t> nitrate </a:t>
            </a:r>
            <a:r>
              <a:rPr lang="fr-FR" sz="2000" dirty="0" smtClean="0">
                <a:solidFill>
                  <a:srgbClr val="FFFF00"/>
                </a:solidFill>
              </a:rPr>
              <a:t>(</a:t>
            </a:r>
            <a:r>
              <a:rPr lang="fr-FR" sz="2000" b="1" dirty="0" smtClean="0">
                <a:solidFill>
                  <a:srgbClr val="FFFF00"/>
                </a:solidFill>
              </a:rPr>
              <a:t>NO₃⁻</a:t>
            </a:r>
            <a:r>
              <a:rPr lang="fr-FR" sz="2000" dirty="0" smtClean="0">
                <a:solidFill>
                  <a:srgbClr val="FFFF00"/>
                </a:solidFill>
              </a:rPr>
              <a:t>), </a:t>
            </a:r>
            <a:r>
              <a:rPr lang="fr-FR" sz="2000" dirty="0" smtClean="0"/>
              <a:t>certain </a:t>
            </a:r>
            <a:r>
              <a:rPr lang="fr-FR" sz="2000" dirty="0" err="1" smtClean="0"/>
              <a:t>microorganisms</a:t>
            </a:r>
            <a:r>
              <a:rPr lang="fr-FR" sz="2000" dirty="0" smtClean="0"/>
              <a:t> </a:t>
            </a:r>
            <a:r>
              <a:rPr lang="fr-FR" sz="2000" dirty="0" err="1" smtClean="0"/>
              <a:t>can</a:t>
            </a:r>
            <a:r>
              <a:rPr lang="fr-FR" sz="2000" dirty="0" smtClean="0"/>
              <a:t> use nitrate as the </a:t>
            </a:r>
            <a:r>
              <a:rPr lang="fr-FR" sz="2000" b="1" dirty="0" smtClean="0"/>
              <a:t>final </a:t>
            </a:r>
            <a:r>
              <a:rPr lang="fr-FR" sz="2000" b="1" dirty="0" err="1" smtClean="0"/>
              <a:t>electron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acceptor</a:t>
            </a:r>
            <a:r>
              <a:rPr lang="fr-FR" sz="2000" dirty="0" smtClean="0"/>
              <a:t>.</a:t>
            </a:r>
          </a:p>
          <a:p>
            <a:r>
              <a:rPr lang="fr-FR" sz="2000" b="1" dirty="0" smtClean="0">
                <a:solidFill>
                  <a:srgbClr val="FFFF00"/>
                </a:solidFill>
              </a:rPr>
              <a:t>NO₃⁻ → NO₂⁻ → N₂</a:t>
            </a:r>
            <a:endParaRPr lang="fr-FR" sz="2000" dirty="0" smtClean="0">
              <a:solidFill>
                <a:srgbClr val="FFFF00"/>
              </a:solidFill>
            </a:endParaRPr>
          </a:p>
          <a:p>
            <a:r>
              <a:rPr lang="fr-FR" sz="2000" dirty="0" smtClean="0"/>
              <a:t>This </a:t>
            </a:r>
            <a:r>
              <a:rPr lang="fr-FR" sz="2000" dirty="0" err="1" smtClean="0"/>
              <a:t>process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called</a:t>
            </a:r>
            <a:r>
              <a:rPr lang="fr-FR" sz="2000" dirty="0" smtClean="0"/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denitrification</a:t>
            </a:r>
            <a:r>
              <a:rPr lang="fr-FR" sz="2000" b="1" dirty="0" smtClean="0">
                <a:solidFill>
                  <a:srgbClr val="FFFF00"/>
                </a:solidFill>
              </a:rPr>
              <a:t> and </a:t>
            </a:r>
            <a:r>
              <a:rPr lang="fr-FR" sz="2000" b="1" dirty="0" err="1" smtClean="0">
                <a:solidFill>
                  <a:srgbClr val="FFFF00"/>
                </a:solidFill>
              </a:rPr>
              <a:t>product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is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dirty="0" err="1" smtClean="0"/>
              <a:t>nitrogen</a:t>
            </a:r>
            <a:r>
              <a:rPr lang="fr-FR" sz="2000" dirty="0" smtClean="0"/>
              <a:t> </a:t>
            </a:r>
            <a:r>
              <a:rPr lang="fr-FR" sz="2000" dirty="0" err="1" smtClean="0"/>
              <a:t>gas</a:t>
            </a:r>
            <a:r>
              <a:rPr lang="fr-FR" sz="2000" dirty="0" smtClean="0"/>
              <a:t> (N₂)</a:t>
            </a:r>
            <a:r>
              <a:rPr lang="fr-FR" sz="2000" dirty="0" smtClean="0">
                <a:solidFill>
                  <a:srgbClr val="FFFF00"/>
                </a:solidFill>
              </a:rPr>
              <a:t>, </a:t>
            </a:r>
          </a:p>
          <a:p>
            <a:r>
              <a:rPr lang="fr-FR" sz="2000" b="1" dirty="0" smtClean="0"/>
              <a:t>2. </a:t>
            </a:r>
            <a:r>
              <a:rPr lang="fr-FR" sz="2000" dirty="0" smtClean="0"/>
              <a:t>If the </a:t>
            </a:r>
            <a:r>
              <a:rPr lang="fr-FR" sz="2000" dirty="0" err="1" smtClean="0"/>
              <a:t>anaerobic</a:t>
            </a:r>
            <a:r>
              <a:rPr lang="fr-FR" sz="2000" dirty="0" smtClean="0"/>
              <a:t> medium </a:t>
            </a:r>
            <a:r>
              <a:rPr lang="fr-FR" sz="2000" dirty="0" err="1" smtClean="0"/>
              <a:t>contains</a:t>
            </a:r>
            <a:r>
              <a:rPr lang="fr-FR" sz="2000" dirty="0" smtClean="0"/>
              <a:t> sulfate (</a:t>
            </a:r>
            <a:r>
              <a:rPr lang="fr-FR" sz="2000" b="1" dirty="0" smtClean="0"/>
              <a:t>SO₄²⁻</a:t>
            </a:r>
            <a:r>
              <a:rPr lang="fr-FR" sz="2000" dirty="0" smtClean="0"/>
              <a:t>), certain </a:t>
            </a:r>
            <a:r>
              <a:rPr lang="fr-FR" sz="2000" dirty="0" err="1" smtClean="0"/>
              <a:t>microorganisms</a:t>
            </a:r>
            <a:r>
              <a:rPr lang="fr-FR" sz="2000" dirty="0" smtClean="0"/>
              <a:t> </a:t>
            </a:r>
            <a:r>
              <a:rPr lang="fr-FR" sz="2000" dirty="0" err="1" smtClean="0"/>
              <a:t>can</a:t>
            </a:r>
            <a:r>
              <a:rPr lang="fr-FR" sz="2000" dirty="0" smtClean="0"/>
              <a:t> use sulfate as the </a:t>
            </a:r>
            <a:r>
              <a:rPr lang="fr-FR" sz="2000" b="1" dirty="0" smtClean="0"/>
              <a:t>final </a:t>
            </a:r>
            <a:r>
              <a:rPr lang="fr-FR" sz="2000" b="1" dirty="0" err="1" smtClean="0"/>
              <a:t>electron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acceptor</a:t>
            </a:r>
            <a:r>
              <a:rPr lang="fr-FR" sz="2000" dirty="0" smtClean="0"/>
              <a:t>:</a:t>
            </a:r>
          </a:p>
          <a:p>
            <a:r>
              <a:rPr lang="fr-FR" sz="2000" b="1" dirty="0" smtClean="0">
                <a:solidFill>
                  <a:srgbClr val="FFFF00"/>
                </a:solidFill>
              </a:rPr>
              <a:t>SO₄²⁻ → H₂S / HS⁻</a:t>
            </a:r>
            <a:endParaRPr lang="fr-FR" sz="2000" dirty="0" smtClean="0">
              <a:solidFill>
                <a:srgbClr val="FFFF00"/>
              </a:solidFill>
            </a:endParaRPr>
          </a:p>
          <a:p>
            <a:r>
              <a:rPr lang="fr-FR" sz="2000" dirty="0" smtClean="0"/>
              <a:t>This </a:t>
            </a:r>
            <a:r>
              <a:rPr lang="fr-FR" sz="2000" dirty="0" err="1" smtClean="0"/>
              <a:t>process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called</a:t>
            </a:r>
            <a:r>
              <a:rPr lang="fr-FR" sz="2000" dirty="0" smtClean="0"/>
              <a:t> </a:t>
            </a:r>
            <a:r>
              <a:rPr lang="fr-FR" sz="2000" b="1" dirty="0" smtClean="0">
                <a:solidFill>
                  <a:srgbClr val="FFFF00"/>
                </a:solidFill>
              </a:rPr>
              <a:t>sulfate </a:t>
            </a:r>
            <a:r>
              <a:rPr lang="fr-FR" sz="2000" b="1" dirty="0" err="1" smtClean="0">
                <a:solidFill>
                  <a:srgbClr val="FFFF00"/>
                </a:solidFill>
              </a:rPr>
              <a:t>reduction</a:t>
            </a:r>
            <a:r>
              <a:rPr lang="fr-FR" sz="2000" b="1" dirty="0" smtClean="0">
                <a:solidFill>
                  <a:srgbClr val="FFFF00"/>
                </a:solidFill>
              </a:rPr>
              <a:t> and </a:t>
            </a:r>
            <a:r>
              <a:rPr lang="fr-FR" sz="2000" b="1" dirty="0" err="1" smtClean="0">
                <a:solidFill>
                  <a:srgbClr val="FFFF00"/>
                </a:solidFill>
              </a:rPr>
              <a:t>product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b="1" dirty="0" err="1" smtClean="0">
                <a:solidFill>
                  <a:srgbClr val="FFFF00"/>
                </a:solidFill>
              </a:rPr>
              <a:t>is</a:t>
            </a:r>
            <a:r>
              <a:rPr lang="fr-FR" sz="2000" b="1" dirty="0" smtClean="0">
                <a:solidFill>
                  <a:srgbClr val="FFFF00"/>
                </a:solidFill>
              </a:rPr>
              <a:t> </a:t>
            </a:r>
            <a:r>
              <a:rPr lang="fr-FR" sz="2000" dirty="0" err="1" smtClean="0"/>
              <a:t>hydrogen</a:t>
            </a:r>
            <a:r>
              <a:rPr lang="fr-FR" sz="2000" dirty="0" smtClean="0"/>
              <a:t> </a:t>
            </a:r>
            <a:r>
              <a:rPr lang="fr-FR" sz="2000" dirty="0" err="1" smtClean="0"/>
              <a:t>sulfide</a:t>
            </a:r>
            <a:r>
              <a:rPr lang="fr-FR" sz="2000" dirty="0" smtClean="0"/>
              <a:t> (H₂S), </a:t>
            </a:r>
          </a:p>
          <a:p>
            <a:r>
              <a:rPr lang="fr-FR" sz="2000" dirty="0" smtClean="0"/>
              <a:t>The </a:t>
            </a:r>
            <a:r>
              <a:rPr lang="fr-FR" sz="2000" dirty="0" err="1" smtClean="0"/>
              <a:t>microorganisms</a:t>
            </a:r>
            <a:r>
              <a:rPr lang="fr-FR" sz="2000" dirty="0" smtClean="0"/>
              <a:t> </a:t>
            </a:r>
            <a:r>
              <a:rPr lang="fr-FR" sz="2000" dirty="0" err="1" smtClean="0"/>
              <a:t>involved</a:t>
            </a:r>
            <a:r>
              <a:rPr lang="fr-FR" sz="2000" dirty="0" smtClean="0"/>
              <a:t> are </a:t>
            </a:r>
            <a:r>
              <a:rPr lang="fr-FR" sz="2000" dirty="0" err="1" smtClean="0"/>
              <a:t>called</a:t>
            </a:r>
            <a:r>
              <a:rPr lang="fr-FR" sz="2000" dirty="0" smtClean="0"/>
              <a:t> </a:t>
            </a:r>
            <a:r>
              <a:rPr lang="fr-FR" sz="2000" b="1" dirty="0" smtClean="0"/>
              <a:t>sulfate-</a:t>
            </a:r>
            <a:r>
              <a:rPr lang="fr-FR" sz="2000" b="1" dirty="0" err="1" smtClean="0"/>
              <a:t>reducing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microorganisms</a:t>
            </a:r>
            <a:r>
              <a:rPr lang="fr-FR" sz="2000" dirty="0" smtClean="0"/>
              <a:t>.</a:t>
            </a:r>
          </a:p>
          <a:p>
            <a:r>
              <a:rPr lang="fr-FR" sz="2000" b="1" dirty="0" smtClean="0"/>
              <a:t>3. </a:t>
            </a:r>
            <a:r>
              <a:rPr lang="en-US" sz="2000" dirty="0" err="1" smtClean="0"/>
              <a:t>Methanogenesis</a:t>
            </a:r>
            <a:r>
              <a:rPr lang="en-US" sz="2000" dirty="0" smtClean="0"/>
              <a:t> requires strictly anaerobic conditions </a:t>
            </a:r>
            <a:r>
              <a:rPr lang="en-US" sz="2000" dirty="0" err="1" smtClean="0"/>
              <a:t>Methanogenic</a:t>
            </a:r>
            <a:r>
              <a:rPr lang="en-US" sz="2000" dirty="0" smtClean="0"/>
              <a:t> </a:t>
            </a:r>
            <a:r>
              <a:rPr lang="en-US" sz="2000" dirty="0" err="1" smtClean="0"/>
              <a:t>archaea</a:t>
            </a:r>
            <a:r>
              <a:rPr lang="en-US" sz="2000" dirty="0" smtClean="0"/>
              <a:t> use different substrates, mainly H₂/CO₂</a:t>
            </a:r>
            <a:endParaRPr lang="fr-FR" sz="2000" dirty="0" smtClean="0"/>
          </a:p>
          <a:p>
            <a:r>
              <a:rPr lang="fr-FR" sz="2000" dirty="0" smtClean="0"/>
              <a:t>One of the main </a:t>
            </a:r>
            <a:r>
              <a:rPr lang="fr-FR" sz="2000" dirty="0" err="1" smtClean="0"/>
              <a:t>reactions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:</a:t>
            </a:r>
          </a:p>
          <a:p>
            <a:r>
              <a:rPr lang="fr-FR" sz="2000" b="1" dirty="0" smtClean="0">
                <a:solidFill>
                  <a:srgbClr val="FFFF00"/>
                </a:solidFill>
              </a:rPr>
              <a:t>CO₂ + 4 H₂ → CH₄ + 2 H₂O</a:t>
            </a:r>
            <a:endParaRPr lang="fr-FR" sz="2000" dirty="0" smtClean="0">
              <a:solidFill>
                <a:srgbClr val="FFFF00"/>
              </a:solidFill>
            </a:endParaRPr>
          </a:p>
          <a:p>
            <a:r>
              <a:rPr lang="fr-FR" sz="2000" dirty="0" err="1" smtClean="0"/>
              <a:t>Therefore</a:t>
            </a:r>
            <a:r>
              <a:rPr lang="fr-FR" sz="2000" dirty="0" smtClean="0"/>
              <a:t>, the </a:t>
            </a:r>
            <a:r>
              <a:rPr lang="fr-FR" sz="2000" b="1" dirty="0" smtClean="0"/>
              <a:t>composition of the medium </a:t>
            </a:r>
            <a:r>
              <a:rPr lang="fr-FR" sz="2000" b="1" dirty="0" err="1" smtClean="0"/>
              <a:t>strongly</a:t>
            </a:r>
            <a:r>
              <a:rPr lang="fr-FR" sz="2000" b="1" dirty="0" smtClean="0"/>
              <a:t> influences the </a:t>
            </a:r>
            <a:r>
              <a:rPr lang="fr-FR" sz="2000" b="1" dirty="0" err="1" smtClean="0"/>
              <a:t>metabolic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pathways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</a:t>
            </a:r>
            <a:r>
              <a:rPr lang="fr-FR" sz="2000" dirty="0" err="1" smtClean="0"/>
              <a:t>can</a:t>
            </a:r>
            <a:r>
              <a:rPr lang="fr-FR" sz="2000" dirty="0" smtClean="0"/>
              <a:t> </a:t>
            </a:r>
            <a:r>
              <a:rPr lang="fr-FR" sz="2000" dirty="0" err="1" smtClean="0"/>
              <a:t>occur</a:t>
            </a:r>
            <a:r>
              <a:rPr lang="fr-FR" sz="2000" dirty="0" smtClean="0"/>
              <a:t>.</a:t>
            </a:r>
          </a:p>
          <a:p>
            <a:endParaRPr lang="fr-FR" sz="2000" dirty="0" smtClean="0"/>
          </a:p>
          <a:p>
            <a:r>
              <a:rPr lang="fr-FR" sz="2000" b="1" dirty="0" err="1" smtClean="0"/>
              <a:t>Anaerobic</a:t>
            </a:r>
            <a:r>
              <a:rPr lang="fr-FR" sz="2000" b="1" dirty="0" smtClean="0"/>
              <a:t> medium + NO₃⁻ → </a:t>
            </a:r>
            <a:r>
              <a:rPr lang="fr-FR" sz="2000" b="1" dirty="0" err="1" smtClean="0"/>
              <a:t>denitrification</a:t>
            </a:r>
            <a:r>
              <a:rPr lang="fr-FR" sz="2000" b="1" dirty="0" smtClean="0"/>
              <a:t> → N₂</a:t>
            </a:r>
            <a:endParaRPr lang="fr-FR" sz="2000" dirty="0" smtClean="0"/>
          </a:p>
          <a:p>
            <a:r>
              <a:rPr lang="fr-FR" sz="2000" b="1" dirty="0" err="1" smtClean="0"/>
              <a:t>Anaerobic</a:t>
            </a:r>
            <a:r>
              <a:rPr lang="fr-FR" sz="2000" b="1" dirty="0" smtClean="0"/>
              <a:t> medium + SO₄²⁻ → sulfate </a:t>
            </a:r>
            <a:r>
              <a:rPr lang="fr-FR" sz="2000" b="1" dirty="0" err="1" smtClean="0"/>
              <a:t>reduction</a:t>
            </a:r>
            <a:r>
              <a:rPr lang="fr-FR" sz="2000" b="1" dirty="0" smtClean="0"/>
              <a:t> → H₂S</a:t>
            </a:r>
            <a:endParaRPr lang="fr-FR" sz="2000" dirty="0" smtClean="0"/>
          </a:p>
          <a:p>
            <a:r>
              <a:rPr lang="fr-FR" sz="2000" b="1" dirty="0" smtClean="0"/>
              <a:t>Favorable </a:t>
            </a:r>
            <a:r>
              <a:rPr lang="fr-FR" sz="2000" b="1" dirty="0" err="1" smtClean="0"/>
              <a:t>anaerobic</a:t>
            </a:r>
            <a:r>
              <a:rPr lang="fr-FR" sz="2000" b="1" dirty="0" smtClean="0"/>
              <a:t> conditions + CO₂/H₂ → </a:t>
            </a:r>
            <a:r>
              <a:rPr lang="fr-FR" sz="2000" b="1" dirty="0" err="1" smtClean="0"/>
              <a:t>methanogenesis</a:t>
            </a:r>
            <a:r>
              <a:rPr lang="fr-FR" sz="2000" b="1" dirty="0" smtClean="0"/>
              <a:t> → CH₄</a:t>
            </a:r>
            <a:endParaRPr lang="fr-FR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0" y="500042"/>
          <a:ext cx="9144000" cy="584150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048000"/>
                <a:gridCol w="3048000"/>
                <a:gridCol w="3048000"/>
              </a:tblGrid>
              <a:tr h="529005">
                <a:tc>
                  <a:txBody>
                    <a:bodyPr/>
                    <a:lstStyle/>
                    <a:p>
                      <a:r>
                        <a:rPr lang="fr-FR" sz="2000" dirty="0" err="1"/>
                        <a:t>Criterion</a:t>
                      </a:r>
                      <a:endParaRPr lang="fr-FR" sz="2000" dirty="0"/>
                    </a:p>
                  </a:txBody>
                  <a:tcPr marL="39456" marR="39456" marT="19728" marB="1972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/>
                        <a:t>Aerobic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pathway</a:t>
                      </a:r>
                      <a:r>
                        <a:rPr lang="fr-FR" sz="2000" dirty="0"/>
                        <a:t> (e.g., </a:t>
                      </a:r>
                      <a:r>
                        <a:rPr lang="fr-FR" sz="2000" dirty="0" err="1"/>
                        <a:t>composting</a:t>
                      </a:r>
                      <a:r>
                        <a:rPr lang="fr-FR" sz="2000" dirty="0"/>
                        <a:t>)</a:t>
                      </a:r>
                    </a:p>
                  </a:txBody>
                  <a:tcPr marL="39456" marR="39456" marT="19728" marB="1972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/>
                        <a:t>Anaerobic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pathway</a:t>
                      </a:r>
                      <a:r>
                        <a:rPr lang="fr-FR" sz="2000" dirty="0"/>
                        <a:t> (e.g., </a:t>
                      </a:r>
                      <a:r>
                        <a:rPr lang="fr-FR" sz="2000" dirty="0" err="1"/>
                        <a:t>anaerobic</a:t>
                      </a:r>
                      <a:r>
                        <a:rPr lang="fr-FR" sz="2000" dirty="0"/>
                        <a:t> digestion)</a:t>
                      </a:r>
                    </a:p>
                  </a:txBody>
                  <a:tcPr marL="39456" marR="39456" marT="19728" marB="19728" anchor="ctr">
                    <a:solidFill>
                      <a:srgbClr val="FFFF00"/>
                    </a:solidFill>
                  </a:tcPr>
                </a:tc>
              </a:tr>
              <a:tr h="651357">
                <a:tc>
                  <a:txBody>
                    <a:bodyPr/>
                    <a:lstStyle/>
                    <a:p>
                      <a:r>
                        <a:rPr lang="fr-FR" sz="2000" dirty="0"/>
                        <a:t>Electron </a:t>
                      </a:r>
                      <a:r>
                        <a:rPr lang="fr-FR" sz="2000" dirty="0" err="1"/>
                        <a:t>acceptor</a:t>
                      </a:r>
                      <a:endParaRPr lang="fr-FR" sz="2000" dirty="0"/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O₂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NO₃⁻, SO₄²⁻, CO₂, or organic compounds depending on the pathway</a:t>
                      </a:r>
                    </a:p>
                  </a:txBody>
                  <a:tcPr marL="39456" marR="39456" marT="19728" marB="19728" anchor="ctr"/>
                </a:tc>
              </a:tr>
              <a:tr h="406653">
                <a:tc>
                  <a:txBody>
                    <a:bodyPr/>
                    <a:lstStyle/>
                    <a:p>
                      <a:r>
                        <a:rPr lang="fr-FR" sz="2000"/>
                        <a:t>Energy available to microorganisms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Generally high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Generally lower</a:t>
                      </a:r>
                    </a:p>
                  </a:txBody>
                  <a:tcPr marL="39456" marR="39456" marT="19728" marB="19728" anchor="ctr"/>
                </a:tc>
              </a:tr>
              <a:tr h="284300">
                <a:tc>
                  <a:txBody>
                    <a:bodyPr/>
                    <a:lstStyle/>
                    <a:p>
                      <a:r>
                        <a:rPr lang="fr-FR" sz="2000" dirty="0" err="1"/>
                        <a:t>Biomass</a:t>
                      </a:r>
                      <a:r>
                        <a:rPr lang="fr-FR" sz="2000" dirty="0"/>
                        <a:t> production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Relatively high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Relatively low</a:t>
                      </a:r>
                    </a:p>
                  </a:txBody>
                  <a:tcPr marL="39456" marR="39456" marT="19728" marB="19728" anchor="ctr"/>
                </a:tc>
              </a:tr>
              <a:tr h="284300">
                <a:tc>
                  <a:txBody>
                    <a:bodyPr/>
                    <a:lstStyle/>
                    <a:p>
                      <a:r>
                        <a:rPr lang="fr-FR" sz="2000"/>
                        <a:t>Main products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CO₂ + H₂O + biomass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CH₄ + CO₂ + digestate</a:t>
                      </a:r>
                    </a:p>
                  </a:txBody>
                  <a:tcPr marL="39456" marR="39456" marT="19728" marB="19728" anchor="ctr"/>
                </a:tc>
              </a:tr>
              <a:tr h="529005">
                <a:tc>
                  <a:txBody>
                    <a:bodyPr/>
                    <a:lstStyle/>
                    <a:p>
                      <a:r>
                        <a:rPr lang="fr-FR" sz="2000"/>
                        <a:t>Energy recovery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Mainly dissipated as heat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Energy retained in methane and recoverable as biogas</a:t>
                      </a:r>
                    </a:p>
                  </a:txBody>
                  <a:tcPr marL="39456" marR="39456" marT="19728" marB="19728" anchor="ctr"/>
                </a:tc>
              </a:tr>
              <a:tr h="284300">
                <a:tc>
                  <a:txBody>
                    <a:bodyPr/>
                    <a:lstStyle/>
                    <a:p>
                      <a:r>
                        <a:rPr lang="fr-FR" sz="2000"/>
                        <a:t>Oxygen requirement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Required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No free oxygen</a:t>
                      </a:r>
                    </a:p>
                  </a:txBody>
                  <a:tcPr marL="39456" marR="39456" marT="19728" marB="19728" anchor="ctr"/>
                </a:tc>
              </a:tr>
              <a:tr h="651357">
                <a:tc>
                  <a:txBody>
                    <a:bodyPr/>
                    <a:lstStyle/>
                    <a:p>
                      <a:r>
                        <a:rPr lang="fr-FR" sz="2000"/>
                        <a:t>Main infrastructure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fr-FR" sz="2000"/>
                        <a:t>Aeration and/or turning systems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Airtight anaerobic digesters and gas collection systems</a:t>
                      </a:r>
                    </a:p>
                  </a:txBody>
                  <a:tcPr marL="39456" marR="39456" marT="19728" marB="19728" anchor="ctr"/>
                </a:tc>
              </a:tr>
              <a:tr h="529005">
                <a:tc>
                  <a:txBody>
                    <a:bodyPr/>
                    <a:lstStyle/>
                    <a:p>
                      <a:r>
                        <a:rPr lang="fr-FR" sz="2000"/>
                        <a:t>Main application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Composting and aerobic biological treatment</a:t>
                      </a:r>
                    </a:p>
                  </a:txBody>
                  <a:tcPr marL="39456" marR="39456" marT="19728" marB="19728"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Biogas production </a:t>
                      </a:r>
                      <a:r>
                        <a:rPr lang="en-US" sz="2000" dirty="0" smtClean="0"/>
                        <a:t>and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digestat</a:t>
                      </a:r>
                      <a:endParaRPr lang="en-US" sz="2000" dirty="0"/>
                    </a:p>
                  </a:txBody>
                  <a:tcPr marL="39456" marR="39456" marT="19728" marB="19728"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71802" y="3071810"/>
            <a:ext cx="3000396" cy="35719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143636" y="3071810"/>
            <a:ext cx="3000396" cy="35719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25" descr="110676693_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8" y="571480"/>
            <a:ext cx="2399098" cy="928670"/>
          </a:xfrm>
          <a:prstGeom prst="rect">
            <a:avLst/>
          </a:prstGeom>
        </p:spPr>
      </p:pic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0" y="1571612"/>
          <a:ext cx="9144000" cy="45348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Critères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Description of </a:t>
                      </a:r>
                      <a:r>
                        <a:rPr lang="fr-FR" dirty="0" err="1" smtClean="0"/>
                        <a:t>Anaerobic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Process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Description of </a:t>
                      </a:r>
                      <a:r>
                        <a:rPr lang="fr-FR" dirty="0" err="1" smtClean="0"/>
                        <a:t>Aerobic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Process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Energy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efficiency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Efficient conversion of waste into biogas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Energy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consumption</a:t>
                      </a:r>
                      <a:r>
                        <a:rPr lang="fr-FR" dirty="0" smtClean="0"/>
                        <a:t> for </a:t>
                      </a:r>
                      <a:r>
                        <a:rPr lang="fr-FR" dirty="0" err="1" smtClean="0"/>
                        <a:t>aeration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Waste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reduction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Significant reduction of organic waste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Efficient degradation of organic matter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Operational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costs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Complex</a:t>
                      </a:r>
                      <a:r>
                        <a:rPr lang="fr-FR" dirty="0" smtClean="0"/>
                        <a:t> installation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Relatively</a:t>
                      </a:r>
                      <a:r>
                        <a:rPr lang="fr-FR" dirty="0" smtClean="0"/>
                        <a:t> simple </a:t>
                      </a:r>
                      <a:r>
                        <a:rPr lang="fr-FR" dirty="0" err="1" smtClean="0"/>
                        <a:t>technical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means</a:t>
                      </a:r>
                      <a:endParaRPr lang="fr-FR" dirty="0"/>
                    </a:p>
                  </a:txBody>
                  <a:tcPr/>
                </a:tc>
              </a:tr>
              <a:tr h="694386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Environmental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sustainability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Global </a:t>
                      </a:r>
                      <a:r>
                        <a:rPr lang="fr-FR" dirty="0" err="1" smtClean="0"/>
                        <a:t>environmental</a:t>
                      </a:r>
                      <a:r>
                        <a:rPr lang="fr-FR" dirty="0" smtClean="0"/>
                        <a:t> impact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Global </a:t>
                      </a:r>
                      <a:r>
                        <a:rPr lang="fr-FR" dirty="0" err="1" smtClean="0"/>
                        <a:t>environmental</a:t>
                      </a:r>
                      <a:r>
                        <a:rPr lang="fr-FR" dirty="0" smtClean="0"/>
                        <a:t> impact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Production</a:t>
                      </a:r>
                      <a:r>
                        <a:rPr lang="fr-FR" baseline="0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Quantity and quality of biogas; digestate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mtClean="0"/>
                        <a:t>Compost production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Residues</a:t>
                      </a:r>
                      <a:r>
                        <a:rPr lang="fr-FR" dirty="0" smtClean="0"/>
                        <a:t>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Quality of solid residue after digestion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Elimination of pollutants in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the effluent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3071802" y="2254550"/>
            <a:ext cx="3000396" cy="5715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5357818" y="2468864"/>
            <a:ext cx="571504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++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71802" y="2897492"/>
            <a:ext cx="3000396" cy="5715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5357818" y="3111806"/>
            <a:ext cx="571504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++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43636" y="2897492"/>
            <a:ext cx="3000396" cy="5715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8429652" y="3111806"/>
            <a:ext cx="571504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++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71802" y="3540434"/>
            <a:ext cx="3000396" cy="5715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5357818" y="3754748"/>
            <a:ext cx="571504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++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71802" y="4183376"/>
            <a:ext cx="3000396" cy="64294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5357818" y="4397689"/>
            <a:ext cx="571504" cy="3214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++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71802" y="4897756"/>
            <a:ext cx="3000396" cy="5715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5357818" y="5112070"/>
            <a:ext cx="571504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++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071802" y="5540698"/>
            <a:ext cx="3000396" cy="5715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5357818" y="5755012"/>
            <a:ext cx="571504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++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43636" y="5540698"/>
            <a:ext cx="3000396" cy="5715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8429652" y="5755012"/>
            <a:ext cx="571504" cy="285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++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5875</TotalTime>
  <Words>1537</Words>
  <Application>Microsoft Office PowerPoint</Application>
  <PresentationFormat>Affichage à l'écran (4:3)</PresentationFormat>
  <Paragraphs>208</Paragraphs>
  <Slides>23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Débit</vt:lpstr>
      <vt:lpstr>Methanization (Anaerobic Digestion) and Biogas -Phase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Traitement biologique des déchets et effluents</dc:title>
  <dc:creator>XPRISTO</dc:creator>
  <cp:lastModifiedBy>pc</cp:lastModifiedBy>
  <cp:revision>230</cp:revision>
  <dcterms:created xsi:type="dcterms:W3CDTF">2023-09-27T07:50:43Z</dcterms:created>
  <dcterms:modified xsi:type="dcterms:W3CDTF">2026-10-06T15:48:01Z</dcterms:modified>
</cp:coreProperties>
</file>