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67" r:id="rId4"/>
    <p:sldId id="272" r:id="rId5"/>
    <p:sldId id="257" r:id="rId6"/>
    <p:sldId id="269" r:id="rId7"/>
    <p:sldId id="270" r:id="rId8"/>
    <p:sldId id="271" r:id="rId9"/>
    <p:sldId id="258" r:id="rId10"/>
    <p:sldId id="259" r:id="rId11"/>
    <p:sldId id="260" r:id="rId12"/>
    <p:sldId id="261" r:id="rId13"/>
    <p:sldId id="273" r:id="rId14"/>
    <p:sldId id="262" r:id="rId15"/>
    <p:sldId id="274" r:id="rId16"/>
    <p:sldId id="275" r:id="rId17"/>
    <p:sldId id="277" r:id="rId18"/>
    <p:sldId id="276" r:id="rId19"/>
    <p:sldId id="263" r:id="rId20"/>
    <p:sldId id="278" r:id="rId2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71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50" d="100"/>
          <a:sy n="50" d="100"/>
        </p:scale>
        <p:origin x="-1736" y="-3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hasCustomPrompt="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B1C09983-EAB4-4BDC-BB29-61C085846207}" type="datetimeFigureOut">
              <a:rPr lang="fr-FR" smtClean="0"/>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6734531-5449-4C0B-B4D1-36AE88E5022D}" type="slidenum">
              <a:rPr lang="fr-FR" smtClean="0"/>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smtClean="0"/>
              <a:t>Cliquez pour modifier le style du titre</a:t>
            </a:r>
            <a:endParaRPr lang="fr-FR"/>
          </a:p>
        </p:txBody>
      </p:sp>
      <p:sp>
        <p:nvSpPr>
          <p:cNvPr id="3" name="Espace réservé du contenu 2"/>
          <p:cNvSpPr>
            <a:spLocks noGrp="1"/>
          </p:cNvSpPr>
          <p:nvPr>
            <p:ph idx="1" hasCustomPrompt="1"/>
          </p:nvPr>
        </p:nvSpPr>
        <p:spPr/>
        <p:txBody>
          <a:bodyPr/>
          <a:lstStyle/>
          <a:p>
            <a:pPr lvl="0"/>
            <a:r>
              <a:rPr lang="fr-FR" smtClean="0"/>
              <a:t>Cliquez pour modifier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1C09983-EAB4-4BDC-BB29-61C085846207}" type="datetimeFigureOut">
              <a:rPr lang="fr-FR" smtClean="0"/>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6734531-5449-4C0B-B4D1-36AE88E5022D}" type="slidenum">
              <a:rPr lang="fr-FR" smtClean="0"/>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hasCustomPrompt="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endParaRPr lang="fr-FR" smtClean="0"/>
          </a:p>
        </p:txBody>
      </p:sp>
      <p:sp>
        <p:nvSpPr>
          <p:cNvPr id="4" name="Espace réservé de la date 3"/>
          <p:cNvSpPr>
            <a:spLocks noGrp="1"/>
          </p:cNvSpPr>
          <p:nvPr>
            <p:ph type="dt" sz="half" idx="10"/>
          </p:nvPr>
        </p:nvSpPr>
        <p:spPr/>
        <p:txBody>
          <a:bodyPr/>
          <a:lstStyle/>
          <a:p>
            <a:fld id="{B1C09983-EAB4-4BDC-BB29-61C085846207}" type="datetimeFigureOut">
              <a:rPr lang="fr-FR" smtClean="0"/>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6734531-5449-4C0B-B4D1-36AE88E5022D}" type="slidenum">
              <a:rPr lang="fr-FR" smtClean="0"/>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smtClean="0"/>
              <a:t>Cliquez pour modifier le style du titre</a:t>
            </a:r>
            <a:endParaRPr lang="fr-FR"/>
          </a:p>
        </p:txBody>
      </p:sp>
      <p:sp>
        <p:nvSpPr>
          <p:cNvPr id="3" name="Espace réservé du contenu 2"/>
          <p:cNvSpPr>
            <a:spLocks noGrp="1"/>
          </p:cNvSpPr>
          <p:nvPr>
            <p:ph sz="half" idx="1" hasCustomPrompt="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fr-FR"/>
          </a:p>
        </p:txBody>
      </p:sp>
      <p:sp>
        <p:nvSpPr>
          <p:cNvPr id="4" name="Espace réservé du contenu 3"/>
          <p:cNvSpPr>
            <a:spLocks noGrp="1"/>
          </p:cNvSpPr>
          <p:nvPr>
            <p:ph sz="half" idx="2" hasCustomPrompt="1"/>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B1C09983-EAB4-4BDC-BB29-61C085846207}" type="datetimeFigureOut">
              <a:rPr lang="fr-FR" smtClean="0"/>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6734531-5449-4C0B-B4D1-36AE88E5022D}" type="slidenum">
              <a:rPr lang="fr-FR" smtClean="0"/>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hasCustomPrompt="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endParaRPr lang="fr-FR" smtClean="0"/>
          </a:p>
        </p:txBody>
      </p:sp>
      <p:sp>
        <p:nvSpPr>
          <p:cNvPr id="4" name="Espace réservé du contenu 3"/>
          <p:cNvSpPr>
            <a:spLocks noGrp="1"/>
          </p:cNvSpPr>
          <p:nvPr>
            <p:ph sz="half" idx="2" hasCustomPrompt="1"/>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fr-FR"/>
          </a:p>
        </p:txBody>
      </p:sp>
      <p:sp>
        <p:nvSpPr>
          <p:cNvPr id="5" name="Espace réservé du texte 4"/>
          <p:cNvSpPr>
            <a:spLocks noGrp="1"/>
          </p:cNvSpPr>
          <p:nvPr>
            <p:ph type="body" sz="quarter" idx="3" hasCustomPrompt="1"/>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endParaRPr lang="fr-FR" smtClean="0"/>
          </a:p>
        </p:txBody>
      </p:sp>
      <p:sp>
        <p:nvSpPr>
          <p:cNvPr id="6" name="Espace réservé du contenu 5"/>
          <p:cNvSpPr>
            <a:spLocks noGrp="1"/>
          </p:cNvSpPr>
          <p:nvPr>
            <p:ph sz="quarter" idx="4" hasCustomPrompt="1"/>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B1C09983-EAB4-4BDC-BB29-61C085846207}" type="datetimeFigureOut">
              <a:rPr lang="fr-FR" smtClean="0"/>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F6734531-5449-4C0B-B4D1-36AE88E5022D}" type="slidenum">
              <a:rPr lang="fr-FR" smtClean="0"/>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B1C09983-EAB4-4BDC-BB29-61C085846207}" type="datetimeFigureOut">
              <a:rPr lang="fr-FR" smtClean="0"/>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F6734531-5449-4C0B-B4D1-36AE88E5022D}" type="slidenum">
              <a:rPr lang="fr-FR" smtClean="0"/>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1C09983-EAB4-4BDC-BB29-61C085846207}" type="datetimeFigureOut">
              <a:rPr lang="fr-FR" smtClean="0"/>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F6734531-5449-4C0B-B4D1-36AE88E5022D}" type="slidenum">
              <a:rPr lang="fr-FR" smtClean="0"/>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hasCustomPrompt="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fr-FR"/>
          </a:p>
        </p:txBody>
      </p:sp>
      <p:sp>
        <p:nvSpPr>
          <p:cNvPr id="4" name="Espace réservé du texte 3"/>
          <p:cNvSpPr>
            <a:spLocks noGrp="1"/>
          </p:cNvSpPr>
          <p:nvPr>
            <p:ph type="body" sz="half" idx="2" hasCustomPrompt="1"/>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endParaRPr lang="fr-FR" smtClean="0"/>
          </a:p>
        </p:txBody>
      </p:sp>
      <p:sp>
        <p:nvSpPr>
          <p:cNvPr id="5" name="Espace réservé de la date 4"/>
          <p:cNvSpPr>
            <a:spLocks noGrp="1"/>
          </p:cNvSpPr>
          <p:nvPr>
            <p:ph type="dt" sz="half" idx="10"/>
          </p:nvPr>
        </p:nvSpPr>
        <p:spPr/>
        <p:txBody>
          <a:bodyPr/>
          <a:lstStyle/>
          <a:p>
            <a:fld id="{B1C09983-EAB4-4BDC-BB29-61C085846207}" type="datetimeFigureOut">
              <a:rPr lang="fr-FR" smtClean="0"/>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6734531-5449-4C0B-B4D1-36AE88E5022D}" type="slidenum">
              <a:rPr lang="fr-FR" smtClean="0"/>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hasCustomPrompt="1"/>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endParaRPr lang="fr-FR" smtClean="0"/>
          </a:p>
        </p:txBody>
      </p:sp>
      <p:sp>
        <p:nvSpPr>
          <p:cNvPr id="5" name="Espace réservé de la date 4"/>
          <p:cNvSpPr>
            <a:spLocks noGrp="1"/>
          </p:cNvSpPr>
          <p:nvPr>
            <p:ph type="dt" sz="half" idx="10"/>
          </p:nvPr>
        </p:nvSpPr>
        <p:spPr/>
        <p:txBody>
          <a:bodyPr/>
          <a:lstStyle/>
          <a:p>
            <a:fld id="{B1C09983-EAB4-4BDC-BB29-61C085846207}" type="datetimeFigureOut">
              <a:rPr lang="fr-FR" smtClean="0"/>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6734531-5449-4C0B-B4D1-36AE88E5022D}" type="slidenum">
              <a:rPr lang="fr-FR" smtClean="0"/>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hasCustomPrompt="1"/>
          </p:nvPr>
        </p:nvSpPr>
        <p:spPr/>
        <p:txBody>
          <a:bodyPr vert="eaVert"/>
          <a:lstStyle/>
          <a:p>
            <a:pPr lvl="0"/>
            <a:r>
              <a:rPr lang="fr-FR" smtClean="0"/>
              <a:t>Cliquez pour modifier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1C09983-EAB4-4BDC-BB29-61C085846207}" type="datetimeFigureOut">
              <a:rPr lang="fr-FR" smtClean="0"/>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6734531-5449-4C0B-B4D1-36AE88E5022D}" type="slidenum">
              <a:rPr lang="fr-FR" smtClean="0"/>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hasCustomPrompt="1"/>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hasCustomPrompt="1"/>
          </p:nvPr>
        </p:nvSpPr>
        <p:spPr>
          <a:xfrm>
            <a:off x="457200" y="274638"/>
            <a:ext cx="6019800" cy="5851525"/>
          </a:xfrm>
        </p:spPr>
        <p:txBody>
          <a:bodyPr vert="eaVert"/>
          <a:lstStyle/>
          <a:p>
            <a:pPr lvl="0"/>
            <a:r>
              <a:rPr lang="fr-FR" smtClean="0"/>
              <a:t>Cliquez pour modifier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1C09983-EAB4-4BDC-BB29-61C085846207}" type="datetimeFigureOut">
              <a:rPr lang="fr-FR" smtClean="0"/>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6734531-5449-4C0B-B4D1-36AE88E5022D}" type="slidenum">
              <a:rPr lang="fr-FR" smtClean="0"/>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C09983-EAB4-4BDC-BB29-61C085846207}" type="datetimeFigureOut">
              <a:rPr lang="fr-FR" smtClean="0"/>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734531-5449-4C0B-B4D1-36AE88E5022D}" type="slidenum">
              <a:rPr lang="fr-FR" smtClean="0"/>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GIF"/><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GIF"/></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GIF"/></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7.GIF"/><Relationship Id="rId1" Type="http://schemas.openxmlformats.org/officeDocument/2006/relationships/image" Target="../media/image6.GIF"/></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GIF"/><Relationship Id="rId1" Type="http://schemas.openxmlformats.org/officeDocument/2006/relationships/image" Target="../media/image8.GIF"/></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GIF"/></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GIF"/></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6.GIF"/><Relationship Id="rId4" Type="http://schemas.openxmlformats.org/officeDocument/2006/relationships/image" Target="../media/image15.GIF"/><Relationship Id="rId3" Type="http://schemas.openxmlformats.org/officeDocument/2006/relationships/image" Target="../media/image14.GIF"/><Relationship Id="rId2" Type="http://schemas.openxmlformats.org/officeDocument/2006/relationships/image" Target="../media/image13.GIF"/><Relationship Id="rId1" Type="http://schemas.openxmlformats.org/officeDocument/2006/relationships/image" Target="../media/image12.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9.png"/><Relationship Id="rId2" Type="http://schemas.openxmlformats.org/officeDocument/2006/relationships/image" Target="../media/image18.GIF"/><Relationship Id="rId1" Type="http://schemas.openxmlformats.org/officeDocument/2006/relationships/image" Target="../media/image17.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2.GIF"/></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3.GIF"/></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6.GIF"/><Relationship Id="rId2" Type="http://schemas.openxmlformats.org/officeDocument/2006/relationships/image" Target="../media/image25.png"/><Relationship Id="rId1" Type="http://schemas.openxmlformats.org/officeDocument/2006/relationships/image" Target="../media/image24.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7.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
          <a:srcRect/>
          <a:stretch>
            <a:fillRect/>
          </a:stretch>
        </p:blipFill>
        <p:spPr bwMode="auto">
          <a:xfrm>
            <a:off x="0" y="0"/>
            <a:ext cx="9144000" cy="6858000"/>
          </a:xfrm>
          <a:prstGeom prst="rect">
            <a:avLst/>
          </a:prstGeom>
          <a:noFill/>
          <a:ln w="9525">
            <a:noFill/>
            <a:miter lim="800000"/>
            <a:headEnd/>
            <a:tailEnd/>
          </a:ln>
          <a:effectLst/>
        </p:spPr>
      </p:pic>
      <p:pic>
        <p:nvPicPr>
          <p:cNvPr id="1028" name="Picture 4" descr="Recycling Ecology GIF by studioclip.fr - Find &amp; Share on GIPHY"/>
          <p:cNvPicPr>
            <a:picLocks noChangeAspect="1" noChangeArrowheads="1" noCrop="1"/>
          </p:cNvPicPr>
          <p:nvPr/>
        </p:nvPicPr>
        <p:blipFill>
          <a:blip r:embed="rId2">
            <a:clrChange>
              <a:clrFrom>
                <a:srgbClr val="DEF4CD"/>
              </a:clrFrom>
              <a:clrTo>
                <a:srgbClr val="DEF4CD">
                  <a:alpha val="0"/>
                </a:srgbClr>
              </a:clrTo>
            </a:clrChange>
          </a:blip>
          <a:srcRect/>
          <a:stretch>
            <a:fillRect/>
          </a:stretch>
        </p:blipFill>
        <p:spPr bwMode="auto">
          <a:xfrm>
            <a:off x="571472" y="4143380"/>
            <a:ext cx="4500594" cy="2428892"/>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eading Book Animated Gif"/>
          <p:cNvPicPr>
            <a:picLocks noChangeAspect="1" noChangeArrowheads="1" noCrop="1"/>
          </p:cNvPicPr>
          <p:nvPr/>
        </p:nvPicPr>
        <p:blipFill>
          <a:blip r:embed="rId1"/>
          <a:srcRect/>
          <a:stretch>
            <a:fillRect/>
          </a:stretch>
        </p:blipFill>
        <p:spPr bwMode="auto">
          <a:xfrm>
            <a:off x="0" y="0"/>
            <a:ext cx="9144000" cy="6858000"/>
          </a:xfrm>
          <a:prstGeom prst="rect">
            <a:avLst/>
          </a:prstGeom>
          <a:noFill/>
        </p:spPr>
      </p:pic>
      <p:sp>
        <p:nvSpPr>
          <p:cNvPr id="2" name="Titre 1"/>
          <p:cNvSpPr>
            <a:spLocks noGrp="1"/>
          </p:cNvSpPr>
          <p:nvPr>
            <p:ph type="ctrTitle"/>
          </p:nvPr>
        </p:nvSpPr>
        <p:spPr>
          <a:xfrm>
            <a:off x="714348" y="2714620"/>
            <a:ext cx="7772400" cy="1470025"/>
          </a:xfrm>
        </p:spPr>
        <p:txBody>
          <a:bodyPr>
            <a:normAutofit fontScale="90000"/>
          </a:bodyPr>
          <a:lstStyle/>
          <a:p>
            <a:r>
              <a:rPr lang="fr-FR" b="1" dirty="0" smtClean="0"/>
              <a:t>PARTIE 1 : Présentation </a:t>
            </a:r>
            <a:r>
              <a:rPr lang="fr-FR" b="1" dirty="0"/>
              <a:t>du Module </a:t>
            </a:r>
            <a:br>
              <a:rPr lang="fr-FR" b="1" dirty="0"/>
            </a:br>
            <a:br>
              <a:rPr lang="fr-FR" b="1" dirty="0" smtClean="0"/>
            </a:br>
            <a:br>
              <a:rPr lang="fr-FR" b="1" dirty="0"/>
            </a:br>
            <a:r>
              <a:rPr lang="fr-FR" b="1" dirty="0"/>
              <a:t>Intitulé de la matière :</a:t>
            </a:r>
            <a:r>
              <a:rPr lang="fr-FR" dirty="0"/>
              <a:t> UEF1.5.2 — Méthanisation et Biogaz : phase 1 </a:t>
            </a:r>
            <a:br>
              <a:rPr lang="fr-FR" dirty="0" smtClean="0"/>
            </a:br>
            <a:br>
              <a:rPr lang="fr-FR" dirty="0"/>
            </a:br>
            <a:r>
              <a:rPr lang="fr-FR" b="1" dirty="0"/>
              <a:t>Volume horaire :</a:t>
            </a:r>
            <a:r>
              <a:rPr lang="fr-FR" dirty="0"/>
              <a:t> 67.5h (Cours + Travaux Pratiques) </a:t>
            </a:r>
            <a:br>
              <a:rPr lang="fr-FR" dirty="0"/>
            </a:br>
            <a:r>
              <a:rPr lang="fr-FR" b="1" dirty="0"/>
              <a:t>Crédits :</a:t>
            </a:r>
            <a:r>
              <a:rPr lang="fr-FR" dirty="0"/>
              <a:t> 6 | </a:t>
            </a:r>
            <a:r>
              <a:rPr lang="fr-FR" b="1" dirty="0"/>
              <a:t>Coefficient :</a:t>
            </a:r>
            <a:r>
              <a:rPr lang="fr-FR" dirty="0"/>
              <a:t> 3 </a:t>
            </a:r>
            <a:r>
              <a:rPr lang="en-US" b="1" dirty="0" smtClean="0"/>
              <a:t>Duration: 13 weeks</a:t>
            </a:r>
            <a:br>
              <a:rPr lang="en-US" b="1" dirty="0" smtClean="0"/>
            </a:br>
            <a:r>
              <a:rPr lang="en-US" b="1" dirty="0" smtClean="0"/>
              <a:t>Instructor: Dr. </a:t>
            </a:r>
            <a:r>
              <a:rPr lang="en-US" b="1" dirty="0" err="1" smtClean="0"/>
              <a:t>Samia</a:t>
            </a:r>
            <a:r>
              <a:rPr lang="en-US" b="1" dirty="0" smtClean="0"/>
              <a:t> CHARIFI</a:t>
            </a:r>
            <a:br>
              <a:rPr lang="en-US" b="1" dirty="0" smtClean="0"/>
            </a:br>
            <a:r>
              <a:rPr lang="en-US" b="1" dirty="0" smtClean="0"/>
              <a:t>Contact: Samia.charifi@univ-biskra.dz</a:t>
            </a:r>
            <a:br>
              <a:rPr lang="en-US" b="1" dirty="0" smtClean="0"/>
            </a:br>
            <a:br>
              <a:rPr lang="fr-FR" dirty="0"/>
            </a:b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Questions Question Mark Quiz - Free GIF on Pixabay"/>
          <p:cNvPicPr>
            <a:picLocks noChangeAspect="1" noChangeArrowheads="1" noCrop="1"/>
          </p:cNvPicPr>
          <p:nvPr/>
        </p:nvPicPr>
        <p:blipFill>
          <a:blip r:embed="rId1"/>
          <a:srcRect/>
          <a:stretch>
            <a:fillRect/>
          </a:stretch>
        </p:blipFill>
        <p:spPr bwMode="auto">
          <a:xfrm>
            <a:off x="0" y="0"/>
            <a:ext cx="9144000" cy="6858000"/>
          </a:xfrm>
          <a:prstGeom prst="rect">
            <a:avLst/>
          </a:prstGeom>
          <a:noFill/>
        </p:spPr>
      </p:pic>
      <p:sp>
        <p:nvSpPr>
          <p:cNvPr id="5" name="Rectangle 4"/>
          <p:cNvSpPr/>
          <p:nvPr/>
        </p:nvSpPr>
        <p:spPr>
          <a:xfrm>
            <a:off x="142844" y="142852"/>
            <a:ext cx="4929222" cy="4832092"/>
          </a:xfrm>
          <a:prstGeom prst="rect">
            <a:avLst/>
          </a:prstGeom>
        </p:spPr>
        <p:txBody>
          <a:bodyPr wrap="square">
            <a:spAutoFit/>
          </a:bodyPr>
          <a:lstStyle/>
          <a:p>
            <a:pPr algn="just"/>
            <a:r>
              <a:rPr lang="en-US" sz="2800" dirty="0" smtClean="0">
                <a:effectLst>
                  <a:glow rad="63500">
                    <a:schemeClr val="accent1">
                      <a:satMod val="175000"/>
                      <a:alpha val="40000"/>
                    </a:schemeClr>
                  </a:glow>
                </a:effectLst>
              </a:rPr>
              <a:t>All questions related to the course must be posted on the dedicated forum on </a:t>
            </a:r>
            <a:r>
              <a:rPr lang="en-US" sz="2800" dirty="0" err="1" smtClean="0">
                <a:effectLst>
                  <a:glow rad="63500">
                    <a:schemeClr val="accent1">
                      <a:satMod val="175000"/>
                      <a:alpha val="40000"/>
                    </a:schemeClr>
                  </a:glow>
                </a:effectLst>
              </a:rPr>
              <a:t>Moodle</a:t>
            </a:r>
            <a:r>
              <a:rPr lang="en-US" sz="2800" dirty="0" smtClean="0">
                <a:effectLst>
                  <a:glow rad="63500">
                    <a:schemeClr val="accent1">
                      <a:satMod val="175000"/>
                      <a:alpha val="40000"/>
                    </a:schemeClr>
                  </a:glow>
                </a:effectLst>
              </a:rPr>
              <a:t>. I commit to answering questions posted there within 24–48 hours.</a:t>
            </a:r>
            <a:br>
              <a:rPr lang="en-US" sz="2800" dirty="0" smtClean="0">
                <a:effectLst>
                  <a:glow rad="63500">
                    <a:schemeClr val="accent1">
                      <a:satMod val="175000"/>
                      <a:alpha val="40000"/>
                    </a:schemeClr>
                  </a:glow>
                </a:effectLst>
              </a:rPr>
            </a:br>
            <a:r>
              <a:rPr lang="en-US" sz="2800" dirty="0" smtClean="0">
                <a:effectLst>
                  <a:glow rad="63500">
                    <a:schemeClr val="accent1">
                      <a:satMod val="175000"/>
                      <a:alpha val="40000"/>
                    </a:schemeClr>
                  </a:glow>
                </a:effectLst>
              </a:rPr>
              <a:t>By email: I commit to replying by email within 48 hours of receiving the message (in case of problems accessing the platform).</a:t>
            </a:r>
            <a:endParaRPr lang="fr-FR" sz="2800" dirty="0">
              <a:effectLst>
                <a:glow rad="63500">
                  <a:schemeClr val="accent1">
                    <a:satMod val="175000"/>
                    <a:alpha val="40000"/>
                  </a:schemeClr>
                </a:glow>
              </a:effectLst>
            </a:endParaRPr>
          </a:p>
        </p:txBody>
      </p:sp>
      <p:sp>
        <p:nvSpPr>
          <p:cNvPr id="6" name="Rectangle 5"/>
          <p:cNvSpPr/>
          <p:nvPr/>
        </p:nvSpPr>
        <p:spPr>
          <a:xfrm>
            <a:off x="3951206" y="6191928"/>
            <a:ext cx="4692760" cy="523220"/>
          </a:xfrm>
          <a:prstGeom prst="rect">
            <a:avLst/>
          </a:prstGeom>
        </p:spPr>
        <p:style>
          <a:lnRef idx="0">
            <a:schemeClr val="accent3"/>
          </a:lnRef>
          <a:fillRef idx="3">
            <a:schemeClr val="accent3"/>
          </a:fillRef>
          <a:effectRef idx="3">
            <a:schemeClr val="accent3"/>
          </a:effectRef>
          <a:fontRef idx="minor">
            <a:schemeClr val="lt1"/>
          </a:fontRef>
        </p:style>
        <p:txBody>
          <a:bodyPr wrap="none">
            <a:spAutoFit/>
          </a:bodyPr>
          <a:lstStyle/>
          <a:p>
            <a:r>
              <a:rPr lang="fr-FR" sz="2800" b="1" dirty="0" smtClean="0"/>
              <a:t>English:</a:t>
            </a:r>
            <a:r>
              <a:rPr lang="fr-FR" sz="2800" dirty="0" smtClean="0"/>
              <a:t> PowerPoint code 7291</a:t>
            </a:r>
            <a:endParaRPr lang="fr-FR"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Trainings GIFs - Get the best gif on GIFER"/>
          <p:cNvPicPr>
            <a:picLocks noChangeAspect="1" noChangeArrowheads="1" noCrop="1"/>
          </p:cNvPicPr>
          <p:nvPr/>
        </p:nvPicPr>
        <p:blipFill>
          <a:blip r:embed="rId1"/>
          <a:srcRect/>
          <a:stretch>
            <a:fillRect/>
          </a:stretch>
        </p:blipFill>
        <p:spPr bwMode="auto">
          <a:xfrm>
            <a:off x="1714480" y="285728"/>
            <a:ext cx="6215074" cy="4564211"/>
          </a:xfrm>
          <a:prstGeom prst="rect">
            <a:avLst/>
          </a:prstGeom>
          <a:noFill/>
        </p:spPr>
      </p:pic>
      <p:sp>
        <p:nvSpPr>
          <p:cNvPr id="4" name="Titre 3"/>
          <p:cNvSpPr>
            <a:spLocks noGrp="1"/>
          </p:cNvSpPr>
          <p:nvPr>
            <p:ph type="ctrTitle"/>
          </p:nvPr>
        </p:nvSpPr>
        <p:spPr>
          <a:xfrm>
            <a:off x="785786" y="285728"/>
            <a:ext cx="7772400" cy="1470025"/>
          </a:xfrm>
        </p:spPr>
        <p:txBody>
          <a:bodyPr>
            <a:normAutofit fontScale="90000"/>
          </a:bodyPr>
          <a:lstStyle/>
          <a:p>
            <a:br>
              <a:rPr lang="fr-FR" b="1" dirty="0" smtClean="0"/>
            </a:br>
            <a:br>
              <a:rPr lang="fr-FR" b="1" dirty="0"/>
            </a:br>
            <a:br>
              <a:rPr lang="fr-FR" b="1" dirty="0" smtClean="0"/>
            </a:br>
            <a:br>
              <a:rPr lang="fr-FR" b="1" dirty="0"/>
            </a:br>
            <a:br>
              <a:rPr lang="fr-FR" b="1" dirty="0" smtClean="0"/>
            </a:br>
            <a:br>
              <a:rPr lang="fr-FR" b="1" dirty="0"/>
            </a:br>
            <a:br>
              <a:rPr lang="fr-FR" b="1" dirty="0" smtClean="0"/>
            </a:br>
            <a:br>
              <a:rPr lang="fr-FR" b="1" dirty="0"/>
            </a:br>
            <a:br>
              <a:rPr lang="fr-FR" b="1" dirty="0" smtClean="0"/>
            </a:br>
            <a:r>
              <a:rPr lang="fr-FR" b="1" dirty="0" smtClean="0"/>
              <a:t>Évaluation :</a:t>
            </a:r>
            <a:br>
              <a:rPr lang="fr-FR" b="1" dirty="0" smtClean="0"/>
            </a:br>
            <a:br>
              <a:rPr lang="fr-FR" b="1" dirty="0"/>
            </a:br>
            <a:br>
              <a:rPr lang="fr-FR" b="1" dirty="0" smtClean="0"/>
            </a:br>
            <a:br>
              <a:rPr lang="fr-FR" b="1" dirty="0"/>
            </a:br>
            <a:br>
              <a:rPr lang="fr-FR" b="1" dirty="0" smtClean="0"/>
            </a:br>
            <a:br>
              <a:rPr lang="fr-FR" dirty="0"/>
            </a:br>
            <a:r>
              <a:rPr lang="fr-FR" b="1" dirty="0" smtClean="0"/>
              <a:t>Examen </a:t>
            </a:r>
            <a:r>
              <a:rPr lang="fr-FR" b="1" dirty="0"/>
              <a:t>final (60%)</a:t>
            </a:r>
            <a:br>
              <a:rPr lang="fr-FR" dirty="0"/>
            </a:br>
            <a:r>
              <a:rPr lang="fr-FR" b="1" dirty="0"/>
              <a:t>Contrôle continu (40%)</a:t>
            </a:r>
            <a:r>
              <a:rPr lang="fr-FR" dirty="0"/>
              <a:t> : comprenant la </a:t>
            </a:r>
            <a:r>
              <a:rPr lang="fr-FR" dirty="0" smtClean="0"/>
              <a:t>participation 2pts, Exposé 2pts </a:t>
            </a:r>
            <a:r>
              <a:rPr lang="fr-FR" dirty="0"/>
              <a:t>de </a:t>
            </a:r>
            <a:r>
              <a:rPr lang="fr-FR" dirty="0" smtClean="0"/>
              <a:t>2 courtes interrogations 6 pts. </a:t>
            </a:r>
            <a:br>
              <a:rPr lang="fr-FR" dirty="0"/>
            </a:br>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a:xfrm>
            <a:off x="642910" y="2714620"/>
            <a:ext cx="7772400" cy="1470025"/>
          </a:xfrm>
        </p:spPr>
        <p:txBody>
          <a:bodyPr>
            <a:noAutofit/>
          </a:bodyPr>
          <a:lstStyle/>
          <a:p>
            <a:br>
              <a:rPr lang="fr-FR" sz="1800" b="1" dirty="0" smtClean="0"/>
            </a:br>
            <a:r>
              <a:rPr lang="fr-FR" sz="1800" b="1" dirty="0" smtClean="0"/>
              <a:t>INTRODUCTION	Pré requis </a:t>
            </a:r>
            <a:br>
              <a:rPr lang="fr-FR" sz="1800" dirty="0" smtClean="0"/>
            </a:br>
            <a:r>
              <a:rPr lang="fr-FR" sz="1800" b="1" dirty="0" smtClean="0"/>
              <a:t>Partie 1 :</a:t>
            </a:r>
            <a:br>
              <a:rPr lang="fr-FR" sz="1800" dirty="0" smtClean="0"/>
            </a:br>
            <a:r>
              <a:rPr lang="fr-FR" sz="1800" b="1" dirty="0" smtClean="0"/>
              <a:t> I. Valorisation des déchets par méthanisation</a:t>
            </a:r>
            <a:br>
              <a:rPr lang="fr-FR" sz="1800" dirty="0" smtClean="0"/>
            </a:br>
            <a:r>
              <a:rPr lang="fr-FR" sz="1800" b="1" dirty="0" smtClean="0"/>
              <a:t>I.1 Gestion des déchets</a:t>
            </a:r>
            <a:br>
              <a:rPr lang="fr-FR" sz="1800" dirty="0" smtClean="0"/>
            </a:br>
            <a:r>
              <a:rPr lang="fr-FR" sz="1800" b="1" dirty="0" smtClean="0"/>
              <a:t> </a:t>
            </a:r>
            <a:br>
              <a:rPr lang="fr-FR" sz="1800" dirty="0" smtClean="0"/>
            </a:br>
            <a:r>
              <a:rPr lang="fr-FR" sz="1800" b="1" dirty="0" smtClean="0"/>
              <a:t>I.2.Traitement biologique des déchets (généralités)</a:t>
            </a:r>
            <a:br>
              <a:rPr lang="fr-FR" sz="1800" dirty="0" smtClean="0"/>
            </a:br>
            <a:r>
              <a:rPr lang="fr-FR" sz="1800" b="1" dirty="0" smtClean="0"/>
              <a:t> </a:t>
            </a:r>
            <a:br>
              <a:rPr lang="fr-FR" sz="1800" dirty="0" smtClean="0"/>
            </a:br>
            <a:r>
              <a:rPr lang="fr-FR" sz="1800" b="1" dirty="0" smtClean="0"/>
              <a:t>I.2.1. Principaux déchets concernés</a:t>
            </a:r>
            <a:br>
              <a:rPr lang="fr-FR" sz="1800" dirty="0" smtClean="0"/>
            </a:br>
            <a:r>
              <a:rPr lang="fr-FR" sz="1800" b="1" dirty="0" smtClean="0"/>
              <a:t> </a:t>
            </a:r>
            <a:br>
              <a:rPr lang="fr-FR" sz="1800" dirty="0" smtClean="0"/>
            </a:br>
            <a:r>
              <a:rPr lang="fr-FR" sz="1800" b="1" dirty="0" smtClean="0"/>
              <a:t>I.2.2. Métabolismes énergétiques et leurs incidences</a:t>
            </a:r>
            <a:br>
              <a:rPr lang="fr-FR" sz="1800" dirty="0" smtClean="0"/>
            </a:br>
            <a:r>
              <a:rPr lang="fr-FR" sz="1800" b="1" dirty="0" smtClean="0"/>
              <a:t>I.2.2.1 Aspects théoriques</a:t>
            </a:r>
            <a:br>
              <a:rPr lang="fr-FR" sz="1800" dirty="0" smtClean="0"/>
            </a:br>
            <a:r>
              <a:rPr lang="fr-FR" sz="1800" b="1" dirty="0" smtClean="0"/>
              <a:t> </a:t>
            </a:r>
            <a:br>
              <a:rPr lang="fr-FR" sz="1800" dirty="0" smtClean="0"/>
            </a:br>
            <a:r>
              <a:rPr lang="fr-FR" sz="1800" b="1" dirty="0" smtClean="0"/>
              <a:t>.2.2.2 Respiration aérobie</a:t>
            </a:r>
            <a:br>
              <a:rPr lang="fr-FR" sz="1800" dirty="0" smtClean="0"/>
            </a:br>
            <a:r>
              <a:rPr lang="fr-FR" sz="1800" b="1" dirty="0" smtClean="0"/>
              <a:t>I.2.2.3 Respiration anaérobie et fermentations</a:t>
            </a:r>
            <a:br>
              <a:rPr lang="fr-FR" sz="1800" dirty="0" smtClean="0"/>
            </a:br>
            <a:r>
              <a:rPr lang="fr-FR" sz="1800" b="1" dirty="0" smtClean="0"/>
              <a:t> </a:t>
            </a:r>
            <a:br>
              <a:rPr lang="fr-FR" sz="1800" dirty="0" smtClean="0"/>
            </a:br>
            <a:r>
              <a:rPr lang="fr-FR" sz="1800" b="1" dirty="0" smtClean="0"/>
              <a:t>I.2.2.4 Incidences pratiques</a:t>
            </a:r>
            <a:br>
              <a:rPr lang="fr-FR" sz="1800" dirty="0" smtClean="0"/>
            </a:br>
            <a:r>
              <a:rPr lang="fr-FR" sz="1800" b="1" dirty="0" smtClean="0"/>
              <a:t>II. Digestion Anaérobie des déchets : BIOMÉTHANISATION</a:t>
            </a:r>
            <a:br>
              <a:rPr lang="fr-FR" sz="1800" dirty="0" smtClean="0"/>
            </a:br>
            <a:r>
              <a:rPr lang="fr-FR" sz="1800" b="1" dirty="0" smtClean="0"/>
              <a:t> </a:t>
            </a:r>
            <a:br>
              <a:rPr lang="fr-FR" sz="1800" dirty="0" smtClean="0"/>
            </a:br>
            <a:r>
              <a:rPr lang="fr-FR" sz="1800" b="1" dirty="0" smtClean="0"/>
              <a:t>II.1. Définition</a:t>
            </a:r>
            <a:br>
              <a:rPr lang="fr-FR" sz="1800" dirty="0" smtClean="0"/>
            </a:br>
            <a:r>
              <a:rPr lang="fr-FR" sz="1800" b="1" dirty="0" smtClean="0"/>
              <a:t>II. 2. Les étapes métaboliques de la méthanisation</a:t>
            </a:r>
            <a:br>
              <a:rPr lang="fr-FR" sz="1800" dirty="0" smtClean="0"/>
            </a:br>
            <a:r>
              <a:rPr lang="fr-FR" sz="1800" b="1" dirty="0" smtClean="0"/>
              <a:t> </a:t>
            </a:r>
            <a:br>
              <a:rPr lang="fr-FR" sz="1800" dirty="0" smtClean="0"/>
            </a:br>
            <a:r>
              <a:rPr lang="fr-FR" sz="1800" b="1" dirty="0" smtClean="0"/>
              <a:t>II.2.1 Hydrolyse et </a:t>
            </a:r>
            <a:r>
              <a:rPr lang="fr-FR" sz="1800" b="1" dirty="0" err="1" smtClean="0"/>
              <a:t>acidogénèse</a:t>
            </a:r>
            <a:br>
              <a:rPr lang="fr-FR" sz="1800" dirty="0" smtClean="0"/>
            </a:br>
            <a:r>
              <a:rPr lang="fr-FR" sz="1800" b="1" dirty="0" smtClean="0"/>
              <a:t>II.2.2. </a:t>
            </a:r>
            <a:r>
              <a:rPr lang="fr-FR" sz="1800" b="1" dirty="0" err="1" smtClean="0"/>
              <a:t>Acétogènèse</a:t>
            </a:r>
            <a:br>
              <a:rPr lang="fr-FR" sz="1800" dirty="0" smtClean="0"/>
            </a:br>
            <a:r>
              <a:rPr lang="fr-FR" sz="1800" b="1" dirty="0" smtClean="0"/>
              <a:t> </a:t>
            </a:r>
            <a:br>
              <a:rPr lang="fr-FR" sz="1800" dirty="0" smtClean="0"/>
            </a:br>
            <a:r>
              <a:rPr lang="fr-FR" sz="1800" b="1" dirty="0" smtClean="0"/>
              <a:t>II.2.3. </a:t>
            </a:r>
            <a:r>
              <a:rPr lang="fr-FR" sz="1800" b="1" dirty="0" err="1" smtClean="0"/>
              <a:t>Méthanogènèse</a:t>
            </a:r>
            <a:br>
              <a:rPr lang="fr-FR" sz="1800" dirty="0" smtClean="0"/>
            </a:br>
            <a:endParaRPr lang="fr-FR" sz="1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a:xfrm>
            <a:off x="642910" y="2571744"/>
            <a:ext cx="7772400" cy="1470025"/>
          </a:xfrm>
        </p:spPr>
        <p:txBody>
          <a:bodyPr>
            <a:noAutofit/>
          </a:bodyPr>
          <a:lstStyle/>
          <a:p>
            <a:br>
              <a:rPr lang="fr-FR" sz="1800" dirty="0" smtClean="0"/>
            </a:br>
            <a:r>
              <a:rPr lang="fr-FR" sz="1800" b="1" dirty="0" smtClean="0"/>
              <a:t>II.3. Les paramètres de la fermentation méthanique</a:t>
            </a:r>
            <a:br>
              <a:rPr lang="fr-FR" sz="1800" dirty="0" smtClean="0"/>
            </a:br>
            <a:r>
              <a:rPr lang="fr-FR" sz="1800" b="1" dirty="0" smtClean="0"/>
              <a:t> </a:t>
            </a:r>
            <a:br>
              <a:rPr lang="fr-FR" sz="1800" dirty="0" smtClean="0"/>
            </a:br>
            <a:r>
              <a:rPr lang="fr-FR" sz="1800" b="1" dirty="0" smtClean="0"/>
              <a:t>II.3.1. La température</a:t>
            </a:r>
            <a:br>
              <a:rPr lang="fr-FR" sz="1800" dirty="0" smtClean="0"/>
            </a:br>
            <a:r>
              <a:rPr lang="fr-FR" sz="1800" b="1" dirty="0" smtClean="0"/>
              <a:t>II.3.2. Le potentiel </a:t>
            </a:r>
            <a:r>
              <a:rPr lang="fr-FR" sz="1800" b="1" dirty="0" err="1" smtClean="0"/>
              <a:t>Red</a:t>
            </a:r>
            <a:r>
              <a:rPr lang="fr-FR" sz="1800" b="1" dirty="0" smtClean="0"/>
              <a:t> </a:t>
            </a:r>
            <a:r>
              <a:rPr lang="fr-FR" sz="1800" b="1" dirty="0" err="1" smtClean="0"/>
              <a:t>Ox</a:t>
            </a:r>
            <a:br>
              <a:rPr lang="fr-FR" sz="1800" dirty="0" smtClean="0"/>
            </a:br>
            <a:r>
              <a:rPr lang="fr-FR" sz="1800" b="1" dirty="0" smtClean="0"/>
              <a:t> </a:t>
            </a:r>
            <a:br>
              <a:rPr lang="fr-FR" sz="1800" dirty="0" smtClean="0"/>
            </a:br>
            <a:r>
              <a:rPr lang="fr-FR" sz="1800" b="1" dirty="0" smtClean="0"/>
              <a:t>II.3.3. Le potentiel à hydrogène et les équilibres tampons</a:t>
            </a:r>
            <a:br>
              <a:rPr lang="fr-FR" sz="1800" dirty="0" smtClean="0"/>
            </a:br>
            <a:r>
              <a:rPr lang="fr-FR" sz="1800" b="1" dirty="0" smtClean="0"/>
              <a:t>II.3.4. La pression partielle en hydrogène</a:t>
            </a:r>
            <a:br>
              <a:rPr lang="fr-FR" sz="1800" dirty="0" smtClean="0"/>
            </a:br>
            <a:r>
              <a:rPr lang="fr-FR" sz="1800" b="1" dirty="0" smtClean="0"/>
              <a:t> </a:t>
            </a:r>
            <a:br>
              <a:rPr lang="fr-FR" sz="1800" dirty="0" smtClean="0"/>
            </a:br>
            <a:r>
              <a:rPr lang="fr-FR" sz="1800" b="1" dirty="0" smtClean="0"/>
              <a:t>II.3.5. Les besoins en nutriment</a:t>
            </a:r>
            <a:br>
              <a:rPr lang="fr-FR" sz="1800" dirty="0" smtClean="0"/>
            </a:br>
            <a:r>
              <a:rPr lang="fr-FR" sz="1800" b="1" dirty="0" smtClean="0"/>
              <a:t>II.3.6. Rapport C/N	</a:t>
            </a:r>
            <a:br>
              <a:rPr lang="fr-FR" sz="1800" dirty="0" smtClean="0"/>
            </a:br>
            <a:r>
              <a:rPr lang="fr-FR" sz="1800" b="1" dirty="0" smtClean="0"/>
              <a:t> </a:t>
            </a:r>
            <a:br>
              <a:rPr lang="fr-FR" sz="1800" dirty="0" smtClean="0"/>
            </a:br>
            <a:r>
              <a:rPr lang="fr-FR" sz="1800" b="1" dirty="0" smtClean="0"/>
              <a:t>II.3.7.Degré d’humidité	</a:t>
            </a:r>
            <a:br>
              <a:rPr lang="fr-FR" sz="1800" dirty="0" smtClean="0"/>
            </a:br>
            <a:r>
              <a:rPr lang="fr-FR" sz="1800" b="1" dirty="0" smtClean="0"/>
              <a:t>II.3.8.	Prétraitements</a:t>
            </a:r>
            <a:br>
              <a:rPr lang="fr-FR" sz="1800" dirty="0" smtClean="0"/>
            </a:br>
            <a:r>
              <a:rPr lang="fr-FR" sz="1800" b="1" dirty="0" smtClean="0"/>
              <a:t> </a:t>
            </a:r>
            <a:br>
              <a:rPr lang="fr-FR" sz="1800" dirty="0" smtClean="0"/>
            </a:br>
            <a:r>
              <a:rPr lang="fr-FR" sz="1800" b="1" dirty="0" smtClean="0"/>
              <a:t>II.3.6. Les inhibiteurs de la méthanisation</a:t>
            </a:r>
            <a:br>
              <a:rPr lang="fr-FR" sz="1800" dirty="0" smtClean="0"/>
            </a:br>
            <a:r>
              <a:rPr lang="fr-FR" sz="1800" b="1" dirty="0" smtClean="0"/>
              <a:t>III.4. Biogaz</a:t>
            </a:r>
            <a:br>
              <a:rPr lang="fr-FR" sz="1800" dirty="0" smtClean="0"/>
            </a:br>
            <a:r>
              <a:rPr lang="fr-FR" sz="1800" b="1" dirty="0" smtClean="0"/>
              <a:t> </a:t>
            </a:r>
            <a:br>
              <a:rPr lang="fr-FR" sz="1800" dirty="0" smtClean="0"/>
            </a:br>
            <a:r>
              <a:rPr lang="fr-FR" sz="1800" b="1" dirty="0" smtClean="0"/>
              <a:t>III.4.1. Définition</a:t>
            </a:r>
            <a:br>
              <a:rPr lang="fr-FR" sz="1800" dirty="0" smtClean="0"/>
            </a:br>
            <a:r>
              <a:rPr lang="fr-FR" sz="1800" b="1" dirty="0" smtClean="0"/>
              <a:t>III.4.2. Caractérisation du biogaz</a:t>
            </a:r>
            <a:br>
              <a:rPr lang="fr-FR" sz="1800" dirty="0" smtClean="0"/>
            </a:br>
            <a:r>
              <a:rPr lang="fr-FR" sz="1800" b="1" dirty="0" smtClean="0"/>
              <a:t> </a:t>
            </a:r>
            <a:br>
              <a:rPr lang="fr-FR" sz="1800" dirty="0" smtClean="0"/>
            </a:br>
            <a:r>
              <a:rPr lang="fr-FR" sz="1800" b="1" dirty="0" smtClean="0"/>
              <a:t>III.4.2.1. La composition chimique de biogaz</a:t>
            </a:r>
            <a:br>
              <a:rPr lang="fr-FR" sz="1800" dirty="0" smtClean="0"/>
            </a:br>
            <a:r>
              <a:rPr lang="fr-FR" sz="1800" b="1" dirty="0" smtClean="0"/>
              <a:t>III.4.2.2. Les caractéristiques du biogaz</a:t>
            </a:r>
            <a:br>
              <a:rPr lang="fr-FR" sz="1800" dirty="0" smtClean="0"/>
            </a:br>
            <a:r>
              <a:rPr lang="fr-FR" sz="1800" b="1" dirty="0" smtClean="0"/>
              <a:t> </a:t>
            </a:r>
            <a:br>
              <a:rPr lang="fr-FR" sz="1800" dirty="0" smtClean="0"/>
            </a:br>
            <a:r>
              <a:rPr lang="fr-FR" sz="1800" b="1" dirty="0" smtClean="0"/>
              <a:t>III.4.2.3. La valorisation de biogaz</a:t>
            </a:r>
            <a:br>
              <a:rPr lang="fr-FR" sz="1800" dirty="0" smtClean="0"/>
            </a:br>
            <a:endParaRPr lang="fr-FR" sz="1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a:xfrm>
            <a:off x="571472" y="1857364"/>
            <a:ext cx="7772400" cy="1470025"/>
          </a:xfrm>
        </p:spPr>
        <p:txBody>
          <a:bodyPr>
            <a:noAutofit/>
          </a:bodyPr>
          <a:lstStyle/>
          <a:p>
            <a:r>
              <a:rPr lang="fr-FR" sz="1800" b="1" dirty="0" smtClean="0"/>
              <a:t>III.5. Les réacteurs de méthanisation</a:t>
            </a:r>
            <a:br>
              <a:rPr lang="fr-FR" sz="1800" dirty="0" smtClean="0"/>
            </a:br>
            <a:r>
              <a:rPr lang="fr-FR" sz="1800" b="1" dirty="0" smtClean="0"/>
              <a:t>III.5.1. Classification selon le mode d’alimentation</a:t>
            </a:r>
            <a:br>
              <a:rPr lang="fr-FR" sz="1800" dirty="0" smtClean="0"/>
            </a:br>
            <a:r>
              <a:rPr lang="fr-FR" sz="1800" b="1" dirty="0" smtClean="0"/>
              <a:t>III.5.2. Classification selon le type de substrat</a:t>
            </a:r>
            <a:br>
              <a:rPr lang="fr-FR" sz="1800" dirty="0" smtClean="0"/>
            </a:br>
            <a:r>
              <a:rPr lang="fr-FR" sz="1800" b="1" dirty="0" smtClean="0"/>
              <a:t> </a:t>
            </a:r>
            <a:br>
              <a:rPr lang="fr-FR" sz="1800" dirty="0" smtClean="0"/>
            </a:br>
            <a:r>
              <a:rPr lang="fr-FR" sz="1800" b="1" dirty="0" smtClean="0"/>
              <a:t>III.5.3. Classification selon le nombre d’étapes</a:t>
            </a:r>
            <a:br>
              <a:rPr lang="fr-FR" sz="1800" dirty="0" smtClean="0"/>
            </a:br>
            <a:r>
              <a:rPr lang="fr-FR" sz="1800" b="1" dirty="0" smtClean="0"/>
              <a:t>III.6. Système de purification du gaz</a:t>
            </a:r>
            <a:br>
              <a:rPr lang="fr-FR" sz="1800" dirty="0" smtClean="0"/>
            </a:br>
            <a:r>
              <a:rPr lang="fr-FR" sz="1800" b="1" dirty="0" smtClean="0"/>
              <a:t> </a:t>
            </a:r>
            <a:br>
              <a:rPr lang="fr-FR" sz="1800" dirty="0" smtClean="0"/>
            </a:br>
            <a:r>
              <a:rPr lang="fr-FR" sz="1800" b="1" dirty="0" smtClean="0"/>
              <a:t>III.6.1. Système d’élimination de CO2</a:t>
            </a:r>
            <a:br>
              <a:rPr lang="fr-FR" sz="1800" dirty="0" smtClean="0"/>
            </a:br>
            <a:r>
              <a:rPr lang="fr-FR" sz="1800" b="1" dirty="0" smtClean="0"/>
              <a:t>III.6.2. Système d’élimination de l’H2S</a:t>
            </a:r>
            <a:br>
              <a:rPr lang="fr-FR" sz="1800" dirty="0" smtClean="0"/>
            </a:br>
            <a:r>
              <a:rPr lang="fr-FR" sz="1800" b="1" dirty="0" smtClean="0"/>
              <a:t> </a:t>
            </a:r>
            <a:br>
              <a:rPr lang="fr-FR" sz="1800" dirty="0" smtClean="0"/>
            </a:br>
            <a:r>
              <a:rPr lang="fr-FR" sz="1800" b="1" dirty="0" smtClean="0"/>
              <a:t>III.7. Avantages et inconvénients de la digestion anaérobie</a:t>
            </a:r>
            <a:br>
              <a:rPr lang="fr-FR" sz="1800" dirty="0" smtClean="0"/>
            </a:br>
            <a:r>
              <a:rPr lang="fr-FR" sz="1800" b="1" dirty="0" smtClean="0"/>
              <a:t>IV. Le rumen</a:t>
            </a:r>
            <a:endParaRPr lang="fr-FR" sz="1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Goal Clipart Gif"/>
          <p:cNvPicPr>
            <a:picLocks noChangeAspect="1" noChangeArrowheads="1" noCrop="1"/>
          </p:cNvPicPr>
          <p:nvPr/>
        </p:nvPicPr>
        <p:blipFill>
          <a:blip r:embed="rId1"/>
          <a:srcRect/>
          <a:stretch>
            <a:fillRect/>
          </a:stretch>
        </p:blipFill>
        <p:spPr bwMode="auto">
          <a:xfrm>
            <a:off x="0" y="0"/>
            <a:ext cx="4571984" cy="2786058"/>
          </a:xfrm>
          <a:prstGeom prst="rect">
            <a:avLst/>
          </a:prstGeom>
          <a:noFill/>
        </p:spPr>
      </p:pic>
      <p:sp>
        <p:nvSpPr>
          <p:cNvPr id="4" name="Titre 3"/>
          <p:cNvSpPr>
            <a:spLocks noGrp="1"/>
          </p:cNvSpPr>
          <p:nvPr>
            <p:ph type="ctrTitle"/>
          </p:nvPr>
        </p:nvSpPr>
        <p:spPr>
          <a:xfrm>
            <a:off x="785786" y="3286124"/>
            <a:ext cx="7772400" cy="827083"/>
          </a:xfrm>
        </p:spPr>
        <p:txBody>
          <a:bodyPr>
            <a:noAutofit/>
          </a:bodyPr>
          <a:lstStyle/>
          <a:p>
            <a:br>
              <a:rPr lang="fr-FR"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br>
            <a:br>
              <a:rPr lang="fr-FR"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br>
            <a:br>
              <a:rPr lang="fr-FR"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br>
            <a:br>
              <a:rPr lang="fr-FR"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br>
            <a:r>
              <a:rPr lang="en-US"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"By the end of this module, you will be expected to master the natural </a:t>
            </a:r>
            <a:r>
              <a:rPr lang="en-US" sz="3200"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depollution</a:t>
            </a:r>
            <a:r>
              <a:rPr lang="en-US"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and energy recovery process known as anaerobic digestion (</a:t>
            </a:r>
            <a:r>
              <a:rPr lang="en-US" sz="3200"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methanisation</a:t>
            </a:r>
            <a:r>
              <a:rPr lang="en-US"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br>
              <a:rPr lang="en-US"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br>
            <a:r>
              <a:rPr lang="en-US"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You will understand how to transform livestock effluents and organic waste into energy</a:t>
            </a:r>
            <a:endParaRPr lang="fr-FR"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11268" name="Picture 4" descr="Important Animated Gif IMPORTANT ANNOUNCEMENT Animated Gif"/>
          <p:cNvPicPr>
            <a:picLocks noChangeAspect="1" noChangeArrowheads="1" noCrop="1"/>
          </p:cNvPicPr>
          <p:nvPr/>
        </p:nvPicPr>
        <p:blipFill>
          <a:blip r:embed="rId2"/>
          <a:srcRect/>
          <a:stretch>
            <a:fillRect/>
          </a:stretch>
        </p:blipFill>
        <p:spPr bwMode="auto">
          <a:xfrm>
            <a:off x="6429388" y="-357214"/>
            <a:ext cx="2928958" cy="2928958"/>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Communication des Cantines à Énergies Positives - Orignal Communication"/>
          <p:cNvPicPr>
            <a:picLocks noChangeAspect="1" noChangeArrowheads="1" noCrop="1"/>
          </p:cNvPicPr>
          <p:nvPr/>
        </p:nvPicPr>
        <p:blipFill>
          <a:blip r:embed="rId1"/>
          <a:srcRect/>
          <a:stretch>
            <a:fillRect/>
          </a:stretch>
        </p:blipFill>
        <p:spPr bwMode="auto">
          <a:xfrm>
            <a:off x="0" y="0"/>
            <a:ext cx="9144000" cy="6858002"/>
          </a:xfrm>
          <a:prstGeom prst="rect">
            <a:avLst/>
          </a:prstGeom>
          <a:noFill/>
        </p:spPr>
      </p:pic>
      <p:pic>
        <p:nvPicPr>
          <p:cNvPr id="10242" name="Picture 2" descr="Gif Image Definition - Infoupdate.org"/>
          <p:cNvPicPr>
            <a:picLocks noChangeAspect="1" noChangeArrowheads="1" noCrop="1"/>
          </p:cNvPicPr>
          <p:nvPr/>
        </p:nvPicPr>
        <p:blipFill>
          <a:blip r:embed="rId2"/>
          <a:srcRect/>
          <a:stretch>
            <a:fillRect/>
          </a:stretch>
        </p:blipFill>
        <p:spPr bwMode="auto">
          <a:xfrm>
            <a:off x="428596" y="-642966"/>
            <a:ext cx="5715000" cy="2857500"/>
          </a:xfrm>
          <a:prstGeom prst="rect">
            <a:avLst/>
          </a:prstGeom>
          <a:noFill/>
        </p:spPr>
      </p:pic>
      <p:sp>
        <p:nvSpPr>
          <p:cNvPr id="4" name="Titre 3"/>
          <p:cNvSpPr>
            <a:spLocks noGrp="1"/>
          </p:cNvSpPr>
          <p:nvPr>
            <p:ph type="ctrTitle"/>
          </p:nvPr>
        </p:nvSpPr>
        <p:spPr>
          <a:xfrm>
            <a:off x="571472" y="3286124"/>
            <a:ext cx="7772400" cy="1470025"/>
          </a:xfrm>
        </p:spPr>
        <p:txBody>
          <a:bodyPr>
            <a:noAutofit/>
          </a:bodyPr>
          <a:lstStyle/>
          <a:p>
            <a:b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Anaerobic Digestion (</a:t>
            </a:r>
            <a:r>
              <a:rPr lang="en-US" sz="2800" dirty="0" err="1">
                <a:ln w="18415" cmpd="sng">
                  <a:solidFill>
                    <a:srgbClr val="FFFFFF"/>
                  </a:solidFill>
                  <a:prstDash val="solid"/>
                </a:ln>
                <a:solidFill>
                  <a:srgbClr val="FFFFFF"/>
                </a:solidFill>
                <a:effectLst>
                  <a:outerShdw blurRad="63500" dir="3600000" algn="tl" rotWithShape="0">
                    <a:srgbClr val="000000">
                      <a:alpha val="70000"/>
                    </a:srgbClr>
                  </a:outerShdw>
                </a:effectLst>
              </a:rPr>
              <a:t>Methanisation</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 It is a natural biological process of organic matter degradation driven by a complex consortium of microorganisms operating in the complete absence of oxygen (anoxic / anaerobic environment).</a:t>
            </a:r>
            <a:b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To Generate energy</a:t>
            </a:r>
            <a:b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br>
            <a:b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br>
            <a:endParaRPr lang="fr-FR"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Question GIF - Question - Discover &amp; Share GIFs"/>
          <p:cNvPicPr>
            <a:picLocks noChangeAspect="1" noChangeArrowheads="1" noCrop="1"/>
          </p:cNvPicPr>
          <p:nvPr/>
        </p:nvPicPr>
        <p:blipFill>
          <a:blip r:embed="rId1"/>
          <a:srcRect/>
          <a:stretch>
            <a:fillRect/>
          </a:stretch>
        </p:blipFill>
        <p:spPr bwMode="auto">
          <a:xfrm>
            <a:off x="2285984" y="0"/>
            <a:ext cx="4000500" cy="2428892"/>
          </a:xfrm>
          <a:prstGeom prst="rect">
            <a:avLst/>
          </a:prstGeom>
          <a:noFill/>
        </p:spPr>
      </p:pic>
      <p:sp>
        <p:nvSpPr>
          <p:cNvPr id="4" name="Titre 3"/>
          <p:cNvSpPr>
            <a:spLocks noGrp="1"/>
          </p:cNvSpPr>
          <p:nvPr>
            <p:ph type="ctrTitle"/>
          </p:nvPr>
        </p:nvSpPr>
        <p:spPr>
          <a:xfrm>
            <a:off x="642910" y="2214554"/>
            <a:ext cx="7772400" cy="1470025"/>
          </a:xfrm>
          <a:ln>
            <a:noFill/>
          </a:ln>
        </p:spPr>
        <p:txBody>
          <a:bodyPr>
            <a:noAutofit/>
          </a:bodyPr>
          <a:lstStyle/>
          <a:p>
            <a:br>
              <a:rPr lang="en-US" sz="2800" b="1" dirty="0"/>
            </a:br>
            <a:br>
              <a:rPr lang="en-US" sz="2800" b="1" dirty="0" smtClean="0"/>
            </a:br>
            <a:br>
              <a:rPr lang="en-US" sz="2800" b="1" dirty="0"/>
            </a:br>
            <a:br>
              <a:rPr lang="en-US" sz="2800" b="1" dirty="0" smtClean="0"/>
            </a:br>
            <a:br>
              <a:rPr lang="en-US" sz="2800" b="1" dirty="0"/>
            </a:br>
            <a:br>
              <a:rPr lang="en-US" sz="2800" b="1" dirty="0" smtClean="0"/>
            </a:br>
            <a:br>
              <a:rPr lang="en-US" sz="2800" b="1" dirty="0"/>
            </a:br>
            <a:br>
              <a:rPr lang="en-US" sz="2800" b="1" dirty="0" smtClean="0"/>
            </a:br>
            <a:br>
              <a:rPr lang="en-US" sz="2800" b="1" dirty="0"/>
            </a:br>
            <a:r>
              <a:rPr lang="en-US" sz="2800" b="1" dirty="0" smtClean="0"/>
              <a:t>Why Use Anaerobic Digestion? </a:t>
            </a:r>
            <a:br>
              <a:rPr lang="en-US" sz="2800" b="1" dirty="0" smtClean="0"/>
            </a:br>
            <a:br>
              <a:rPr lang="en-US" sz="2800" b="1" dirty="0"/>
            </a:br>
            <a:r>
              <a:rPr lang="en-US" sz="2800" b="1" dirty="0"/>
              <a:t>Waste Management and Treatment:</a:t>
            </a:r>
            <a:r>
              <a:rPr lang="en-US" sz="2800" dirty="0"/>
              <a:t> Reduction of the pollutant load </a:t>
            </a:r>
            <a:r>
              <a:rPr lang="en-US" sz="2800" dirty="0" smtClean="0"/>
              <a:t>from </a:t>
            </a:r>
            <a:r>
              <a:rPr lang="en-US" sz="2800" dirty="0"/>
              <a:t>livestock effluents, sewage sludge </a:t>
            </a:r>
            <a:r>
              <a:rPr lang="en-US" sz="2800" dirty="0" smtClean="0"/>
              <a:t>(</a:t>
            </a:r>
            <a:r>
              <a:rPr lang="fr-FR" sz="2800" dirty="0" smtClean="0"/>
              <a:t>boues d'épuration)</a:t>
            </a:r>
            <a:r>
              <a:rPr lang="en-US" sz="2800" dirty="0" smtClean="0"/>
              <a:t>, </a:t>
            </a:r>
            <a:r>
              <a:rPr lang="en-US" sz="2800" dirty="0"/>
              <a:t>and </a:t>
            </a:r>
            <a:r>
              <a:rPr lang="en-US" sz="2800" dirty="0" err="1"/>
              <a:t>agri</a:t>
            </a:r>
            <a:r>
              <a:rPr lang="en-US" sz="2800" dirty="0"/>
              <a:t>-food waste.</a:t>
            </a:r>
            <a:br>
              <a:rPr lang="en-US" sz="2800" dirty="0"/>
            </a:br>
            <a:r>
              <a:rPr lang="en-US" sz="2800" b="1" dirty="0"/>
              <a:t>Energy Transition:</a:t>
            </a:r>
            <a:r>
              <a:rPr lang="en-US" sz="2800" dirty="0"/>
              <a:t> Production of renewable, </a:t>
            </a:r>
            <a:r>
              <a:rPr lang="en-US" sz="2800" dirty="0" err="1"/>
              <a:t>dispatchable</a:t>
            </a:r>
            <a:r>
              <a:rPr lang="en-US" sz="2800" dirty="0"/>
              <a:t> (storable) energy.</a:t>
            </a:r>
            <a:br>
              <a:rPr lang="en-US" sz="2800" dirty="0"/>
            </a:br>
            <a:r>
              <a:rPr lang="en-US" sz="2800" b="1" dirty="0"/>
              <a:t>Environmental Protection:</a:t>
            </a:r>
            <a:r>
              <a:rPr lang="en-US" sz="2800" dirty="0"/>
              <a:t> Mitigation of </a:t>
            </a:r>
            <a:r>
              <a:rPr lang="en-US" sz="2800" dirty="0" smtClean="0"/>
              <a:t>gas </a:t>
            </a:r>
            <a:r>
              <a:rPr lang="en-US" sz="2800" dirty="0"/>
              <a:t>emissions (atmospheric methane has a global warming potential </a:t>
            </a:r>
            <a:r>
              <a:rPr lang="en-US" sz="2800" dirty="0" smtClean="0"/>
              <a:t>28 </a:t>
            </a:r>
            <a:r>
              <a:rPr lang="en-US" sz="2800" dirty="0"/>
              <a:t>times higher than </a:t>
            </a:r>
            <a:r>
              <a:rPr lang="en-US" sz="2800" dirty="0" smtClean="0"/>
              <a:t>CO2 </a:t>
            </a:r>
            <a:r>
              <a:rPr lang="en-US" sz="2800" dirty="0"/>
              <a:t>and odor reduction.</a:t>
            </a:r>
            <a:br>
              <a:rPr lang="en-US" sz="2800" dirty="0"/>
            </a:br>
            <a:br>
              <a:rPr lang="en-US" sz="2800" dirty="0"/>
            </a:br>
            <a:endParaRPr lang="fr-FR" sz="2800" dirty="0"/>
          </a:p>
        </p:txBody>
      </p:sp>
      <p:sp>
        <p:nvSpPr>
          <p:cNvPr id="6146" name="AutoShape 2" descr="Boue D’Épuration Définition , Tout savoir sur les boues d’épuration – YVYM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fr-F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Waste Animated Icon | Free miscellaneous Animated Icon"/>
          <p:cNvPicPr>
            <a:picLocks noChangeAspect="1" noChangeArrowheads="1" noCrop="1"/>
          </p:cNvPicPr>
          <p:nvPr/>
        </p:nvPicPr>
        <p:blipFill>
          <a:blip r:embed="rId1"/>
          <a:srcRect/>
          <a:stretch>
            <a:fillRect/>
          </a:stretch>
        </p:blipFill>
        <p:spPr bwMode="auto">
          <a:xfrm>
            <a:off x="0" y="500042"/>
            <a:ext cx="9144000" cy="4714908"/>
          </a:xfrm>
          <a:prstGeom prst="rect">
            <a:avLst/>
          </a:prstGeom>
          <a:noFill/>
        </p:spPr>
      </p:pic>
      <p:sp>
        <p:nvSpPr>
          <p:cNvPr id="4" name="Titre 3"/>
          <p:cNvSpPr>
            <a:spLocks noGrp="1"/>
          </p:cNvSpPr>
          <p:nvPr>
            <p:ph type="ctrTitle"/>
          </p:nvPr>
        </p:nvSpPr>
        <p:spPr>
          <a:xfrm>
            <a:off x="642910" y="3429000"/>
            <a:ext cx="7772400" cy="1470025"/>
          </a:xfrm>
        </p:spPr>
        <p:txBody>
          <a:bodyPr>
            <a:noAutofit/>
          </a:bodyPr>
          <a:lstStyle/>
          <a:p>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 Main Types of </a:t>
            </a: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Substrates</a:t>
            </a:r>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Involved</a:t>
            </a:r>
            <a:b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br>
              <a:rPr lang="fr-FR"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b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br>
              <a:rPr lang="fr-FR"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b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br>
              <a:rPr lang="fr-FR"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b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b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b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b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Agricultural: </a:t>
            </a: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Slurry</a:t>
            </a:r>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 </a:t>
            </a: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manure</a:t>
            </a:r>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crop</a:t>
            </a:r>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residues</a:t>
            </a:r>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b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Urban</a:t>
            </a:r>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Sewage</a:t>
            </a:r>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sludge</a:t>
            </a:r>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from</a:t>
            </a:r>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wastewater</a:t>
            </a:r>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treatment</a:t>
            </a:r>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plants , </a:t>
            </a: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organic</a:t>
            </a:r>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fraction of municipal </a:t>
            </a: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solid</a:t>
            </a:r>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waste</a:t>
            </a:r>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b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Industrial</a:t>
            </a:r>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Slaughterhouse</a:t>
            </a:r>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waste</a:t>
            </a:r>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agri-</a:t>
            </a: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food</a:t>
            </a:r>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industry</a:t>
            </a:r>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waste</a:t>
            </a:r>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b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br>
              <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br>
              <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endParaRPr lang="fr-FR"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918913" y="-24"/>
            <a:ext cx="2724657" cy="523220"/>
          </a:xfrm>
          <a:prstGeom prst="rect">
            <a:avLst/>
          </a:prstGeom>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r>
              <a:rPr lang="fr-FR" sz="2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ORGANIC WASTE</a:t>
            </a:r>
            <a:endParaRPr lang="fr-FR"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1026" name="AutoShape 2" descr="Hand Throwing A Banana Peel Into A Recycle Bin Recycling Organic Waste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fr-FR"/>
          </a:p>
        </p:txBody>
      </p:sp>
      <p:sp>
        <p:nvSpPr>
          <p:cNvPr id="1028" name="AutoShape 4" descr="Hand Throwing A Banana Peel Into A Recycle Bin Recycling Organic Waste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fr-FR"/>
          </a:p>
        </p:txBody>
      </p:sp>
      <p:sp>
        <p:nvSpPr>
          <p:cNvPr id="1030" name="AutoShape 6" descr="Hand Throwing A Banana Peel Into A Recycle Bin Recycling Organic Waste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fr-FR"/>
          </a:p>
        </p:txBody>
      </p:sp>
      <p:sp>
        <p:nvSpPr>
          <p:cNvPr id="1032" name="AutoShape 8" descr="Hand Throwing A Banana Peel Into A Recycle Bin Recycling Organic Waste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fr-FR"/>
          </a:p>
        </p:txBody>
      </p:sp>
      <p:pic>
        <p:nvPicPr>
          <p:cNvPr id="1036" name="Picture 12"/>
          <p:cNvPicPr>
            <a:picLocks noChangeAspect="1" noChangeArrowheads="1"/>
          </p:cNvPicPr>
          <p:nvPr/>
        </p:nvPicPr>
        <p:blipFill>
          <a:blip r:embed="rId1"/>
          <a:srcRect/>
          <a:stretch>
            <a:fillRect/>
          </a:stretch>
        </p:blipFill>
        <p:spPr bwMode="auto">
          <a:xfrm>
            <a:off x="5857884" y="0"/>
            <a:ext cx="2286016" cy="1500174"/>
          </a:xfrm>
          <a:prstGeom prst="rect">
            <a:avLst/>
          </a:prstGeom>
          <a:noFill/>
          <a:ln w="9525">
            <a:noFill/>
            <a:miter lim="800000"/>
            <a:headEnd/>
            <a:tailEnd/>
          </a:ln>
          <a:effectLst/>
        </p:spPr>
      </p:pic>
      <p:cxnSp>
        <p:nvCxnSpPr>
          <p:cNvPr id="15" name="Connecteur droit 14"/>
          <p:cNvCxnSpPr/>
          <p:nvPr/>
        </p:nvCxnSpPr>
        <p:spPr>
          <a:xfrm rot="5400000">
            <a:off x="3821107" y="677843"/>
            <a:ext cx="500066" cy="1588"/>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8" name="Connecteur droit 17"/>
          <p:cNvCxnSpPr/>
          <p:nvPr/>
        </p:nvCxnSpPr>
        <p:spPr>
          <a:xfrm rot="5400000">
            <a:off x="4179885" y="677843"/>
            <a:ext cx="500066" cy="1588"/>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0" name="Connecteur droit avec flèche 19"/>
          <p:cNvCxnSpPr/>
          <p:nvPr/>
        </p:nvCxnSpPr>
        <p:spPr>
          <a:xfrm rot="5400000">
            <a:off x="3499636" y="999314"/>
            <a:ext cx="571504" cy="571504"/>
          </a:xfrm>
          <a:prstGeom prst="straightConnector1">
            <a:avLst/>
          </a:prstGeom>
          <a:ln w="762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2" name="Connecteur droit avec flèche 21"/>
          <p:cNvCxnSpPr/>
          <p:nvPr/>
        </p:nvCxnSpPr>
        <p:spPr>
          <a:xfrm>
            <a:off x="4500562" y="1000108"/>
            <a:ext cx="571504" cy="500066"/>
          </a:xfrm>
          <a:prstGeom prst="straightConnector1">
            <a:avLst/>
          </a:prstGeom>
          <a:ln w="762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642910" y="1643050"/>
            <a:ext cx="3031792" cy="830997"/>
          </a:xfrm>
          <a:prstGeom prst="rect">
            <a:avLst/>
          </a:prstGeom>
          <a:ln w="57150"/>
        </p:spPr>
        <p:style>
          <a:lnRef idx="2">
            <a:schemeClr val="accent2"/>
          </a:lnRef>
          <a:fillRef idx="1">
            <a:schemeClr val="lt1"/>
          </a:fillRef>
          <a:effectRef idx="0">
            <a:schemeClr val="accent2"/>
          </a:effectRef>
          <a:fontRef idx="minor">
            <a:schemeClr val="dk1"/>
          </a:fontRef>
        </p:style>
        <p:txBody>
          <a:bodyPr wrap="none">
            <a:spAutoFit/>
          </a:bodyPr>
          <a:lstStyle/>
          <a:p>
            <a:pPr algn="ctr"/>
            <a:r>
              <a:rPr lang="fr-FR"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CARBON-RICH WASTE </a:t>
            </a:r>
            <a:endParaRPr lang="fr-FR"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ctr"/>
            <a:r>
              <a:rPr lang="fr-FR"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r>
              <a:rPr lang="fr-FR" sz="24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Browns</a:t>
            </a:r>
            <a:r>
              <a:rPr lang="fr-FR"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 Dry)</a:t>
            </a:r>
            <a:endParaRPr lang="fr-FR"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4" name="Rectangle 23"/>
          <p:cNvSpPr/>
          <p:nvPr/>
        </p:nvSpPr>
        <p:spPr>
          <a:xfrm>
            <a:off x="4638644" y="1556081"/>
            <a:ext cx="3219536" cy="830997"/>
          </a:xfrm>
          <a:prstGeom prst="rect">
            <a:avLst/>
          </a:prstGeom>
          <a:ln w="57150"/>
        </p:spPr>
        <p:style>
          <a:lnRef idx="2">
            <a:schemeClr val="accent3"/>
          </a:lnRef>
          <a:fillRef idx="1">
            <a:schemeClr val="lt1"/>
          </a:fillRef>
          <a:effectRef idx="0">
            <a:schemeClr val="accent3"/>
          </a:effectRef>
          <a:fontRef idx="minor">
            <a:schemeClr val="dk1"/>
          </a:fontRef>
        </p:style>
        <p:txBody>
          <a:bodyPr wrap="non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fr-FR" sz="2400" b="1" dirty="0" smtClean="0">
                <a:solidFill>
                  <a:schemeClr val="accent3"/>
                </a:solidFill>
              </a:rPr>
              <a:t>NITROGEN-RICH WASTE</a:t>
            </a:r>
            <a:endParaRPr lang="fr-FR" sz="2400" b="1" dirty="0" smtClean="0">
              <a:solidFill>
                <a:schemeClr val="accent3"/>
              </a:solidFill>
            </a:endParaRPr>
          </a:p>
          <a:p>
            <a:pPr algn="ctr"/>
            <a:r>
              <a:rPr lang="fr-FR" sz="2400" b="1" dirty="0" smtClean="0">
                <a:solidFill>
                  <a:schemeClr val="accent3"/>
                </a:solidFill>
              </a:rPr>
              <a:t> (Greens / </a:t>
            </a:r>
            <a:r>
              <a:rPr lang="fr-FR" sz="2400" b="1" dirty="0" err="1" smtClean="0">
                <a:solidFill>
                  <a:schemeClr val="accent3"/>
                </a:solidFill>
              </a:rPr>
              <a:t>Wet</a:t>
            </a:r>
            <a:r>
              <a:rPr lang="fr-FR" sz="2400" b="1" dirty="0" smtClean="0">
                <a:solidFill>
                  <a:schemeClr val="accent3"/>
                </a:solidFill>
              </a:rPr>
              <a:t>)</a:t>
            </a:r>
            <a:endParaRPr lang="fr-FR" sz="2400" b="1" dirty="0">
              <a:solidFill>
                <a:schemeClr val="accent3"/>
              </a:solidFill>
            </a:endParaRPr>
          </a:p>
        </p:txBody>
      </p:sp>
      <p:cxnSp>
        <p:nvCxnSpPr>
          <p:cNvPr id="26" name="Connecteur droit 25"/>
          <p:cNvCxnSpPr/>
          <p:nvPr/>
        </p:nvCxnSpPr>
        <p:spPr>
          <a:xfrm rot="10800000">
            <a:off x="71438" y="2141528"/>
            <a:ext cx="571472" cy="1588"/>
          </a:xfrm>
          <a:prstGeom prst="line">
            <a:avLst/>
          </a:prstGeom>
          <a:ln w="76200">
            <a:solidFill>
              <a:srgbClr val="A57161"/>
            </a:solidFill>
          </a:ln>
        </p:spPr>
        <p:style>
          <a:lnRef idx="1">
            <a:schemeClr val="accent1"/>
          </a:lnRef>
          <a:fillRef idx="0">
            <a:schemeClr val="accent1"/>
          </a:fillRef>
          <a:effectRef idx="0">
            <a:schemeClr val="accent1"/>
          </a:effectRef>
          <a:fontRef idx="minor">
            <a:schemeClr val="tx1"/>
          </a:fontRef>
        </p:style>
      </p:cxnSp>
      <p:cxnSp>
        <p:nvCxnSpPr>
          <p:cNvPr id="30" name="Connecteur droit avec flèche 29"/>
          <p:cNvCxnSpPr/>
          <p:nvPr/>
        </p:nvCxnSpPr>
        <p:spPr>
          <a:xfrm>
            <a:off x="71438" y="2714620"/>
            <a:ext cx="571472" cy="1588"/>
          </a:xfrm>
          <a:prstGeom prst="straightConnector1">
            <a:avLst/>
          </a:prstGeom>
          <a:ln w="76200">
            <a:solidFill>
              <a:srgbClr val="A57161"/>
            </a:solidFill>
            <a:tailEnd type="arrow"/>
          </a:ln>
        </p:spPr>
        <p:style>
          <a:lnRef idx="1">
            <a:schemeClr val="accent1"/>
          </a:lnRef>
          <a:fillRef idx="0">
            <a:schemeClr val="accent1"/>
          </a:fillRef>
          <a:effectRef idx="0">
            <a:schemeClr val="accent1"/>
          </a:effectRef>
          <a:fontRef idx="minor">
            <a:schemeClr val="tx1"/>
          </a:fontRef>
        </p:style>
      </p:cxnSp>
      <p:cxnSp>
        <p:nvCxnSpPr>
          <p:cNvPr id="35" name="Connecteur droit avec flèche 34"/>
          <p:cNvCxnSpPr/>
          <p:nvPr/>
        </p:nvCxnSpPr>
        <p:spPr>
          <a:xfrm>
            <a:off x="71406" y="3214686"/>
            <a:ext cx="571472" cy="1588"/>
          </a:xfrm>
          <a:prstGeom prst="straightConnector1">
            <a:avLst/>
          </a:prstGeom>
          <a:ln w="76200">
            <a:solidFill>
              <a:srgbClr val="A57161"/>
            </a:solidFill>
            <a:tailEnd type="arrow"/>
          </a:ln>
        </p:spPr>
        <p:style>
          <a:lnRef idx="1">
            <a:schemeClr val="accent1"/>
          </a:lnRef>
          <a:fillRef idx="0">
            <a:schemeClr val="accent1"/>
          </a:fillRef>
          <a:effectRef idx="0">
            <a:schemeClr val="accent1"/>
          </a:effectRef>
          <a:fontRef idx="minor">
            <a:schemeClr val="tx1"/>
          </a:fontRef>
        </p:style>
      </p:cxnSp>
      <p:cxnSp>
        <p:nvCxnSpPr>
          <p:cNvPr id="37" name="Connecteur droit avec flèche 36"/>
          <p:cNvCxnSpPr/>
          <p:nvPr/>
        </p:nvCxnSpPr>
        <p:spPr>
          <a:xfrm>
            <a:off x="71406" y="3714752"/>
            <a:ext cx="571472" cy="1588"/>
          </a:xfrm>
          <a:prstGeom prst="straightConnector1">
            <a:avLst/>
          </a:prstGeom>
          <a:ln w="76200">
            <a:solidFill>
              <a:srgbClr val="A57161"/>
            </a:solidFill>
            <a:tailEnd type="arrow"/>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714348" y="2571744"/>
            <a:ext cx="3304944" cy="461665"/>
          </a:xfrm>
          <a:prstGeom prst="rect">
            <a:avLst/>
          </a:prstGeom>
        </p:spPr>
        <p:txBody>
          <a:bodyPr wrap="none">
            <a:spAutoFit/>
          </a:bodyPr>
          <a:lstStyle/>
          <a:p>
            <a:r>
              <a:rPr lang="fr-FR" sz="2400" dirty="0" err="1" smtClean="0">
                <a:latin typeface="Times New Roman" panose="02020603050405020304" pitchFamily="18" charset="0"/>
                <a:cs typeface="Times New Roman" panose="02020603050405020304" pitchFamily="18" charset="0"/>
              </a:rPr>
              <a:t>Rich</a:t>
            </a:r>
            <a:r>
              <a:rPr lang="fr-FR" sz="2400" dirty="0" smtClean="0">
                <a:latin typeface="Times New Roman" panose="02020603050405020304" pitchFamily="18" charset="0"/>
                <a:cs typeface="Times New Roman" panose="02020603050405020304" pitchFamily="18" charset="0"/>
              </a:rPr>
              <a:t> in </a:t>
            </a:r>
            <a:r>
              <a:rPr lang="fr-FR" sz="2400" dirty="0" err="1" smtClean="0">
                <a:latin typeface="Times New Roman" panose="02020603050405020304" pitchFamily="18" charset="0"/>
                <a:cs typeface="Times New Roman" panose="02020603050405020304" pitchFamily="18" charset="0"/>
              </a:rPr>
              <a:t>Carbon</a:t>
            </a:r>
            <a:r>
              <a:rPr lang="fr-FR" sz="2400" dirty="0" smtClean="0">
                <a:latin typeface="Times New Roman" panose="02020603050405020304" pitchFamily="18" charset="0"/>
                <a:cs typeface="Times New Roman" panose="02020603050405020304" pitchFamily="18" charset="0"/>
              </a:rPr>
              <a:t> (</a:t>
            </a:r>
            <a:r>
              <a:rPr lang="fr-FR" sz="2400" dirty="0" err="1" smtClean="0">
                <a:latin typeface="Times New Roman" panose="02020603050405020304" pitchFamily="18" charset="0"/>
                <a:cs typeface="Times New Roman" panose="02020603050405020304" pitchFamily="18" charset="0"/>
              </a:rPr>
              <a:t>Energy</a:t>
            </a:r>
            <a:r>
              <a:rPr lang="fr-FR" sz="2400" dirty="0" smtClean="0">
                <a:latin typeface="Times New Roman" panose="02020603050405020304" pitchFamily="18" charset="0"/>
                <a:cs typeface="Times New Roman" panose="02020603050405020304" pitchFamily="18" charset="0"/>
              </a:rPr>
              <a:t>) </a:t>
            </a:r>
            <a:endParaRPr lang="fr-FR" sz="2400" dirty="0">
              <a:latin typeface="Times New Roman" panose="02020603050405020304" pitchFamily="18" charset="0"/>
              <a:cs typeface="Times New Roman" panose="02020603050405020304" pitchFamily="18" charset="0"/>
            </a:endParaRPr>
          </a:p>
        </p:txBody>
      </p:sp>
      <p:sp>
        <p:nvSpPr>
          <p:cNvPr id="39" name="Rectangle 38"/>
          <p:cNvSpPr/>
          <p:nvPr/>
        </p:nvSpPr>
        <p:spPr>
          <a:xfrm>
            <a:off x="714348" y="3038773"/>
            <a:ext cx="3166251" cy="461665"/>
          </a:xfrm>
          <a:prstGeom prst="rect">
            <a:avLst/>
          </a:prstGeom>
        </p:spPr>
        <p:txBody>
          <a:bodyPr wrap="none">
            <a:spAutoFit/>
          </a:bodyPr>
          <a:lstStyle/>
          <a:p>
            <a:r>
              <a:rPr lang="fr-FR" sz="2400" dirty="0" err="1" smtClean="0">
                <a:latin typeface="Times New Roman" panose="02020603050405020304" pitchFamily="18" charset="0"/>
                <a:cs typeface="Times New Roman" panose="02020603050405020304" pitchFamily="18" charset="0"/>
              </a:rPr>
              <a:t>Solid</a:t>
            </a:r>
            <a:r>
              <a:rPr lang="fr-FR" sz="2400" dirty="0" smtClean="0">
                <a:latin typeface="Times New Roman" panose="02020603050405020304" pitchFamily="18" charset="0"/>
                <a:cs typeface="Times New Roman" panose="02020603050405020304" pitchFamily="18" charset="0"/>
              </a:rPr>
              <a:t> / </a:t>
            </a:r>
            <a:r>
              <a:rPr lang="fr-FR" sz="2400" dirty="0" err="1" smtClean="0">
                <a:latin typeface="Times New Roman" panose="02020603050405020304" pitchFamily="18" charset="0"/>
                <a:cs typeface="Times New Roman" panose="02020603050405020304" pitchFamily="18" charset="0"/>
              </a:rPr>
              <a:t>Fibrous</a:t>
            </a:r>
            <a:r>
              <a:rPr lang="fr-FR" sz="2400" dirty="0" smtClean="0">
                <a:latin typeface="Times New Roman" panose="02020603050405020304" pitchFamily="18" charset="0"/>
                <a:cs typeface="Times New Roman" panose="02020603050405020304" pitchFamily="18" charset="0"/>
              </a:rPr>
              <a:t> structure</a:t>
            </a:r>
            <a:endParaRPr lang="fr-FR" sz="2400" dirty="0">
              <a:latin typeface="Times New Roman" panose="02020603050405020304" pitchFamily="18" charset="0"/>
              <a:cs typeface="Times New Roman" panose="02020603050405020304" pitchFamily="18" charset="0"/>
            </a:endParaRPr>
          </a:p>
        </p:txBody>
      </p:sp>
      <p:sp>
        <p:nvSpPr>
          <p:cNvPr id="40" name="Rectangle 39"/>
          <p:cNvSpPr/>
          <p:nvPr/>
        </p:nvSpPr>
        <p:spPr>
          <a:xfrm>
            <a:off x="714348" y="3500438"/>
            <a:ext cx="2345514" cy="461665"/>
          </a:xfrm>
          <a:prstGeom prst="rect">
            <a:avLst/>
          </a:prstGeom>
        </p:spPr>
        <p:txBody>
          <a:bodyPr wrap="none">
            <a:spAutoFit/>
          </a:bodyPr>
          <a:lstStyle/>
          <a:p>
            <a:r>
              <a:rPr lang="fr-FR" sz="2400" dirty="0" smtClean="0">
                <a:latin typeface="Times New Roman" panose="02020603050405020304" pitchFamily="18" charset="0"/>
                <a:cs typeface="Times New Roman" panose="02020603050405020304" pitchFamily="18" charset="0"/>
              </a:rPr>
              <a:t>Slow </a:t>
            </a:r>
            <a:r>
              <a:rPr lang="fr-FR" sz="2400" dirty="0" err="1" smtClean="0">
                <a:latin typeface="Times New Roman" panose="02020603050405020304" pitchFamily="18" charset="0"/>
                <a:cs typeface="Times New Roman" panose="02020603050405020304" pitchFamily="18" charset="0"/>
              </a:rPr>
              <a:t>degradation</a:t>
            </a:r>
            <a:endParaRPr lang="fr-FR" sz="2400" dirty="0">
              <a:latin typeface="Times New Roman" panose="02020603050405020304" pitchFamily="18" charset="0"/>
              <a:cs typeface="Times New Roman" panose="02020603050405020304" pitchFamily="18" charset="0"/>
            </a:endParaRPr>
          </a:p>
        </p:txBody>
      </p:sp>
      <p:cxnSp>
        <p:nvCxnSpPr>
          <p:cNvPr id="41" name="Connecteur droit 40"/>
          <p:cNvCxnSpPr/>
          <p:nvPr/>
        </p:nvCxnSpPr>
        <p:spPr>
          <a:xfrm rot="10800000">
            <a:off x="4000560" y="1984709"/>
            <a:ext cx="571472" cy="1588"/>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2" name="Connecteur droit 41"/>
          <p:cNvCxnSpPr/>
          <p:nvPr/>
        </p:nvCxnSpPr>
        <p:spPr>
          <a:xfrm rot="5400000">
            <a:off x="3679883" y="2303798"/>
            <a:ext cx="642148" cy="794"/>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3" name="Connecteur droit avec flèche 42"/>
          <p:cNvCxnSpPr/>
          <p:nvPr/>
        </p:nvCxnSpPr>
        <p:spPr>
          <a:xfrm>
            <a:off x="4000560" y="2714620"/>
            <a:ext cx="571472" cy="1588"/>
          </a:xfrm>
          <a:prstGeom prst="straightConnector1">
            <a:avLst/>
          </a:prstGeom>
          <a:ln w="76200">
            <a:solidFill>
              <a:srgbClr val="92D050"/>
            </a:solidFill>
            <a:tailEnd type="arrow"/>
          </a:ln>
        </p:spPr>
        <p:style>
          <a:lnRef idx="1">
            <a:schemeClr val="accent1"/>
          </a:lnRef>
          <a:fillRef idx="0">
            <a:schemeClr val="accent1"/>
          </a:fillRef>
          <a:effectRef idx="0">
            <a:schemeClr val="accent1"/>
          </a:effectRef>
          <a:fontRef idx="minor">
            <a:schemeClr val="tx1"/>
          </a:fontRef>
        </p:style>
      </p:cxnSp>
      <p:cxnSp>
        <p:nvCxnSpPr>
          <p:cNvPr id="44" name="Connecteur droit 43"/>
          <p:cNvCxnSpPr/>
          <p:nvPr/>
        </p:nvCxnSpPr>
        <p:spPr>
          <a:xfrm rot="5400000">
            <a:off x="3679851" y="2947534"/>
            <a:ext cx="642148" cy="794"/>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5" name="Connecteur droit avec flèche 44"/>
          <p:cNvCxnSpPr/>
          <p:nvPr/>
        </p:nvCxnSpPr>
        <p:spPr>
          <a:xfrm>
            <a:off x="4000528" y="3214686"/>
            <a:ext cx="571472" cy="1588"/>
          </a:xfrm>
          <a:prstGeom prst="straightConnector1">
            <a:avLst/>
          </a:prstGeom>
          <a:ln w="76200">
            <a:solidFill>
              <a:srgbClr val="92D050"/>
            </a:solidFill>
            <a:tailEnd type="arrow"/>
          </a:ln>
        </p:spPr>
        <p:style>
          <a:lnRef idx="1">
            <a:schemeClr val="accent1"/>
          </a:lnRef>
          <a:fillRef idx="0">
            <a:schemeClr val="accent1"/>
          </a:fillRef>
          <a:effectRef idx="0">
            <a:schemeClr val="accent1"/>
          </a:effectRef>
          <a:fontRef idx="minor">
            <a:schemeClr val="tx1"/>
          </a:fontRef>
        </p:style>
      </p:cxnSp>
      <p:cxnSp>
        <p:nvCxnSpPr>
          <p:cNvPr id="46" name="Connecteur droit 45"/>
          <p:cNvCxnSpPr/>
          <p:nvPr/>
        </p:nvCxnSpPr>
        <p:spPr>
          <a:xfrm rot="5400000">
            <a:off x="3849871" y="3420424"/>
            <a:ext cx="302077" cy="826"/>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7" name="Connecteur droit avec flèche 46"/>
          <p:cNvCxnSpPr/>
          <p:nvPr/>
        </p:nvCxnSpPr>
        <p:spPr>
          <a:xfrm>
            <a:off x="4000528" y="3571876"/>
            <a:ext cx="571472" cy="1588"/>
          </a:xfrm>
          <a:prstGeom prst="straightConnector1">
            <a:avLst/>
          </a:prstGeom>
          <a:ln w="76200">
            <a:solidFill>
              <a:srgbClr val="92D050"/>
            </a:solidFill>
            <a:tailEnd type="arrow"/>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4643470" y="2484775"/>
            <a:ext cx="3541354" cy="461665"/>
          </a:xfrm>
          <a:prstGeom prst="rect">
            <a:avLst/>
          </a:prstGeom>
        </p:spPr>
        <p:txBody>
          <a:bodyPr wrap="none">
            <a:spAutoFit/>
          </a:bodyPr>
          <a:lstStyle/>
          <a:p>
            <a:r>
              <a:rPr lang="fr-FR" sz="2400" dirty="0" err="1" smtClean="0">
                <a:latin typeface="Times New Roman" panose="02020603050405020304" pitchFamily="18" charset="0"/>
                <a:cs typeface="Times New Roman" panose="02020603050405020304" pitchFamily="18" charset="0"/>
              </a:rPr>
              <a:t>Rich</a:t>
            </a:r>
            <a:r>
              <a:rPr lang="fr-FR" sz="2400" dirty="0" smtClean="0">
                <a:latin typeface="Times New Roman" panose="02020603050405020304" pitchFamily="18" charset="0"/>
                <a:cs typeface="Times New Roman" panose="02020603050405020304" pitchFamily="18" charset="0"/>
              </a:rPr>
              <a:t> in </a:t>
            </a:r>
            <a:r>
              <a:rPr lang="fr-FR" sz="2400" dirty="0" err="1" smtClean="0">
                <a:latin typeface="Times New Roman" panose="02020603050405020304" pitchFamily="18" charset="0"/>
                <a:cs typeface="Times New Roman" panose="02020603050405020304" pitchFamily="18" charset="0"/>
              </a:rPr>
              <a:t>Nitrogen</a:t>
            </a:r>
            <a:r>
              <a:rPr lang="fr-FR" sz="2400" dirty="0" smtClean="0">
                <a:latin typeface="Times New Roman" panose="02020603050405020304" pitchFamily="18" charset="0"/>
                <a:cs typeface="Times New Roman" panose="02020603050405020304" pitchFamily="18" charset="0"/>
              </a:rPr>
              <a:t> (</a:t>
            </a:r>
            <a:r>
              <a:rPr lang="fr-FR" sz="2400" dirty="0" err="1" smtClean="0">
                <a:latin typeface="Times New Roman" panose="02020603050405020304" pitchFamily="18" charset="0"/>
                <a:cs typeface="Times New Roman" panose="02020603050405020304" pitchFamily="18" charset="0"/>
              </a:rPr>
              <a:t>Proteins</a:t>
            </a:r>
            <a:r>
              <a:rPr lang="fr-FR" sz="2400" dirty="0" smtClean="0">
                <a:latin typeface="Times New Roman" panose="02020603050405020304" pitchFamily="18" charset="0"/>
                <a:cs typeface="Times New Roman" panose="02020603050405020304" pitchFamily="18" charset="0"/>
              </a:rPr>
              <a:t>)</a:t>
            </a:r>
            <a:endParaRPr lang="fr-FR" sz="2400" dirty="0">
              <a:latin typeface="Times New Roman" panose="02020603050405020304" pitchFamily="18" charset="0"/>
              <a:cs typeface="Times New Roman" panose="02020603050405020304" pitchFamily="18" charset="0"/>
            </a:endParaRPr>
          </a:p>
        </p:txBody>
      </p:sp>
      <p:sp>
        <p:nvSpPr>
          <p:cNvPr id="49" name="Rectangle 48"/>
          <p:cNvSpPr/>
          <p:nvPr/>
        </p:nvSpPr>
        <p:spPr>
          <a:xfrm>
            <a:off x="4643470" y="2928934"/>
            <a:ext cx="4190571" cy="461665"/>
          </a:xfrm>
          <a:prstGeom prst="rect">
            <a:avLst/>
          </a:prstGeom>
        </p:spPr>
        <p:txBody>
          <a:bodyPr wrap="none">
            <a:spAutoFit/>
          </a:bodyPr>
          <a:lstStyle/>
          <a:p>
            <a:r>
              <a:rPr lang="en-US" sz="2400" dirty="0" smtClean="0">
                <a:latin typeface="Times New Roman" panose="02020603050405020304" pitchFamily="18" charset="0"/>
                <a:cs typeface="Times New Roman" panose="02020603050405020304" pitchFamily="18" charset="0"/>
              </a:rPr>
              <a:t>High moisture / Liquid or Slurry</a:t>
            </a:r>
            <a:endParaRPr lang="fr-FR" sz="2400" dirty="0">
              <a:latin typeface="Times New Roman" panose="02020603050405020304" pitchFamily="18" charset="0"/>
              <a:cs typeface="Times New Roman" panose="02020603050405020304" pitchFamily="18" charset="0"/>
            </a:endParaRPr>
          </a:p>
        </p:txBody>
      </p:sp>
      <p:sp>
        <p:nvSpPr>
          <p:cNvPr id="50" name="Rectangle 49"/>
          <p:cNvSpPr/>
          <p:nvPr/>
        </p:nvSpPr>
        <p:spPr>
          <a:xfrm>
            <a:off x="4664186" y="3357562"/>
            <a:ext cx="2265300" cy="461665"/>
          </a:xfrm>
          <a:prstGeom prst="rect">
            <a:avLst/>
          </a:prstGeom>
        </p:spPr>
        <p:txBody>
          <a:bodyPr wrap="none">
            <a:spAutoFit/>
          </a:bodyPr>
          <a:lstStyle/>
          <a:p>
            <a:r>
              <a:rPr lang="fr-FR" sz="2400" dirty="0" err="1" smtClean="0">
                <a:latin typeface="Times New Roman" panose="02020603050405020304" pitchFamily="18" charset="0"/>
                <a:cs typeface="Times New Roman" panose="02020603050405020304" pitchFamily="18" charset="0"/>
              </a:rPr>
              <a:t>Fast</a:t>
            </a:r>
            <a:r>
              <a:rPr lang="fr-FR" sz="2400" dirty="0" smtClean="0">
                <a:latin typeface="Times New Roman" panose="02020603050405020304" pitchFamily="18" charset="0"/>
                <a:cs typeface="Times New Roman" panose="02020603050405020304" pitchFamily="18" charset="0"/>
              </a:rPr>
              <a:t> </a:t>
            </a:r>
            <a:r>
              <a:rPr lang="fr-FR" sz="2400" dirty="0" err="1" smtClean="0">
                <a:latin typeface="Times New Roman" panose="02020603050405020304" pitchFamily="18" charset="0"/>
                <a:cs typeface="Times New Roman" panose="02020603050405020304" pitchFamily="18" charset="0"/>
              </a:rPr>
              <a:t>degradation</a:t>
            </a:r>
            <a:endParaRPr lang="fr-FR" sz="2400" dirty="0">
              <a:latin typeface="Times New Roman" panose="02020603050405020304" pitchFamily="18" charset="0"/>
              <a:cs typeface="Times New Roman" panose="02020603050405020304" pitchFamily="18" charset="0"/>
            </a:endParaRPr>
          </a:p>
        </p:txBody>
      </p:sp>
      <p:sp>
        <p:nvSpPr>
          <p:cNvPr id="51" name="Rectangle 50"/>
          <p:cNvSpPr/>
          <p:nvPr/>
        </p:nvSpPr>
        <p:spPr>
          <a:xfrm>
            <a:off x="0" y="3929066"/>
            <a:ext cx="3929058" cy="707886"/>
          </a:xfrm>
          <a:prstGeom prst="rect">
            <a:avLst/>
          </a:prstGeom>
        </p:spPr>
        <p:txBody>
          <a:bodyPr wrap="square">
            <a:spAutoFit/>
          </a:bodyPr>
          <a:lstStyle/>
          <a:p>
            <a:pPr algn="ctr"/>
            <a:r>
              <a:rPr lang="fr-FR" sz="2000" b="1" i="1" dirty="0" smtClean="0">
                <a:latin typeface="Times New Roman" panose="02020603050405020304" pitchFamily="18" charset="0"/>
                <a:cs typeface="Times New Roman" panose="02020603050405020304" pitchFamily="18" charset="0"/>
              </a:rPr>
              <a:t>Key </a:t>
            </a:r>
            <a:r>
              <a:rPr lang="fr-FR" sz="2000" b="1" i="1" dirty="0" err="1" smtClean="0">
                <a:latin typeface="Times New Roman" panose="02020603050405020304" pitchFamily="18" charset="0"/>
                <a:cs typeface="Times New Roman" panose="02020603050405020304" pitchFamily="18" charset="0"/>
              </a:rPr>
              <a:t>Examples</a:t>
            </a:r>
            <a:r>
              <a:rPr lang="fr-FR" sz="2000" b="1" i="1" dirty="0" smtClean="0">
                <a:latin typeface="Times New Roman" panose="02020603050405020304" pitchFamily="18" charset="0"/>
                <a:cs typeface="Times New Roman" panose="02020603050405020304" pitchFamily="18" charset="0"/>
              </a:rPr>
              <a:t>:</a:t>
            </a:r>
            <a:r>
              <a:rPr lang="fr-FR" sz="2000" i="1" dirty="0" smtClean="0">
                <a:latin typeface="Times New Roman" panose="02020603050405020304" pitchFamily="18" charset="0"/>
                <a:cs typeface="Times New Roman" panose="02020603050405020304" pitchFamily="18" charset="0"/>
              </a:rPr>
              <a:t> </a:t>
            </a:r>
            <a:r>
              <a:rPr lang="fr-FR" sz="2000" i="1" dirty="0" err="1" smtClean="0">
                <a:latin typeface="Times New Roman" panose="02020603050405020304" pitchFamily="18" charset="0"/>
                <a:cs typeface="Times New Roman" panose="02020603050405020304" pitchFamily="18" charset="0"/>
              </a:rPr>
              <a:t>Straw</a:t>
            </a:r>
            <a:r>
              <a:rPr lang="fr-FR" sz="2000" i="1" dirty="0" smtClean="0">
                <a:latin typeface="Times New Roman" panose="02020603050405020304" pitchFamily="18" charset="0"/>
                <a:cs typeface="Times New Roman" panose="02020603050405020304" pitchFamily="18" charset="0"/>
              </a:rPr>
              <a:t>, </a:t>
            </a:r>
            <a:r>
              <a:rPr lang="fr-FR" sz="2000" i="1" dirty="0" err="1" smtClean="0">
                <a:latin typeface="Times New Roman" panose="02020603050405020304" pitchFamily="18" charset="0"/>
                <a:cs typeface="Times New Roman" panose="02020603050405020304" pitchFamily="18" charset="0"/>
              </a:rPr>
              <a:t>dried</a:t>
            </a:r>
            <a:r>
              <a:rPr lang="fr-FR" sz="2000" i="1" dirty="0" smtClean="0">
                <a:latin typeface="Times New Roman" panose="02020603050405020304" pitchFamily="18" charset="0"/>
                <a:cs typeface="Times New Roman" panose="02020603050405020304" pitchFamily="18" charset="0"/>
              </a:rPr>
              <a:t> </a:t>
            </a:r>
            <a:r>
              <a:rPr lang="fr-FR" sz="2000" i="1" dirty="0" err="1" smtClean="0">
                <a:latin typeface="Times New Roman" panose="02020603050405020304" pitchFamily="18" charset="0"/>
                <a:cs typeface="Times New Roman" panose="02020603050405020304" pitchFamily="18" charset="0"/>
              </a:rPr>
              <a:t>crop</a:t>
            </a:r>
            <a:r>
              <a:rPr lang="fr-FR" sz="2000" i="1" dirty="0" smtClean="0">
                <a:latin typeface="Times New Roman" panose="02020603050405020304" pitchFamily="18" charset="0"/>
                <a:cs typeface="Times New Roman" panose="02020603050405020304" pitchFamily="18" charset="0"/>
              </a:rPr>
              <a:t> </a:t>
            </a:r>
            <a:r>
              <a:rPr lang="fr-FR" sz="2000" i="1" dirty="0" err="1" smtClean="0">
                <a:latin typeface="Times New Roman" panose="02020603050405020304" pitchFamily="18" charset="0"/>
                <a:cs typeface="Times New Roman" panose="02020603050405020304" pitchFamily="18" charset="0"/>
              </a:rPr>
              <a:t>residues</a:t>
            </a:r>
            <a:r>
              <a:rPr lang="fr-FR" sz="2000" i="1" dirty="0" smtClean="0">
                <a:latin typeface="Times New Roman" panose="02020603050405020304" pitchFamily="18" charset="0"/>
                <a:cs typeface="Times New Roman" panose="02020603050405020304" pitchFamily="18" charset="0"/>
              </a:rPr>
              <a:t>, </a:t>
            </a:r>
            <a:r>
              <a:rPr lang="fr-FR" sz="2000" i="1" dirty="0" err="1" smtClean="0">
                <a:latin typeface="Times New Roman" panose="02020603050405020304" pitchFamily="18" charset="0"/>
                <a:cs typeface="Times New Roman" panose="02020603050405020304" pitchFamily="18" charset="0"/>
              </a:rPr>
              <a:t>wood</a:t>
            </a:r>
            <a:r>
              <a:rPr lang="fr-FR" sz="2000" i="1" dirty="0" smtClean="0">
                <a:latin typeface="Times New Roman" panose="02020603050405020304" pitchFamily="18" charset="0"/>
                <a:cs typeface="Times New Roman" panose="02020603050405020304" pitchFamily="18" charset="0"/>
              </a:rPr>
              <a:t> </a:t>
            </a:r>
            <a:r>
              <a:rPr lang="fr-FR" sz="2000" i="1" dirty="0" err="1" smtClean="0">
                <a:latin typeface="Times New Roman" panose="02020603050405020304" pitchFamily="18" charset="0"/>
                <a:cs typeface="Times New Roman" panose="02020603050405020304" pitchFamily="18" charset="0"/>
              </a:rPr>
              <a:t>waste</a:t>
            </a:r>
            <a:r>
              <a:rPr lang="fr-FR" sz="2000" i="1" dirty="0" smtClean="0">
                <a:latin typeface="Times New Roman" panose="02020603050405020304" pitchFamily="18" charset="0"/>
                <a:cs typeface="Times New Roman" panose="02020603050405020304" pitchFamily="18" charset="0"/>
              </a:rPr>
              <a:t>, </a:t>
            </a:r>
            <a:r>
              <a:rPr lang="fr-FR" sz="2000" i="1" dirty="0" err="1" smtClean="0">
                <a:latin typeface="Times New Roman" panose="02020603050405020304" pitchFamily="18" charset="0"/>
                <a:cs typeface="Times New Roman" panose="02020603050405020304" pitchFamily="18" charset="0"/>
              </a:rPr>
              <a:t>dead</a:t>
            </a:r>
            <a:r>
              <a:rPr lang="fr-FR" sz="2000" i="1" dirty="0" smtClean="0">
                <a:latin typeface="Times New Roman" panose="02020603050405020304" pitchFamily="18" charset="0"/>
                <a:cs typeface="Times New Roman" panose="02020603050405020304" pitchFamily="18" charset="0"/>
              </a:rPr>
              <a:t> </a:t>
            </a:r>
            <a:r>
              <a:rPr lang="fr-FR" sz="2000" i="1" dirty="0" err="1" smtClean="0">
                <a:latin typeface="Times New Roman" panose="02020603050405020304" pitchFamily="18" charset="0"/>
                <a:cs typeface="Times New Roman" panose="02020603050405020304" pitchFamily="18" charset="0"/>
              </a:rPr>
              <a:t>leaves</a:t>
            </a:r>
            <a:r>
              <a:rPr lang="fr-FR" sz="2000" i="1" dirty="0" smtClean="0">
                <a:latin typeface="Times New Roman" panose="02020603050405020304" pitchFamily="18" charset="0"/>
                <a:cs typeface="Times New Roman" panose="02020603050405020304" pitchFamily="18" charset="0"/>
              </a:rPr>
              <a:t>.</a:t>
            </a:r>
            <a:endParaRPr lang="fr-FR" sz="2000" i="1" dirty="0" smtClean="0">
              <a:latin typeface="Times New Roman" panose="02020603050405020304" pitchFamily="18" charset="0"/>
              <a:cs typeface="Times New Roman" panose="02020603050405020304" pitchFamily="18" charset="0"/>
            </a:endParaRPr>
          </a:p>
        </p:txBody>
      </p:sp>
      <p:sp>
        <p:nvSpPr>
          <p:cNvPr id="52" name="Rectangle 51"/>
          <p:cNvSpPr/>
          <p:nvPr/>
        </p:nvSpPr>
        <p:spPr>
          <a:xfrm>
            <a:off x="4000528" y="3714752"/>
            <a:ext cx="5214942" cy="1015663"/>
          </a:xfrm>
          <a:prstGeom prst="rect">
            <a:avLst/>
          </a:prstGeom>
        </p:spPr>
        <p:txBody>
          <a:bodyPr wrap="square">
            <a:spAutoFit/>
          </a:bodyPr>
          <a:lstStyle/>
          <a:p>
            <a:pPr algn="ctr"/>
            <a:r>
              <a:rPr lang="en-US" sz="2000" b="1" i="1" dirty="0" smtClean="0">
                <a:latin typeface="Times New Roman" panose="02020603050405020304" pitchFamily="18" charset="0"/>
                <a:cs typeface="Times New Roman" panose="02020603050405020304" pitchFamily="18" charset="0"/>
              </a:rPr>
              <a:t>Examples:</a:t>
            </a:r>
            <a:r>
              <a:rPr lang="en-US" sz="2000" i="1" dirty="0" smtClean="0">
                <a:latin typeface="Times New Roman" panose="02020603050405020304" pitchFamily="18" charset="0"/>
                <a:cs typeface="Times New Roman" panose="02020603050405020304" pitchFamily="18" charset="0"/>
              </a:rPr>
              <a:t> Livestock effluents (</a:t>
            </a:r>
            <a:r>
              <a:rPr lang="en-US" sz="2000" i="1" dirty="0" err="1" smtClean="0">
                <a:latin typeface="Times New Roman" panose="02020603050405020304" pitchFamily="18" charset="0"/>
                <a:cs typeface="Times New Roman" panose="02020603050405020304" pitchFamily="18" charset="0"/>
              </a:rPr>
              <a:t>slurry,manure</a:t>
            </a:r>
            <a:r>
              <a:rPr lang="en-US" sz="2000" i="1" dirty="0" smtClean="0">
                <a:latin typeface="Times New Roman" panose="02020603050405020304" pitchFamily="18" charset="0"/>
                <a:cs typeface="Times New Roman" panose="02020603050405020304" pitchFamily="18" charset="0"/>
              </a:rPr>
              <a:t>), slaughterhouse (blood, digestive tract contents), food/catering waste</a:t>
            </a:r>
            <a:endParaRPr lang="fr-FR" sz="2000" i="1" dirty="0">
              <a:latin typeface="Times New Roman" panose="02020603050405020304" pitchFamily="18" charset="0"/>
              <a:cs typeface="Times New Roman" panose="02020603050405020304" pitchFamily="18" charset="0"/>
            </a:endParaRPr>
          </a:p>
        </p:txBody>
      </p:sp>
      <p:sp>
        <p:nvSpPr>
          <p:cNvPr id="53" name="Rectangle 52"/>
          <p:cNvSpPr/>
          <p:nvPr/>
        </p:nvSpPr>
        <p:spPr>
          <a:xfrm>
            <a:off x="4643438" y="5842361"/>
            <a:ext cx="4357718" cy="1015663"/>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algn="ctr"/>
            <a:r>
              <a:rPr lang="en-US" sz="2000" b="1" dirty="0" smtClean="0"/>
              <a:t>Role:</a:t>
            </a:r>
            <a:r>
              <a:rPr lang="en-US" sz="2000" dirty="0" smtClean="0"/>
              <a:t> Supplies essential nitrogen for bacterial growth and provides the water necessary for the medium.</a:t>
            </a:r>
            <a:endParaRPr lang="fr-FR" sz="2000" dirty="0"/>
          </a:p>
        </p:txBody>
      </p:sp>
      <p:sp>
        <p:nvSpPr>
          <p:cNvPr id="54" name="Rectangle 53"/>
          <p:cNvSpPr/>
          <p:nvPr/>
        </p:nvSpPr>
        <p:spPr>
          <a:xfrm>
            <a:off x="142844" y="5842361"/>
            <a:ext cx="4357718" cy="1015663"/>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ctr"/>
            <a:r>
              <a:rPr lang="en-US" sz="2000" b="1" dirty="0" smtClean="0"/>
              <a:t>Role:</a:t>
            </a:r>
            <a:r>
              <a:rPr lang="en-US" sz="2000" dirty="0" smtClean="0"/>
              <a:t> Provides the carbon required for energy production, though it degrades slowly.</a:t>
            </a:r>
            <a:endParaRPr lang="fr-FR" sz="2000" dirty="0"/>
          </a:p>
        </p:txBody>
      </p:sp>
      <p:cxnSp>
        <p:nvCxnSpPr>
          <p:cNvPr id="62" name="Connecteur droit 61"/>
          <p:cNvCxnSpPr/>
          <p:nvPr/>
        </p:nvCxnSpPr>
        <p:spPr>
          <a:xfrm rot="5400000">
            <a:off x="-715206" y="2928934"/>
            <a:ext cx="1571636" cy="1588"/>
          </a:xfrm>
          <a:prstGeom prst="line">
            <a:avLst/>
          </a:prstGeom>
          <a:ln w="76200">
            <a:solidFill>
              <a:srgbClr val="A57161"/>
            </a:solidFill>
          </a:ln>
        </p:spPr>
        <p:style>
          <a:lnRef idx="3">
            <a:schemeClr val="accent2"/>
          </a:lnRef>
          <a:fillRef idx="0">
            <a:schemeClr val="accent2"/>
          </a:fillRef>
          <a:effectRef idx="2">
            <a:schemeClr val="accent2"/>
          </a:effectRef>
          <a:fontRef idx="minor">
            <a:schemeClr val="tx1"/>
          </a:fontRef>
        </p:style>
      </p:cxnSp>
      <p:pic>
        <p:nvPicPr>
          <p:cNvPr id="1038" name="Picture 14" descr="Feuilles Qui Tombent Gif GIF De Bureau, Feuille D'érable Qui Tombe,"/>
          <p:cNvPicPr>
            <a:picLocks noChangeAspect="1" noChangeArrowheads="1" noCrop="1"/>
          </p:cNvPicPr>
          <p:nvPr/>
        </p:nvPicPr>
        <p:blipFill>
          <a:blip r:embed="rId2"/>
          <a:srcRect/>
          <a:stretch>
            <a:fillRect/>
          </a:stretch>
        </p:blipFill>
        <p:spPr bwMode="auto">
          <a:xfrm>
            <a:off x="214282" y="4714884"/>
            <a:ext cx="1843088" cy="107157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040" name="Picture 16" descr="Chopping Wood Gif"/>
          <p:cNvPicPr>
            <a:picLocks noChangeAspect="1" noChangeArrowheads="1" noCrop="1"/>
          </p:cNvPicPr>
          <p:nvPr/>
        </p:nvPicPr>
        <p:blipFill>
          <a:blip r:embed="rId3" cstate="print"/>
          <a:srcRect/>
          <a:stretch>
            <a:fillRect/>
          </a:stretch>
        </p:blipFill>
        <p:spPr bwMode="auto">
          <a:xfrm>
            <a:off x="2143108" y="4643446"/>
            <a:ext cx="2357453" cy="1143008"/>
          </a:xfrm>
          <a:prstGeom prst="rect">
            <a:avLst/>
          </a:prstGeom>
          <a:noFill/>
        </p:spPr>
      </p:pic>
      <p:pic>
        <p:nvPicPr>
          <p:cNvPr id="1042" name="Picture 18" descr="Manure GIFs - Get the best GIF on GIPHY"/>
          <p:cNvPicPr>
            <a:picLocks noChangeAspect="1" noChangeArrowheads="1" noCrop="1"/>
          </p:cNvPicPr>
          <p:nvPr/>
        </p:nvPicPr>
        <p:blipFill>
          <a:blip r:embed="rId4"/>
          <a:srcRect/>
          <a:stretch>
            <a:fillRect/>
          </a:stretch>
        </p:blipFill>
        <p:spPr bwMode="auto">
          <a:xfrm>
            <a:off x="4714876" y="4714884"/>
            <a:ext cx="2214578" cy="1092859"/>
          </a:xfrm>
          <a:prstGeom prst="rect">
            <a:avLst/>
          </a:prstGeom>
          <a:noFill/>
        </p:spPr>
      </p:pic>
      <p:pic>
        <p:nvPicPr>
          <p:cNvPr id="1044" name="Picture 20" descr="Java's Compost GIFs on GIPHY - Be Animated"/>
          <p:cNvPicPr>
            <a:picLocks noChangeAspect="1" noChangeArrowheads="1" noCrop="1"/>
          </p:cNvPicPr>
          <p:nvPr/>
        </p:nvPicPr>
        <p:blipFill>
          <a:blip r:embed="rId5" cstate="print"/>
          <a:srcRect/>
          <a:stretch>
            <a:fillRect/>
          </a:stretch>
        </p:blipFill>
        <p:spPr bwMode="auto">
          <a:xfrm>
            <a:off x="7000892" y="4714884"/>
            <a:ext cx="2000264" cy="1119142"/>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Pré-requis - Convergo Formations"/>
          <p:cNvPicPr>
            <a:picLocks noChangeAspect="1" noChangeArrowheads="1"/>
          </p:cNvPicPr>
          <p:nvPr/>
        </p:nvPicPr>
        <p:blipFill>
          <a:blip r:embed="rId1"/>
          <a:srcRect/>
          <a:stretch>
            <a:fillRect/>
          </a:stretch>
        </p:blipFill>
        <p:spPr bwMode="auto">
          <a:xfrm>
            <a:off x="6000760" y="285728"/>
            <a:ext cx="3143240" cy="2500330"/>
          </a:xfrm>
          <a:prstGeom prst="rect">
            <a:avLst/>
          </a:prstGeom>
          <a:noFill/>
        </p:spPr>
      </p:pic>
      <p:sp>
        <p:nvSpPr>
          <p:cNvPr id="4" name="Titre 3"/>
          <p:cNvSpPr>
            <a:spLocks noGrp="1"/>
          </p:cNvSpPr>
          <p:nvPr>
            <p:ph type="ctrTitle"/>
          </p:nvPr>
        </p:nvSpPr>
        <p:spPr>
          <a:xfrm>
            <a:off x="2143108" y="1785926"/>
            <a:ext cx="3857652" cy="1000132"/>
          </a:xfrm>
        </p:spPr>
        <p:txBody>
          <a:bodyPr>
            <a:noAutofit/>
          </a:bodyPr>
          <a:lstStyle/>
          <a:p>
            <a:r>
              <a:rPr lang="fr-FR" sz="2400" b="1" dirty="0" err="1" smtClean="0">
                <a:solidFill>
                  <a:srgbClr val="FFC000"/>
                </a:solidFill>
              </a:rPr>
              <a:t>Review</a:t>
            </a:r>
            <a:r>
              <a:rPr lang="fr-FR" sz="2400" b="1" dirty="0">
                <a:solidFill>
                  <a:srgbClr val="FFC000"/>
                </a:solidFill>
              </a:rPr>
              <a:t> </a:t>
            </a:r>
            <a:r>
              <a:rPr lang="fr-FR" sz="2400" b="1" dirty="0" smtClean="0">
                <a:solidFill>
                  <a:srgbClr val="FFC000"/>
                </a:solidFill>
              </a:rPr>
              <a:t>of </a:t>
            </a:r>
            <a:r>
              <a:rPr lang="fr-FR" sz="2400" b="1" dirty="0" err="1" smtClean="0">
                <a:solidFill>
                  <a:srgbClr val="FFC000"/>
                </a:solidFill>
              </a:rPr>
              <a:t>Fundamental</a:t>
            </a:r>
            <a:r>
              <a:rPr lang="fr-FR" sz="2400" b="1" dirty="0" smtClean="0">
                <a:solidFill>
                  <a:srgbClr val="FFC000"/>
                </a:solidFill>
              </a:rPr>
              <a:t> </a:t>
            </a:r>
            <a:r>
              <a:rPr lang="fr-FR" sz="2400" b="1" dirty="0" err="1" smtClean="0">
                <a:solidFill>
                  <a:srgbClr val="FFC000"/>
                </a:solidFill>
              </a:rPr>
              <a:t>Prerequisites</a:t>
            </a:r>
            <a:br>
              <a:rPr lang="fr-FR" sz="2400" dirty="0" smtClean="0"/>
            </a:br>
            <a:r>
              <a:rPr lang="fr-FR" sz="2400" b="1" dirty="0"/>
              <a:t>A. </a:t>
            </a:r>
            <a:r>
              <a:rPr lang="fr-FR" sz="2400" b="1" dirty="0" err="1"/>
              <a:t>Biochemistry</a:t>
            </a:r>
            <a:r>
              <a:rPr lang="fr-FR" sz="2400" b="1" dirty="0"/>
              <a:t> and Cellular </a:t>
            </a:r>
            <a:r>
              <a:rPr lang="fr-FR" sz="2400" b="1" dirty="0" err="1"/>
              <a:t>Biology</a:t>
            </a:r>
            <a:br>
              <a:rPr lang="fr-FR" sz="2400" b="1" dirty="0"/>
            </a:br>
            <a:r>
              <a:rPr lang="fr-FR" sz="2400" b="1" dirty="0" err="1"/>
              <a:t>Organic</a:t>
            </a:r>
            <a:r>
              <a:rPr lang="fr-FR" sz="2400" b="1" dirty="0"/>
              <a:t> </a:t>
            </a:r>
            <a:r>
              <a:rPr lang="fr-FR" sz="2400" b="1" dirty="0" err="1"/>
              <a:t>Macromolecules</a:t>
            </a:r>
            <a:r>
              <a:rPr lang="fr-FR" sz="2400" b="1" dirty="0"/>
              <a:t>:</a:t>
            </a:r>
            <a:br>
              <a:rPr lang="fr-FR" sz="2800" dirty="0"/>
            </a:br>
            <a:br>
              <a:rPr lang="fr-FR" sz="2800" dirty="0"/>
            </a:br>
            <a:br>
              <a:rPr lang="fr-FR" sz="2800" dirty="0" smtClean="0"/>
            </a:br>
            <a:br>
              <a:rPr lang="en-US" sz="2800" dirty="0"/>
            </a:br>
            <a:br>
              <a:rPr lang="en-US" sz="2800" dirty="0"/>
            </a:br>
            <a:endParaRPr lang="fr-FR" sz="2800" dirty="0"/>
          </a:p>
        </p:txBody>
      </p:sp>
      <p:pic>
        <p:nvPicPr>
          <p:cNvPr id="7172" name="Picture 4" descr="Biochemistry phospholipid GIF on GIFER - by Colore"/>
          <p:cNvPicPr>
            <a:picLocks noChangeAspect="1" noChangeArrowheads="1" noCrop="1"/>
          </p:cNvPicPr>
          <p:nvPr/>
        </p:nvPicPr>
        <p:blipFill>
          <a:blip r:embed="rId2">
            <a:clrChange>
              <a:clrFrom>
                <a:srgbClr val="000000"/>
              </a:clrFrom>
              <a:clrTo>
                <a:srgbClr val="000000">
                  <a:alpha val="0"/>
                </a:srgbClr>
              </a:clrTo>
            </a:clrChange>
          </a:blip>
          <a:srcRect/>
          <a:stretch>
            <a:fillRect/>
          </a:stretch>
        </p:blipFill>
        <p:spPr bwMode="auto">
          <a:xfrm>
            <a:off x="-428660" y="285728"/>
            <a:ext cx="3429024" cy="2643206"/>
          </a:xfrm>
          <a:prstGeom prst="rect">
            <a:avLst/>
          </a:prstGeom>
          <a:noFill/>
        </p:spPr>
      </p:pic>
      <p:pic>
        <p:nvPicPr>
          <p:cNvPr id="7173" name="Picture 5"/>
          <p:cNvPicPr>
            <a:picLocks noChangeAspect="1" noChangeArrowheads="1"/>
          </p:cNvPicPr>
          <p:nvPr/>
        </p:nvPicPr>
        <p:blipFill>
          <a:blip r:embed="rId3"/>
          <a:srcRect/>
          <a:stretch>
            <a:fillRect/>
          </a:stretch>
        </p:blipFill>
        <p:spPr bwMode="auto">
          <a:xfrm>
            <a:off x="0" y="2786058"/>
            <a:ext cx="9144000" cy="407194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ctrTitle"/>
          </p:nvPr>
        </p:nvSpPr>
        <p:spPr>
          <a:xfrm>
            <a:off x="1371600" y="214290"/>
            <a:ext cx="7772400" cy="1470025"/>
          </a:xfrm>
        </p:spPr>
        <p:txBody>
          <a:bodyPr>
            <a:normAutofit/>
          </a:bodyPr>
          <a:lstStyle/>
          <a:p>
            <a:r>
              <a:rPr lang="fr-FR" sz="2200" b="1" dirty="0" smtClean="0"/>
              <a:t>COURSE PREREQUISITES</a:t>
            </a:r>
            <a:br>
              <a:rPr lang="fr-FR" sz="2200" b="1" dirty="0" smtClean="0"/>
            </a:br>
            <a:r>
              <a:rPr lang="fr-FR" sz="2200" b="1" dirty="0" smtClean="0"/>
              <a:t> </a:t>
            </a:r>
            <a:r>
              <a:rPr lang="fr-FR" sz="2200" b="1" dirty="0" smtClean="0"/>
              <a:t>BIOCHEMISTRY: MACROMOLECULAR STRUCTURES</a:t>
            </a:r>
            <a:br>
              <a:rPr lang="fr-FR" b="1" dirty="0" smtClean="0"/>
            </a:br>
            <a:endParaRPr lang="fr-FR" dirty="0"/>
          </a:p>
        </p:txBody>
      </p:sp>
      <p:sp>
        <p:nvSpPr>
          <p:cNvPr id="7" name="Rectangle 6"/>
          <p:cNvSpPr/>
          <p:nvPr/>
        </p:nvSpPr>
        <p:spPr>
          <a:xfrm>
            <a:off x="2857488" y="1142984"/>
            <a:ext cx="6000792" cy="1631216"/>
          </a:xfrm>
          <a:prstGeom prst="rect">
            <a:avLst/>
          </a:prstGeom>
        </p:spPr>
        <p:txBody>
          <a:bodyPr wrap="square">
            <a:spAutoFit/>
          </a:bodyPr>
          <a:lstStyle/>
          <a:p>
            <a:pPr algn="ctr"/>
            <a:r>
              <a:rPr lang="en-US" sz="2000" dirty="0" smtClean="0"/>
              <a:t>In a </a:t>
            </a:r>
            <a:r>
              <a:rPr lang="en-US" sz="2000" dirty="0" err="1" smtClean="0"/>
              <a:t>methanisation</a:t>
            </a:r>
            <a:r>
              <a:rPr lang="en-US" sz="2000" dirty="0" smtClean="0"/>
              <a:t> reactor, organic matter (biomass) is composed of complex polymers. The hydrolysis step consists of breaking down these macromolecular structures to transform them into soluble monomers that can be assimilated by microorganisms.</a:t>
            </a:r>
            <a:endParaRPr lang="fr-FR" sz="2000" dirty="0"/>
          </a:p>
        </p:txBody>
      </p:sp>
      <p:sp>
        <p:nvSpPr>
          <p:cNvPr id="8" name="Rectangle 7"/>
          <p:cNvSpPr/>
          <p:nvPr/>
        </p:nvSpPr>
        <p:spPr>
          <a:xfrm>
            <a:off x="3143240" y="3000372"/>
            <a:ext cx="2858475" cy="523220"/>
          </a:xfrm>
          <a:prstGeom prst="rect">
            <a:avLst/>
          </a:prstGeom>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r>
              <a:rPr lang="fr-FR" sz="2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imes New Roman" panose="02020603050405020304" pitchFamily="18" charset="0"/>
                <a:cs typeface="Times New Roman" panose="02020603050405020304" pitchFamily="18" charset="0"/>
              </a:rPr>
              <a:t>1. </a:t>
            </a:r>
            <a:r>
              <a:rPr lang="fr-FR" sz="28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imes New Roman" panose="02020603050405020304" pitchFamily="18" charset="0"/>
                <a:cs typeface="Times New Roman" panose="02020603050405020304" pitchFamily="18" charset="0"/>
              </a:rPr>
              <a:t>Carbohydrates</a:t>
            </a:r>
            <a:endParaRPr lang="fr-FR"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imes New Roman" panose="02020603050405020304" pitchFamily="18" charset="0"/>
              <a:cs typeface="Times New Roman" panose="02020603050405020304" pitchFamily="18" charset="0"/>
            </a:endParaRPr>
          </a:p>
        </p:txBody>
      </p:sp>
      <p:sp>
        <p:nvSpPr>
          <p:cNvPr id="1025" name="Rectangle 1"/>
          <p:cNvSpPr>
            <a:spLocks noChangeArrowheads="1"/>
          </p:cNvSpPr>
          <p:nvPr/>
        </p:nvSpPr>
        <p:spPr bwMode="auto">
          <a:xfrm>
            <a:off x="214282" y="3500438"/>
            <a:ext cx="8643998" cy="954107"/>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fr-FR"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Carbohydrates</a:t>
            </a:r>
            <a:r>
              <a:rPr kumimoji="0" lang="fr-F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fr-FR"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composed</a:t>
            </a:r>
            <a:r>
              <a:rPr kumimoji="0" lang="fr-F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of </a:t>
            </a:r>
            <a:r>
              <a:rPr kumimoji="0" lang="fr-FR"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carbon</a:t>
            </a:r>
            <a:r>
              <a:rPr kumimoji="0" lang="fr-F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fr-FR"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hydrogen</a:t>
            </a:r>
            <a:r>
              <a:rPr kumimoji="0" lang="fr-F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and </a:t>
            </a:r>
            <a:r>
              <a:rPr kumimoji="0" lang="fr-FR"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oxygen</a:t>
            </a:r>
            <a:r>
              <a:rPr kumimoji="0" lang="fr-F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 </a:t>
            </a:r>
            <a:r>
              <a:rPr kumimoji="0" lang="fr-FR" sz="2800" b="0" i="0" u="none" strike="noStrike" cap="none" normalizeH="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fr-FR"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represent</a:t>
            </a:r>
            <a:r>
              <a:rPr kumimoji="0" lang="fr-F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the main source of </a:t>
            </a:r>
            <a:r>
              <a:rPr kumimoji="0" lang="fr-FR"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carbon</a:t>
            </a:r>
            <a:r>
              <a:rPr kumimoji="0" lang="fr-F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and </a:t>
            </a:r>
            <a:r>
              <a:rPr kumimoji="0" lang="fr-FR"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energy</a:t>
            </a:r>
            <a:r>
              <a:rPr kumimoji="0" lang="fr-F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a:t>
            </a:r>
            <a:endParaRPr kumimoji="0" lang="fr-F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 name="Rectangle 9"/>
          <p:cNvSpPr/>
          <p:nvPr/>
        </p:nvSpPr>
        <p:spPr>
          <a:xfrm>
            <a:off x="285720" y="5072074"/>
            <a:ext cx="8643998" cy="954107"/>
          </a:xfrm>
          <a:prstGeom prst="rect">
            <a:avLst/>
          </a:prstGeom>
        </p:spPr>
        <p:txBody>
          <a:bodyPr wrap="square">
            <a:spAutoFit/>
          </a:bodyPr>
          <a:lstStyle/>
          <a:p>
            <a:r>
              <a:rPr lang="fr-FR" sz="2800" b="1" dirty="0" err="1" smtClean="0"/>
              <a:t>Monomers</a:t>
            </a:r>
            <a:r>
              <a:rPr lang="fr-FR" sz="2800" b="1" dirty="0" smtClean="0"/>
              <a:t> (Monosaccharides):</a:t>
            </a:r>
            <a:r>
              <a:rPr lang="fr-FR" sz="2800" dirty="0" smtClean="0"/>
              <a:t> Glucose, fructose, galactose. </a:t>
            </a:r>
            <a:r>
              <a:rPr lang="fr-FR" sz="2800" dirty="0" err="1" smtClean="0"/>
              <a:t>Directly</a:t>
            </a:r>
            <a:r>
              <a:rPr lang="fr-FR" sz="2800" dirty="0" smtClean="0"/>
              <a:t> assimilable by </a:t>
            </a:r>
            <a:r>
              <a:rPr lang="fr-FR" sz="2800" dirty="0" err="1" smtClean="0"/>
              <a:t>acidogenic</a:t>
            </a:r>
            <a:r>
              <a:rPr lang="fr-FR" sz="2800" dirty="0" smtClean="0"/>
              <a:t> </a:t>
            </a:r>
            <a:r>
              <a:rPr lang="fr-FR" sz="2800" dirty="0" err="1" smtClean="0"/>
              <a:t>bacteria</a:t>
            </a:r>
            <a:r>
              <a:rPr lang="fr-FR" sz="2800" dirty="0" smtClean="0"/>
              <a:t>.</a:t>
            </a:r>
            <a:endParaRPr lang="fr-FR" sz="2800" dirty="0"/>
          </a:p>
        </p:txBody>
      </p:sp>
      <p:pic>
        <p:nvPicPr>
          <p:cNvPr id="1027" name="Picture 3" descr="Complex Carbohydrates: Learn Definition, Structure and Examples"/>
          <p:cNvPicPr>
            <a:picLocks noChangeAspect="1" noChangeArrowheads="1"/>
          </p:cNvPicPr>
          <p:nvPr/>
        </p:nvPicPr>
        <p:blipFill>
          <a:blip r:embed="rId1"/>
          <a:srcRect/>
          <a:stretch>
            <a:fillRect/>
          </a:stretch>
        </p:blipFill>
        <p:spPr bwMode="auto">
          <a:xfrm>
            <a:off x="0" y="928670"/>
            <a:ext cx="2620489" cy="2357454"/>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071802" y="0"/>
            <a:ext cx="2592376" cy="523220"/>
          </a:xfrm>
          <a:prstGeom prst="rect">
            <a:avLst/>
          </a:prstGeom>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r>
              <a:rPr lang="fr-FR" sz="2800" dirty="0" smtClean="0"/>
              <a:t>2</a:t>
            </a:r>
            <a:r>
              <a:rPr lang="fr-FR" sz="2800" dirty="0" smtClean="0"/>
              <a:t>. </a:t>
            </a:r>
            <a:r>
              <a:rPr lang="fr-FR" sz="2800" dirty="0" err="1" smtClean="0"/>
              <a:t>Lignocellulose</a:t>
            </a:r>
            <a:endParaRPr lang="fr-FR"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imes New Roman" panose="02020603050405020304" pitchFamily="18" charset="0"/>
              <a:cs typeface="Times New Roman" panose="02020603050405020304" pitchFamily="18" charset="0"/>
            </a:endParaRPr>
          </a:p>
        </p:txBody>
      </p:sp>
      <p:sp>
        <p:nvSpPr>
          <p:cNvPr id="28673" name="Rectangle 1"/>
          <p:cNvSpPr>
            <a:spLocks noChangeArrowheads="1"/>
          </p:cNvSpPr>
          <p:nvPr/>
        </p:nvSpPr>
        <p:spPr bwMode="auto">
          <a:xfrm>
            <a:off x="1" y="500042"/>
            <a:ext cx="9143999" cy="4662815"/>
          </a:xfrm>
          <a:prstGeom prst="rect">
            <a:avLst/>
          </a:prstGeom>
          <a:noFill/>
          <a:ln w="9525">
            <a:noFill/>
            <a:miter lim="800000"/>
          </a:ln>
          <a:effectLst/>
        </p:spPr>
        <p:txBody>
          <a:bodyPr vert="horz" wrap="square" lIns="0" tIns="0" rIns="0" bIns="45720" numCol="1" anchor="ctr" anchorCtr="0" compatLnSpc="1">
            <a:spAutoFit/>
          </a:bodyPr>
          <a:lstStyle/>
          <a:p>
            <a:pPr lvl="0" fontAlgn="base">
              <a:spcBef>
                <a:spcPct val="0"/>
              </a:spcBef>
              <a:spcAft>
                <a:spcPct val="0"/>
              </a:spcAft>
            </a:pP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Lignocellulose</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forms</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the structural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framework</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of plant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cell</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walls</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straw</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lang="fr-FR" sz="2000" dirty="0" smtClean="0"/>
              <a:t>(Paille)</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manure</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crop</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residues</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It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is</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the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most</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resistant</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structure to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biological</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degradation</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endParaRPr kumimoji="0" lang="fr-FR" sz="2000" b="0" i="0" u="none" strike="noStrike" cap="none" normalizeH="0" baseline="0" dirty="0" smtClean="0">
              <a:ln>
                <a:noFill/>
              </a:ln>
              <a:solidFill>
                <a:schemeClr val="tx1"/>
              </a:solidFill>
              <a:effectLst/>
              <a:latin typeface="Google Sans Text"/>
              <a:cs typeface="Arial" panose="020B0604020202020204" pitchFamily="34" charset="0"/>
            </a:endParaRPr>
          </a:p>
          <a:p>
            <a:pPr lvl="0" fontAlgn="base">
              <a:spcBef>
                <a:spcPct val="0"/>
              </a:spcBef>
              <a:spcAft>
                <a:spcPct val="0"/>
              </a:spcAft>
            </a:pPr>
            <a:endParaRPr kumimoji="0" lang="fr-FR"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pPr>
            <a:r>
              <a:rPr kumimoji="0" lang="fr-FR" sz="2000" b="1" i="0" u="none" strike="noStrike" cap="none" normalizeH="0" baseline="0" dirty="0" smtClean="0">
                <a:ln>
                  <a:noFill/>
                </a:ln>
                <a:solidFill>
                  <a:schemeClr val="tx1"/>
                </a:solidFill>
                <a:effectLst/>
                <a:latin typeface="Google Sans Text"/>
                <a:cs typeface="Arial" panose="020B0604020202020204" pitchFamily="34" charset="0"/>
              </a:rPr>
              <a:t>Cellulose:</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Linear</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homopolymer</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of glucose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linked</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by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glycosidic</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bonds,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forming</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highly</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stable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crystalline</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microfibrils</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Only</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specific</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cellulases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can</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break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these</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bonds.</a:t>
            </a:r>
            <a:endParaRPr kumimoji="0" lang="fr-FR" sz="2000" b="0" i="0" u="none" strike="noStrike" cap="none" normalizeH="0" baseline="0" dirty="0" smtClean="0">
              <a:ln>
                <a:noFill/>
              </a:ln>
              <a:solidFill>
                <a:schemeClr val="tx1"/>
              </a:solidFill>
              <a:effectLst/>
              <a:latin typeface="Google Sans Tex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pPr>
            <a:endParaRPr kumimoji="0" lang="fr-FR" sz="2000" b="0" i="0" u="none" strike="noStrike" cap="none" normalizeH="0" baseline="0" dirty="0" smtClean="0">
              <a:ln>
                <a:noFill/>
              </a:ln>
              <a:solidFill>
                <a:schemeClr val="tx1"/>
              </a:solidFill>
              <a:effectLst/>
              <a:latin typeface="Google Sans Tex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pPr>
            <a:r>
              <a:rPr kumimoji="0" lang="fr-FR" sz="2000" b="1" i="0" u="none" strike="noStrike" cap="none" normalizeH="0" baseline="0" dirty="0" err="1" smtClean="0">
                <a:ln>
                  <a:noFill/>
                </a:ln>
                <a:solidFill>
                  <a:schemeClr val="tx1"/>
                </a:solidFill>
                <a:effectLst/>
                <a:latin typeface="Google Sans Text"/>
                <a:cs typeface="Arial" panose="020B0604020202020204" pitchFamily="34" charset="0"/>
              </a:rPr>
              <a:t>Hemicellulose</a:t>
            </a:r>
            <a:r>
              <a:rPr kumimoji="0" lang="fr-FR" sz="2000" b="1" i="0" u="none" strike="noStrike" cap="none" normalizeH="0" baseline="0" dirty="0" smtClean="0">
                <a:ln>
                  <a:noFill/>
                </a:ln>
                <a:solidFill>
                  <a:schemeClr val="tx1"/>
                </a:solidFill>
                <a:effectLst/>
                <a:latin typeface="Google Sans Text"/>
                <a:cs typeface="Arial" panose="020B0604020202020204" pitchFamily="34" charset="0"/>
              </a:rPr>
              <a:t>:</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Branched</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heteropolymer</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composed</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of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various</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sugars</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Easier</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to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hydrolyze</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than</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cellulose.</a:t>
            </a:r>
            <a:endParaRPr kumimoji="0" lang="fr-FR" sz="2000" b="0" i="0" u="none" strike="noStrike" cap="none" normalizeH="0" baseline="0" dirty="0" smtClean="0">
              <a:ln>
                <a:noFill/>
              </a:ln>
              <a:solidFill>
                <a:schemeClr val="tx1"/>
              </a:solidFill>
              <a:effectLst/>
              <a:latin typeface="Google Sans Tex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pPr>
            <a:endParaRPr kumimoji="0" lang="fr-FR" sz="2000" b="0" i="0" u="none" strike="noStrike" cap="none" normalizeH="0" baseline="0" dirty="0" smtClean="0">
              <a:ln>
                <a:noFill/>
              </a:ln>
              <a:solidFill>
                <a:schemeClr val="tx1"/>
              </a:solidFill>
              <a:effectLst/>
              <a:latin typeface="Google Sans Tex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pPr>
            <a:r>
              <a:rPr kumimoji="0" lang="fr-FR" sz="2000" b="1" i="0" u="none" strike="noStrike" cap="none" normalizeH="0" baseline="0" dirty="0" err="1" smtClean="0">
                <a:ln>
                  <a:noFill/>
                </a:ln>
                <a:solidFill>
                  <a:schemeClr val="tx1"/>
                </a:solidFill>
                <a:effectLst/>
                <a:latin typeface="Google Sans Text"/>
                <a:cs typeface="Arial" panose="020B0604020202020204" pitchFamily="34" charset="0"/>
              </a:rPr>
              <a:t>Lignin</a:t>
            </a:r>
            <a:r>
              <a:rPr kumimoji="0" lang="fr-FR" sz="2000" b="1" i="0" u="none" strike="noStrike" cap="none" normalizeH="0" baseline="0" dirty="0" smtClean="0">
                <a:ln>
                  <a:noFill/>
                </a:ln>
                <a:solidFill>
                  <a:schemeClr val="tx1"/>
                </a:solidFill>
                <a:effectLst/>
                <a:latin typeface="Google Sans Text"/>
                <a:cs typeface="Arial" panose="020B0604020202020204" pitchFamily="34" charset="0"/>
              </a:rPr>
              <a:t> : </a:t>
            </a:r>
            <a:r>
              <a:rPr kumimoji="0" lang="fr-FR" sz="2000" b="1" i="0" u="none" strike="noStrike" cap="none" normalizeH="0" baseline="0" dirty="0" err="1" smtClean="0">
                <a:ln>
                  <a:noFill/>
                </a:ln>
                <a:solidFill>
                  <a:schemeClr val="tx1"/>
                </a:solidFill>
                <a:effectLst/>
                <a:latin typeface="Google Sans Text"/>
                <a:cs typeface="Arial" panose="020B0604020202020204" pitchFamily="34" charset="0"/>
              </a:rPr>
              <a:t>is</a:t>
            </a:r>
            <a:r>
              <a:rPr kumimoji="0" lang="fr-FR" sz="2000" b="1"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1" i="0" u="none" strike="noStrike" cap="none" normalizeH="0" baseline="0" dirty="0" err="1" smtClean="0">
                <a:ln>
                  <a:noFill/>
                </a:ln>
                <a:solidFill>
                  <a:schemeClr val="tx1"/>
                </a:solidFill>
                <a:effectLst/>
                <a:latin typeface="Google Sans Text"/>
                <a:cs typeface="Arial" panose="020B0604020202020204" pitchFamily="34" charset="0"/>
              </a:rPr>
              <a:t>virtually</a:t>
            </a:r>
            <a:r>
              <a:rPr kumimoji="0" lang="fr-FR" sz="2000" b="1" i="0" u="none" strike="noStrike" cap="none" normalizeH="0" baseline="0" dirty="0" smtClean="0">
                <a:ln>
                  <a:noFill/>
                </a:ln>
                <a:solidFill>
                  <a:schemeClr val="tx1"/>
                </a:solidFill>
                <a:effectLst/>
                <a:latin typeface="Google Sans Text"/>
                <a:cs typeface="Arial" panose="020B0604020202020204" pitchFamily="34" charset="0"/>
              </a:rPr>
              <a:t> non-</a:t>
            </a:r>
            <a:r>
              <a:rPr kumimoji="0" lang="fr-FR" sz="2000" b="1" i="0" u="none" strike="noStrike" cap="none" normalizeH="0" baseline="0" dirty="0" err="1" smtClean="0">
                <a:ln>
                  <a:noFill/>
                </a:ln>
                <a:solidFill>
                  <a:schemeClr val="tx1"/>
                </a:solidFill>
                <a:effectLst/>
                <a:latin typeface="Google Sans Text"/>
                <a:cs typeface="Arial" panose="020B0604020202020204" pitchFamily="34" charset="0"/>
              </a:rPr>
              <a:t>degradable</a:t>
            </a:r>
            <a:r>
              <a:rPr kumimoji="0" lang="fr-FR" sz="2000" b="1"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1" i="0" u="none" strike="noStrike" cap="none" normalizeH="0" baseline="0" dirty="0" err="1" smtClean="0">
                <a:ln>
                  <a:noFill/>
                </a:ln>
                <a:solidFill>
                  <a:schemeClr val="tx1"/>
                </a:solidFill>
                <a:effectLst/>
                <a:latin typeface="Google Sans Text"/>
                <a:cs typeface="Arial" panose="020B0604020202020204" pitchFamily="34" charset="0"/>
              </a:rPr>
              <a:t>under</a:t>
            </a:r>
            <a:r>
              <a:rPr kumimoji="0" lang="fr-FR" sz="2000" b="1"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1" i="0" u="none" strike="noStrike" cap="none" normalizeH="0" baseline="0" dirty="0" err="1" smtClean="0">
                <a:ln>
                  <a:noFill/>
                </a:ln>
                <a:solidFill>
                  <a:schemeClr val="tx1"/>
                </a:solidFill>
                <a:effectLst/>
                <a:latin typeface="Google Sans Text"/>
                <a:cs typeface="Arial" panose="020B0604020202020204" pitchFamily="34" charset="0"/>
              </a:rPr>
              <a:t>anaerobic</a:t>
            </a:r>
            <a:r>
              <a:rPr kumimoji="0" lang="fr-FR" sz="2000" b="1" i="0" u="none" strike="noStrike" cap="none" normalizeH="0" baseline="0" dirty="0" smtClean="0">
                <a:ln>
                  <a:noFill/>
                </a:ln>
                <a:solidFill>
                  <a:schemeClr val="tx1"/>
                </a:solidFill>
                <a:effectLst/>
                <a:latin typeface="Google Sans Text"/>
                <a:cs typeface="Arial" panose="020B0604020202020204" pitchFamily="34" charset="0"/>
              </a:rPr>
              <a:t> conditions</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it</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forms</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tight</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physical</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barrier</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around</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cellulose and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hemicellulose</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often</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requiring</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pretreatment</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grinding</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steam</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explosion) to </a:t>
            </a:r>
            <a:r>
              <a:rPr kumimoji="0" lang="fr-FR" sz="2000" b="0" i="0" u="none" strike="noStrike" cap="none" normalizeH="0" baseline="0" dirty="0" err="1" smtClean="0">
                <a:ln>
                  <a:noFill/>
                </a:ln>
                <a:solidFill>
                  <a:schemeClr val="tx1"/>
                </a:solidFill>
                <a:effectLst/>
                <a:latin typeface="Google Sans Text"/>
                <a:cs typeface="Arial" panose="020B0604020202020204" pitchFamily="34" charset="0"/>
              </a:rPr>
              <a:t>make</a:t>
            </a:r>
            <a:r>
              <a:rPr kumimoji="0" lang="fr-FR" sz="2000" b="0" i="0" u="none" strike="noStrike" cap="none" normalizeH="0" baseline="0" dirty="0" smtClean="0">
                <a:ln>
                  <a:noFill/>
                </a:ln>
                <a:solidFill>
                  <a:schemeClr val="tx1"/>
                </a:solidFill>
                <a:effectLst/>
                <a:latin typeface="Google Sans Text"/>
                <a:cs typeface="Arial" panose="020B0604020202020204" pitchFamily="34" charset="0"/>
              </a:rPr>
              <a:t> cellulose accessible.</a:t>
            </a:r>
            <a:endParaRPr kumimoji="0" lang="fr-FR" sz="2000" b="0" i="0" u="none" strike="noStrike" cap="none" normalizeH="0" baseline="0" dirty="0" smtClean="0">
              <a:ln>
                <a:noFill/>
              </a:ln>
              <a:solidFill>
                <a:schemeClr val="tx1"/>
              </a:solidFill>
              <a:effectLst/>
              <a:latin typeface="Google Sans Tex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endParaRPr kumimoji="0" lang="fr-FR"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pic>
        <p:nvPicPr>
          <p:cNvPr id="28675" name="Picture 3" descr="A structural representation of lignocellulosic biomass. Reproduced with ..."/>
          <p:cNvPicPr>
            <a:picLocks noChangeAspect="1" noChangeArrowheads="1"/>
          </p:cNvPicPr>
          <p:nvPr/>
        </p:nvPicPr>
        <p:blipFill>
          <a:blip r:embed="rId1"/>
          <a:srcRect/>
          <a:stretch>
            <a:fillRect/>
          </a:stretch>
        </p:blipFill>
        <p:spPr bwMode="auto">
          <a:xfrm>
            <a:off x="357158" y="4857760"/>
            <a:ext cx="8096250" cy="1728772"/>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857620" y="0"/>
            <a:ext cx="1401346" cy="523220"/>
          </a:xfrm>
          <a:prstGeom prst="rect">
            <a:avLst/>
          </a:prstGeom>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r>
              <a:rPr lang="en-US" sz="2800" b="1" dirty="0" smtClean="0"/>
              <a:t>3. Lipids</a:t>
            </a:r>
            <a:endParaRPr lang="en-US" sz="2800" b="1" dirty="0" smtClean="0"/>
          </a:p>
        </p:txBody>
      </p:sp>
      <p:sp>
        <p:nvSpPr>
          <p:cNvPr id="28673" name="Rectangle 1"/>
          <p:cNvSpPr>
            <a:spLocks noChangeArrowheads="1"/>
          </p:cNvSpPr>
          <p:nvPr/>
        </p:nvSpPr>
        <p:spPr bwMode="auto">
          <a:xfrm>
            <a:off x="0" y="214290"/>
            <a:ext cx="6929453" cy="6940361"/>
          </a:xfrm>
          <a:prstGeom prst="rect">
            <a:avLst/>
          </a:prstGeom>
          <a:noFill/>
          <a:ln w="9525">
            <a:noFill/>
            <a:miter lim="800000"/>
          </a:ln>
          <a:effectLst/>
        </p:spPr>
        <p:txBody>
          <a:bodyPr vert="horz" wrap="square" lIns="0" tIns="0" rIns="0" bIns="45720" numCol="1" anchor="ctr" anchorCtr="0" compatLnSpc="1">
            <a:spAutoFit/>
          </a:bodyPr>
          <a:lstStyle/>
          <a:p>
            <a:endParaRPr lang="en-US" sz="3200" dirty="0" smtClean="0"/>
          </a:p>
          <a:p>
            <a:r>
              <a:rPr lang="en-US" sz="3200" dirty="0" smtClean="0"/>
              <a:t>Lipids </a:t>
            </a:r>
            <a:r>
              <a:rPr lang="en-US" sz="3200" dirty="0" smtClean="0"/>
              <a:t>have the </a:t>
            </a:r>
            <a:r>
              <a:rPr lang="en-US" sz="3200" b="1" dirty="0" smtClean="0"/>
              <a:t>highest </a:t>
            </a:r>
            <a:r>
              <a:rPr lang="en-US" sz="3200" b="1" dirty="0" err="1" smtClean="0"/>
              <a:t>biomethane</a:t>
            </a:r>
            <a:r>
              <a:rPr lang="en-US" sz="3200" b="1" dirty="0" smtClean="0"/>
              <a:t> </a:t>
            </a:r>
            <a:r>
              <a:rPr lang="en-US" sz="3200" b="1" dirty="0" smtClean="0"/>
              <a:t>potential</a:t>
            </a:r>
            <a:endParaRPr lang="en-US" sz="3200" b="1" dirty="0" smtClean="0"/>
          </a:p>
          <a:p>
            <a:endParaRPr lang="en-US" sz="3200" dirty="0" smtClean="0"/>
          </a:p>
          <a:p>
            <a:r>
              <a:rPr lang="en-US" sz="3200" b="1" dirty="0" smtClean="0"/>
              <a:t>Structure:</a:t>
            </a:r>
            <a:r>
              <a:rPr lang="en-US" sz="3200" dirty="0" smtClean="0"/>
              <a:t> Mainly in the form of </a:t>
            </a:r>
            <a:r>
              <a:rPr lang="en-US" sz="3200" dirty="0" err="1" smtClean="0"/>
              <a:t>triacylglycerols</a:t>
            </a:r>
            <a:r>
              <a:rPr lang="en-US" sz="3200" dirty="0" smtClean="0"/>
              <a:t> (triglycerides), consisting of a </a:t>
            </a:r>
            <a:r>
              <a:rPr lang="en-US" sz="3200" b="1" dirty="0" smtClean="0"/>
              <a:t>glycerol</a:t>
            </a:r>
            <a:r>
              <a:rPr lang="en-US" sz="3200" dirty="0" smtClean="0"/>
              <a:t> molecule </a:t>
            </a:r>
            <a:r>
              <a:rPr lang="en-US" sz="3200" dirty="0" err="1" smtClean="0"/>
              <a:t>esterified</a:t>
            </a:r>
            <a:r>
              <a:rPr lang="en-US" sz="3200" dirty="0" smtClean="0"/>
              <a:t> by three </a:t>
            </a:r>
            <a:r>
              <a:rPr lang="en-US" sz="3200" b="1" dirty="0" smtClean="0"/>
              <a:t>fatty acids</a:t>
            </a:r>
            <a:r>
              <a:rPr lang="en-US" sz="3200" dirty="0" smtClean="0"/>
              <a:t> (short or long-chain, saturated or unsaturated</a:t>
            </a:r>
            <a:r>
              <a:rPr lang="en-US" sz="3200" dirty="0" smtClean="0"/>
              <a:t>).</a:t>
            </a:r>
            <a:endParaRPr lang="en-US" sz="3200" dirty="0" smtClean="0"/>
          </a:p>
          <a:p>
            <a:endParaRPr lang="en-US" sz="3200" dirty="0" smtClean="0"/>
          </a:p>
          <a:p>
            <a:r>
              <a:rPr lang="en-US" sz="3200" b="1" dirty="0" smtClean="0"/>
              <a:t>Hydrolysis:</a:t>
            </a:r>
            <a:r>
              <a:rPr lang="en-US" sz="3200" dirty="0" smtClean="0"/>
              <a:t> Performed by extracellular lipases that release glycerol (easily fermented) and Long-Chain Fatty </a:t>
            </a:r>
            <a:r>
              <a:rPr lang="en-US" sz="3200" dirty="0" smtClean="0"/>
              <a:t>Acids</a:t>
            </a:r>
            <a:endParaRPr lang="en-US" sz="3200" dirty="0" smtClean="0"/>
          </a:p>
          <a:p>
            <a:endParaRPr lang="en-US" sz="3200" dirty="0" smtClean="0"/>
          </a:p>
        </p:txBody>
      </p:sp>
      <p:pic>
        <p:nvPicPr>
          <p:cNvPr id="29698" name="Picture 2" descr="Lipid Molecule Animated Lec18 Lipids"/>
          <p:cNvPicPr>
            <a:picLocks noChangeAspect="1" noChangeArrowheads="1" noCrop="1"/>
          </p:cNvPicPr>
          <p:nvPr/>
        </p:nvPicPr>
        <p:blipFill>
          <a:blip r:embed="rId1"/>
          <a:srcRect/>
          <a:stretch>
            <a:fillRect/>
          </a:stretch>
        </p:blipFill>
        <p:spPr bwMode="auto">
          <a:xfrm>
            <a:off x="6286500" y="285728"/>
            <a:ext cx="2857500" cy="6143668"/>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071802" y="0"/>
            <a:ext cx="1777346" cy="523220"/>
          </a:xfrm>
          <a:prstGeom prst="rect">
            <a:avLst/>
          </a:prstGeom>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r>
              <a:rPr lang="en-US" sz="2800" b="1" dirty="0" smtClean="0"/>
              <a:t>4. Proteins</a:t>
            </a:r>
            <a:endParaRPr lang="en-US" sz="2800" b="1" dirty="0" smtClean="0"/>
          </a:p>
        </p:txBody>
      </p:sp>
      <p:sp>
        <p:nvSpPr>
          <p:cNvPr id="28673" name="Rectangle 1"/>
          <p:cNvSpPr>
            <a:spLocks noChangeArrowheads="1"/>
          </p:cNvSpPr>
          <p:nvPr/>
        </p:nvSpPr>
        <p:spPr bwMode="auto">
          <a:xfrm>
            <a:off x="0" y="0"/>
            <a:ext cx="7072329" cy="6940361"/>
          </a:xfrm>
          <a:prstGeom prst="rect">
            <a:avLst/>
          </a:prstGeom>
          <a:noFill/>
          <a:ln w="9525">
            <a:noFill/>
            <a:miter lim="800000"/>
          </a:ln>
          <a:effectLst/>
        </p:spPr>
        <p:txBody>
          <a:bodyPr vert="horz" wrap="square" lIns="0" tIns="0" rIns="0" bIns="45720" numCol="1" anchor="ctr" anchorCtr="0" compatLnSpc="1">
            <a:spAutoFit/>
          </a:bodyPr>
          <a:lstStyle/>
          <a:p>
            <a:endParaRPr lang="en-US" sz="2800" b="1" dirty="0" smtClean="0"/>
          </a:p>
          <a:p>
            <a:r>
              <a:rPr lang="en-US" sz="2800" dirty="0" smtClean="0"/>
              <a:t>Found in animal manure, sewage </a:t>
            </a:r>
            <a:r>
              <a:rPr lang="en-US" sz="2800" dirty="0" smtClean="0"/>
              <a:t>sludge</a:t>
            </a:r>
            <a:endParaRPr lang="en-US" sz="2800" dirty="0" smtClean="0"/>
          </a:p>
          <a:p>
            <a:endParaRPr lang="en-US" sz="2800" dirty="0" smtClean="0"/>
          </a:p>
          <a:p>
            <a:r>
              <a:rPr lang="en-US" sz="2800" b="1" dirty="0" smtClean="0"/>
              <a:t>Structure:</a:t>
            </a:r>
            <a:r>
              <a:rPr lang="en-US" sz="2800" dirty="0" smtClean="0"/>
              <a:t> Polymers of </a:t>
            </a:r>
            <a:r>
              <a:rPr lang="en-US" sz="2800" b="1" dirty="0" smtClean="0"/>
              <a:t>amino acids</a:t>
            </a:r>
            <a:r>
              <a:rPr lang="en-US" sz="2800" dirty="0" smtClean="0"/>
              <a:t> joined by peptide bonds, structured into primary to tertiary/quaternary configurations</a:t>
            </a:r>
            <a:r>
              <a:rPr lang="en-US" sz="2800" dirty="0" smtClean="0"/>
              <a:t>.</a:t>
            </a:r>
            <a:endParaRPr lang="en-US" sz="2800" dirty="0" smtClean="0"/>
          </a:p>
          <a:p>
            <a:endParaRPr lang="en-US" sz="2800" dirty="0" smtClean="0"/>
          </a:p>
          <a:p>
            <a:r>
              <a:rPr lang="en-US" sz="2800" b="1" dirty="0" smtClean="0"/>
              <a:t>Hydrolysis:</a:t>
            </a:r>
            <a:r>
              <a:rPr lang="en-US" sz="2800" dirty="0" smtClean="0"/>
              <a:t> Proteases and peptidases break proteins down into peptides and then free amino acids</a:t>
            </a:r>
            <a:r>
              <a:rPr lang="en-US" sz="2800" dirty="0" smtClean="0"/>
              <a:t>.</a:t>
            </a:r>
            <a:endParaRPr lang="en-US" sz="2800" dirty="0" smtClean="0"/>
          </a:p>
          <a:p>
            <a:endParaRPr lang="en-US" sz="2800" dirty="0" smtClean="0"/>
          </a:p>
          <a:p>
            <a:r>
              <a:rPr lang="en-US" sz="2800" b="1" dirty="0" smtClean="0"/>
              <a:t>Impact on </a:t>
            </a:r>
            <a:r>
              <a:rPr lang="en-US" sz="2800" b="1" dirty="0" err="1" smtClean="0"/>
              <a:t>Methanisation</a:t>
            </a:r>
            <a:r>
              <a:rPr lang="en-US" sz="2800" b="1" dirty="0" smtClean="0"/>
              <a:t>:</a:t>
            </a:r>
            <a:r>
              <a:rPr lang="en-US" sz="2800" dirty="0" smtClean="0"/>
              <a:t> </a:t>
            </a:r>
            <a:r>
              <a:rPr lang="en-US" sz="2800" dirty="0" smtClean="0"/>
              <a:t>releases </a:t>
            </a:r>
            <a:r>
              <a:rPr lang="en-US" sz="2800" b="1" dirty="0" err="1" smtClean="0"/>
              <a:t>ammoniacal</a:t>
            </a:r>
            <a:r>
              <a:rPr lang="en-US" sz="2800" b="1" dirty="0" smtClean="0"/>
              <a:t> nitrogen </a:t>
            </a:r>
            <a:r>
              <a:rPr lang="en-US" sz="2800" dirty="0" smtClean="0"/>
              <a:t>While </a:t>
            </a:r>
            <a:r>
              <a:rPr lang="en-US" sz="2800" dirty="0" smtClean="0"/>
              <a:t>ammonia is an essential nutrient, high concentrations make it a </a:t>
            </a:r>
            <a:r>
              <a:rPr lang="en-US" sz="2800" b="1" dirty="0" smtClean="0"/>
              <a:t>major inhibitor</a:t>
            </a:r>
            <a:r>
              <a:rPr lang="en-US" sz="2800" dirty="0" smtClean="0"/>
              <a:t> of </a:t>
            </a:r>
            <a:r>
              <a:rPr lang="en-US" sz="2800" dirty="0" err="1" smtClean="0"/>
              <a:t>methanogenesis</a:t>
            </a:r>
            <a:r>
              <a:rPr lang="en-US" sz="2800" dirty="0" smtClean="0"/>
              <a:t>.</a:t>
            </a:r>
            <a:endParaRPr lang="en-US" sz="2800" dirty="0" smtClean="0"/>
          </a:p>
          <a:p>
            <a:pPr marL="0" marR="0" lvl="0" indent="0" algn="l" defTabSz="914400" rtl="0" eaLnBrk="0" fontAlgn="base" latinLnBrk="0" hangingPunct="0">
              <a:lnSpc>
                <a:spcPct val="100000"/>
              </a:lnSpc>
              <a:spcBef>
                <a:spcPct val="0"/>
              </a:spcBef>
              <a:spcAft>
                <a:spcPct val="0"/>
              </a:spcAft>
              <a:buClrTx/>
              <a:buSzTx/>
              <a:buFontTx/>
              <a:buNone/>
            </a:pPr>
            <a:endParaRPr kumimoji="0" lang="fr-FR" sz="2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pic>
        <p:nvPicPr>
          <p:cNvPr id="30722" name="Picture 2" descr="Protein Synthesis Animation Gifs at Best Animations"/>
          <p:cNvPicPr>
            <a:picLocks noChangeAspect="1" noChangeArrowheads="1" noCrop="1"/>
          </p:cNvPicPr>
          <p:nvPr/>
        </p:nvPicPr>
        <p:blipFill>
          <a:blip r:embed="rId1">
            <a:clrChange>
              <a:clrFrom>
                <a:srgbClr val="000000"/>
              </a:clrFrom>
              <a:clrTo>
                <a:srgbClr val="000000">
                  <a:alpha val="0"/>
                </a:srgbClr>
              </a:clrTo>
            </a:clrChange>
          </a:blip>
          <a:srcRect/>
          <a:stretch>
            <a:fillRect/>
          </a:stretch>
        </p:blipFill>
        <p:spPr bwMode="auto">
          <a:xfrm>
            <a:off x="7000892" y="571480"/>
            <a:ext cx="2143108" cy="571504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3" name="Picture 9" descr="2.808.800+ Microbes Fotografías de stock, fotos e imágenes libres de ..."/>
          <p:cNvPicPr>
            <a:picLocks noChangeAspect="1" noChangeArrowheads="1"/>
          </p:cNvPicPr>
          <p:nvPr/>
        </p:nvPicPr>
        <p:blipFill>
          <a:blip r:embed="rId1"/>
          <a:srcRect/>
          <a:stretch>
            <a:fillRect/>
          </a:stretch>
        </p:blipFill>
        <p:spPr bwMode="auto">
          <a:xfrm>
            <a:off x="7358050" y="285728"/>
            <a:ext cx="1785950" cy="1785950"/>
          </a:xfrm>
          <a:prstGeom prst="rect">
            <a:avLst/>
          </a:prstGeom>
          <a:noFill/>
        </p:spPr>
      </p:pic>
      <p:pic>
        <p:nvPicPr>
          <p:cNvPr id="6147" name="Picture 3"/>
          <p:cNvPicPr>
            <a:picLocks noChangeAspect="1" noChangeArrowheads="1"/>
          </p:cNvPicPr>
          <p:nvPr/>
        </p:nvPicPr>
        <p:blipFill>
          <a:blip r:embed="rId2"/>
          <a:srcRect/>
          <a:stretch>
            <a:fillRect/>
          </a:stretch>
        </p:blipFill>
        <p:spPr bwMode="auto">
          <a:xfrm>
            <a:off x="0" y="1857364"/>
            <a:ext cx="9144000" cy="5000636"/>
          </a:xfrm>
          <a:prstGeom prst="rect">
            <a:avLst/>
          </a:prstGeom>
          <a:noFill/>
          <a:ln w="9525">
            <a:noFill/>
            <a:miter lim="800000"/>
            <a:headEnd/>
            <a:tailEnd/>
          </a:ln>
          <a:effectLst/>
        </p:spPr>
      </p:pic>
      <p:sp>
        <p:nvSpPr>
          <p:cNvPr id="4" name="Titre 3"/>
          <p:cNvSpPr>
            <a:spLocks noGrp="1"/>
          </p:cNvSpPr>
          <p:nvPr>
            <p:ph type="ctrTitle"/>
          </p:nvPr>
        </p:nvSpPr>
        <p:spPr>
          <a:xfrm>
            <a:off x="1142976" y="1928802"/>
            <a:ext cx="7772400" cy="1470025"/>
          </a:xfrm>
        </p:spPr>
        <p:txBody>
          <a:bodyPr>
            <a:noAutofit/>
          </a:bodyPr>
          <a:lstStyle/>
          <a:p>
            <a:r>
              <a:rPr lang="fr-FR" sz="2800" b="1" dirty="0" err="1" smtClean="0"/>
              <a:t>Microbiology</a:t>
            </a:r>
            <a:r>
              <a:rPr lang="fr-FR" sz="2800" b="1" dirty="0" smtClean="0"/>
              <a:t> </a:t>
            </a:r>
            <a:r>
              <a:rPr lang="fr-FR" sz="2800" b="1" dirty="0"/>
              <a:t>and </a:t>
            </a:r>
            <a:r>
              <a:rPr lang="fr-FR" sz="2800" b="1" dirty="0" err="1"/>
              <a:t>Energy</a:t>
            </a:r>
            <a:r>
              <a:rPr lang="fr-FR" sz="2800" b="1" dirty="0"/>
              <a:t> </a:t>
            </a:r>
            <a:r>
              <a:rPr lang="fr-FR" sz="2800" b="1" dirty="0" err="1"/>
              <a:t>Metabolism</a:t>
            </a:r>
            <a:br>
              <a:rPr lang="fr-FR" sz="2800" b="1" dirty="0"/>
            </a:br>
            <a:r>
              <a:rPr lang="fr-FR" sz="2800" b="1" dirty="0" err="1"/>
              <a:t>Aerobiosis</a:t>
            </a:r>
            <a:r>
              <a:rPr lang="fr-FR" sz="2800" b="1" dirty="0"/>
              <a:t> vs. </a:t>
            </a:r>
            <a:r>
              <a:rPr lang="fr-FR" sz="2800" b="1" dirty="0" err="1"/>
              <a:t>Anaerobiosis</a:t>
            </a:r>
            <a:r>
              <a:rPr lang="fr-FR" sz="2800" b="1" dirty="0" smtClean="0"/>
              <a:t>:</a:t>
            </a:r>
            <a:br>
              <a:rPr lang="fr-FR" sz="2800" b="1" dirty="0" smtClean="0"/>
            </a:br>
            <a:br>
              <a:rPr lang="fr-FR" sz="2800" b="1" dirty="0" smtClean="0"/>
            </a:br>
            <a:br>
              <a:rPr lang="fr-FR" sz="2800" b="1" dirty="0" smtClean="0"/>
            </a:br>
            <a:br>
              <a:rPr lang="fr-FR" sz="2800" dirty="0"/>
            </a:br>
            <a:br>
              <a:rPr lang="fr-FR" sz="2800" dirty="0"/>
            </a:br>
            <a:br>
              <a:rPr lang="fr-FR" sz="2800" dirty="0" smtClean="0"/>
            </a:br>
            <a:br>
              <a:rPr lang="en-US" sz="2800" dirty="0"/>
            </a:br>
            <a:br>
              <a:rPr lang="en-US" sz="2800" dirty="0"/>
            </a:br>
            <a:endParaRPr lang="fr-FR" sz="2800" dirty="0"/>
          </a:p>
        </p:txBody>
      </p:sp>
      <p:pic>
        <p:nvPicPr>
          <p:cNvPr id="6146" name="Picture 2" descr="Oil-Dri Corporation - Creating Value From Sorbent Minerals"/>
          <p:cNvPicPr>
            <a:picLocks noChangeAspect="1" noChangeArrowheads="1" noCrop="1"/>
          </p:cNvPicPr>
          <p:nvPr/>
        </p:nvPicPr>
        <p:blipFill>
          <a:blip r:embed="rId3" cstate="print"/>
          <a:srcRect/>
          <a:stretch>
            <a:fillRect/>
          </a:stretch>
        </p:blipFill>
        <p:spPr bwMode="auto">
          <a:xfrm>
            <a:off x="-642974" y="214291"/>
            <a:ext cx="4357718" cy="1928826"/>
          </a:xfrm>
          <a:prstGeom prst="rect">
            <a:avLst/>
          </a:prstGeom>
          <a:noFill/>
        </p:spPr>
      </p:pic>
      <p:sp>
        <p:nvSpPr>
          <p:cNvPr id="6149" name="AutoShape 5" descr="Microbiome Vector Art, Icons, and Graphics for Free Downloa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fr-FR"/>
          </a:p>
        </p:txBody>
      </p:sp>
      <p:sp>
        <p:nvSpPr>
          <p:cNvPr id="6151" name="AutoShape 7" descr="Microbiome Vector Art, Icons, and Graphics for Free Downloa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fr-F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785786" y="1571612"/>
            <a:ext cx="7772400" cy="1470025"/>
          </a:xfrm>
        </p:spPr>
        <p:txBody>
          <a:bodyPr>
            <a:noAutofit/>
          </a:bodyPr>
          <a:lstStyle/>
          <a:p>
            <a:r>
              <a:rPr lang="fr-FR" sz="2800" b="1" dirty="0" err="1" smtClean="0"/>
              <a:t>Microbiology</a:t>
            </a:r>
            <a:r>
              <a:rPr lang="fr-FR" sz="2800" b="1" dirty="0" smtClean="0"/>
              <a:t> </a:t>
            </a:r>
            <a:r>
              <a:rPr lang="fr-FR" sz="2800" b="1" dirty="0"/>
              <a:t>and </a:t>
            </a:r>
            <a:r>
              <a:rPr lang="fr-FR" sz="2800" b="1" dirty="0" err="1"/>
              <a:t>Energy</a:t>
            </a:r>
            <a:r>
              <a:rPr lang="fr-FR" sz="2800" b="1" dirty="0"/>
              <a:t> </a:t>
            </a:r>
            <a:r>
              <a:rPr lang="fr-FR" sz="2800" b="1" dirty="0" err="1"/>
              <a:t>Metabolism</a:t>
            </a:r>
            <a:br>
              <a:rPr lang="fr-FR" sz="2800" b="1" dirty="0"/>
            </a:br>
            <a:br>
              <a:rPr lang="fr-FR" sz="2800" b="1" dirty="0" smtClean="0"/>
            </a:br>
            <a:br>
              <a:rPr lang="fr-FR" sz="2800" b="1" dirty="0" smtClean="0"/>
            </a:br>
            <a:br>
              <a:rPr lang="fr-FR" sz="2800" b="1" dirty="0" smtClean="0"/>
            </a:br>
            <a:br>
              <a:rPr lang="fr-FR" sz="2800" dirty="0"/>
            </a:br>
            <a:br>
              <a:rPr lang="fr-FR" sz="2800" dirty="0"/>
            </a:br>
            <a:br>
              <a:rPr lang="fr-FR" sz="2800" dirty="0" smtClean="0"/>
            </a:br>
            <a:br>
              <a:rPr lang="en-US" sz="2800" dirty="0"/>
            </a:br>
            <a:br>
              <a:rPr lang="en-US" sz="2800" dirty="0"/>
            </a:br>
            <a:endParaRPr lang="fr-FR" sz="2800" dirty="0"/>
          </a:p>
        </p:txBody>
      </p:sp>
      <p:sp>
        <p:nvSpPr>
          <p:cNvPr id="6149" name="AutoShape 5" descr="Microbiome Vector Art, Icons, and Graphics for Free Downloa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fr-FR"/>
          </a:p>
        </p:txBody>
      </p:sp>
      <p:sp>
        <p:nvSpPr>
          <p:cNvPr id="6151" name="AutoShape 7" descr="Microbiome Vector Art, Icons, and Graphics for Free Downloa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fr-FR"/>
          </a:p>
        </p:txBody>
      </p:sp>
      <p:sp>
        <p:nvSpPr>
          <p:cNvPr id="2049" name="Rectangle 1"/>
          <p:cNvSpPr>
            <a:spLocks noChangeArrowheads="1"/>
          </p:cNvSpPr>
          <p:nvPr/>
        </p:nvSpPr>
        <p:spPr bwMode="auto">
          <a:xfrm>
            <a:off x="0" y="3487847"/>
            <a:ext cx="9144000" cy="3370153"/>
          </a:xfrm>
          <a:prstGeom prst="rect">
            <a:avLst/>
          </a:prstGeom>
          <a:noFill/>
          <a:ln w="9525">
            <a:noFill/>
            <a:miter lim="800000"/>
          </a:ln>
          <a:effectLst/>
        </p:spPr>
        <p:txBody>
          <a:bodyPr vert="horz" wrap="square" lIns="0" tIns="0" rIns="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Char char="•"/>
            </a:pPr>
            <a:r>
              <a:rPr kumimoji="0" lang="fr-FR" sz="2400" b="1" i="0" u="none" strike="noStrike" cap="none" normalizeH="0" baseline="0" dirty="0" err="1" smtClean="0">
                <a:ln>
                  <a:noFill/>
                </a:ln>
                <a:solidFill>
                  <a:schemeClr val="tx1"/>
                </a:solidFill>
                <a:effectLst/>
                <a:latin typeface="Google Sans Text"/>
                <a:cs typeface="Arial" panose="020B0604020202020204" pitchFamily="34" charset="0"/>
              </a:rPr>
              <a:t>Role</a:t>
            </a:r>
            <a:r>
              <a:rPr kumimoji="0" lang="fr-FR" sz="2400" b="1" i="0" u="none" strike="noStrike" cap="none" normalizeH="0" baseline="0" dirty="0" smtClean="0">
                <a:ln>
                  <a:noFill/>
                </a:ln>
                <a:solidFill>
                  <a:schemeClr val="tx1"/>
                </a:solidFill>
                <a:effectLst/>
                <a:latin typeface="Google Sans Text"/>
                <a:cs typeface="Arial" panose="020B0604020202020204" pitchFamily="34" charset="0"/>
              </a:rPr>
              <a:t> of </a:t>
            </a:r>
            <a:r>
              <a:rPr kumimoji="0" lang="fr-FR" sz="2400" b="1" i="0" u="none" strike="noStrike" cap="none" normalizeH="0" baseline="0" dirty="0" err="1" smtClean="0">
                <a:ln>
                  <a:noFill/>
                </a:ln>
                <a:solidFill>
                  <a:schemeClr val="tx1"/>
                </a:solidFill>
                <a:effectLst/>
                <a:latin typeface="Google Sans Text"/>
                <a:cs typeface="Arial" panose="020B0604020202020204" pitchFamily="34" charset="0"/>
              </a:rPr>
              <a:t>Bacteria</a:t>
            </a:r>
            <a:r>
              <a:rPr kumimoji="0" lang="fr-FR" sz="2400" b="1" i="0" u="none" strike="noStrike" cap="none" normalizeH="0" baseline="0" dirty="0" smtClean="0">
                <a:ln>
                  <a:noFill/>
                </a:ln>
                <a:solidFill>
                  <a:schemeClr val="tx1"/>
                </a:solidFill>
                <a:effectLst/>
                <a:latin typeface="Google Sans Text"/>
                <a:cs typeface="Arial" panose="020B0604020202020204" pitchFamily="34" charset="0"/>
              </a:rPr>
              <a:t>:</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They</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secrete</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hydrolytic</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enzymes and</a:t>
            </a:r>
            <a:r>
              <a:rPr kumimoji="0" lang="fr-FR" sz="2400" b="0" i="0" u="none" strike="noStrike" cap="none" normalizeH="0" dirty="0" smtClean="0">
                <a:ln>
                  <a:noFill/>
                </a:ln>
                <a:solidFill>
                  <a:schemeClr val="tx1"/>
                </a:solidFill>
                <a:effectLst/>
                <a:latin typeface="Google Sans Text"/>
                <a:cs typeface="Arial" panose="020B0604020202020204" pitchFamily="34" charset="0"/>
              </a:rPr>
              <a:t> </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ferment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monomers</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into</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(Volatile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Fatty</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Acids</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Co2 </a:t>
            </a:r>
            <a:r>
              <a:rPr lang="fr-FR" sz="2400" dirty="0" smtClean="0">
                <a:latin typeface="Google Sans Text"/>
                <a:cs typeface="Arial" panose="020B0604020202020204" pitchFamily="34" charset="0"/>
              </a:rPr>
              <a:t>and H2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They</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grow</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rapidly</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doubling</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time of a few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hours</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a:t>
            </a:r>
            <a:endParaRPr kumimoji="0" lang="fr-FR" sz="2400" b="0" i="0" u="none" strike="noStrike" cap="none" normalizeH="0" baseline="0" dirty="0" smtClean="0">
              <a:ln>
                <a:noFill/>
              </a:ln>
              <a:solidFill>
                <a:schemeClr val="tx1"/>
              </a:solidFill>
              <a:effectLst/>
              <a:latin typeface="Google Sans Text"/>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Char char="•"/>
            </a:pPr>
            <a:endParaRPr kumimoji="0" lang="fr-FR" sz="2400" b="0" i="0" u="none" strike="noStrike" cap="none" normalizeH="0" baseline="0" dirty="0" smtClean="0">
              <a:ln>
                <a:noFill/>
              </a:ln>
              <a:solidFill>
                <a:schemeClr val="tx1"/>
              </a:solidFill>
              <a:effectLst/>
              <a:latin typeface="Google Sans Tex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pPr>
            <a:r>
              <a:rPr kumimoji="0" lang="fr-FR" sz="2400" b="1" i="0" u="none" strike="noStrike" cap="none" normalizeH="0" baseline="0" dirty="0" err="1" smtClean="0">
                <a:ln>
                  <a:noFill/>
                </a:ln>
                <a:solidFill>
                  <a:schemeClr val="tx1"/>
                </a:solidFill>
                <a:effectLst/>
                <a:latin typeface="Google Sans Text"/>
                <a:cs typeface="Arial" panose="020B0604020202020204" pitchFamily="34" charset="0"/>
              </a:rPr>
              <a:t>Role</a:t>
            </a:r>
            <a:r>
              <a:rPr kumimoji="0" lang="fr-FR" sz="2400" b="1" i="0" u="none" strike="noStrike" cap="none" normalizeH="0" baseline="0" dirty="0" smtClean="0">
                <a:ln>
                  <a:noFill/>
                </a:ln>
                <a:solidFill>
                  <a:schemeClr val="tx1"/>
                </a:solidFill>
                <a:effectLst/>
                <a:latin typeface="Google Sans Text"/>
                <a:cs typeface="Arial" panose="020B0604020202020204" pitchFamily="34" charset="0"/>
              </a:rPr>
              <a:t> of </a:t>
            </a:r>
            <a:r>
              <a:rPr kumimoji="0" lang="fr-FR" sz="2400" b="1" i="0" u="none" strike="noStrike" cap="none" normalizeH="0" baseline="0" dirty="0" err="1" smtClean="0">
                <a:ln>
                  <a:noFill/>
                </a:ln>
                <a:solidFill>
                  <a:schemeClr val="tx1"/>
                </a:solidFill>
                <a:effectLst/>
                <a:latin typeface="Google Sans Text"/>
                <a:cs typeface="Arial" panose="020B0604020202020204" pitchFamily="34" charset="0"/>
              </a:rPr>
              <a:t>Methanogenic</a:t>
            </a:r>
            <a:r>
              <a:rPr kumimoji="0" lang="fr-FR" sz="2400" b="1"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400" b="1" i="0" u="none" strike="noStrike" cap="none" normalizeH="0" baseline="0" dirty="0" err="1" smtClean="0">
                <a:ln>
                  <a:noFill/>
                </a:ln>
                <a:solidFill>
                  <a:schemeClr val="tx1"/>
                </a:solidFill>
                <a:effectLst/>
                <a:latin typeface="Google Sans Text"/>
                <a:cs typeface="Arial" panose="020B0604020202020204" pitchFamily="34" charset="0"/>
              </a:rPr>
              <a:t>Archaea</a:t>
            </a:r>
            <a:r>
              <a:rPr kumimoji="0" lang="fr-FR" sz="2400" b="1" i="0" u="none" strike="noStrike" cap="none" normalizeH="0" baseline="0" dirty="0" smtClean="0">
                <a:ln>
                  <a:noFill/>
                </a:ln>
                <a:solidFill>
                  <a:schemeClr val="tx1"/>
                </a:solidFill>
                <a:effectLst/>
                <a:latin typeface="Google Sans Text"/>
                <a:cs typeface="Arial" panose="020B0604020202020204" pitchFamily="34" charset="0"/>
              </a:rPr>
              <a:t>:</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400" b="1" i="0" u="none" strike="noStrike" cap="none" normalizeH="0" baseline="0" dirty="0" smtClean="0">
                <a:ln>
                  <a:noFill/>
                </a:ln>
                <a:solidFill>
                  <a:schemeClr val="tx1"/>
                </a:solidFill>
                <a:effectLst/>
                <a:latin typeface="Google Sans Text"/>
                <a:cs typeface="Arial" panose="020B0604020202020204" pitchFamily="34" charset="0"/>
              </a:rPr>
              <a:t>Strict </a:t>
            </a:r>
            <a:r>
              <a:rPr kumimoji="0" lang="fr-FR" sz="2400" b="1" i="0" u="none" strike="noStrike" cap="none" normalizeH="0" baseline="0" dirty="0" err="1" smtClean="0">
                <a:ln>
                  <a:noFill/>
                </a:ln>
                <a:solidFill>
                  <a:schemeClr val="tx1"/>
                </a:solidFill>
                <a:effectLst/>
                <a:latin typeface="Google Sans Text"/>
                <a:cs typeface="Arial" panose="020B0604020202020204" pitchFamily="34" charset="0"/>
              </a:rPr>
              <a:t>anaerobic</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organisms</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They</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consume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acetate</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H2, and CO2 to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form</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CH4.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Their</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growth</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rate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is</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very</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slow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doubling</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time of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several</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days</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and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they</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are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highly</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sensitive to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environmental</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variations (pH, thermal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shock</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presence</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of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oxygen</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 </a:t>
            </a:r>
            <a:r>
              <a:rPr kumimoji="0" lang="fr-FR" sz="2400" b="0" i="0" u="none" strike="noStrike" cap="none" normalizeH="0" baseline="0" dirty="0" err="1" smtClean="0">
                <a:ln>
                  <a:noFill/>
                </a:ln>
                <a:solidFill>
                  <a:schemeClr val="tx1"/>
                </a:solidFill>
                <a:effectLst/>
                <a:latin typeface="Google Sans Text"/>
                <a:cs typeface="Arial" panose="020B0604020202020204" pitchFamily="34" charset="0"/>
              </a:rPr>
              <a:t>inhibitors</a:t>
            </a:r>
            <a:r>
              <a:rPr kumimoji="0" lang="fr-FR" sz="2400" b="0" i="0" u="none" strike="noStrike" cap="none" normalizeH="0" baseline="0" dirty="0" smtClean="0">
                <a:ln>
                  <a:noFill/>
                </a:ln>
                <a:solidFill>
                  <a:schemeClr val="tx1"/>
                </a:solidFill>
                <a:effectLst/>
                <a:latin typeface="Google Sans Text"/>
                <a:cs typeface="Arial" panose="020B0604020202020204" pitchFamily="34" charset="0"/>
              </a:rPr>
              <a:t>).</a:t>
            </a:r>
            <a:endParaRPr kumimoji="0" lang="fr-FR" sz="2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pic>
        <p:nvPicPr>
          <p:cNvPr id="31746" name="Picture 2" descr="Bacteria GIF - Bacteria Microscope Under The Microscope - Discover ..."/>
          <p:cNvPicPr>
            <a:picLocks noChangeAspect="1" noChangeArrowheads="1" noCrop="1"/>
          </p:cNvPicPr>
          <p:nvPr/>
        </p:nvPicPr>
        <p:blipFill>
          <a:blip r:embed="rId1"/>
          <a:srcRect/>
          <a:stretch>
            <a:fillRect/>
          </a:stretch>
        </p:blipFill>
        <p:spPr bwMode="auto">
          <a:xfrm>
            <a:off x="0" y="714356"/>
            <a:ext cx="9144000" cy="2500318"/>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6659</Words>
  <Application>WPS Presentation</Application>
  <PresentationFormat>Affichage à l'écran (4:3)</PresentationFormat>
  <Paragraphs>101</Paragraphs>
  <Slides>19</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19</vt:i4>
      </vt:variant>
    </vt:vector>
  </HeadingPairs>
  <TitlesOfParts>
    <vt:vector size="29" baseType="lpstr">
      <vt:lpstr>Arial</vt:lpstr>
      <vt:lpstr>SimSun</vt:lpstr>
      <vt:lpstr>Wingdings</vt:lpstr>
      <vt:lpstr>Microsoft YaHei</vt:lpstr>
      <vt:lpstr>Arial Unicode MS</vt:lpstr>
      <vt:lpstr>Calibri</vt:lpstr>
      <vt:lpstr>Times New Roman</vt:lpstr>
      <vt:lpstr>Google Sans Text</vt:lpstr>
      <vt:lpstr>Segoe Print</vt:lpstr>
      <vt:lpstr>Thème Office</vt:lpstr>
      <vt:lpstr>PowerPoint 演示文稿</vt:lpstr>
      <vt:lpstr>PARTIE 1 : Présentation du Module    Intitulé de la matière : UEF1.5.2 — Méthanisation et Biogaz : phase 1   Volume horaire : 67.5h (Cours + Travaux Pratiques)  Crédits : 6 | Coefficient : 3 Duration: 13 weeks Instructor: Dr. Samia CHARIFI Contact: Samia.charifi@univ-biskra.dz  </vt:lpstr>
      <vt:lpstr>PowerPoint 演示文稿</vt:lpstr>
      <vt:lpstr>         Évaluation :      Examen final (60%) Contrôle continu (40%) : comprenant la participation 2pts, Exposé 2pts de 2 courtes interrogations 6 pts.  </vt:lpstr>
      <vt:lpstr> INTRODUCTION	Pré requis  Partie 1 :  I. Valorisation des déchets par méthanisation I.1 Gestion des déchets   I.2.Traitement biologique des déchets (généralités)   I.2.1. Principaux déchets concernés   I.2.2. Métabolismes énergétiques et leurs incidences I.2.2.1 Aspects théoriques   .2.2.2 Respiration aérobie I.2.2.3 Respiration anaérobie et fermentations   I.2.2.4 Incidences pratiques II. Digestion Anaérobie des déchets : BIOMÉTHANISATION   II.1. Définition II. 2. Les étapes métaboliques de la méthanisation   II.2.1 Hydrolyse et acidogénèse II.2.2. Acétogènèse   II.2.3. Méthanogènèse </vt:lpstr>
      <vt:lpstr> II.3. Les paramètres de la fermentation méthanique   II.3.1. La température II.3.2. Le potentiel Red Ox   II.3.3. Le potentiel à hydrogène et les équilibres tampons II.3.4. La pression partielle en hydrogène   II.3.5. Les besoins en nutriment II.3.6. Rapport C/N	   II.3.7.Degré d’humidité	 II.3.8.	Prétraitements   II.3.6. Les inhibiteurs de la méthanisation III.4. Biogaz   III.4.1. Définition III.4.2. Caractérisation du biogaz   III.4.2.1. La composition chimique de biogaz III.4.2.2. Les caractéristiques du biogaz   III.4.2.3. La valorisation de biogaz </vt:lpstr>
      <vt:lpstr>III.5. Les réacteurs de méthanisation III.5.1. Classification selon le mode d’alimentation III.5.2. Classification selon le type de substrat   III.5.3. Classification selon le nombre d’étapes III.6. Système de purification du gaz   III.6.1. Système d’élimination de CO2 III.6.2. Système d’élimination de l’H2S   III.7. Avantages et inconvénients de la digestion anaérobie IV. Le rumen</vt:lpstr>
      <vt:lpstr>    "By the end of this module, you will be expected to master the natural depollution and energy recovery process known as anaerobic digestion (methanisation).  You will understand how to transform livestock effluents and organic waste into energy</vt:lpstr>
      <vt:lpstr> Anaerobic Digestion (Methanisation): It is a natural biological process of organic matter degradation driven by a complex consortium of microorganisms operating in the complete absence of oxygen (anoxic / anaerobic environment). To Generate energy  </vt:lpstr>
      <vt:lpstr>         Why Use Anaerobic Digestion?   Waste Management and Treatment: Reduction of the pollutant load from livestock effluents, sewage sludge (boues d'épuration), and agri-food waste. Energy Transition: Production of renewable, dispatchable (storable) energy. Environmental Protection: Mitigation of gas emissions (atmospheric methane has a global warming potential 28 times higher than CO2 and odor reduction.  </vt:lpstr>
      <vt:lpstr>3. Main Types of Substrates Involved          Agricultural: Slurry , manure, crop residues. Urban: Sewage sludge from wastewater treatment plants , organic fraction of municipal solid waste . Industrial: Slaughterhouse waste, agri-food industry waste.   </vt:lpstr>
      <vt:lpstr>PowerPoint 演示文稿</vt:lpstr>
      <vt:lpstr>Review of Fundamental Prerequisites A. Biochemistry and Cellular Biology Organic Macromolecules:     </vt:lpstr>
      <vt:lpstr>COURSE PREREQUISITES  BIOCHEMISTRY: MACROMOLECULAR STRUCTURES </vt:lpstr>
      <vt:lpstr>PowerPoint 演示文稿</vt:lpstr>
      <vt:lpstr>PowerPoint 演示文稿</vt:lpstr>
      <vt:lpstr>PowerPoint 演示文稿</vt:lpstr>
      <vt:lpstr>Microbiology and Energy Metabolism Aerobiosis vs. Anaerobiosis:        </vt:lpstr>
      <vt:lpstr>Microbiology and Energy Metabolism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pc</dc:creator>
  <cp:lastModifiedBy>pc</cp:lastModifiedBy>
  <cp:revision>21</cp:revision>
  <dcterms:created xsi:type="dcterms:W3CDTF">2026-09-17T13:51:00Z</dcterms:created>
  <dcterms:modified xsi:type="dcterms:W3CDTF">2026-09-28T16:29:47Z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E48A95AFEA0C473692A9173389FC3212_12</vt:lpwstr>
  </property>
  <property fmtid="{D5CDD505-2E9C-101B-9397-08002B2CF9AE}" pid="3" name="KSOProductBuildVer">
    <vt:lpwstr>1036-12.1.0.28485</vt:lpwstr>
  </property>
</Properties>
</file>