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1276" y="-2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C3E70C3-3D9A-496E-AA8D-9F976DE6D2C8}" type="datetimeFigureOut">
              <a:rPr lang="fr-FR" smtClean="0"/>
              <a:pPr/>
              <a:t>24/09/2026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35A77E-A0BE-44FE-8DBF-9CE23345E10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3E70C3-3D9A-496E-AA8D-9F976DE6D2C8}" type="datetimeFigureOut">
              <a:rPr lang="fr-FR" smtClean="0"/>
              <a:pPr/>
              <a:t>24/09/2026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35A77E-A0BE-44FE-8DBF-9CE23345E10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op Animated GIF | Interesting science facts, Science facts, Dna artwork"/>
          <p:cNvPicPr>
            <a:picLocks noChangeAspect="1" noChangeArrowheads="1" noCrop="1"/>
          </p:cNvPicPr>
          <p:nvPr/>
        </p:nvPicPr>
        <p:blipFill>
          <a:blip r:embed="rId2"/>
          <a:srcRect/>
          <a:stretch>
            <a:fillRect/>
          </a:stretch>
        </p:blipFill>
        <p:spPr bwMode="auto">
          <a:xfrm>
            <a:off x="0" y="0"/>
            <a:ext cx="9144000" cy="6858000"/>
          </a:xfrm>
          <a:prstGeom prst="rect">
            <a:avLst/>
          </a:prstGeom>
          <a:noFill/>
        </p:spPr>
      </p:pic>
      <p:sp>
        <p:nvSpPr>
          <p:cNvPr id="2" name="Titre 1"/>
          <p:cNvSpPr>
            <a:spLocks noGrp="1"/>
          </p:cNvSpPr>
          <p:nvPr>
            <p:ph type="ctrTitle"/>
          </p:nvPr>
        </p:nvSpPr>
        <p:spPr/>
        <p:txBody>
          <a:bodyPr/>
          <a:lstStyle/>
          <a:p>
            <a:r>
              <a:rPr lang="en-US" dirty="0" smtClean="0">
                <a:solidFill>
                  <a:srgbClr val="FFFF00"/>
                </a:solidFill>
              </a:rPr>
              <a:t>Molecular Biology and Genetic Engineering</a:t>
            </a:r>
            <a:endParaRPr lang="fr-FR" dirty="0"/>
          </a:p>
        </p:txBody>
      </p:sp>
      <p:sp>
        <p:nvSpPr>
          <p:cNvPr id="3" name="Sous-titre 2"/>
          <p:cNvSpPr>
            <a:spLocks noGrp="1"/>
          </p:cNvSpPr>
          <p:nvPr>
            <p:ph type="subTitle" idx="1"/>
          </p:nvPr>
        </p:nvSpPr>
        <p:spPr>
          <a:xfrm>
            <a:off x="1371600" y="3886200"/>
            <a:ext cx="7558118" cy="1752600"/>
          </a:xfrm>
        </p:spPr>
        <p:txBody>
          <a:bodyPr>
            <a:normAutofit/>
          </a:bodyPr>
          <a:lstStyle/>
          <a:p>
            <a:endParaRPr lang="fr-FR" dirty="0" smtClean="0">
              <a:solidFill>
                <a:srgbClr val="FFFF00"/>
              </a:solidFill>
            </a:endParaRPr>
          </a:p>
          <a:p>
            <a:endParaRPr lang="fr-FR" dirty="0">
              <a:solidFill>
                <a:srgbClr val="FFFF00"/>
              </a:solidFill>
            </a:endParaRPr>
          </a:p>
          <a:p>
            <a:r>
              <a:rPr lang="fr-FR" dirty="0" smtClean="0">
                <a:solidFill>
                  <a:srgbClr val="FFFF00"/>
                </a:solidFill>
              </a:rPr>
              <a:t>                                          Dr. CHARIFI SAMIA </a:t>
            </a:r>
            <a:endParaRPr lang="fr-FR"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na Animated Gif Dna Animated Discover Share Gifs - vrogue.co"/>
          <p:cNvPicPr>
            <a:picLocks noChangeAspect="1" noChangeArrowheads="1" noCrop="1"/>
          </p:cNvPicPr>
          <p:nvPr/>
        </p:nvPicPr>
        <p:blipFill>
          <a:blip r:embed="rId2"/>
          <a:srcRect/>
          <a:stretch>
            <a:fillRect/>
          </a:stretch>
        </p:blipFill>
        <p:spPr bwMode="auto">
          <a:xfrm>
            <a:off x="0" y="0"/>
            <a:ext cx="9144000" cy="6858000"/>
          </a:xfrm>
          <a:prstGeom prst="rect">
            <a:avLst/>
          </a:prstGeom>
          <a:noFill/>
        </p:spPr>
      </p:pic>
      <p:sp>
        <p:nvSpPr>
          <p:cNvPr id="2" name="Titre 1"/>
          <p:cNvSpPr>
            <a:spLocks noGrp="1"/>
          </p:cNvSpPr>
          <p:nvPr>
            <p:ph type="ctrTitle"/>
          </p:nvPr>
        </p:nvSpPr>
        <p:spPr>
          <a:xfrm>
            <a:off x="685800" y="3030545"/>
            <a:ext cx="7772400" cy="1470025"/>
          </a:xfrm>
        </p:spPr>
        <p:txBody>
          <a:bodyPr>
            <a:noAutofit/>
          </a:bodyPr>
          <a:lstStyle/>
          <a:p>
            <a:r>
              <a:rPr lang="en-US" sz="5400" b="1" dirty="0" smtClean="0"/>
              <a:t>Course Presentation</a:t>
            </a:r>
            <a:r>
              <a:rPr lang="en-US" sz="2800" b="1" dirty="0" smtClean="0"/>
              <a:t/>
            </a:r>
            <a:br>
              <a:rPr lang="en-US" sz="2800" b="1" dirty="0" smtClean="0"/>
            </a:br>
            <a:r>
              <a:rPr lang="en-US" sz="2800" b="1" dirty="0" smtClean="0"/>
              <a:t>The course in Molecular Biology and Genetic Engineering focuses on the study of the molecular mechanisms governing cellular function, including DNA replication, transcription, protein translation, and genetic regulation mechanisms. The genetic engineering component addresses techniques for manipulating genetic material, such as PCR, gene cloning, genome editing and the use of these methods in fields such as medicine, agriculture, and biotechnology. The course also explores the ethical implications and industrial applications of modern biotechnologies</a:t>
            </a:r>
            <a:r>
              <a:rPr lang="en-US" sz="2800" dirty="0" smtClean="0"/>
              <a:t>.</a:t>
            </a:r>
            <a:r>
              <a:rPr lang="en-US" sz="2800" dirty="0" smtClean="0">
                <a:solidFill>
                  <a:srgbClr val="FFFF00"/>
                </a:solidFill>
              </a:rPr>
              <a:t/>
            </a:r>
            <a:br>
              <a:rPr lang="en-US" sz="2800" dirty="0" smtClean="0">
                <a:solidFill>
                  <a:srgbClr val="FFFF00"/>
                </a:solidFill>
              </a:rPr>
            </a:br>
            <a:endParaRPr lang="fr-FR" sz="2800" dirty="0">
              <a:solidFill>
                <a:srgbClr val="FFFF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endParaRPr lang="fr-FR"/>
          </a:p>
        </p:txBody>
      </p:sp>
      <p:pic>
        <p:nvPicPr>
          <p:cNvPr id="5122" name="Picture 2" descr="3d Gif De Adn"/>
          <p:cNvPicPr>
            <a:picLocks noChangeAspect="1" noChangeArrowheads="1" noCrop="1"/>
          </p:cNvPicPr>
          <p:nvPr/>
        </p:nvPicPr>
        <p:blipFill>
          <a:blip r:embed="rId2"/>
          <a:srcRect/>
          <a:stretch>
            <a:fillRect/>
          </a:stretch>
        </p:blipFill>
        <p:spPr bwMode="auto">
          <a:xfrm>
            <a:off x="0" y="0"/>
            <a:ext cx="9144000" cy="6858000"/>
          </a:xfrm>
          <a:prstGeom prst="rect">
            <a:avLst/>
          </a:prstGeom>
          <a:noFill/>
        </p:spPr>
      </p:pic>
      <p:sp>
        <p:nvSpPr>
          <p:cNvPr id="7" name="Rectangle 6"/>
          <p:cNvSpPr/>
          <p:nvPr/>
        </p:nvSpPr>
        <p:spPr>
          <a:xfrm>
            <a:off x="214282" y="142852"/>
            <a:ext cx="8929718" cy="6463308"/>
          </a:xfrm>
          <a:prstGeom prst="rect">
            <a:avLst/>
          </a:prstGeom>
        </p:spPr>
        <p:txBody>
          <a:bodyPr wrap="square">
            <a:spAutoFit/>
          </a:bodyPr>
          <a:lstStyle/>
          <a:p>
            <a:r>
              <a:rPr lang="en-US" sz="2800" b="1" dirty="0" smtClean="0"/>
              <a:t>Course Information</a:t>
            </a:r>
          </a:p>
          <a:p>
            <a:endParaRPr lang="en-US" sz="2800" b="1" dirty="0"/>
          </a:p>
          <a:p>
            <a:r>
              <a:rPr lang="en-US" dirty="0" smtClean="0"/>
              <a:t/>
            </a:r>
            <a:br>
              <a:rPr lang="en-US" dirty="0" smtClean="0"/>
            </a:br>
            <a:r>
              <a:rPr lang="en-US" sz="2000" b="1" dirty="0" smtClean="0"/>
              <a:t>University: Mohamed </a:t>
            </a:r>
            <a:r>
              <a:rPr lang="en-US" sz="2000" b="1" dirty="0" err="1" smtClean="0"/>
              <a:t>Khider</a:t>
            </a:r>
            <a:r>
              <a:rPr lang="en-US" sz="2000" b="1" dirty="0" smtClean="0"/>
              <a:t> University of </a:t>
            </a:r>
            <a:r>
              <a:rPr lang="en-US" sz="2000" b="1" dirty="0" err="1" smtClean="0"/>
              <a:t>Biskra</a:t>
            </a:r>
            <a:r>
              <a:rPr lang="en-US" sz="2000" b="1" dirty="0" smtClean="0"/>
              <a:t/>
            </a:r>
            <a:br>
              <a:rPr lang="en-US" sz="2000" b="1" dirty="0" smtClean="0"/>
            </a:br>
            <a:r>
              <a:rPr lang="en-US" sz="2000" b="1" dirty="0" smtClean="0"/>
              <a:t>Faculty: Faculty of Exact Sciences and Natural and Life Sciences</a:t>
            </a:r>
            <a:br>
              <a:rPr lang="en-US" sz="2000" b="1" dirty="0" smtClean="0"/>
            </a:br>
            <a:r>
              <a:rPr lang="en-US" sz="2000" b="1" dirty="0" smtClean="0"/>
              <a:t>Department: Department of Natural and Life Sciences</a:t>
            </a:r>
            <a:br>
              <a:rPr lang="en-US" sz="2000" b="1" dirty="0" smtClean="0"/>
            </a:br>
            <a:r>
              <a:rPr lang="en-US" sz="2000" b="1" dirty="0" smtClean="0"/>
              <a:t>Target Audience:</a:t>
            </a:r>
            <a:br>
              <a:rPr lang="en-US" sz="2000" b="1" dirty="0" smtClean="0"/>
            </a:br>
            <a:r>
              <a:rPr lang="en-US" sz="2000" b="1" dirty="0" smtClean="0"/>
              <a:t>L3 Specialization: Microbiology</a:t>
            </a:r>
            <a:br>
              <a:rPr lang="en-US" sz="2000" b="1" dirty="0" smtClean="0"/>
            </a:br>
            <a:r>
              <a:rPr lang="en-US" sz="2000" b="1" dirty="0" smtClean="0"/>
              <a:t>Course Title: Molecular Biology and Genetic Engineering</a:t>
            </a:r>
            <a:br>
              <a:rPr lang="en-US" sz="2000" b="1" dirty="0" smtClean="0"/>
            </a:br>
            <a:r>
              <a:rPr lang="en-US" sz="2000" b="1" dirty="0" smtClean="0"/>
              <a:t>Credits: 5</a:t>
            </a:r>
            <a:br>
              <a:rPr lang="en-US" sz="2000" b="1" dirty="0" smtClean="0"/>
            </a:br>
            <a:r>
              <a:rPr lang="en-US" sz="2000" b="1" dirty="0" smtClean="0"/>
              <a:t>Coefficient: 3</a:t>
            </a:r>
            <a:br>
              <a:rPr lang="en-US" sz="2000" b="1" dirty="0" smtClean="0"/>
            </a:br>
            <a:r>
              <a:rPr lang="en-US" sz="2000" b="1" dirty="0" smtClean="0"/>
              <a:t>Duration: 13 weeks</a:t>
            </a:r>
            <a:br>
              <a:rPr lang="en-US" sz="2000" b="1" dirty="0" smtClean="0"/>
            </a:br>
            <a:endParaRPr lang="en-US" sz="2000" b="1" dirty="0" smtClean="0"/>
          </a:p>
          <a:p>
            <a:endParaRPr lang="en-US" sz="2000" b="1" dirty="0"/>
          </a:p>
          <a:p>
            <a:endParaRPr lang="en-US" sz="2000" b="1" dirty="0" smtClean="0"/>
          </a:p>
          <a:p>
            <a:endParaRPr lang="en-US" sz="2000" b="1" dirty="0"/>
          </a:p>
          <a:p>
            <a:endParaRPr lang="en-US" sz="2000" b="1" dirty="0" smtClean="0"/>
          </a:p>
          <a:p>
            <a:r>
              <a:rPr lang="en-US" sz="2000" b="1" dirty="0" smtClean="0"/>
              <a:t/>
            </a:r>
            <a:br>
              <a:rPr lang="en-US" sz="2000" b="1" dirty="0" smtClean="0"/>
            </a:br>
            <a:r>
              <a:rPr lang="en-US" sz="2000" b="1" dirty="0" smtClean="0"/>
              <a:t>Instructor: Dr. </a:t>
            </a:r>
            <a:r>
              <a:rPr lang="en-US" sz="2000" b="1" dirty="0" err="1" smtClean="0"/>
              <a:t>Samia</a:t>
            </a:r>
            <a:r>
              <a:rPr lang="en-US" sz="2000" b="1" dirty="0" smtClean="0"/>
              <a:t> CHARIFI</a:t>
            </a:r>
            <a:br>
              <a:rPr lang="en-US" sz="2000" b="1" dirty="0" smtClean="0"/>
            </a:br>
            <a:r>
              <a:rPr lang="en-US" sz="2000" b="1" dirty="0" smtClean="0"/>
              <a:t>Contact: Samia.charifi@univ-biskra.dz</a:t>
            </a:r>
            <a:endParaRPr lang="en-US" sz="2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14282" y="4143380"/>
            <a:ext cx="8929718" cy="1815882"/>
          </a:xfrm>
          <a:prstGeom prst="rect">
            <a:avLst/>
          </a:prstGeom>
        </p:spPr>
        <p:txBody>
          <a:bodyPr wrap="square">
            <a:spAutoFit/>
          </a:bodyPr>
          <a:lstStyle/>
          <a:p>
            <a:r>
              <a:rPr lang="en-US" sz="2800" b="1" dirty="0" smtClean="0"/>
              <a:t>Assessment Method:</a:t>
            </a:r>
            <a:r>
              <a:rPr lang="en-US" sz="2800" dirty="0" smtClean="0"/>
              <a:t/>
            </a:r>
            <a:br>
              <a:rPr lang="en-US" sz="2800" dirty="0" smtClean="0"/>
            </a:br>
            <a:r>
              <a:rPr lang="en-US" sz="2800" dirty="0" smtClean="0"/>
              <a:t>Continuous Assessment – 40% </a:t>
            </a:r>
            <a:r>
              <a:rPr lang="en-US" sz="2800" dirty="0" smtClean="0"/>
              <a:t>(8 </a:t>
            </a:r>
            <a:r>
              <a:rPr lang="en-US" sz="2800" dirty="0" smtClean="0"/>
              <a:t>points from </a:t>
            </a:r>
            <a:r>
              <a:rPr lang="en-US" sz="2800" smtClean="0"/>
              <a:t>two </a:t>
            </a:r>
            <a:r>
              <a:rPr lang="en-US" sz="2800" smtClean="0"/>
              <a:t>interrogation </a:t>
            </a:r>
            <a:r>
              <a:rPr lang="en-US" sz="2800" smtClean="0"/>
              <a:t>+ </a:t>
            </a:r>
            <a:r>
              <a:rPr lang="en-US" sz="2800" smtClean="0"/>
              <a:t>2 </a:t>
            </a:r>
            <a:r>
              <a:rPr lang="en-US" sz="2800" dirty="0" smtClean="0"/>
              <a:t>points from participation)</a:t>
            </a:r>
            <a:br>
              <a:rPr lang="en-US" sz="2800" dirty="0" smtClean="0"/>
            </a:br>
            <a:r>
              <a:rPr lang="en-US" sz="2800" dirty="0" smtClean="0"/>
              <a:t>Final Exam – 60% (20 points)</a:t>
            </a:r>
            <a:endParaRPr lang="en-US" sz="2000" b="1" dirty="0"/>
          </a:p>
        </p:txBody>
      </p:sp>
      <p:pic>
        <p:nvPicPr>
          <p:cNvPr id="6146" name="Picture 2" descr="GIF entrainement - GIF animé sur GIFER"/>
          <p:cNvPicPr>
            <a:picLocks noChangeAspect="1" noChangeArrowheads="1" noCrop="1"/>
          </p:cNvPicPr>
          <p:nvPr/>
        </p:nvPicPr>
        <p:blipFill>
          <a:blip r:embed="rId2"/>
          <a:srcRect/>
          <a:stretch>
            <a:fillRect/>
          </a:stretch>
        </p:blipFill>
        <p:spPr bwMode="auto">
          <a:xfrm>
            <a:off x="0" y="0"/>
            <a:ext cx="6667500" cy="41910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8929718" cy="6247864"/>
          </a:xfrm>
          <a:prstGeom prst="rect">
            <a:avLst/>
          </a:prstGeom>
        </p:spPr>
        <p:txBody>
          <a:bodyPr wrap="square">
            <a:spAutoFit/>
          </a:bodyPr>
          <a:lstStyle/>
          <a:p>
            <a:pPr algn="just"/>
            <a:endParaRPr lang="en-US" sz="3600" b="1" dirty="0" smtClean="0"/>
          </a:p>
          <a:p>
            <a:pPr algn="just"/>
            <a:endParaRPr lang="en-US" sz="2800" b="1" dirty="0" smtClean="0"/>
          </a:p>
          <a:p>
            <a:pPr algn="just"/>
            <a:endParaRPr lang="en-US" sz="2800" b="1" dirty="0">
              <a:solidFill>
                <a:srgbClr val="FFFF00"/>
              </a:solidFill>
            </a:endParaRPr>
          </a:p>
          <a:p>
            <a:pPr algn="just"/>
            <a:r>
              <a:rPr lang="en-US" sz="2800" b="1" dirty="0" smtClean="0">
                <a:solidFill>
                  <a:srgbClr val="FFFF00"/>
                </a:solidFill>
              </a:rPr>
              <a:t>General Biology:</a:t>
            </a:r>
            <a:endParaRPr lang="en-US" sz="2800" dirty="0" smtClean="0">
              <a:solidFill>
                <a:srgbClr val="FFFF00"/>
              </a:solidFill>
            </a:endParaRPr>
          </a:p>
          <a:p>
            <a:pPr algn="just"/>
            <a:r>
              <a:rPr lang="en-US" sz="2800" dirty="0" smtClean="0"/>
              <a:t>Understanding the cell as the basic unit of life, including cellular organelles (nucleus, mitochondria, </a:t>
            </a:r>
            <a:r>
              <a:rPr lang="en-US" sz="2800" dirty="0" err="1" smtClean="0"/>
              <a:t>ribosomes</a:t>
            </a:r>
            <a:r>
              <a:rPr lang="en-US" sz="2800" dirty="0" smtClean="0"/>
              <a:t>, etc.).</a:t>
            </a:r>
          </a:p>
          <a:p>
            <a:pPr algn="just"/>
            <a:r>
              <a:rPr lang="en-US" sz="2800" dirty="0" smtClean="0"/>
              <a:t>Basic concepts of mitosis and meiosis.</a:t>
            </a:r>
          </a:p>
          <a:p>
            <a:pPr algn="just"/>
            <a:r>
              <a:rPr lang="en-US" sz="2800" dirty="0" smtClean="0"/>
              <a:t>Understanding the structure of DNA, genes, chromosomes.</a:t>
            </a:r>
          </a:p>
          <a:p>
            <a:pPr algn="just"/>
            <a:r>
              <a:rPr lang="en-US" sz="2800" b="1" dirty="0" smtClean="0">
                <a:solidFill>
                  <a:srgbClr val="FFFF00"/>
                </a:solidFill>
              </a:rPr>
              <a:t>Biochemistry:</a:t>
            </a:r>
            <a:endParaRPr lang="en-US" sz="2800" dirty="0" smtClean="0">
              <a:solidFill>
                <a:srgbClr val="FFFF00"/>
              </a:solidFill>
            </a:endParaRPr>
          </a:p>
          <a:p>
            <a:pPr algn="just"/>
            <a:r>
              <a:rPr lang="en-US" sz="2800" dirty="0" smtClean="0"/>
              <a:t>Knowledge of metabolic pathways such as </a:t>
            </a:r>
            <a:r>
              <a:rPr lang="en-US" sz="2800" dirty="0" err="1" smtClean="0"/>
              <a:t>glycolysis</a:t>
            </a:r>
            <a:r>
              <a:rPr lang="en-US" sz="2800" dirty="0" smtClean="0"/>
              <a:t> and the Krebs cycle.</a:t>
            </a:r>
          </a:p>
          <a:p>
            <a:pPr algn="just"/>
            <a:r>
              <a:rPr lang="en-US" sz="2800" b="1" dirty="0" smtClean="0">
                <a:solidFill>
                  <a:srgbClr val="FFFF00"/>
                </a:solidFill>
              </a:rPr>
              <a:t>Genetics:</a:t>
            </a:r>
            <a:endParaRPr lang="en-US" sz="2800" dirty="0" smtClean="0">
              <a:solidFill>
                <a:srgbClr val="FFFF00"/>
              </a:solidFill>
            </a:endParaRPr>
          </a:p>
          <a:p>
            <a:pPr algn="just"/>
            <a:r>
              <a:rPr lang="en-US" sz="2800" dirty="0" smtClean="0"/>
              <a:t>Basic knowledge of gene transmission, mutations, and principles of heredity.</a:t>
            </a:r>
            <a:endParaRPr lang="en-US" sz="2800" dirty="0"/>
          </a:p>
        </p:txBody>
      </p:sp>
      <p:pic>
        <p:nvPicPr>
          <p:cNvPr id="8194" name="Picture 2" descr="Requirement Word Animated GIF Logo Designs"/>
          <p:cNvPicPr>
            <a:picLocks noChangeAspect="1" noChangeArrowheads="1" noCrop="1"/>
          </p:cNvPicPr>
          <p:nvPr/>
        </p:nvPicPr>
        <p:blipFill>
          <a:blip r:embed="rId2"/>
          <a:srcRect/>
          <a:stretch>
            <a:fillRect/>
          </a:stretch>
        </p:blipFill>
        <p:spPr bwMode="auto">
          <a:xfrm>
            <a:off x="4071934" y="-714404"/>
            <a:ext cx="5715000" cy="371477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Questions Question Mark Quiz - Free GIF on Pixabay"/>
          <p:cNvPicPr>
            <a:picLocks noChangeAspect="1" noChangeArrowheads="1" noCrop="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142844" y="142852"/>
            <a:ext cx="4929222" cy="4832092"/>
          </a:xfrm>
          <a:prstGeom prst="rect">
            <a:avLst/>
          </a:prstGeom>
        </p:spPr>
        <p:txBody>
          <a:bodyPr wrap="square">
            <a:spAutoFit/>
          </a:bodyPr>
          <a:lstStyle/>
          <a:p>
            <a:pPr algn="just"/>
            <a:r>
              <a:rPr lang="en-US" sz="2800" dirty="0" smtClean="0">
                <a:effectLst>
                  <a:glow rad="63500">
                    <a:schemeClr val="accent1">
                      <a:satMod val="175000"/>
                      <a:alpha val="40000"/>
                    </a:schemeClr>
                  </a:glow>
                </a:effectLst>
              </a:rPr>
              <a:t>All questions related to the course must be posted on the dedicated forum on </a:t>
            </a:r>
            <a:r>
              <a:rPr lang="en-US" sz="2800" dirty="0" err="1" smtClean="0">
                <a:effectLst>
                  <a:glow rad="63500">
                    <a:schemeClr val="accent1">
                      <a:satMod val="175000"/>
                      <a:alpha val="40000"/>
                    </a:schemeClr>
                  </a:glow>
                </a:effectLst>
              </a:rPr>
              <a:t>Moodle</a:t>
            </a:r>
            <a:r>
              <a:rPr lang="en-US" sz="2800" dirty="0" smtClean="0">
                <a:effectLst>
                  <a:glow rad="63500">
                    <a:schemeClr val="accent1">
                      <a:satMod val="175000"/>
                      <a:alpha val="40000"/>
                    </a:schemeClr>
                  </a:glow>
                </a:effectLst>
              </a:rPr>
              <a:t>. I commit to answering questions posted there within 24–48 hours.</a:t>
            </a:r>
            <a:br>
              <a:rPr lang="en-US" sz="2800" dirty="0" smtClean="0">
                <a:effectLst>
                  <a:glow rad="63500">
                    <a:schemeClr val="accent1">
                      <a:satMod val="175000"/>
                      <a:alpha val="40000"/>
                    </a:schemeClr>
                  </a:glow>
                </a:effectLst>
              </a:rPr>
            </a:br>
            <a:r>
              <a:rPr lang="en-US" sz="2800" dirty="0" smtClean="0">
                <a:effectLst>
                  <a:glow rad="63500">
                    <a:schemeClr val="accent1">
                      <a:satMod val="175000"/>
                      <a:alpha val="40000"/>
                    </a:schemeClr>
                  </a:glow>
                </a:effectLst>
              </a:rPr>
              <a:t>By email: I commit to replying by email within 48 hours of receiving the message (in case of problems accessing the platform).</a:t>
            </a:r>
            <a:endParaRPr lang="fr-FR" sz="2800" dirty="0">
              <a:effectLst>
                <a:glow rad="63500">
                  <a:schemeClr val="accent1">
                    <a:satMod val="175000"/>
                    <a:alpha val="40000"/>
                  </a:schemeClr>
                </a:glow>
              </a:effectLst>
            </a:endParaRPr>
          </a:p>
        </p:txBody>
      </p:sp>
      <p:sp>
        <p:nvSpPr>
          <p:cNvPr id="6" name="Rectangle 5"/>
          <p:cNvSpPr/>
          <p:nvPr/>
        </p:nvSpPr>
        <p:spPr>
          <a:xfrm>
            <a:off x="3951206" y="6191928"/>
            <a:ext cx="4692760" cy="523220"/>
          </a:xfrm>
          <a:prstGeom prst="rect">
            <a:avLst/>
          </a:prstGeom>
        </p:spPr>
        <p:style>
          <a:lnRef idx="0">
            <a:schemeClr val="accent3"/>
          </a:lnRef>
          <a:fillRef idx="3">
            <a:schemeClr val="accent3"/>
          </a:fillRef>
          <a:effectRef idx="3">
            <a:schemeClr val="accent3"/>
          </a:effectRef>
          <a:fontRef idx="minor">
            <a:schemeClr val="lt1"/>
          </a:fontRef>
        </p:style>
        <p:txBody>
          <a:bodyPr wrap="none">
            <a:spAutoFit/>
          </a:bodyPr>
          <a:lstStyle/>
          <a:p>
            <a:r>
              <a:rPr lang="fr-FR" sz="2800" b="1" dirty="0" smtClean="0"/>
              <a:t>English:</a:t>
            </a:r>
            <a:r>
              <a:rPr lang="fr-FR" sz="2800" dirty="0" smtClean="0"/>
              <a:t> PowerPoint code 7291</a:t>
            </a:r>
            <a:endParaRPr lang="fr-FR"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3d Gif De Adn"/>
          <p:cNvPicPr>
            <a:picLocks noChangeAspect="1" noChangeArrowheads="1" noCrop="1"/>
          </p:cNvPicPr>
          <p:nvPr/>
        </p:nvPicPr>
        <p:blipFill>
          <a:blip r:embed="rId2"/>
          <a:srcRect/>
          <a:stretch>
            <a:fillRect/>
          </a:stretch>
        </p:blipFill>
        <p:spPr bwMode="auto">
          <a:xfrm>
            <a:off x="0" y="0"/>
            <a:ext cx="9144000" cy="6858000"/>
          </a:xfrm>
          <a:prstGeom prst="rect">
            <a:avLst/>
          </a:prstGeom>
          <a:noFill/>
        </p:spPr>
      </p:pic>
      <p:sp>
        <p:nvSpPr>
          <p:cNvPr id="10" name="Rectangle 9"/>
          <p:cNvSpPr/>
          <p:nvPr/>
        </p:nvSpPr>
        <p:spPr>
          <a:xfrm>
            <a:off x="285720" y="571480"/>
            <a:ext cx="8358246" cy="5016758"/>
          </a:xfrm>
          <a:prstGeom prst="rect">
            <a:avLst/>
          </a:prstGeom>
        </p:spPr>
        <p:txBody>
          <a:bodyPr wrap="square">
            <a:spAutoFit/>
          </a:bodyPr>
          <a:lstStyle/>
          <a:p>
            <a:r>
              <a:rPr lang="fr-FR" sz="2000" b="1" dirty="0" smtClean="0"/>
              <a:t>Part I: </a:t>
            </a:r>
            <a:r>
              <a:rPr lang="fr-FR" sz="2000" b="1" dirty="0" err="1" smtClean="0"/>
              <a:t>Molecular</a:t>
            </a:r>
            <a:r>
              <a:rPr lang="fr-FR" sz="2000" b="1" dirty="0" smtClean="0"/>
              <a:t> </a:t>
            </a:r>
            <a:r>
              <a:rPr lang="fr-FR" sz="2000" b="1" dirty="0" err="1" smtClean="0"/>
              <a:t>Biology</a:t>
            </a:r>
            <a:endParaRPr lang="fr-FR" sz="2000" dirty="0" smtClean="0"/>
          </a:p>
          <a:p>
            <a:r>
              <a:rPr lang="fr-FR" sz="2000" dirty="0" smtClean="0"/>
              <a:t>Expression of </a:t>
            </a:r>
            <a:r>
              <a:rPr lang="fr-FR" sz="2000" dirty="0" err="1" smtClean="0"/>
              <a:t>genetic</a:t>
            </a:r>
            <a:r>
              <a:rPr lang="fr-FR" sz="2000" dirty="0" smtClean="0"/>
              <a:t> information: </a:t>
            </a:r>
            <a:r>
              <a:rPr lang="fr-FR" sz="2000" dirty="0" err="1" smtClean="0"/>
              <a:t>protein</a:t>
            </a:r>
            <a:r>
              <a:rPr lang="fr-FR" sz="2000" dirty="0" smtClean="0"/>
              <a:t> </a:t>
            </a:r>
            <a:r>
              <a:rPr lang="fr-FR" sz="2000" dirty="0" err="1" smtClean="0"/>
              <a:t>synthesis</a:t>
            </a:r>
            <a:r>
              <a:rPr lang="fr-FR" sz="2000" dirty="0" smtClean="0"/>
              <a:t> (Transcription, Translation).</a:t>
            </a:r>
          </a:p>
          <a:p>
            <a:endParaRPr lang="fr-FR" sz="2000" dirty="0" smtClean="0"/>
          </a:p>
          <a:p>
            <a:r>
              <a:rPr lang="fr-FR" sz="2000" dirty="0" err="1" smtClean="0"/>
              <a:t>Regulation</a:t>
            </a:r>
            <a:r>
              <a:rPr lang="fr-FR" sz="2000" dirty="0" smtClean="0"/>
              <a:t> of </a:t>
            </a:r>
            <a:r>
              <a:rPr lang="fr-FR" sz="2000" dirty="0" err="1" smtClean="0"/>
              <a:t>gene</a:t>
            </a:r>
            <a:r>
              <a:rPr lang="fr-FR" sz="2000" dirty="0" smtClean="0"/>
              <a:t> expression: </a:t>
            </a:r>
            <a:r>
              <a:rPr lang="fr-FR" sz="2000" dirty="0" err="1" smtClean="0"/>
              <a:t>Transcriptional</a:t>
            </a:r>
            <a:r>
              <a:rPr lang="fr-FR" sz="2000" dirty="0" smtClean="0"/>
              <a:t> </a:t>
            </a:r>
            <a:r>
              <a:rPr lang="fr-FR" sz="2000" dirty="0" err="1" smtClean="0"/>
              <a:t>regulation</a:t>
            </a:r>
            <a:r>
              <a:rPr lang="fr-FR" sz="2000" dirty="0" smtClean="0"/>
              <a:t>, </a:t>
            </a:r>
            <a:r>
              <a:rPr lang="fr-FR" sz="2000" dirty="0" err="1" smtClean="0"/>
              <a:t>Translational</a:t>
            </a:r>
            <a:r>
              <a:rPr lang="fr-FR" sz="2000" dirty="0" smtClean="0"/>
              <a:t> </a:t>
            </a:r>
            <a:r>
              <a:rPr lang="fr-FR" sz="2000" dirty="0" err="1" smtClean="0"/>
              <a:t>regulation</a:t>
            </a:r>
            <a:r>
              <a:rPr lang="fr-FR" sz="2000" dirty="0" smtClean="0"/>
              <a:t>.</a:t>
            </a:r>
          </a:p>
          <a:p>
            <a:endParaRPr lang="fr-FR" sz="2000" dirty="0" smtClean="0"/>
          </a:p>
          <a:p>
            <a:r>
              <a:rPr lang="fr-FR" sz="2000" dirty="0" smtClean="0"/>
              <a:t>Basic techniques in </a:t>
            </a:r>
            <a:r>
              <a:rPr lang="fr-FR" sz="2000" dirty="0" err="1" smtClean="0"/>
              <a:t>molecular</a:t>
            </a:r>
            <a:r>
              <a:rPr lang="fr-FR" sz="2000" dirty="0" smtClean="0"/>
              <a:t> </a:t>
            </a:r>
            <a:r>
              <a:rPr lang="fr-FR" sz="2000" dirty="0" err="1" smtClean="0"/>
              <a:t>biology</a:t>
            </a:r>
            <a:r>
              <a:rPr lang="fr-FR" sz="2000" dirty="0" smtClean="0"/>
              <a:t>:</a:t>
            </a:r>
          </a:p>
          <a:p>
            <a:pPr lvl="1"/>
            <a:r>
              <a:rPr lang="fr-FR" sz="2000" dirty="0" err="1" smtClean="0"/>
              <a:t>Preparation</a:t>
            </a:r>
            <a:r>
              <a:rPr lang="fr-FR" sz="2000" dirty="0" smtClean="0"/>
              <a:t> of </a:t>
            </a:r>
            <a:r>
              <a:rPr lang="fr-FR" sz="2000" dirty="0" err="1" smtClean="0"/>
              <a:t>nucleic</a:t>
            </a:r>
            <a:r>
              <a:rPr lang="fr-FR" sz="2000" dirty="0" smtClean="0"/>
              <a:t> </a:t>
            </a:r>
            <a:r>
              <a:rPr lang="fr-FR" sz="2000" dirty="0" err="1" smtClean="0"/>
              <a:t>acids</a:t>
            </a:r>
            <a:r>
              <a:rPr lang="fr-FR" sz="2000" dirty="0" smtClean="0"/>
              <a:t> (extraction and purification)</a:t>
            </a:r>
          </a:p>
          <a:p>
            <a:pPr lvl="1"/>
            <a:r>
              <a:rPr lang="fr-FR" sz="2000" dirty="0" err="1" smtClean="0"/>
              <a:t>Separation</a:t>
            </a:r>
            <a:r>
              <a:rPr lang="fr-FR" sz="2000" dirty="0" smtClean="0"/>
              <a:t> of </a:t>
            </a:r>
            <a:r>
              <a:rPr lang="fr-FR" sz="2000" dirty="0" err="1" smtClean="0"/>
              <a:t>nucleic</a:t>
            </a:r>
            <a:r>
              <a:rPr lang="fr-FR" sz="2000" dirty="0" smtClean="0"/>
              <a:t> </a:t>
            </a:r>
            <a:r>
              <a:rPr lang="fr-FR" sz="2000" dirty="0" err="1" smtClean="0"/>
              <a:t>acids</a:t>
            </a:r>
            <a:r>
              <a:rPr lang="fr-FR" sz="2000" dirty="0" smtClean="0"/>
              <a:t> (agarose gel </a:t>
            </a:r>
            <a:r>
              <a:rPr lang="fr-FR" sz="2000" dirty="0" err="1" smtClean="0"/>
              <a:t>electrophoresis</a:t>
            </a:r>
            <a:r>
              <a:rPr lang="fr-FR" sz="2000" dirty="0" smtClean="0"/>
              <a:t>, </a:t>
            </a:r>
            <a:r>
              <a:rPr lang="fr-FR" sz="2000" dirty="0" err="1" smtClean="0"/>
              <a:t>pulsed</a:t>
            </a:r>
            <a:r>
              <a:rPr lang="fr-FR" sz="2000" dirty="0" smtClean="0"/>
              <a:t>-</a:t>
            </a:r>
            <a:r>
              <a:rPr lang="fr-FR" sz="2000" dirty="0" err="1" smtClean="0"/>
              <a:t>field</a:t>
            </a:r>
            <a:r>
              <a:rPr lang="fr-FR" sz="2000" dirty="0" smtClean="0"/>
              <a:t> gel </a:t>
            </a:r>
            <a:r>
              <a:rPr lang="fr-FR" sz="2000" dirty="0" err="1" smtClean="0"/>
              <a:t>electrophoresis</a:t>
            </a:r>
            <a:r>
              <a:rPr lang="fr-FR" sz="2000" dirty="0" smtClean="0"/>
              <a:t>, etc.)</a:t>
            </a:r>
          </a:p>
          <a:p>
            <a:pPr lvl="1"/>
            <a:r>
              <a:rPr lang="fr-FR" sz="2000" dirty="0" err="1" smtClean="0"/>
              <a:t>Detection</a:t>
            </a:r>
            <a:r>
              <a:rPr lang="fr-FR" sz="2000" dirty="0" smtClean="0"/>
              <a:t>, </a:t>
            </a:r>
            <a:r>
              <a:rPr lang="fr-FR" sz="2000" dirty="0" err="1" smtClean="0"/>
              <a:t>characterization</a:t>
            </a:r>
            <a:r>
              <a:rPr lang="fr-FR" sz="2000" dirty="0" smtClean="0"/>
              <a:t>, and identification of </a:t>
            </a:r>
            <a:r>
              <a:rPr lang="fr-FR" sz="2000" dirty="0" err="1" smtClean="0"/>
              <a:t>nucleic</a:t>
            </a:r>
            <a:r>
              <a:rPr lang="fr-FR" sz="2000" dirty="0" smtClean="0"/>
              <a:t> </a:t>
            </a:r>
            <a:r>
              <a:rPr lang="fr-FR" sz="2000" dirty="0" err="1" smtClean="0"/>
              <a:t>acids</a:t>
            </a:r>
            <a:r>
              <a:rPr lang="fr-FR" sz="2000" dirty="0" smtClean="0"/>
              <a:t> (membrane </a:t>
            </a:r>
            <a:r>
              <a:rPr lang="fr-FR" sz="2000" dirty="0" err="1" smtClean="0"/>
              <a:t>transfer</a:t>
            </a:r>
            <a:r>
              <a:rPr lang="fr-FR" sz="2000" dirty="0" smtClean="0"/>
              <a:t>, </a:t>
            </a:r>
            <a:r>
              <a:rPr lang="fr-FR" sz="2000" dirty="0" err="1" smtClean="0"/>
              <a:t>labeling</a:t>
            </a:r>
            <a:r>
              <a:rPr lang="fr-FR" sz="2000" dirty="0" smtClean="0"/>
              <a:t>, </a:t>
            </a:r>
            <a:r>
              <a:rPr lang="fr-FR" sz="2000" dirty="0" err="1" smtClean="0"/>
              <a:t>hybridization</a:t>
            </a:r>
            <a:r>
              <a:rPr lang="fr-FR" sz="2000" dirty="0" smtClean="0"/>
              <a:t>, etc.)</a:t>
            </a:r>
          </a:p>
          <a:p>
            <a:pPr lvl="1"/>
            <a:r>
              <a:rPr lang="fr-FR" sz="2000" dirty="0" smtClean="0"/>
              <a:t>DNA </a:t>
            </a:r>
            <a:r>
              <a:rPr lang="fr-FR" sz="2000" dirty="0" err="1" smtClean="0"/>
              <a:t>sequencing</a:t>
            </a:r>
            <a:endParaRPr lang="fr-FR" sz="2000" dirty="0" smtClean="0"/>
          </a:p>
          <a:p>
            <a:pPr lvl="1"/>
            <a:r>
              <a:rPr lang="fr-FR" sz="2000" i="1" dirty="0" smtClean="0"/>
              <a:t>In vitro</a:t>
            </a:r>
            <a:r>
              <a:rPr lang="fr-FR" sz="2000" dirty="0" smtClean="0"/>
              <a:t> amplification of </a:t>
            </a:r>
            <a:r>
              <a:rPr lang="fr-FR" sz="2000" dirty="0" err="1" smtClean="0"/>
              <a:t>nucleic</a:t>
            </a:r>
            <a:r>
              <a:rPr lang="fr-FR" sz="2000" dirty="0" smtClean="0"/>
              <a:t> </a:t>
            </a:r>
            <a:r>
              <a:rPr lang="fr-FR" sz="2000" dirty="0" err="1" smtClean="0"/>
              <a:t>acids</a:t>
            </a:r>
            <a:r>
              <a:rPr lang="fr-FR" sz="2000" dirty="0" smtClean="0"/>
              <a:t> (PCR, RT-PCR (reverse transcriptase PCR), etc.)</a:t>
            </a:r>
            <a:endParaRPr lang="fr-FR"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Genetic modification Animated Icon | Free healthcare and medical ..."/>
          <p:cNvPicPr>
            <a:picLocks noChangeAspect="1" noChangeArrowheads="1" noCrop="1"/>
          </p:cNvPicPr>
          <p:nvPr/>
        </p:nvPicPr>
        <p:blipFill>
          <a:blip r:embed="rId2"/>
          <a:srcRect/>
          <a:stretch>
            <a:fillRect/>
          </a:stretch>
        </p:blipFill>
        <p:spPr bwMode="auto">
          <a:xfrm>
            <a:off x="0" y="0"/>
            <a:ext cx="9144000" cy="6858000"/>
          </a:xfrm>
          <a:prstGeom prst="rect">
            <a:avLst/>
          </a:prstGeom>
          <a:noFill/>
        </p:spPr>
      </p:pic>
      <p:sp>
        <p:nvSpPr>
          <p:cNvPr id="10" name="Rectangle 9"/>
          <p:cNvSpPr/>
          <p:nvPr/>
        </p:nvSpPr>
        <p:spPr>
          <a:xfrm>
            <a:off x="285720" y="214290"/>
            <a:ext cx="8358246" cy="7109639"/>
          </a:xfrm>
          <a:prstGeom prst="rect">
            <a:avLst/>
          </a:prstGeom>
        </p:spPr>
        <p:txBody>
          <a:bodyPr wrap="square">
            <a:spAutoFit/>
          </a:bodyPr>
          <a:lstStyle/>
          <a:p>
            <a:r>
              <a:rPr lang="en-US" sz="2400" b="1" dirty="0" smtClean="0"/>
              <a:t>Part II: Genetic Engineering</a:t>
            </a:r>
            <a:endParaRPr lang="en-US" sz="2400" dirty="0" smtClean="0"/>
          </a:p>
          <a:p>
            <a:r>
              <a:rPr lang="en-US" sz="2400" i="1" dirty="0" smtClean="0"/>
              <a:t>In vivo</a:t>
            </a:r>
            <a:r>
              <a:rPr lang="en-US" sz="2400" dirty="0" smtClean="0"/>
              <a:t> cloning:</a:t>
            </a:r>
            <a:br>
              <a:rPr lang="en-US" sz="2400" dirty="0" smtClean="0"/>
            </a:br>
            <a:r>
              <a:rPr lang="en-US" sz="2400" dirty="0" smtClean="0"/>
              <a:t>1.1. Elements required for cloning: DNA to be cloned, restriction enzymes, ligation enzymes, cloning vectors (their construction and characteristics), and host cells.</a:t>
            </a:r>
            <a:br>
              <a:rPr lang="en-US" sz="2400" dirty="0" smtClean="0"/>
            </a:br>
            <a:r>
              <a:rPr lang="en-US" sz="2400" dirty="0" smtClean="0"/>
              <a:t>1.2. Steps of cloning: vector construction, insertion of the DNA fragment to be cloned, bacterial transformation, selection of recombinants, analysis of recombinants.</a:t>
            </a:r>
          </a:p>
          <a:p>
            <a:r>
              <a:rPr lang="en-US" sz="2400" dirty="0" smtClean="0"/>
              <a:t>Recombinant DNA technology: Recombinant protein synthesis, </a:t>
            </a:r>
            <a:r>
              <a:rPr lang="en-US" sz="2400" dirty="0" err="1" smtClean="0"/>
              <a:t>cDNA</a:t>
            </a:r>
            <a:r>
              <a:rPr lang="en-US" sz="2400" dirty="0" smtClean="0"/>
              <a:t> and expression vectors. Example of protein production in </a:t>
            </a:r>
            <a:r>
              <a:rPr lang="en-US" sz="2400" i="1" dirty="0" smtClean="0"/>
              <a:t>E. coli</a:t>
            </a:r>
            <a:r>
              <a:rPr lang="en-US" sz="2400" dirty="0" smtClean="0"/>
              <a:t> and </a:t>
            </a:r>
            <a:r>
              <a:rPr lang="en-US" sz="2400" i="1" dirty="0" err="1" smtClean="0"/>
              <a:t>Saccharomyces</a:t>
            </a:r>
            <a:r>
              <a:rPr lang="en-US" sz="2400" i="1" dirty="0" smtClean="0"/>
              <a:t> </a:t>
            </a:r>
            <a:r>
              <a:rPr lang="en-US" sz="2400" i="1" dirty="0" err="1" smtClean="0"/>
              <a:t>cerevisiae</a:t>
            </a:r>
            <a:r>
              <a:rPr lang="en-US" sz="2400" dirty="0" smtClean="0"/>
              <a:t>.</a:t>
            </a:r>
          </a:p>
          <a:p>
            <a:r>
              <a:rPr lang="fr-FR" sz="2400" b="1" dirty="0" err="1" smtClean="0"/>
              <a:t>Tutorials</a:t>
            </a:r>
            <a:r>
              <a:rPr lang="fr-FR" sz="2400" b="1" dirty="0" smtClean="0"/>
              <a:t> (</a:t>
            </a:r>
            <a:r>
              <a:rPr lang="fr-FR" sz="2400" b="1" dirty="0" err="1" smtClean="0"/>
              <a:t>TDs</a:t>
            </a:r>
            <a:r>
              <a:rPr lang="fr-FR" sz="2400" b="1" dirty="0" smtClean="0"/>
              <a:t>):</a:t>
            </a:r>
            <a:endParaRPr lang="fr-FR" sz="2400" dirty="0" smtClean="0"/>
          </a:p>
          <a:p>
            <a:r>
              <a:rPr lang="fr-FR" sz="2400" dirty="0" smtClean="0"/>
              <a:t>No. 1: Restriction enzymes – 11.11</a:t>
            </a:r>
          </a:p>
          <a:p>
            <a:r>
              <a:rPr lang="fr-FR" sz="2400" dirty="0" smtClean="0"/>
              <a:t>No. 2: </a:t>
            </a:r>
            <a:r>
              <a:rPr lang="fr-FR" sz="2400" dirty="0" err="1" smtClean="0"/>
              <a:t>Molecular</a:t>
            </a:r>
            <a:r>
              <a:rPr lang="fr-FR" sz="2400" dirty="0" smtClean="0"/>
              <a:t> </a:t>
            </a:r>
            <a:r>
              <a:rPr lang="fr-FR" sz="2400" dirty="0" err="1" smtClean="0"/>
              <a:t>hybridization</a:t>
            </a:r>
            <a:r>
              <a:rPr lang="fr-FR" sz="2400" dirty="0" smtClean="0"/>
              <a:t> – 18.11</a:t>
            </a:r>
          </a:p>
          <a:p>
            <a:r>
              <a:rPr lang="fr-FR" sz="2400" dirty="0" smtClean="0"/>
              <a:t>No. 3: DNA </a:t>
            </a:r>
            <a:r>
              <a:rPr lang="fr-FR" sz="2400" dirty="0" err="1" smtClean="0"/>
              <a:t>sequencing</a:t>
            </a:r>
            <a:r>
              <a:rPr lang="fr-FR" sz="2400" dirty="0" smtClean="0"/>
              <a:t> – 25.11</a:t>
            </a:r>
          </a:p>
          <a:p>
            <a:r>
              <a:rPr lang="fr-FR" sz="2400" dirty="0" smtClean="0"/>
              <a:t>No. 4: PCR – 02.12</a:t>
            </a:r>
          </a:p>
          <a:p>
            <a:r>
              <a:rPr lang="fr-FR" sz="2400" dirty="0" smtClean="0"/>
              <a:t>No. 5: </a:t>
            </a:r>
            <a:r>
              <a:rPr lang="fr-FR" sz="2400" dirty="0" err="1" smtClean="0"/>
              <a:t>Cloning</a:t>
            </a:r>
            <a:r>
              <a:rPr lang="fr-FR" sz="2400" dirty="0" smtClean="0"/>
              <a:t> – 09.12</a:t>
            </a:r>
          </a:p>
          <a:p>
            <a:r>
              <a:rPr lang="fr-FR" sz="2400" dirty="0" smtClean="0"/>
              <a:t>16.12 Final short quiz</a:t>
            </a:r>
          </a:p>
          <a:p>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225</Words>
  <Application>Microsoft Office PowerPoint</Application>
  <PresentationFormat>Affichage à l'écran (4:3)</PresentationFormat>
  <Paragraphs>48</Paragraphs>
  <Slides>8</Slides>
  <Notes>0</Notes>
  <HiddenSlides>0</HiddenSlides>
  <MMClips>0</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Thème Office</vt:lpstr>
      <vt:lpstr>Molecular Biology and Genetic Engineering</vt:lpstr>
      <vt:lpstr>Course Presentation The course in Molecular Biology and Genetic Engineering focuses on the study of the molecular mechanisms governing cellular function, including DNA replication, transcription, protein translation, and genetic regulation mechanisms. The genetic engineering component addresses techniques for manipulating genetic material, such as PCR, gene cloning, genome editing and the use of these methods in fields such as medicine, agriculture, and biotechnology. The course also explores the ethical implications and industrial applications of modern biotechnologies. </vt:lpstr>
      <vt:lpstr>Diapositive 3</vt:lpstr>
      <vt:lpstr>Diapositive 4</vt:lpstr>
      <vt:lpstr>Diapositive 5</vt:lpstr>
      <vt:lpstr>Diapositive 6</vt:lpstr>
      <vt:lpstr>Diapositive 7</vt:lpstr>
      <vt:lpstr>Diapositive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Molecular Biology and Genetic Engineering</dc:title>
  <dc:creator>pc</dc:creator>
  <cp:lastModifiedBy>pc</cp:lastModifiedBy>
  <cp:revision>5</cp:revision>
  <dcterms:created xsi:type="dcterms:W3CDTF">2025-09-23T15:49:20Z</dcterms:created>
  <dcterms:modified xsi:type="dcterms:W3CDTF">2026-09-24T11:37:19Z</dcterms:modified>
</cp:coreProperties>
</file>