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9" r:id="rId3"/>
    <p:sldId id="258" r:id="rId4"/>
    <p:sldId id="256"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426" autoAdjust="0"/>
    <p:restoredTop sz="94434" autoAdjust="0"/>
  </p:normalViewPr>
  <p:slideViewPr>
    <p:cSldViewPr snapToGrid="0" showGuides="1">
      <p:cViewPr varScale="1">
        <p:scale>
          <a:sx n="74" d="100"/>
          <a:sy n="74" d="100"/>
        </p:scale>
        <p:origin x="480" y="72"/>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7A2007-FCA1-4885-BF59-135068B0FD9C}" type="datetimeFigureOut">
              <a:rPr lang="fr-FR" smtClean="0"/>
              <a:t>27/04/2025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3DA3EF-D4C2-4D9D-86A4-FD77D7A2757D}" type="slidenum">
              <a:rPr lang="fr-FR" smtClean="0"/>
              <a:t>‹N°›</a:t>
            </a:fld>
            <a:endParaRPr lang="fr-FR"/>
          </a:p>
        </p:txBody>
      </p:sp>
    </p:spTree>
    <p:extLst>
      <p:ext uri="{BB962C8B-B14F-4D97-AF65-F5344CB8AC3E}">
        <p14:creationId xmlns:p14="http://schemas.microsoft.com/office/powerpoint/2010/main" val="1724271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E1D19B18-B4E3-4B2E-97EE-3D60471E25AD}" type="datetimeFigureOut">
              <a:rPr lang="fr-FR" smtClean="0"/>
              <a:t>27/04/2025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622278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D19B18-B4E3-4B2E-97EE-3D60471E25AD}" type="datetimeFigureOut">
              <a:rPr lang="fr-FR" smtClean="0"/>
              <a:t>27/04/2025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3085617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D19B18-B4E3-4B2E-97EE-3D60471E25AD}" type="datetimeFigureOut">
              <a:rPr lang="fr-FR" smtClean="0"/>
              <a:t>27/04/2025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2053984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D19B18-B4E3-4B2E-97EE-3D60471E25AD}" type="datetimeFigureOut">
              <a:rPr lang="fr-FR" smtClean="0"/>
              <a:t>27/04/2025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965970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1D19B18-B4E3-4B2E-97EE-3D60471E25AD}" type="datetimeFigureOut">
              <a:rPr lang="fr-FR" smtClean="0"/>
              <a:t>27/04/2025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201279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1D19B18-B4E3-4B2E-97EE-3D60471E25AD}" type="datetimeFigureOut">
              <a:rPr lang="fr-FR" smtClean="0"/>
              <a:t>27/04/2025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1817297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1D19B18-B4E3-4B2E-97EE-3D60471E25AD}" type="datetimeFigureOut">
              <a:rPr lang="fr-FR" smtClean="0"/>
              <a:t>27/04/2025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3629627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1D19B18-B4E3-4B2E-97EE-3D60471E25AD}" type="datetimeFigureOut">
              <a:rPr lang="fr-FR" smtClean="0"/>
              <a:t>27/04/2025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2213621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1D19B18-B4E3-4B2E-97EE-3D60471E25AD}" type="datetimeFigureOut">
              <a:rPr lang="fr-FR" smtClean="0"/>
              <a:t>27/04/2025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3008544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1D19B18-B4E3-4B2E-97EE-3D60471E25AD}" type="datetimeFigureOut">
              <a:rPr lang="fr-FR" smtClean="0"/>
              <a:t>27/04/2025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2639558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1D19B18-B4E3-4B2E-97EE-3D60471E25AD}" type="datetimeFigureOut">
              <a:rPr lang="fr-FR" smtClean="0"/>
              <a:t>27/04/2025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26DE9B-20D0-42ED-8710-D34E9143946D}" type="slidenum">
              <a:rPr lang="fr-FR" smtClean="0"/>
              <a:t>‹N°›</a:t>
            </a:fld>
            <a:endParaRPr lang="fr-FR"/>
          </a:p>
        </p:txBody>
      </p:sp>
    </p:spTree>
    <p:extLst>
      <p:ext uri="{BB962C8B-B14F-4D97-AF65-F5344CB8AC3E}">
        <p14:creationId xmlns:p14="http://schemas.microsoft.com/office/powerpoint/2010/main" val="726355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D19B18-B4E3-4B2E-97EE-3D60471E25AD}" type="datetimeFigureOut">
              <a:rPr lang="fr-FR" smtClean="0"/>
              <a:t>27/04/2025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26DE9B-20D0-42ED-8710-D34E9143946D}" type="slidenum">
              <a:rPr lang="fr-FR" smtClean="0"/>
              <a:t>‹N°›</a:t>
            </a:fld>
            <a:endParaRPr lang="fr-FR"/>
          </a:p>
        </p:txBody>
      </p:sp>
    </p:spTree>
    <p:extLst>
      <p:ext uri="{BB962C8B-B14F-4D97-AF65-F5344CB8AC3E}">
        <p14:creationId xmlns:p14="http://schemas.microsoft.com/office/powerpoint/2010/main" val="33788564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89787" y="648474"/>
            <a:ext cx="1300356" cy="707886"/>
          </a:xfrm>
          <a:prstGeom prst="rect">
            <a:avLst/>
          </a:prstGeom>
        </p:spPr>
        <p:txBody>
          <a:bodyPr wrap="none">
            <a:spAutoFit/>
          </a:bodyPr>
          <a:lstStyle/>
          <a:p>
            <a:r>
              <a:rPr lang="ar-DZ" sz="4000" dirty="0" smtClean="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المقدمة</a:t>
            </a:r>
            <a:endParaRPr lang="fr-FR" sz="4000" dirty="0"/>
          </a:p>
        </p:txBody>
      </p:sp>
      <p:sp>
        <p:nvSpPr>
          <p:cNvPr id="3" name="Rectangle 2"/>
          <p:cNvSpPr/>
          <p:nvPr/>
        </p:nvSpPr>
        <p:spPr>
          <a:xfrm>
            <a:off x="927279" y="1515191"/>
            <a:ext cx="10058400" cy="3724096"/>
          </a:xfrm>
          <a:prstGeom prst="rect">
            <a:avLst/>
          </a:prstGeom>
        </p:spPr>
        <p:txBody>
          <a:bodyPr wrap="square">
            <a:spAutoFit/>
          </a:bodyPr>
          <a:lstStyle/>
          <a:p>
            <a:pPr algn="just" rtl="1"/>
            <a:r>
              <a:rPr lang="ar-DZ" sz="2200" dirty="0"/>
              <a:t>ظهر اليوم نهج جديد لإدارة المنظمة العلاقة مع الزبون مـن خـلال ظهـور وتطـور الإنترنت، وحدث تغيير كبير في نمط الأعمال ونمط الزبائن أيضاً، </a:t>
            </a:r>
            <a:r>
              <a:rPr lang="ar-DZ" sz="2200" dirty="0" smtClean="0"/>
              <a:t>إن </a:t>
            </a:r>
            <a:r>
              <a:rPr lang="ar-DZ" sz="2200" dirty="0"/>
              <a:t>الزبون اليوم يستطيع أخذ المعلومات عن المنتجات والخدمات التي يحتاجونها عـن </a:t>
            </a:r>
            <a:r>
              <a:rPr lang="ar-DZ" sz="2200" dirty="0" smtClean="0"/>
              <a:t>طريـق </a:t>
            </a:r>
            <a:r>
              <a:rPr lang="ar-DZ" sz="2400" dirty="0"/>
              <a:t>تصفح المواقع الإلكترونية على الإنترنت من أي مكان، حيث أصبح الموقع الإلكترونـي عامـل مهم من عوامل نجاح المنظمات ويلعب دور مهم في جذب الزبـائن وتـشجيعهم للتعامـل مـع المنظمة، وبسبب زيادة المنافسة بين المنظمات وانخفاض ولاء الزبون أدى ذلـك إلـى ظهـور مفهوم تنمية العلاقات مع الزبون </a:t>
            </a:r>
            <a:r>
              <a:rPr lang="ar-DZ" sz="2400" dirty="0" smtClean="0"/>
              <a:t>وهذا </a:t>
            </a:r>
            <a:r>
              <a:rPr lang="ar-DZ" sz="2400" dirty="0"/>
              <a:t>أدى إلى ظهـور التقنيـات الحديثة وقرارات تعتمد على العملاء ومدى تجاوبهم مع ما تقدمه المنظمة مـن خـدمات، فـإن التحدي لا يكمن في البحث عن عملاء جدد فقط ولكن في فهم وإدراك متطلبات الزبائن الحـاليين والاحتفاظ بهم وذلك أدى الى تزايد الطلب على وسائل </a:t>
            </a:r>
            <a:r>
              <a:rPr lang="ar-DZ" sz="2400" dirty="0" err="1"/>
              <a:t>فعالة</a:t>
            </a:r>
            <a:r>
              <a:rPr lang="ar-DZ" sz="2400" dirty="0"/>
              <a:t> لتخزين أكبر كمية من البيانات عن الزبائن حتى تستطيع المنظمة فهم تفكيرهم وتصرفاتهم وتحليل احتياجاتهم ومعرفـة تطلعـاتهم.</a:t>
            </a:r>
            <a:endParaRPr lang="fr-FR" sz="2200" dirty="0"/>
          </a:p>
        </p:txBody>
      </p:sp>
    </p:spTree>
    <p:extLst>
      <p:ext uri="{BB962C8B-B14F-4D97-AF65-F5344CB8AC3E}">
        <p14:creationId xmlns:p14="http://schemas.microsoft.com/office/powerpoint/2010/main" val="6981064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54211" y="307952"/>
            <a:ext cx="2323072" cy="430887"/>
          </a:xfrm>
          <a:prstGeom prst="rect">
            <a:avLst/>
          </a:prstGeom>
        </p:spPr>
        <p:txBody>
          <a:bodyPr wrap="none">
            <a:spAutoFit/>
          </a:bodyPr>
          <a:lstStyle/>
          <a:p>
            <a:r>
              <a:rPr lang="ar-DZ" sz="2200" b="1" u="sng" dirty="0" smtClean="0"/>
              <a:t>3-برامج </a:t>
            </a:r>
            <a:r>
              <a:rPr lang="ar-DZ" sz="2200" b="1" u="sng" dirty="0"/>
              <a:t>تعزيز الولاء: </a:t>
            </a:r>
            <a:endParaRPr lang="fr-FR" sz="2200" b="1" u="sng" dirty="0"/>
          </a:p>
        </p:txBody>
      </p:sp>
      <p:sp>
        <p:nvSpPr>
          <p:cNvPr id="5" name="Rectangle 4"/>
          <p:cNvSpPr/>
          <p:nvPr/>
        </p:nvSpPr>
        <p:spPr>
          <a:xfrm>
            <a:off x="759854" y="993700"/>
            <a:ext cx="10717429" cy="1446550"/>
          </a:xfrm>
          <a:prstGeom prst="rect">
            <a:avLst/>
          </a:prstGeom>
        </p:spPr>
        <p:txBody>
          <a:bodyPr wrap="square">
            <a:spAutoFit/>
          </a:bodyPr>
          <a:lstStyle/>
          <a:p>
            <a:pPr algn="just" rtl="1"/>
            <a:r>
              <a:rPr lang="ar-DZ" sz="2200" dirty="0" smtClean="0"/>
              <a:t>إن </a:t>
            </a:r>
            <a:r>
              <a:rPr lang="ar-DZ" sz="2200" dirty="0"/>
              <a:t>برامج تعزيز الولاء هي نظام متكامل لتسويق الأعمال </a:t>
            </a:r>
            <a:r>
              <a:rPr lang="ar-DZ" sz="2200" dirty="0" smtClean="0"/>
              <a:t>التي </a:t>
            </a:r>
            <a:r>
              <a:rPr lang="ar-DZ" sz="2200" dirty="0"/>
              <a:t>تهدف إلـى جعل الزبائن أكثر ولاء عبر تطوير علاقات شخصية معهم</a:t>
            </a:r>
            <a:r>
              <a:rPr lang="ar-DZ" sz="2200" dirty="0" smtClean="0"/>
              <a:t>.</a:t>
            </a:r>
            <a:r>
              <a:rPr lang="ar-DZ" sz="2200" dirty="0"/>
              <a:t> </a:t>
            </a:r>
            <a:r>
              <a:rPr lang="ar-DZ" sz="2200" dirty="0" smtClean="0"/>
              <a:t>ومن الميزات لبرنامج تعزيز الولاء  الحصول </a:t>
            </a:r>
            <a:r>
              <a:rPr lang="ar-DZ" sz="2200" dirty="0"/>
              <a:t>على نقطة على كل عمليـة شراء، </a:t>
            </a:r>
            <a:r>
              <a:rPr lang="ar-DZ" sz="2200" dirty="0" smtClean="0"/>
              <a:t>وبناء </a:t>
            </a:r>
            <a:r>
              <a:rPr lang="ar-DZ" sz="2200" dirty="0"/>
              <a:t>على تجميع هذه النقاط، يمكنهم الحصول على مكافأة أو خصومات نقديـة </a:t>
            </a:r>
            <a:r>
              <a:rPr lang="ar-DZ" sz="2200" dirty="0" smtClean="0"/>
              <a:t>وفوائـد أخرى.</a:t>
            </a:r>
          </a:p>
          <a:p>
            <a:pPr algn="just" rtl="1"/>
            <a:r>
              <a:rPr lang="ar-DZ" sz="2200" b="1" u="sng" dirty="0">
                <a:solidFill>
                  <a:schemeClr val="accent3"/>
                </a:solidFill>
              </a:rPr>
              <a:t>تطبيقات </a:t>
            </a:r>
            <a:r>
              <a:rPr lang="fr-FR" sz="2200" b="1" u="sng" dirty="0">
                <a:solidFill>
                  <a:schemeClr val="accent3"/>
                </a:solidFill>
              </a:rPr>
              <a:t>E-CRM </a:t>
            </a:r>
            <a:r>
              <a:rPr lang="ar-DZ" sz="2200" b="1" u="sng" dirty="0">
                <a:solidFill>
                  <a:schemeClr val="accent3"/>
                </a:solidFill>
              </a:rPr>
              <a:t> ضمن مرحلة الشراء:</a:t>
            </a:r>
            <a:endParaRPr lang="fr-FR" sz="2200" b="1" u="sng" dirty="0">
              <a:solidFill>
                <a:schemeClr val="accent3"/>
              </a:solidFill>
            </a:endParaRPr>
          </a:p>
        </p:txBody>
      </p:sp>
      <p:sp>
        <p:nvSpPr>
          <p:cNvPr id="7" name="Rectangle 6"/>
          <p:cNvSpPr/>
          <p:nvPr/>
        </p:nvSpPr>
        <p:spPr>
          <a:xfrm>
            <a:off x="540913" y="2695111"/>
            <a:ext cx="10936370" cy="3508653"/>
          </a:xfrm>
          <a:prstGeom prst="rect">
            <a:avLst/>
          </a:prstGeom>
        </p:spPr>
        <p:txBody>
          <a:bodyPr wrap="square">
            <a:spAutoFit/>
          </a:bodyPr>
          <a:lstStyle/>
          <a:p>
            <a:pPr algn="just" rtl="1"/>
            <a:r>
              <a:rPr lang="ar-DZ" sz="2200" dirty="0"/>
              <a:t>إن تطبيقات إدارة علاقة الزبائن الإلكترونية في هذه المرحلة لها تأثير على قرار الزبون لاستكمال معاملة الشراء عبر الإنترنت </a:t>
            </a:r>
            <a:r>
              <a:rPr lang="ar-DZ" sz="2200" dirty="0" smtClean="0"/>
              <a:t>وأشـار </a:t>
            </a:r>
            <a:r>
              <a:rPr lang="ar-DZ" sz="2200" dirty="0"/>
              <a:t>علـى دعم الأنشطة المرتبطة باختيار المنتجات مثل التسوق المقارن وإصدار الأوامر بطلبات الـشراء، وهناك مجموعة من المواقع التي تقدم خدمات مقارنات الاسعار، والمنظمة تنظر إلـى وجودهـا في تلك المواقع على أنه تسويق لها ولمنتجاتها ويساعدها على الوقوف في مواجهة </a:t>
            </a:r>
            <a:r>
              <a:rPr lang="ar-DZ" sz="2200" dirty="0" smtClean="0"/>
              <a:t>منافـسيها.</a:t>
            </a:r>
            <a:endParaRPr lang="fr-FR" sz="2200" dirty="0" smtClean="0"/>
          </a:p>
          <a:p>
            <a:pPr algn="just" rtl="1"/>
            <a:r>
              <a:rPr lang="ar-DZ" sz="2200" dirty="0" smtClean="0"/>
              <a:t>كما يعتبر</a:t>
            </a:r>
            <a:r>
              <a:rPr lang="fr-FR" sz="2200" dirty="0" smtClean="0"/>
              <a:t> </a:t>
            </a:r>
            <a:r>
              <a:rPr lang="ar-DZ" sz="2200" dirty="0" smtClean="0"/>
              <a:t>عامل الأمن والخصوصية  مهم حيث يـؤثر علـى قرار العميل إلى إجراء معاملات الشراء عبر الإنترنت ومن ثم يجب توفر بعض خـصائص </a:t>
            </a:r>
            <a:r>
              <a:rPr lang="fr-FR" sz="2200" dirty="0" smtClean="0"/>
              <a:t>E- CRM </a:t>
            </a:r>
            <a:r>
              <a:rPr lang="ar-DZ" sz="2200" dirty="0" smtClean="0"/>
              <a:t>في هذه المرحلة للحد من أي مخاطرة وتوفير الثقة الكافية فـي الـشراء الإلكترونـي.</a:t>
            </a:r>
          </a:p>
          <a:p>
            <a:pPr algn="just" rtl="1"/>
            <a:r>
              <a:rPr lang="ar-DZ" sz="2400" b="1" u="sng" dirty="0"/>
              <a:t>1- الخصوصية والأمان</a:t>
            </a:r>
            <a:r>
              <a:rPr lang="ar-DZ" sz="2400" b="1" u="sng" dirty="0" smtClean="0"/>
              <a:t>: </a:t>
            </a:r>
            <a:r>
              <a:rPr lang="ar-DZ" sz="2200" dirty="0"/>
              <a:t>هي قدرة الموقع على حماية المعلومات الشخصية للزبائن ومنع وصـول الأشخاص الغير مخول لهم بالوصول لهذه المعلومات وتعتبر الخصوصية أحد عناصر المزيج التسويقي الإلكتروني الأساسية، ويقصد بها حق</a:t>
            </a:r>
          </a:p>
          <a:p>
            <a:pPr algn="just" rtl="1"/>
            <a:r>
              <a:rPr lang="ar-DZ" sz="2200" dirty="0"/>
              <a:t>العملاء والجماعات والمؤسسات في تحديد نوع وكميـة وكيفيـة وتوقيـت اسـتخدام </a:t>
            </a:r>
            <a:r>
              <a:rPr lang="ar-DZ" sz="2200" dirty="0" smtClean="0"/>
              <a:t>البيانـات والمعلومات </a:t>
            </a:r>
            <a:r>
              <a:rPr lang="ar-DZ" sz="2200" dirty="0"/>
              <a:t>التي تخص العملاء والجماعات والمؤسسات من قبل المواقع </a:t>
            </a:r>
            <a:r>
              <a:rPr lang="ar-DZ" sz="2200" dirty="0" smtClean="0"/>
              <a:t>الإلكترونيـة.</a:t>
            </a:r>
            <a:endParaRPr lang="fr-FR" sz="2200" b="1" u="sng" dirty="0"/>
          </a:p>
        </p:txBody>
      </p:sp>
    </p:spTree>
    <p:extLst>
      <p:ext uri="{BB962C8B-B14F-4D97-AF65-F5344CB8AC3E}">
        <p14:creationId xmlns:p14="http://schemas.microsoft.com/office/powerpoint/2010/main" val="1200538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5307" y="401272"/>
            <a:ext cx="10637949" cy="1169551"/>
          </a:xfrm>
          <a:prstGeom prst="rect">
            <a:avLst/>
          </a:prstGeom>
        </p:spPr>
        <p:txBody>
          <a:bodyPr wrap="square">
            <a:spAutoFit/>
          </a:bodyPr>
          <a:lstStyle/>
          <a:p>
            <a:pPr algn="just" rtl="1"/>
            <a:r>
              <a:rPr lang="ar-DZ" sz="2200" b="1" u="sng" dirty="0" smtClean="0"/>
              <a:t>2- طرق </a:t>
            </a:r>
            <a:r>
              <a:rPr lang="ar-DZ" sz="2200" b="1" u="sng" dirty="0"/>
              <a:t>الدفع: </a:t>
            </a:r>
            <a:r>
              <a:rPr lang="ar-DZ" sz="2200" dirty="0"/>
              <a:t>يفضل وجود عدة طرق للدفع بحيث يختار الزبون منها ما يلائمه (عن طريق بطاقة الائتمان، الدفع عند الاستلام أو النقود الإلكترونية</a:t>
            </a:r>
            <a:r>
              <a:rPr lang="ar-DZ" sz="2200" dirty="0" smtClean="0"/>
              <a:t>). إ</a:t>
            </a:r>
            <a:r>
              <a:rPr lang="ar-DZ" sz="2400" dirty="0" smtClean="0"/>
              <a:t>ن </a:t>
            </a:r>
            <a:r>
              <a:rPr lang="ar-DZ" sz="2400" dirty="0"/>
              <a:t>الزبائن تفضل وجود عدة طرق للدفع بحيث يقوم الزبون باختيار الطريقة التي يراها مناسبة له.</a:t>
            </a:r>
            <a:endParaRPr lang="fr-FR" sz="2200" dirty="0"/>
          </a:p>
        </p:txBody>
      </p:sp>
      <p:sp>
        <p:nvSpPr>
          <p:cNvPr id="5" name="Rectangle 4"/>
          <p:cNvSpPr/>
          <p:nvPr/>
        </p:nvSpPr>
        <p:spPr>
          <a:xfrm>
            <a:off x="7271642" y="1818327"/>
            <a:ext cx="4423007" cy="430887"/>
          </a:xfrm>
          <a:prstGeom prst="rect">
            <a:avLst/>
          </a:prstGeom>
        </p:spPr>
        <p:txBody>
          <a:bodyPr wrap="none">
            <a:spAutoFit/>
          </a:bodyPr>
          <a:lstStyle/>
          <a:p>
            <a:pPr algn="just" rtl="1"/>
            <a:r>
              <a:rPr lang="ar-DZ" sz="2200" b="1" u="sng" dirty="0">
                <a:solidFill>
                  <a:schemeClr val="accent3"/>
                </a:solidFill>
              </a:rPr>
              <a:t>تطبيقات </a:t>
            </a:r>
            <a:r>
              <a:rPr lang="fr-FR" sz="2200" b="1" u="sng" dirty="0" smtClean="0">
                <a:solidFill>
                  <a:schemeClr val="accent3"/>
                </a:solidFill>
              </a:rPr>
              <a:t>E-CRM </a:t>
            </a:r>
            <a:r>
              <a:rPr lang="ar-DZ" sz="2200" b="1" u="sng" dirty="0" smtClean="0">
                <a:solidFill>
                  <a:schemeClr val="accent3"/>
                </a:solidFill>
              </a:rPr>
              <a:t> </a:t>
            </a:r>
            <a:r>
              <a:rPr lang="ar-DZ" sz="2200" b="1" u="sng" dirty="0">
                <a:solidFill>
                  <a:schemeClr val="accent3"/>
                </a:solidFill>
              </a:rPr>
              <a:t>ضمن مرحلة ما بعد الشراء</a:t>
            </a:r>
            <a:r>
              <a:rPr lang="ar-DZ" sz="2200" dirty="0"/>
              <a:t>:</a:t>
            </a:r>
            <a:endParaRPr lang="fr-FR" sz="2200" dirty="0"/>
          </a:p>
        </p:txBody>
      </p:sp>
      <p:sp>
        <p:nvSpPr>
          <p:cNvPr id="7" name="Rectangle 6"/>
          <p:cNvSpPr/>
          <p:nvPr/>
        </p:nvSpPr>
        <p:spPr>
          <a:xfrm>
            <a:off x="605307" y="2496718"/>
            <a:ext cx="10972800" cy="1446550"/>
          </a:xfrm>
          <a:prstGeom prst="rect">
            <a:avLst/>
          </a:prstGeom>
        </p:spPr>
        <p:txBody>
          <a:bodyPr wrap="square">
            <a:spAutoFit/>
          </a:bodyPr>
          <a:lstStyle/>
          <a:p>
            <a:pPr algn="just" rtl="1"/>
            <a:r>
              <a:rPr lang="ar-DZ" sz="2200" dirty="0"/>
              <a:t>إن وظائف </a:t>
            </a:r>
            <a:r>
              <a:rPr lang="fr-FR" sz="2200" dirty="0" smtClean="0"/>
              <a:t> E-CRM  </a:t>
            </a:r>
            <a:r>
              <a:rPr lang="ar-DZ" sz="2200" dirty="0"/>
              <a:t>في هذه المرحلة يجب أن تكون متصلة بخدمات ما بعد البيع، وحل مشاكل الزبائن ومن جهة أخرى توفير خاصية تتبع أمر </a:t>
            </a:r>
            <a:r>
              <a:rPr lang="ar-DZ" sz="2200" dirty="0" smtClean="0"/>
              <a:t>الشراء، </a:t>
            </a:r>
            <a:r>
              <a:rPr lang="ar-DZ" sz="2200" dirty="0"/>
              <a:t>وتعتبر تجارب الشراء الإيجابية بعد إتمام الصفقة عاملاً هاماً في نجاح أي شركة، </a:t>
            </a:r>
            <a:r>
              <a:rPr lang="ar-DZ" sz="2200" dirty="0" smtClean="0"/>
              <a:t>لذلك</a:t>
            </a:r>
            <a:r>
              <a:rPr lang="fr-FR" sz="2200" dirty="0" smtClean="0"/>
              <a:t> </a:t>
            </a:r>
            <a:r>
              <a:rPr lang="ar-DZ" sz="2200" dirty="0" smtClean="0"/>
              <a:t>يجب </a:t>
            </a:r>
            <a:r>
              <a:rPr lang="ar-DZ" sz="2200" dirty="0"/>
              <a:t>أن ينظر لها على أنها نقطة انطلاق نحو بناء علاقة مستمرة مع </a:t>
            </a:r>
            <a:r>
              <a:rPr lang="ar-DZ" sz="2200" dirty="0" smtClean="0"/>
              <a:t>الزبائن، وفي  ما يلي أعم العناصر في  مرحلة </a:t>
            </a:r>
            <a:r>
              <a:rPr lang="ar-DZ" sz="2200" dirty="0"/>
              <a:t>ما بعد الشراء (تتبع </a:t>
            </a:r>
            <a:r>
              <a:rPr lang="ar-DZ" sz="2200" dirty="0" smtClean="0"/>
              <a:t>أمر الشراء</a:t>
            </a:r>
            <a:r>
              <a:rPr lang="ar-DZ" sz="2200" dirty="0"/>
              <a:t>، التسليم في الوقت المحدد، خدمات دعم الزبائن).</a:t>
            </a:r>
            <a:r>
              <a:rPr lang="fr-FR" sz="2200" dirty="0" smtClean="0"/>
              <a:t>   </a:t>
            </a:r>
            <a:endParaRPr lang="fr-FR" sz="2200" dirty="0"/>
          </a:p>
        </p:txBody>
      </p:sp>
      <p:sp>
        <p:nvSpPr>
          <p:cNvPr id="8" name="Rectangle 7"/>
          <p:cNvSpPr/>
          <p:nvPr/>
        </p:nvSpPr>
        <p:spPr>
          <a:xfrm>
            <a:off x="9869162" y="4190772"/>
            <a:ext cx="2044149" cy="430887"/>
          </a:xfrm>
          <a:prstGeom prst="rect">
            <a:avLst/>
          </a:prstGeom>
        </p:spPr>
        <p:txBody>
          <a:bodyPr wrap="none">
            <a:spAutoFit/>
          </a:bodyPr>
          <a:lstStyle/>
          <a:p>
            <a:r>
              <a:rPr lang="ar-DZ" sz="2200" b="1" u="sng" dirty="0" smtClean="0"/>
              <a:t>1- تتبع </a:t>
            </a:r>
            <a:r>
              <a:rPr lang="ar-DZ" sz="2200" b="1" u="sng" dirty="0"/>
              <a:t>أمر الشراء:</a:t>
            </a:r>
            <a:endParaRPr lang="fr-FR" sz="2200" b="1" u="sng" dirty="0"/>
          </a:p>
        </p:txBody>
      </p:sp>
      <p:sp>
        <p:nvSpPr>
          <p:cNvPr id="9" name="Rectangle 8"/>
          <p:cNvSpPr/>
          <p:nvPr/>
        </p:nvSpPr>
        <p:spPr>
          <a:xfrm>
            <a:off x="734096" y="4766132"/>
            <a:ext cx="10960553" cy="1107996"/>
          </a:xfrm>
          <a:prstGeom prst="rect">
            <a:avLst/>
          </a:prstGeom>
        </p:spPr>
        <p:txBody>
          <a:bodyPr wrap="square">
            <a:spAutoFit/>
          </a:bodyPr>
          <a:lstStyle/>
          <a:p>
            <a:pPr algn="just" rtl="1"/>
            <a:r>
              <a:rPr lang="ar-DZ" sz="2200" dirty="0"/>
              <a:t>هي قدرة الزبون على تتبع وتعقب الطلبية أو أمر الشراء مرحلة بعد مرحلة لحين </a:t>
            </a:r>
            <a:r>
              <a:rPr lang="ar-DZ" sz="2200" dirty="0" smtClean="0"/>
              <a:t>التسليم، </a:t>
            </a:r>
            <a:r>
              <a:rPr lang="ar-DZ" sz="2200" dirty="0"/>
              <a:t>وأشار أن هذه الميزة ستساعد في تعزيز </a:t>
            </a:r>
            <a:r>
              <a:rPr lang="ar-DZ" sz="2200" dirty="0" smtClean="0"/>
              <a:t>العلاقة بين </a:t>
            </a:r>
            <a:r>
              <a:rPr lang="ar-DZ" sz="2200" dirty="0"/>
              <a:t>الزبون والمنظمة لأنها ستجعله أكثر تفاعلاً، ويتم اعطاء الزبون رقم للشحنة أو </a:t>
            </a:r>
            <a:r>
              <a:rPr lang="ar-DZ" sz="2200" dirty="0" smtClean="0"/>
              <a:t>الطلبية يستطيع </a:t>
            </a:r>
            <a:r>
              <a:rPr lang="ar-DZ" sz="2200" dirty="0"/>
              <a:t>من خلال خاصية تتبع أمر الشراء إدخال رقم الشحنة لمعرفة مكان وجودها في </a:t>
            </a:r>
            <a:r>
              <a:rPr lang="ar-DZ" sz="2200" dirty="0" smtClean="0"/>
              <a:t>الوقت الحالي </a:t>
            </a:r>
            <a:r>
              <a:rPr lang="ar-DZ" sz="2200" dirty="0"/>
              <a:t>ومتى سيتم تسليمها </a:t>
            </a:r>
            <a:r>
              <a:rPr lang="ar-DZ" sz="2200" dirty="0" smtClean="0"/>
              <a:t>للزبون.</a:t>
            </a:r>
            <a:endParaRPr lang="fr-FR" sz="2200" dirty="0"/>
          </a:p>
        </p:txBody>
      </p:sp>
    </p:spTree>
    <p:extLst>
      <p:ext uri="{BB962C8B-B14F-4D97-AF65-F5344CB8AC3E}">
        <p14:creationId xmlns:p14="http://schemas.microsoft.com/office/powerpoint/2010/main" val="958826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95230" y="192041"/>
            <a:ext cx="2820003" cy="430887"/>
          </a:xfrm>
          <a:prstGeom prst="rect">
            <a:avLst/>
          </a:prstGeom>
        </p:spPr>
        <p:txBody>
          <a:bodyPr wrap="none">
            <a:spAutoFit/>
          </a:bodyPr>
          <a:lstStyle/>
          <a:p>
            <a:r>
              <a:rPr lang="ar-DZ" sz="2200" b="1" u="sng" dirty="0" smtClean="0"/>
              <a:t>2- التسليم </a:t>
            </a:r>
            <a:r>
              <a:rPr lang="ar-DZ" sz="2200" b="1" u="sng" dirty="0"/>
              <a:t>في الوقت المحدد:</a:t>
            </a:r>
            <a:endParaRPr lang="fr-FR" sz="2200" b="1" u="sng" dirty="0"/>
          </a:p>
        </p:txBody>
      </p:sp>
      <p:sp>
        <p:nvSpPr>
          <p:cNvPr id="5" name="Rectangle 4"/>
          <p:cNvSpPr/>
          <p:nvPr/>
        </p:nvSpPr>
        <p:spPr>
          <a:xfrm>
            <a:off x="450761" y="742459"/>
            <a:ext cx="11464472" cy="1508105"/>
          </a:xfrm>
          <a:prstGeom prst="rect">
            <a:avLst/>
          </a:prstGeom>
        </p:spPr>
        <p:txBody>
          <a:bodyPr wrap="square">
            <a:spAutoFit/>
          </a:bodyPr>
          <a:lstStyle/>
          <a:p>
            <a:pPr algn="just" rtl="1"/>
            <a:r>
              <a:rPr lang="ar-DZ" sz="2200" dirty="0"/>
              <a:t>إن تسليم المنتجات في الوقت المحدد بين المنظمة والزبون له أثر إيجابي في إزالة الشكوك وعدم الموثوقية في التسوق الالكتروني عبر الإنترنت فذلك يدعم الثقة في الموقع الإلكتروني ويعطي الزبون الشعور بالراحة ويشجعه على الشراء من نفس الموقع </a:t>
            </a:r>
            <a:r>
              <a:rPr lang="ar-DZ" sz="2200" dirty="0" smtClean="0"/>
              <a:t>في </a:t>
            </a:r>
            <a:r>
              <a:rPr lang="ar-DZ" sz="2400" dirty="0" smtClean="0"/>
              <a:t>المرات </a:t>
            </a:r>
            <a:r>
              <a:rPr lang="ar-DZ" sz="2400" dirty="0"/>
              <a:t>القادمة. </a:t>
            </a:r>
            <a:endParaRPr lang="ar-DZ" sz="2400" dirty="0" smtClean="0"/>
          </a:p>
          <a:p>
            <a:pPr algn="just" rtl="1"/>
            <a:r>
              <a:rPr lang="ar-DZ" sz="2400" b="1" u="sng" dirty="0"/>
              <a:t>3- خدمات دعم الزبائن</a:t>
            </a:r>
            <a:r>
              <a:rPr lang="ar-DZ" sz="2400" b="1" u="sng" dirty="0" smtClean="0"/>
              <a:t>: </a:t>
            </a:r>
            <a:endParaRPr lang="fr-FR" sz="2200" b="1" u="sng" dirty="0"/>
          </a:p>
        </p:txBody>
      </p:sp>
      <p:sp>
        <p:nvSpPr>
          <p:cNvPr id="6" name="Rectangle 5"/>
          <p:cNvSpPr/>
          <p:nvPr/>
        </p:nvSpPr>
        <p:spPr>
          <a:xfrm>
            <a:off x="631065" y="2370095"/>
            <a:ext cx="11284168" cy="1446550"/>
          </a:xfrm>
          <a:prstGeom prst="rect">
            <a:avLst/>
          </a:prstGeom>
        </p:spPr>
        <p:txBody>
          <a:bodyPr wrap="square">
            <a:spAutoFit/>
          </a:bodyPr>
          <a:lstStyle/>
          <a:p>
            <a:pPr algn="just" rtl="1"/>
            <a:r>
              <a:rPr lang="ar-DZ" sz="2200" dirty="0"/>
              <a:t>تتطلب مواكبة الأعمال عبر الإنترنت توفير خدمات لدعم الزبون وخصوصاً تلك التي تعقب عملية البيع والشراء، مثل استعلامات الزبون حول أساليب وشروط شحن البضاعة </a:t>
            </a:r>
            <a:r>
              <a:rPr lang="ar-DZ" sz="2200" dirty="0" smtClean="0"/>
              <a:t>المشترات، </a:t>
            </a:r>
            <a:r>
              <a:rPr lang="ar-DZ" sz="2200" dirty="0"/>
              <a:t>أو الإجابة عن أسئلة الزبون حول بعض القضايا الفنية والتقنية في المنتج لاستخدامه بالصورة الصحيحة، أو تقديم تقارير حول أخطاء وعيوب في المنتج من أجل تجاوزها أو إعادة المنتج المشترى، وأيضاً تقديم خدمة استرجاع المنتج لأسباب التلف أو عدم مطابقة المواصفات وغيرها.</a:t>
            </a:r>
            <a:endParaRPr lang="fr-FR" sz="2200" dirty="0"/>
          </a:p>
        </p:txBody>
      </p:sp>
      <p:sp>
        <p:nvSpPr>
          <p:cNvPr id="8" name="Rectangle 7"/>
          <p:cNvSpPr/>
          <p:nvPr/>
        </p:nvSpPr>
        <p:spPr>
          <a:xfrm>
            <a:off x="6273149" y="4892830"/>
            <a:ext cx="184731" cy="369332"/>
          </a:xfrm>
          <a:prstGeom prst="rect">
            <a:avLst/>
          </a:prstGeom>
        </p:spPr>
        <p:txBody>
          <a:bodyPr wrap="none">
            <a:spAutoFit/>
          </a:bodyPr>
          <a:lstStyle/>
          <a:p>
            <a:endParaRPr lang="fr-FR" dirty="0"/>
          </a:p>
        </p:txBody>
      </p:sp>
    </p:spTree>
    <p:extLst>
      <p:ext uri="{BB962C8B-B14F-4D97-AF65-F5344CB8AC3E}">
        <p14:creationId xmlns:p14="http://schemas.microsoft.com/office/powerpoint/2010/main" val="2775343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108960" y="136497"/>
            <a:ext cx="8825865" cy="1200329"/>
          </a:xfrm>
          <a:prstGeom prst="rect">
            <a:avLst/>
          </a:prstGeom>
          <a:noFill/>
        </p:spPr>
        <p:txBody>
          <a:bodyPr wrap="square" rtlCol="0">
            <a:spAutoFit/>
          </a:bodyPr>
          <a:lstStyle/>
          <a:p>
            <a:pPr algn="r" rtl="1"/>
            <a:r>
              <a:rPr lang="ar-DZ" sz="3600" dirty="0" smtClean="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مفهوم </a:t>
            </a:r>
            <a:r>
              <a:rPr lang="ar-DZ" sz="36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إدارة علاقات الزبائن</a:t>
            </a:r>
            <a:r>
              <a:rPr lang="ar-DZ" sz="3600" dirty="0" smtClean="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a:t>
            </a:r>
            <a:r>
              <a:rPr lang="ar-DZ" sz="36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
            </a:r>
            <a:br>
              <a:rPr lang="ar-DZ" sz="36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br>
            <a:endParaRPr lang="ar-DZ" sz="36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endParaRPr>
          </a:p>
        </p:txBody>
      </p:sp>
      <p:sp>
        <p:nvSpPr>
          <p:cNvPr id="2" name="Rectangle 1"/>
          <p:cNvSpPr/>
          <p:nvPr/>
        </p:nvSpPr>
        <p:spPr>
          <a:xfrm>
            <a:off x="528034" y="1336826"/>
            <a:ext cx="11406791" cy="5201424"/>
          </a:xfrm>
          <a:prstGeom prst="rect">
            <a:avLst/>
          </a:prstGeom>
        </p:spPr>
        <p:txBody>
          <a:bodyPr wrap="square">
            <a:spAutoFit/>
          </a:bodyPr>
          <a:lstStyle/>
          <a:p>
            <a:pPr algn="just" rtl="1"/>
            <a:r>
              <a:rPr lang="ar-DZ" sz="2200" dirty="0" smtClean="0"/>
              <a:t>-هي </a:t>
            </a:r>
            <a:r>
              <a:rPr lang="ar-DZ" sz="2200" dirty="0"/>
              <a:t>الفلسفة التي تضع الزبائن في نقطة تصميم المنتجات من أجل توجيه موارد وجهود المنظمة لتقديم أفضل الخدمات وتعزيز ولاء الزبائن لها. </a:t>
            </a:r>
            <a:endParaRPr lang="ar-DZ" sz="2200" dirty="0" smtClean="0"/>
          </a:p>
          <a:p>
            <a:pPr algn="just" rtl="1"/>
            <a:r>
              <a:rPr lang="ar-DZ" sz="2400" dirty="0" smtClean="0"/>
              <a:t>-و يمكن القول انها استراتيجية </a:t>
            </a:r>
            <a:r>
              <a:rPr lang="ar-DZ" sz="2400" dirty="0"/>
              <a:t>أعمال محور اهتمامها هو العميل بالدرجة الأولى للحصول على رضاه والمحافظة عليه والاستحواذ على ولائه عن طريق تقديم خدمة مميزة </a:t>
            </a:r>
            <a:r>
              <a:rPr lang="ar-DZ" sz="2400" dirty="0" smtClean="0"/>
              <a:t>له.</a:t>
            </a:r>
          </a:p>
          <a:p>
            <a:pPr algn="just" rtl="1"/>
            <a:r>
              <a:rPr lang="ar-DZ" sz="2400" dirty="0"/>
              <a:t>وهي فلسفة أعمال تسمح للمنظمة فهم تفكير وتصرفات الزبائن وتحليل احتياجاتهم ومعرفة تطلعاتهم من خلال المعلومات المخزنة في قواعد البيانات، حتى تتمكن الشركات التوصل لما يرغبون به وأيضاً التنبـؤ بسلوكهم مستقبلاً واتخاذ قرارات تسويقية صائبة من حيث التوقيت والنوعية، للمحافظة على مستوى ربحية أعمالها </a:t>
            </a:r>
            <a:r>
              <a:rPr lang="ar-DZ" sz="2400" dirty="0" smtClean="0"/>
              <a:t>وتنميتها,</a:t>
            </a:r>
            <a:r>
              <a:rPr lang="fr-FR" sz="2400" dirty="0" smtClean="0"/>
              <a:t> </a:t>
            </a:r>
            <a:r>
              <a:rPr lang="ar-DZ" sz="2400" dirty="0" smtClean="0"/>
              <a:t>إن </a:t>
            </a:r>
            <a:r>
              <a:rPr lang="ar-DZ" sz="2400" dirty="0"/>
              <a:t>تحديد نوعيات الزبائن، وفئاتهم، وما يرغبون به من منتجات وما يعانونه من مشاكل، خاصة على صعيد الخدمات والذي يعتبر من أهم عوامل المحافظة على ولاء الزبائن، حيث تعاني الشركات الكبرى من تسرب الزبائن، وهناك دراسات إحصائية تشير إلى أن معدل فقدان الزبائن لدى الشركات قد يبلغ %20 من عدد العملاء الكلي كل عام، وأن كلفة عملية اكتساب عميل جديد قد تبلغ ستة أضعاف كلفة المحافظة على العميل الموجود. وأن %68 من العملاء </a:t>
            </a:r>
            <a:r>
              <a:rPr lang="ar-DZ" sz="2400" dirty="0" smtClean="0"/>
              <a:t>يغيرون </a:t>
            </a:r>
          </a:p>
          <a:p>
            <a:pPr algn="just" rtl="1"/>
            <a:r>
              <a:rPr lang="ar-DZ" sz="2400" dirty="0"/>
              <a:t>الشركات والمؤسسات التي يتعاملون معها بسبب الخدمات، والملاحظ أن %4 فقط من هؤلاء العملاء الذين توقفوا عن التعامل سبق لهم أن اشتكوا من سوء في الخدمات. بينما %90 تركوا بدون سابق إشعار. وأن %82 من العملاء الذين تم حل مشكلاتهم عاودوا إلى التعامل مع نفس الشركات. </a:t>
            </a:r>
            <a:endParaRPr lang="fr-FR" sz="2200" dirty="0"/>
          </a:p>
        </p:txBody>
      </p:sp>
    </p:spTree>
    <p:extLst>
      <p:ext uri="{BB962C8B-B14F-4D97-AF65-F5344CB8AC3E}">
        <p14:creationId xmlns:p14="http://schemas.microsoft.com/office/powerpoint/2010/main" val="26701131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36384" y="333709"/>
            <a:ext cx="8248320" cy="1384995"/>
          </a:xfrm>
          <a:prstGeom prst="rect">
            <a:avLst/>
          </a:prstGeom>
        </p:spPr>
        <p:txBody>
          <a:bodyPr wrap="square">
            <a:spAutoFit/>
          </a:bodyPr>
          <a:lstStyle/>
          <a:p>
            <a:pPr algn="r" rtl="1"/>
            <a:r>
              <a:rPr lang="ar-DZ" sz="28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مفهوم </a:t>
            </a:r>
            <a:r>
              <a:rPr lang="ar-DZ" sz="2800" dirty="0" smtClean="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إدارة </a:t>
            </a:r>
            <a:r>
              <a:rPr lang="ar-DZ" sz="28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علاقة الزبائن الإلكترونية.</a:t>
            </a:r>
            <a:br>
              <a:rPr lang="ar-DZ" sz="28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br>
            <a:endParaRPr lang="ar-DZ" sz="28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endParaRPr>
          </a:p>
          <a:p>
            <a:endParaRPr lang="fr-FR" sz="2800" b="1" u="sng" dirty="0">
              <a:solidFill>
                <a:srgbClr val="FF0000"/>
              </a:solidFill>
            </a:endParaRPr>
          </a:p>
        </p:txBody>
      </p:sp>
      <p:sp>
        <p:nvSpPr>
          <p:cNvPr id="2" name="Rectangle 1"/>
          <p:cNvSpPr/>
          <p:nvPr/>
        </p:nvSpPr>
        <p:spPr>
          <a:xfrm>
            <a:off x="309093" y="1026206"/>
            <a:ext cx="11153105" cy="2185214"/>
          </a:xfrm>
          <a:prstGeom prst="rect">
            <a:avLst/>
          </a:prstGeom>
        </p:spPr>
        <p:txBody>
          <a:bodyPr wrap="square">
            <a:spAutoFit/>
          </a:bodyPr>
          <a:lstStyle/>
          <a:p>
            <a:pPr algn="just" rtl="1"/>
            <a:r>
              <a:rPr lang="ar-DZ" sz="2200" dirty="0" smtClean="0"/>
              <a:t>هي </a:t>
            </a:r>
            <a:r>
              <a:rPr lang="ar-DZ" sz="2200" dirty="0"/>
              <a:t>تقوم على استخدام قنوات الاتصال المباشر مع الزبائن من خلال الإنترنت والبريد الإلكتروني بالإضافة إلى بعض التقنيات اللاسلكية الحديثة كالدردشة، وإدارة علاقات الزبائن الإلكترونية قادرة على التعامل مع الزبائن بشكل أوتوماتيكي من دون تدخل بشري أو بتدخل بشري في أضيق الحدود، فإن هذه التطبيقات ستسمح للشركات بأن تدير علاقتها مع الزبائن بصورة متميزة وفريدة في بيئات عمل الإنترنت والشبكة </a:t>
            </a:r>
            <a:r>
              <a:rPr lang="ar-DZ" sz="2200" dirty="0" smtClean="0"/>
              <a:t>العالمية.</a:t>
            </a:r>
          </a:p>
          <a:p>
            <a:pPr algn="just" rtl="1"/>
            <a:r>
              <a:rPr lang="ar-DZ" sz="2400" dirty="0"/>
              <a:t>أن المنظمات التي تطبق </a:t>
            </a:r>
            <a:r>
              <a:rPr lang="fr-FR" sz="2400" dirty="0"/>
              <a:t>CRM-E </a:t>
            </a:r>
            <a:r>
              <a:rPr lang="ar-DZ" sz="2400" dirty="0"/>
              <a:t>بشكل ناجح ستحصل على مردود استثمار عالي وستعزز ولاء الزبائن، وأن المنظمات التي لا تطبقها ستكون قريبا خارج المنافسة.</a:t>
            </a:r>
            <a:endParaRPr lang="fr-FR" sz="2200" dirty="0"/>
          </a:p>
        </p:txBody>
      </p:sp>
      <p:sp>
        <p:nvSpPr>
          <p:cNvPr id="3" name="Rectangle 2"/>
          <p:cNvSpPr/>
          <p:nvPr/>
        </p:nvSpPr>
        <p:spPr>
          <a:xfrm>
            <a:off x="7131670" y="3380697"/>
            <a:ext cx="4352474" cy="523220"/>
          </a:xfrm>
          <a:prstGeom prst="rect">
            <a:avLst/>
          </a:prstGeom>
        </p:spPr>
        <p:txBody>
          <a:bodyPr wrap="none">
            <a:spAutoFit/>
          </a:bodyPr>
          <a:lstStyle/>
          <a:p>
            <a:r>
              <a:rPr lang="ar-DZ" sz="28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أهمية إدارة علاقة الزبائن الإلكترونية:</a:t>
            </a:r>
            <a:r>
              <a:rPr lang="ar-DZ" dirty="0"/>
              <a:t> </a:t>
            </a:r>
            <a:endParaRPr lang="fr-FR" dirty="0"/>
          </a:p>
        </p:txBody>
      </p:sp>
      <p:sp>
        <p:nvSpPr>
          <p:cNvPr id="6" name="Rectangle 5"/>
          <p:cNvSpPr/>
          <p:nvPr/>
        </p:nvSpPr>
        <p:spPr>
          <a:xfrm>
            <a:off x="631065" y="4073194"/>
            <a:ext cx="10831133" cy="1877437"/>
          </a:xfrm>
          <a:prstGeom prst="rect">
            <a:avLst/>
          </a:prstGeom>
        </p:spPr>
        <p:txBody>
          <a:bodyPr wrap="square">
            <a:spAutoFit/>
          </a:bodyPr>
          <a:lstStyle/>
          <a:p>
            <a:pPr algn="just" rtl="1"/>
            <a:r>
              <a:rPr lang="ar-DZ" sz="2200" dirty="0"/>
              <a:t>من الأهداف الرئيسية للشركات في عملية التسويق الإلكتروني الحفاظ على علاقات جيدة ومتينة مع الزبائن. وإحدى الوسائل لتحقيق هذا الهدف هو عن طريق إدارة علاقات الزبائن الإلكترونية وقد حدد الأهداف التالية</a:t>
            </a:r>
            <a:r>
              <a:rPr lang="ar-DZ" sz="2200" dirty="0" smtClean="0"/>
              <a:t>:</a:t>
            </a:r>
          </a:p>
          <a:p>
            <a:pPr algn="just" rtl="1"/>
            <a:r>
              <a:rPr lang="ar-DZ" sz="2400" dirty="0" smtClean="0"/>
              <a:t>1- </a:t>
            </a:r>
            <a:r>
              <a:rPr lang="ar-DZ" sz="2400" dirty="0"/>
              <a:t>زيادة ولاء الزبائن </a:t>
            </a:r>
            <a:endParaRPr lang="ar-DZ" sz="2400" dirty="0" smtClean="0"/>
          </a:p>
          <a:p>
            <a:pPr algn="just" rtl="1"/>
            <a:r>
              <a:rPr lang="ar-DZ" sz="2400" dirty="0" smtClean="0"/>
              <a:t>2 - زيادة </a:t>
            </a:r>
            <a:r>
              <a:rPr lang="ar-DZ" sz="2400" dirty="0"/>
              <a:t>فعالية عملية التسويق </a:t>
            </a:r>
            <a:endParaRPr lang="ar-DZ" sz="2400" dirty="0" smtClean="0"/>
          </a:p>
          <a:p>
            <a:pPr algn="just" rtl="1"/>
            <a:r>
              <a:rPr lang="ar-DZ" sz="2400" dirty="0" smtClean="0"/>
              <a:t>3 - زيادة </a:t>
            </a:r>
            <a:r>
              <a:rPr lang="ar-DZ" sz="2400" dirty="0"/>
              <a:t>فعالية دعم وخدمة الزبائن</a:t>
            </a:r>
            <a:endParaRPr lang="fr-FR" sz="2200" dirty="0"/>
          </a:p>
        </p:txBody>
      </p:sp>
    </p:spTree>
    <p:extLst>
      <p:ext uri="{BB962C8B-B14F-4D97-AF65-F5344CB8AC3E}">
        <p14:creationId xmlns:p14="http://schemas.microsoft.com/office/powerpoint/2010/main" val="4063781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108619" y="645970"/>
            <a:ext cx="6096000" cy="769441"/>
          </a:xfrm>
          <a:prstGeom prst="rect">
            <a:avLst/>
          </a:prstGeom>
        </p:spPr>
        <p:txBody>
          <a:bodyPr>
            <a:spAutoFit/>
          </a:bodyPr>
          <a:lstStyle/>
          <a:p>
            <a:pPr algn="r" rtl="1"/>
            <a:r>
              <a:rPr lang="ar-DZ" dirty="0"/>
              <a:t>4 </a:t>
            </a:r>
            <a:r>
              <a:rPr lang="ar-DZ" dirty="0" smtClean="0"/>
              <a:t>-</a:t>
            </a:r>
            <a:r>
              <a:rPr lang="ar-DZ" sz="2200" dirty="0" smtClean="0"/>
              <a:t>زيادة </a:t>
            </a:r>
            <a:r>
              <a:rPr lang="ar-DZ" sz="2200" dirty="0"/>
              <a:t>فعالية الخدمة وخفض الكلفة </a:t>
            </a:r>
            <a:r>
              <a:rPr lang="ar-DZ" sz="2200" dirty="0" smtClean="0"/>
              <a:t>: </a:t>
            </a:r>
          </a:p>
          <a:p>
            <a:pPr algn="r" rtl="1"/>
            <a:r>
              <a:rPr lang="ar-DZ" sz="2200" dirty="0" smtClean="0"/>
              <a:t>وسنقوم </a:t>
            </a:r>
            <a:r>
              <a:rPr lang="ar-DZ" sz="2200" dirty="0"/>
              <a:t>فيما يلي بتوضيح كل نقطة من النقاط أعلاه:</a:t>
            </a:r>
            <a:endParaRPr lang="fr-FR" sz="2200" dirty="0"/>
          </a:p>
        </p:txBody>
      </p:sp>
      <p:sp>
        <p:nvSpPr>
          <p:cNvPr id="6" name="Rectangle 5"/>
          <p:cNvSpPr/>
          <p:nvPr/>
        </p:nvSpPr>
        <p:spPr>
          <a:xfrm>
            <a:off x="9149802" y="1595838"/>
            <a:ext cx="1863011" cy="461665"/>
          </a:xfrm>
          <a:prstGeom prst="rect">
            <a:avLst/>
          </a:prstGeom>
        </p:spPr>
        <p:txBody>
          <a:bodyPr wrap="none">
            <a:spAutoFit/>
          </a:bodyPr>
          <a:lstStyle/>
          <a:p>
            <a:r>
              <a:rPr lang="ar-DZ" sz="24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زيادة ولاء الزبائن</a:t>
            </a:r>
            <a:r>
              <a:rPr lang="ar-DZ" sz="2400" dirty="0"/>
              <a:t>:</a:t>
            </a:r>
            <a:endParaRPr lang="fr-FR" sz="2400" dirty="0"/>
          </a:p>
        </p:txBody>
      </p:sp>
      <p:sp>
        <p:nvSpPr>
          <p:cNvPr id="3" name="Rectangle 2"/>
          <p:cNvSpPr/>
          <p:nvPr/>
        </p:nvSpPr>
        <p:spPr>
          <a:xfrm>
            <a:off x="515155" y="2237930"/>
            <a:ext cx="10689464" cy="1785104"/>
          </a:xfrm>
          <a:prstGeom prst="rect">
            <a:avLst/>
          </a:prstGeom>
        </p:spPr>
        <p:txBody>
          <a:bodyPr wrap="square">
            <a:spAutoFit/>
          </a:bodyPr>
          <a:lstStyle/>
          <a:p>
            <a:pPr algn="r" rtl="1"/>
            <a:r>
              <a:rPr lang="ar-DZ" sz="2200" dirty="0"/>
              <a:t>حين يتوفر في الشركة برنامج تسويق إلكتروني عبر العلاقات مع الزبائن فعال، فإنه يمكن الشركة من الاتصال مع زبائنها بشكل أكثر فعالية وجدوى، وذلك لأن كل شخص في الشركة يكون له حرية الدخول إلى المعلومات الخاصة بالعميل أو الزبون وهذه المعلومات تساعد الشركة على تركيز وتوجيه الوقت والجهد في أمور تجلب ربحاً أكبر ومزايا أكثر للزبائن، ومن الطرق التي يمكن للشركة أن تستغلها في زيادة فعالية ولاء الزبائن هو (شخصنة) العلاقات مع الزبائن، بما يؤدي لزيادة الوقت المخصص للتعامل مع كل زبون من </a:t>
            </a:r>
            <a:r>
              <a:rPr lang="ar-DZ" sz="2200" dirty="0" smtClean="0"/>
              <a:t>زبائن.</a:t>
            </a:r>
            <a:endParaRPr lang="fr-FR" sz="2200" dirty="0"/>
          </a:p>
        </p:txBody>
      </p:sp>
      <p:sp>
        <p:nvSpPr>
          <p:cNvPr id="4" name="Rectangle 3"/>
          <p:cNvSpPr/>
          <p:nvPr/>
        </p:nvSpPr>
        <p:spPr>
          <a:xfrm>
            <a:off x="8557230" y="4195530"/>
            <a:ext cx="2778325" cy="461665"/>
          </a:xfrm>
          <a:prstGeom prst="rect">
            <a:avLst/>
          </a:prstGeom>
        </p:spPr>
        <p:txBody>
          <a:bodyPr wrap="none">
            <a:spAutoFit/>
          </a:bodyPr>
          <a:lstStyle/>
          <a:p>
            <a:r>
              <a:rPr lang="ar-DZ" sz="24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زيادة فعالية </a:t>
            </a:r>
            <a:r>
              <a:rPr lang="ar-DZ" sz="2400" dirty="0" smtClean="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عملية </a:t>
            </a:r>
            <a:r>
              <a:rPr lang="ar-DZ" sz="24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التسويق</a:t>
            </a:r>
            <a:r>
              <a:rPr lang="ar-DZ" dirty="0"/>
              <a:t>:</a:t>
            </a:r>
            <a:endParaRPr lang="fr-FR" dirty="0"/>
          </a:p>
        </p:txBody>
      </p:sp>
      <p:sp>
        <p:nvSpPr>
          <p:cNvPr id="8" name="Rectangle 7"/>
          <p:cNvSpPr/>
          <p:nvPr/>
        </p:nvSpPr>
        <p:spPr>
          <a:xfrm>
            <a:off x="746975" y="4829691"/>
            <a:ext cx="10457644" cy="1785104"/>
          </a:xfrm>
          <a:prstGeom prst="rect">
            <a:avLst/>
          </a:prstGeom>
        </p:spPr>
        <p:txBody>
          <a:bodyPr wrap="square">
            <a:spAutoFit/>
          </a:bodyPr>
          <a:lstStyle/>
          <a:p>
            <a:pPr algn="r" rtl="1"/>
            <a:r>
              <a:rPr lang="ar-DZ" sz="2200" dirty="0"/>
              <a:t>إن عملية توافر قاعدة معلومات مفصلة من برنامج تسويق إلكتروني عبر العلاقات مع الزبائن، يسمح للشركة للمشاركة في نوع المنتجات التي يمكن للزبون أن يشتريها وفي أي وقت يمكنه القيام بذلك. ويتيح مثل هذا البرنامج زيادة فعالية الحملات الدعائية ومتابعتها بشكل فعال. ويمكن القيام بعملية تحليل لقاعدة معلومات الزبائن من وجهات نظر مختلفة وذلك للمساعدة في اكتشاف العناصر والعوامل التي يمكن أن تساعد الحملة التسويقية في تحقيق أكبر قدر </a:t>
            </a:r>
            <a:r>
              <a:rPr lang="ar-DZ" sz="2200"/>
              <a:t>من </a:t>
            </a:r>
            <a:r>
              <a:rPr lang="ar-DZ" sz="2200" smtClean="0"/>
              <a:t>أهدافها وغاياتها.</a:t>
            </a:r>
            <a:endParaRPr lang="fr-FR" sz="2200" dirty="0"/>
          </a:p>
        </p:txBody>
      </p:sp>
    </p:spTree>
    <p:extLst>
      <p:ext uri="{BB962C8B-B14F-4D97-AF65-F5344CB8AC3E}">
        <p14:creationId xmlns:p14="http://schemas.microsoft.com/office/powerpoint/2010/main" val="1928596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97024" y="526892"/>
            <a:ext cx="3284874" cy="461665"/>
          </a:xfrm>
          <a:prstGeom prst="rect">
            <a:avLst/>
          </a:prstGeom>
        </p:spPr>
        <p:txBody>
          <a:bodyPr wrap="none">
            <a:spAutoFit/>
          </a:bodyPr>
          <a:lstStyle/>
          <a:p>
            <a:r>
              <a:rPr lang="ar-DZ" sz="24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زيادة</a:t>
            </a:r>
            <a:r>
              <a:rPr lang="ar-DZ" dirty="0"/>
              <a:t> </a:t>
            </a:r>
            <a:r>
              <a:rPr lang="ar-DZ" sz="24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فعالية دعم وخدمة الزبائن: </a:t>
            </a:r>
            <a:endParaRPr lang="fr-FR" sz="24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endParaRPr>
          </a:p>
        </p:txBody>
      </p:sp>
      <p:sp>
        <p:nvSpPr>
          <p:cNvPr id="3" name="Rectangle 2"/>
          <p:cNvSpPr/>
          <p:nvPr/>
        </p:nvSpPr>
        <p:spPr>
          <a:xfrm>
            <a:off x="669701" y="1215808"/>
            <a:ext cx="11384924" cy="4878259"/>
          </a:xfrm>
          <a:prstGeom prst="rect">
            <a:avLst/>
          </a:prstGeom>
        </p:spPr>
        <p:txBody>
          <a:bodyPr wrap="square">
            <a:spAutoFit/>
          </a:bodyPr>
          <a:lstStyle/>
          <a:p>
            <a:pPr algn="r" rtl="1"/>
            <a:r>
              <a:rPr lang="ar-DZ" sz="2200" dirty="0"/>
              <a:t>إ</a:t>
            </a:r>
            <a:r>
              <a:rPr lang="ar-DZ" sz="2200" dirty="0" smtClean="0"/>
              <a:t>ن </a:t>
            </a:r>
            <a:r>
              <a:rPr lang="ar-DZ" sz="2200" dirty="0"/>
              <a:t>أهم عنصرين في زيادة فعالية دعم وخدمة الزبائن هما عن طريق البريد الإلكتروني والبريد المباشر والذي يساعد في الوصول إلى أكبر قاعدة من الزبائن ويمكنه أيضاً تحديد </a:t>
            </a:r>
            <a:r>
              <a:rPr lang="ar-DZ" sz="2200" dirty="0" smtClean="0"/>
              <a:t> </a:t>
            </a:r>
            <a:r>
              <a:rPr lang="ar-DZ" sz="2400" dirty="0"/>
              <a:t>الطريقة التي يمكن تقديم المنتج بها للزبون. ومن الطرق التي تساعد في مجال زيادة فعالية دعم وخدمة الزبائن هي عن طريق الاتصال المباشر بالزبائن عن طريق مركز الاتصال في الشركة. فحين يقوم الزبون بالاتصال بمركز الاتصال في الشركة فانه يتوقع أن يلقى خدمة زبائن على مستوى راق وفي أقل وقت </a:t>
            </a:r>
            <a:r>
              <a:rPr lang="ar-DZ" sz="2400" dirty="0" smtClean="0"/>
              <a:t>ممكن.</a:t>
            </a:r>
          </a:p>
          <a:p>
            <a:pPr algn="r" rtl="1"/>
            <a:r>
              <a:rPr lang="ar-DZ" sz="2400" dirty="0"/>
              <a:t>إن تكنولوجيا مركز اتصال إدارة علاقة الزبائن الإلكترونية يساعد كثيراً في إدارة المكالمات الواردة بشكل فعال فممثلو المبيعات في مركز الاتصال يمكنهم أن يزودوا الزبائن الذين يقومون بالاتصال بمركز الاتصالات في الشركة بمعلومات وحلول لمشاكلهم في زمن قياسي وفعال، مما يترك انطباعاً بحرفية تعامل الشركة مع زبائنها وبالتالي تترك هذه الشركة انطباعاً جيداً لدى زبائنها الذين يقومون بالاتصال سعياً وراء خدمة أو منتج ما</a:t>
            </a:r>
            <a:r>
              <a:rPr lang="ar-DZ" sz="2400" dirty="0" smtClean="0"/>
              <a:t>.</a:t>
            </a:r>
          </a:p>
          <a:p>
            <a:pPr algn="r" rtl="1"/>
            <a:r>
              <a:rPr lang="ar-DZ" sz="25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زيادة الكفاءة وخفض التكاليف</a:t>
            </a:r>
            <a:r>
              <a:rPr lang="ar-DZ" sz="2400" dirty="0"/>
              <a:t>: </a:t>
            </a:r>
            <a:endParaRPr lang="ar-DZ" sz="2400" dirty="0" smtClean="0"/>
          </a:p>
          <a:p>
            <a:pPr algn="r" rtl="1"/>
            <a:r>
              <a:rPr lang="ar-DZ" sz="2400" dirty="0"/>
              <a:t>توفر </a:t>
            </a:r>
            <a:r>
              <a:rPr lang="fr-FR" sz="2400" dirty="0"/>
              <a:t>CRM -E </a:t>
            </a:r>
            <a:r>
              <a:rPr lang="ar-DZ" sz="2400" dirty="0"/>
              <a:t>خدمة 24 ساعة عمل دون تكاليف مادية إضافية بالتالي تخفض التكاليف، وتزيد الكفاءة من خلال دمج بيانات العميل </a:t>
            </a:r>
            <a:r>
              <a:rPr lang="ar-DZ" sz="2400" dirty="0" smtClean="0"/>
              <a:t>في </a:t>
            </a:r>
            <a:r>
              <a:rPr lang="ar-DZ" sz="2400" dirty="0"/>
              <a:t>قاعدة بيانات واحدة، مما يسمح لفرق التسويق، والمبيعات وغيرها من الإدارات داخل الشركة تبادل المعلومات والعمل على أهداف الشركة الأساسية باستخدام نفس الإحصاءات. </a:t>
            </a:r>
            <a:endParaRPr lang="fr-FR" sz="2200" dirty="0"/>
          </a:p>
        </p:txBody>
      </p:sp>
    </p:spTree>
    <p:extLst>
      <p:ext uri="{BB962C8B-B14F-4D97-AF65-F5344CB8AC3E}">
        <p14:creationId xmlns:p14="http://schemas.microsoft.com/office/powerpoint/2010/main" val="498310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267459" y="378003"/>
            <a:ext cx="6189372" cy="974279"/>
          </a:xfrm>
        </p:spPr>
        <p:txBody>
          <a:bodyPr>
            <a:normAutofit/>
          </a:bodyPr>
          <a:lstStyle/>
          <a:p>
            <a:pPr algn="r" rtl="1"/>
            <a:r>
              <a:rPr lang="ar-DZ" sz="2500" dirty="0" smtClean="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عناصر </a:t>
            </a:r>
            <a:r>
              <a:rPr lang="ar-DZ" sz="25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إدارة علاقة الزبائن الإلكترونية </a:t>
            </a:r>
            <a:r>
              <a:rPr lang="fr-FR" sz="25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CRM-E:</a:t>
            </a:r>
            <a:r>
              <a:rPr lang="ar-DZ" sz="25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 </a:t>
            </a:r>
            <a:r>
              <a:rPr lang="fr-FR" sz="25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
            </a:r>
            <a:br>
              <a:rPr lang="fr-FR" sz="25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br>
            <a:endParaRPr lang="fr-FR" sz="2500" dirty="0"/>
          </a:p>
        </p:txBody>
      </p:sp>
      <p:sp>
        <p:nvSpPr>
          <p:cNvPr id="3" name="Rectangle 2"/>
          <p:cNvSpPr/>
          <p:nvPr/>
        </p:nvSpPr>
        <p:spPr>
          <a:xfrm>
            <a:off x="5081397" y="1167616"/>
            <a:ext cx="6316153" cy="461665"/>
          </a:xfrm>
          <a:prstGeom prst="rect">
            <a:avLst/>
          </a:prstGeom>
        </p:spPr>
        <p:txBody>
          <a:bodyPr wrap="none">
            <a:spAutoFit/>
          </a:bodyPr>
          <a:lstStyle/>
          <a:p>
            <a:r>
              <a:rPr lang="ar-DZ" sz="2400" dirty="0"/>
              <a:t>عنصر المشاركة، عنصر الطلب، عنصر الإنجاز، عنصر الدعم</a:t>
            </a:r>
            <a:endParaRPr lang="fr-FR" sz="2400" dirty="0"/>
          </a:p>
        </p:txBody>
      </p:sp>
      <p:sp>
        <p:nvSpPr>
          <p:cNvPr id="5" name="Rectangle 4"/>
          <p:cNvSpPr/>
          <p:nvPr/>
        </p:nvSpPr>
        <p:spPr>
          <a:xfrm>
            <a:off x="772732" y="1804863"/>
            <a:ext cx="11011437" cy="1446550"/>
          </a:xfrm>
          <a:prstGeom prst="rect">
            <a:avLst/>
          </a:prstGeom>
        </p:spPr>
        <p:txBody>
          <a:bodyPr wrap="square">
            <a:spAutoFit/>
          </a:bodyPr>
          <a:lstStyle/>
          <a:p>
            <a:pPr algn="just" rtl="1"/>
            <a:r>
              <a:rPr lang="ar-DZ" sz="2200" b="1" u="sng" dirty="0"/>
              <a:t>عنصر المشاركة: </a:t>
            </a:r>
            <a:r>
              <a:rPr lang="ar-DZ" sz="2200" dirty="0"/>
              <a:t>عنصر المشاركة </a:t>
            </a:r>
            <a:r>
              <a:rPr lang="ar-DZ" sz="2200" dirty="0" err="1"/>
              <a:t>فى</a:t>
            </a:r>
            <a:r>
              <a:rPr lang="ar-DZ" sz="2200" dirty="0"/>
              <a:t> شبكة الإنترنت هو عملية إشراك وتزويد العملاء بالمعلومات التي يحتاجونها وتوجيههم لشراء المنتج أو الخدمة، فعندما يقوم العميل بالبدء بالبحث عبر الانترنت عن منتج أو خدمة يشارك </a:t>
            </a:r>
            <a:r>
              <a:rPr lang="ar-DZ" sz="2200" dirty="0" smtClean="0"/>
              <a:t>في </a:t>
            </a:r>
            <a:r>
              <a:rPr lang="ar-DZ" sz="2200" dirty="0"/>
              <a:t>استعراض المحتوى الموجود على صفحات المواقع الإلكترونية، والبحث عن المعلومات، وتكوين الأفكار، والتفاعل مع المعلومات الموجودة، </a:t>
            </a:r>
            <a:r>
              <a:rPr lang="ar-DZ" sz="2200" dirty="0" smtClean="0"/>
              <a:t>وبالتالي </a:t>
            </a:r>
            <a:r>
              <a:rPr lang="ar-DZ" sz="2200" dirty="0"/>
              <a:t>فإنه يتوجب </a:t>
            </a:r>
            <a:r>
              <a:rPr lang="ar-DZ" sz="2200" dirty="0" smtClean="0"/>
              <a:t>على</a:t>
            </a:r>
            <a:r>
              <a:rPr lang="fr-FR" sz="2200" dirty="0" smtClean="0"/>
              <a:t>E,CRM </a:t>
            </a:r>
            <a:r>
              <a:rPr lang="ar-DZ" sz="2200" dirty="0" smtClean="0"/>
              <a:t> دعم </a:t>
            </a:r>
            <a:r>
              <a:rPr lang="ar-DZ" sz="2200" dirty="0"/>
              <a:t>هذه الأنشطة المختلفة وتحديد احتياجات العملاء في هذه </a:t>
            </a:r>
            <a:r>
              <a:rPr lang="ar-DZ" sz="2200" dirty="0" smtClean="0"/>
              <a:t>المرحلة</a:t>
            </a:r>
            <a:r>
              <a:rPr lang="ar-DZ" sz="2200" dirty="0"/>
              <a:t>.</a:t>
            </a:r>
            <a:endParaRPr lang="fr-FR" sz="2200" dirty="0"/>
          </a:p>
        </p:txBody>
      </p:sp>
      <p:sp>
        <p:nvSpPr>
          <p:cNvPr id="6" name="Rectangle 5"/>
          <p:cNvSpPr/>
          <p:nvPr/>
        </p:nvSpPr>
        <p:spPr>
          <a:xfrm>
            <a:off x="631065" y="3251413"/>
            <a:ext cx="11256135" cy="3600986"/>
          </a:xfrm>
          <a:prstGeom prst="rect">
            <a:avLst/>
          </a:prstGeom>
        </p:spPr>
        <p:txBody>
          <a:bodyPr wrap="square">
            <a:spAutoFit/>
          </a:bodyPr>
          <a:lstStyle/>
          <a:p>
            <a:pPr algn="just" rtl="1"/>
            <a:r>
              <a:rPr lang="ar-DZ" sz="2200" b="1" u="sng" dirty="0"/>
              <a:t>عنصر الطلب: </a:t>
            </a:r>
            <a:r>
              <a:rPr lang="ar-DZ" sz="2200" dirty="0"/>
              <a:t>الطلب هي عملية يقوم فيها العميل باختيار المنتج ويلتزم بعملية الشراء وهذا يشمل مجموعة متنوعة من اختيار آليات الدفع وآليات إدارة الطلب، وتتضمن أداة الدفع بطاقات الدعم </a:t>
            </a:r>
            <a:r>
              <a:rPr lang="ar-DZ" sz="2200" dirty="0" smtClean="0"/>
              <a:t> </a:t>
            </a:r>
            <a:r>
              <a:rPr lang="fr-FR" sz="2200" dirty="0" smtClean="0"/>
              <a:t>E-CRM </a:t>
            </a:r>
            <a:r>
              <a:rPr lang="ar-DZ" sz="2200" dirty="0" smtClean="0"/>
              <a:t> الإنجاز </a:t>
            </a:r>
            <a:r>
              <a:rPr lang="ar-DZ" sz="2200" dirty="0"/>
              <a:t>المشاركة الطلب 24 الائتمان، التحويل </a:t>
            </a:r>
            <a:r>
              <a:rPr lang="ar-DZ" sz="2200" dirty="0" smtClean="0"/>
              <a:t>الإلكتروني </a:t>
            </a:r>
            <a:r>
              <a:rPr lang="ar-DZ" sz="2200" dirty="0"/>
              <a:t>للأموال وأنواع أخرى من المعاملات غير النقدية للدفع مثل العقود والفواتير، ويجب أن تكون آلية الطلب للزبائن مربوطة مع نظام المخزون وسلسلة التوريد حتى يتم تعديل الحركات تلقائيا من المخزون</a:t>
            </a:r>
            <a:r>
              <a:rPr lang="ar-DZ" sz="2200" dirty="0" smtClean="0"/>
              <a:t>.</a:t>
            </a:r>
          </a:p>
          <a:p>
            <a:pPr algn="just" rtl="1"/>
            <a:r>
              <a:rPr lang="ar-DZ" sz="2200" dirty="0" smtClean="0"/>
              <a:t> </a:t>
            </a:r>
            <a:r>
              <a:rPr lang="ar-DZ" sz="2200" b="1" u="sng" dirty="0" smtClean="0"/>
              <a:t>عنصر الانجاز: </a:t>
            </a:r>
            <a:r>
              <a:rPr lang="ar-DZ" sz="2200" dirty="0" smtClean="0"/>
              <a:t>هي عملية متكاملة حول إدارة معلومات عن المنتج أو الخدمة. وهي جزء من إدارة المعرفة لأنها تتطلب معرفة معلومات حركة المنتج ومعلومات سلسلة التوريد وهي عمليات مهمة للقدرة بالتحكم بتسليم المبيعات إلى مشتريها في أي مكان</a:t>
            </a:r>
            <a:r>
              <a:rPr lang="ar-DZ" sz="2400" dirty="0" smtClean="0"/>
              <a:t>.</a:t>
            </a:r>
          </a:p>
          <a:p>
            <a:pPr algn="just" rtl="1"/>
            <a:r>
              <a:rPr lang="ar-DZ" sz="2200" b="1" u="sng" dirty="0"/>
              <a:t>عنصر الدعم: </a:t>
            </a:r>
            <a:r>
              <a:rPr lang="ar-DZ" sz="2200" dirty="0"/>
              <a:t>ويتضمن قدرة النظام على تلبية احتياجات العملاء المختلفة ومساعدتهم في حل المشاكل التي يتعرضون لها سواء في طريقة استخدام المنتج أو الخدمة أو وجود مشكلة فنية في المنتج نفسه أو عدم وصول المنتج في الوقت المحدد، ومن أشهر أمثلة تقديم الدعم هو وجود تطبيق إمكانية تتبع أمر الشراء الذاتي </a:t>
            </a:r>
            <a:r>
              <a:rPr lang="ar-DZ" sz="2200" dirty="0" smtClean="0"/>
              <a:t>للخدمة</a:t>
            </a:r>
            <a:endParaRPr lang="fr-FR" sz="2200" dirty="0"/>
          </a:p>
        </p:txBody>
      </p:sp>
    </p:spTree>
    <p:extLst>
      <p:ext uri="{BB962C8B-B14F-4D97-AF65-F5344CB8AC3E}">
        <p14:creationId xmlns:p14="http://schemas.microsoft.com/office/powerpoint/2010/main" val="1265344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313111" y="295071"/>
            <a:ext cx="4541628" cy="477054"/>
          </a:xfrm>
          <a:prstGeom prst="rect">
            <a:avLst/>
          </a:prstGeom>
        </p:spPr>
        <p:txBody>
          <a:bodyPr wrap="none">
            <a:spAutoFit/>
          </a:bodyPr>
          <a:lstStyle/>
          <a:p>
            <a:r>
              <a:rPr lang="ar-DZ" sz="25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طرق تنفيذ إدارة علاقات الزبائن الإلكترونية</a:t>
            </a:r>
            <a:r>
              <a:rPr lang="ar-DZ" dirty="0"/>
              <a:t>: </a:t>
            </a:r>
            <a:endParaRPr lang="fr-FR" dirty="0"/>
          </a:p>
        </p:txBody>
      </p:sp>
      <p:sp>
        <p:nvSpPr>
          <p:cNvPr id="6" name="Rectangle 5"/>
          <p:cNvSpPr/>
          <p:nvPr/>
        </p:nvSpPr>
        <p:spPr>
          <a:xfrm>
            <a:off x="631065" y="996661"/>
            <a:ext cx="11223674" cy="4370427"/>
          </a:xfrm>
          <a:prstGeom prst="rect">
            <a:avLst/>
          </a:prstGeom>
        </p:spPr>
        <p:txBody>
          <a:bodyPr wrap="square">
            <a:spAutoFit/>
          </a:bodyPr>
          <a:lstStyle/>
          <a:p>
            <a:pPr algn="just" rtl="1"/>
            <a:r>
              <a:rPr lang="ar-DZ" sz="2200" dirty="0"/>
              <a:t>تستخدم </a:t>
            </a:r>
            <a:r>
              <a:rPr lang="fr-FR" sz="2200" dirty="0"/>
              <a:t>CRM-E </a:t>
            </a:r>
            <a:r>
              <a:rPr lang="ar-DZ" sz="2200" dirty="0"/>
              <a:t>نهجاً معيارياً لتحقيق اكتساب الزبائن عبر الإنترنت والاحتفاظ بهم. </a:t>
            </a:r>
            <a:r>
              <a:rPr lang="ar-DZ" sz="2200" dirty="0" smtClean="0"/>
              <a:t>هذا </a:t>
            </a:r>
            <a:r>
              <a:rPr lang="ar-DZ" sz="2200" dirty="0"/>
              <a:t>النهج يشمل أربع مراحل: (1) جذب زبائن جدد بالإضافة للزبائن الحاليين إلى الموقع الإلكتروني للمنظمة، (-</a:t>
            </a:r>
            <a:r>
              <a:rPr lang="ar-DZ" sz="2200" dirty="0" smtClean="0"/>
              <a:t>2</a:t>
            </a:r>
            <a:r>
              <a:rPr lang="fr-FR" sz="2200" dirty="0" smtClean="0"/>
              <a:t> </a:t>
            </a:r>
            <a:r>
              <a:rPr lang="fr-FR" sz="2200" dirty="0"/>
              <a:t>(</a:t>
            </a:r>
            <a:r>
              <a:rPr lang="ar-DZ" sz="2200" dirty="0"/>
              <a:t>توفير الحوافز لتنشيط الفعل، (-</a:t>
            </a:r>
            <a:r>
              <a:rPr lang="ar-DZ" sz="2200" dirty="0" smtClean="0"/>
              <a:t>2</a:t>
            </a:r>
            <a:r>
              <a:rPr lang="fr-FR" sz="2200" dirty="0" smtClean="0"/>
              <a:t> </a:t>
            </a:r>
            <a:r>
              <a:rPr lang="fr-FR" sz="2200" dirty="0"/>
              <a:t>( </a:t>
            </a:r>
            <a:r>
              <a:rPr lang="ar-DZ" sz="2200" dirty="0"/>
              <a:t>تخزين معلومات الزبائن حفاظا على العلاقة، و(3) المحافظة على الحوار المباشر باستخدام الاتصال عبر الإنترنت، (4) المحافظة على الحوار مع الزبائن بعيداً عن الإنترنت (طرق الاتصال التقليدية</a:t>
            </a:r>
            <a:r>
              <a:rPr lang="ar-DZ" sz="2200" dirty="0" smtClean="0"/>
              <a:t>).</a:t>
            </a:r>
          </a:p>
          <a:p>
            <a:pPr algn="just" rtl="1"/>
            <a:r>
              <a:rPr lang="ar-DZ" sz="2400" b="1" u="sng" dirty="0"/>
              <a:t>المرحلة الأولى: جذب الزبائن الجدد والحاليين إلى الموقع الإلكتروني للمنظمة: </a:t>
            </a:r>
            <a:endParaRPr lang="ar-DZ" sz="2400" b="1" u="sng" dirty="0" smtClean="0"/>
          </a:p>
          <a:p>
            <a:pPr algn="just" rtl="1"/>
            <a:r>
              <a:rPr lang="ar-DZ" sz="2400" dirty="0" smtClean="0"/>
              <a:t>إن الاستراتيجية </a:t>
            </a:r>
            <a:r>
              <a:rPr lang="ar-DZ" sz="2400" dirty="0"/>
              <a:t>لتحقيق إدارة علاقات الزبائن </a:t>
            </a:r>
            <a:r>
              <a:rPr lang="fr-FR" sz="2400" dirty="0" smtClean="0"/>
              <a:t>E-CRM</a:t>
            </a:r>
            <a:r>
              <a:rPr lang="ar-DZ" sz="2400" dirty="0" smtClean="0"/>
              <a:t> عبر </a:t>
            </a:r>
            <a:r>
              <a:rPr lang="ar-DZ" sz="2400" dirty="0"/>
              <a:t>الإنترنت ببدء النظر في كيفية اكتساب الزبائن الذين يريدون التواصل بهذه الطريقة، وهذه قد تكون للزبائن الجدد والحاليين، للزبائن الجدد يكون الهدف بجذبهم إلى الموقع الإلكتروني للمنظمة بعرض أشرطة الإعلانات في المواقع الأخرى إذ أن الشريط الإعلاني يقود الزبائن إلى موقع المنظمة الإلكتروني ويجب على المنظمة أن توليه اهتماماً خاصاً </a:t>
            </a:r>
            <a:r>
              <a:rPr lang="ar-DZ" sz="2400" dirty="0" smtClean="0"/>
              <a:t>ويكون </a:t>
            </a:r>
            <a:r>
              <a:rPr lang="ar-DZ" sz="2400" dirty="0"/>
              <a:t>للزبائن الحاليين بتشجيعهم على زيارة الموقع باستخدام الاتصالات التسويقية معهم. ولكل الزبائن عن طريق الاهتمام بالأساليب التي تعزز محتويات الموقع مثل وجود محركات البحث والبوابات الإلكترونية التي توجههم إلى مواقع الكترونية أخرى، </a:t>
            </a:r>
            <a:r>
              <a:rPr lang="ar-DZ" sz="2400" dirty="0" smtClean="0"/>
              <a:t>والإعلانات.</a:t>
            </a:r>
            <a:endParaRPr lang="ar-DZ" sz="2200" dirty="0" smtClean="0"/>
          </a:p>
          <a:p>
            <a:pPr algn="just" rtl="1"/>
            <a:endParaRPr lang="fr-FR" sz="2200" dirty="0"/>
          </a:p>
        </p:txBody>
      </p:sp>
    </p:spTree>
    <p:extLst>
      <p:ext uri="{BB962C8B-B14F-4D97-AF65-F5344CB8AC3E}">
        <p14:creationId xmlns:p14="http://schemas.microsoft.com/office/powerpoint/2010/main" val="3771946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2580" y="388187"/>
            <a:ext cx="11204620" cy="5970865"/>
          </a:xfrm>
          <a:prstGeom prst="rect">
            <a:avLst/>
          </a:prstGeom>
        </p:spPr>
        <p:txBody>
          <a:bodyPr wrap="square">
            <a:spAutoFit/>
          </a:bodyPr>
          <a:lstStyle/>
          <a:p>
            <a:pPr algn="just" rtl="1"/>
            <a:r>
              <a:rPr lang="ar-DZ" sz="2200" b="1" u="sng" dirty="0"/>
              <a:t>المرحلة الثانية- </a:t>
            </a:r>
            <a:r>
              <a:rPr lang="fr-FR" sz="2200" b="1" u="sng" dirty="0" smtClean="0"/>
              <a:t>: </a:t>
            </a:r>
            <a:r>
              <a:rPr lang="ar-DZ" sz="2200" b="1" u="sng" dirty="0"/>
              <a:t>وجود حوافز تشجيعية لزوار الموقع الإلكتروني: </a:t>
            </a:r>
            <a:endParaRPr lang="ar-DZ" sz="2200" b="1" u="sng" dirty="0" smtClean="0"/>
          </a:p>
          <a:p>
            <a:pPr algn="just" rtl="1"/>
            <a:r>
              <a:rPr lang="ar-DZ" sz="2200" dirty="0" smtClean="0"/>
              <a:t>يجب </a:t>
            </a:r>
            <a:r>
              <a:rPr lang="ar-DZ" sz="2200" dirty="0"/>
              <a:t>أن تكون نوعية ومصداقية الموقع الإلكتروني كافيةً للاحتفاظ بالزوار لكي يبقى فترة أطول على الموقع. وقد تم تحديد نوعين من الحوافز</a:t>
            </a:r>
            <a:r>
              <a:rPr lang="ar-DZ" sz="2200" dirty="0" smtClean="0"/>
              <a:t>:</a:t>
            </a:r>
          </a:p>
          <a:p>
            <a:pPr algn="just" rtl="1"/>
            <a:r>
              <a:rPr lang="ar-DZ" sz="2200" dirty="0" smtClean="0"/>
              <a:t> </a:t>
            </a:r>
            <a:r>
              <a:rPr lang="ar-DZ" sz="2200" u="sng" dirty="0"/>
              <a:t>-1 عروض إرشادية: </a:t>
            </a:r>
            <a:r>
              <a:rPr lang="ar-DZ" sz="2200" dirty="0"/>
              <a:t>تقدم هذه العروض مقابل تقديم زوار الموقع الإلكتروني معلوماتهم الشخصية واهتماماتهم، وتكون عبارة عن تقارير في مواضيع معينة ونتائج ندوات </a:t>
            </a:r>
            <a:r>
              <a:rPr lang="ar-DZ" sz="2200" dirty="0" smtClean="0"/>
              <a:t> ومؤتمرات.</a:t>
            </a:r>
          </a:p>
          <a:p>
            <a:pPr algn="just" rtl="1"/>
            <a:r>
              <a:rPr lang="ar-DZ" sz="2200" u="sng" dirty="0" smtClean="0"/>
              <a:t>-2 </a:t>
            </a:r>
            <a:r>
              <a:rPr lang="ar-DZ" sz="2200" u="sng" dirty="0"/>
              <a:t>عروض مبيعات: </a:t>
            </a:r>
            <a:r>
              <a:rPr lang="ar-DZ" sz="2200" dirty="0"/>
              <a:t>تشجع وتحث هذه العروض على اختبار المنتج وتقييمه، وأيضاً </a:t>
            </a:r>
            <a:r>
              <a:rPr lang="ar-DZ" sz="2200" dirty="0" smtClean="0"/>
              <a:t>عن طريق </a:t>
            </a:r>
            <a:r>
              <a:rPr lang="ar-DZ" sz="2200" dirty="0"/>
              <a:t>تقديم </a:t>
            </a:r>
            <a:r>
              <a:rPr lang="ar-DZ" sz="2200" dirty="0" smtClean="0"/>
              <a:t>خدمات تشجيعية </a:t>
            </a:r>
            <a:r>
              <a:rPr lang="ar-DZ" sz="2200" dirty="0"/>
              <a:t>مقابل كل عملية </a:t>
            </a:r>
            <a:r>
              <a:rPr lang="ar-DZ" sz="2200" dirty="0" smtClean="0"/>
              <a:t>شراء.</a:t>
            </a:r>
          </a:p>
          <a:p>
            <a:pPr algn="just" rtl="1"/>
            <a:r>
              <a:rPr lang="fr-FR" sz="2400" b="1" u="sng" dirty="0" smtClean="0"/>
              <a:t>: </a:t>
            </a:r>
            <a:r>
              <a:rPr lang="ar-DZ" sz="2400" b="1" u="sng" dirty="0"/>
              <a:t>تجميع معلومات عن الزبون للحفاظ على العلاقة معه: </a:t>
            </a:r>
          </a:p>
          <a:p>
            <a:pPr algn="just" rtl="1"/>
            <a:r>
              <a:rPr lang="ar-DZ" sz="2200" dirty="0"/>
              <a:t>عندما يأخذ الزبون قرار الشراء يظهر على صفحة الموقع الالكتروني نموذج يجب </a:t>
            </a:r>
            <a:r>
              <a:rPr lang="ar-DZ" sz="2200" dirty="0" smtClean="0"/>
              <a:t>أن يملأ </a:t>
            </a:r>
            <a:r>
              <a:rPr lang="ar-DZ" sz="2200" dirty="0"/>
              <a:t>الزبون فيه البيانات المطلوبة، ويجب أن يحتوي هذا النموذج على معلومات هامة في عملي إبقاء التواصل مع الزبون مثل البريد الإلكتروني الخاص به، وعنوان سكنه وتلميحات </a:t>
            </a:r>
            <a:r>
              <a:rPr lang="ar-DZ" sz="2200" dirty="0" smtClean="0"/>
              <a:t>عن العميل </a:t>
            </a:r>
            <a:r>
              <a:rPr lang="ar-DZ" sz="2200" dirty="0"/>
              <a:t>لمعرفة ميوله وبالتالي ارسال المعلومات المناسبة لميوله</a:t>
            </a:r>
            <a:r>
              <a:rPr lang="ar-DZ" sz="2200" dirty="0" smtClean="0"/>
              <a:t>.</a:t>
            </a:r>
            <a:endParaRPr lang="fr-FR" sz="2200" dirty="0" smtClean="0"/>
          </a:p>
          <a:p>
            <a:pPr algn="just" rtl="1"/>
            <a:r>
              <a:rPr lang="ar-DZ" sz="2400" b="1" u="sng" dirty="0"/>
              <a:t>المرحلة الثالثة: مواصلة الاتصال مع الزبون باستخدام التواصل عبر الإنترنت: </a:t>
            </a:r>
            <a:endParaRPr lang="fr-FR" sz="2400" b="1" u="sng" dirty="0" smtClean="0"/>
          </a:p>
          <a:p>
            <a:pPr algn="just" rtl="1"/>
            <a:r>
              <a:rPr lang="ar-DZ" sz="2200" dirty="0" smtClean="0"/>
              <a:t>لقد </a:t>
            </a:r>
            <a:r>
              <a:rPr lang="ar-DZ" sz="2200" dirty="0"/>
              <a:t>أشارت دراسة (العالمية انترنت) بأن ارسال رسائل البريد الإلكتروني إلى الزبائن من الوسائل المهمة لاستقطاب الزبائن للعودة لزيارة الموقع الإلكتروني للمنظمة بالإضافة برامج تعزيز الولاء أو أنباء عن صناعة معينة أو معلومات حول المنتج الجديد أو عروض أسعار</a:t>
            </a:r>
            <a:r>
              <a:rPr lang="ar-DZ" sz="2200" dirty="0" smtClean="0"/>
              <a:t>.</a:t>
            </a:r>
            <a:endParaRPr lang="fr-FR" sz="2200" dirty="0" smtClean="0"/>
          </a:p>
          <a:p>
            <a:pPr algn="just" rtl="1"/>
            <a:r>
              <a:rPr lang="ar-DZ" sz="2400" b="1" u="sng" dirty="0"/>
              <a:t>المرحلة الرابعة: مواصلة الاتصال مع الزبون بطرق الاتصال التقليدية: </a:t>
            </a:r>
            <a:endParaRPr lang="fr-FR" sz="2400" b="1" u="sng" dirty="0" smtClean="0"/>
          </a:p>
          <a:p>
            <a:pPr algn="just" rtl="1"/>
            <a:r>
              <a:rPr lang="ar-DZ" sz="2400" dirty="0" smtClean="0"/>
              <a:t>ويكون </a:t>
            </a:r>
            <a:r>
              <a:rPr lang="ar-DZ" sz="2400" dirty="0"/>
              <a:t>ذلك عن طريق البريد العادي وذلك لجذب انتباه الزبون حتى في حالة عدم </a:t>
            </a:r>
            <a:r>
              <a:rPr lang="ar-DZ" sz="2400"/>
              <a:t>اتصاله </a:t>
            </a:r>
            <a:r>
              <a:rPr lang="ar-DZ" sz="2400" smtClean="0"/>
              <a:t>بالإنترنت.</a:t>
            </a:r>
            <a:endParaRPr lang="fr-FR" sz="2200" dirty="0"/>
          </a:p>
        </p:txBody>
      </p:sp>
    </p:spTree>
    <p:extLst>
      <p:ext uri="{BB962C8B-B14F-4D97-AF65-F5344CB8AC3E}">
        <p14:creationId xmlns:p14="http://schemas.microsoft.com/office/powerpoint/2010/main" val="153240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2933" y="192041"/>
            <a:ext cx="6069290" cy="477054"/>
          </a:xfrm>
          <a:prstGeom prst="rect">
            <a:avLst/>
          </a:prstGeom>
        </p:spPr>
        <p:txBody>
          <a:bodyPr wrap="none">
            <a:spAutoFit/>
          </a:bodyPr>
          <a:lstStyle/>
          <a:p>
            <a:r>
              <a:rPr lang="ar-DZ" sz="2500" dirty="0">
                <a:ln w="0"/>
                <a:effectLst>
                  <a:glow rad="228600">
                    <a:schemeClr val="accent1">
                      <a:satMod val="175000"/>
                      <a:alpha val="40000"/>
                    </a:schemeClr>
                  </a:glow>
                  <a:outerShdw blurRad="38100" dist="25400" dir="5400000" algn="ctr" rotWithShape="0">
                    <a:srgbClr val="6E747A">
                      <a:alpha val="43000"/>
                    </a:srgbClr>
                  </a:outerShdw>
                </a:effectLst>
                <a:latin typeface="Simplified Arabic" panose="02020603050405020304" pitchFamily="18" charset="-78"/>
                <a:cs typeface="Simplified Arabic" panose="02020603050405020304" pitchFamily="18" charset="-78"/>
              </a:rPr>
              <a:t>تطبيقات إدارة علاقات الزبائن الإلكترونية عبر دورة الشراء</a:t>
            </a:r>
            <a:r>
              <a:rPr lang="ar-DZ" sz="2500" dirty="0"/>
              <a:t>: </a:t>
            </a:r>
            <a:endParaRPr lang="fr-FR" sz="2500" dirty="0"/>
          </a:p>
        </p:txBody>
      </p:sp>
      <p:sp>
        <p:nvSpPr>
          <p:cNvPr id="4" name="Rectangle 3"/>
          <p:cNvSpPr/>
          <p:nvPr/>
        </p:nvSpPr>
        <p:spPr>
          <a:xfrm>
            <a:off x="399245" y="838947"/>
            <a:ext cx="11565228" cy="1107996"/>
          </a:xfrm>
          <a:prstGeom prst="rect">
            <a:avLst/>
          </a:prstGeom>
        </p:spPr>
        <p:txBody>
          <a:bodyPr wrap="square">
            <a:spAutoFit/>
          </a:bodyPr>
          <a:lstStyle/>
          <a:p>
            <a:pPr algn="just" rtl="1"/>
            <a:r>
              <a:rPr lang="ar-DZ" sz="2200" dirty="0" smtClean="0"/>
              <a:t>إن </a:t>
            </a:r>
            <a:r>
              <a:rPr lang="ar-DZ" sz="2200" dirty="0"/>
              <a:t>تطبيقات إدارة علاقة الزبائن الإلكترونية ضرورية وحيوية لإدارة العلاقة مع الزبائن على الإنترنت ضمن دورة الشراء </a:t>
            </a:r>
            <a:r>
              <a:rPr lang="ar-DZ" sz="2200" dirty="0" smtClean="0"/>
              <a:t>فهي </a:t>
            </a:r>
            <a:r>
              <a:rPr lang="ar-DZ" sz="2200" dirty="0"/>
              <a:t>مطلوبة لعمليات التخصيص حسب حاجة الزبون والتفاعل معه، وبدون هذه الخصائص لا يمكن تحقيق إدارة العلاقات مع العملاء على الإنترنت </a:t>
            </a:r>
            <a:r>
              <a:rPr lang="ar-DZ" sz="2200" dirty="0" smtClean="0"/>
              <a:t>وهي </a:t>
            </a:r>
            <a:r>
              <a:rPr lang="ar-DZ" sz="2200" dirty="0"/>
              <a:t>مقسمة على مراحل الشراء: مرحلة ما قبل الشراء، الشراء، ما بعد الشراء. </a:t>
            </a:r>
            <a:endParaRPr lang="fr-FR" sz="2200" dirty="0"/>
          </a:p>
        </p:txBody>
      </p:sp>
      <p:sp>
        <p:nvSpPr>
          <p:cNvPr id="5" name="Rectangle 4"/>
          <p:cNvSpPr/>
          <p:nvPr/>
        </p:nvSpPr>
        <p:spPr>
          <a:xfrm>
            <a:off x="7033315" y="2214024"/>
            <a:ext cx="4931158" cy="461665"/>
          </a:xfrm>
          <a:prstGeom prst="rect">
            <a:avLst/>
          </a:prstGeom>
        </p:spPr>
        <p:txBody>
          <a:bodyPr wrap="none">
            <a:spAutoFit/>
          </a:bodyPr>
          <a:lstStyle/>
          <a:p>
            <a:pPr algn="just" rtl="1"/>
            <a:r>
              <a:rPr lang="ar-DZ" sz="2400" b="1" u="sng" dirty="0" smtClean="0">
                <a:solidFill>
                  <a:schemeClr val="accent3"/>
                </a:solidFill>
              </a:rPr>
              <a:t> تطبيقات </a:t>
            </a:r>
            <a:r>
              <a:rPr lang="fr-FR" sz="2400" b="1" u="sng" dirty="0" smtClean="0">
                <a:solidFill>
                  <a:schemeClr val="accent3"/>
                </a:solidFill>
              </a:rPr>
              <a:t>E-CRM </a:t>
            </a:r>
            <a:r>
              <a:rPr lang="ar-DZ" sz="2400" b="1" u="sng" dirty="0" smtClean="0">
                <a:solidFill>
                  <a:schemeClr val="accent3"/>
                </a:solidFill>
              </a:rPr>
              <a:t> ضمن </a:t>
            </a:r>
            <a:r>
              <a:rPr lang="ar-DZ" sz="2400" b="1" u="sng" dirty="0">
                <a:solidFill>
                  <a:schemeClr val="accent3"/>
                </a:solidFill>
              </a:rPr>
              <a:t>مرحلة ما قبل الشراء:</a:t>
            </a:r>
            <a:endParaRPr lang="fr-FR" sz="2400" b="1" u="sng" dirty="0">
              <a:solidFill>
                <a:schemeClr val="accent3"/>
              </a:solidFill>
            </a:endParaRPr>
          </a:p>
        </p:txBody>
      </p:sp>
      <p:sp>
        <p:nvSpPr>
          <p:cNvPr id="6" name="Rectangle 5"/>
          <p:cNvSpPr/>
          <p:nvPr/>
        </p:nvSpPr>
        <p:spPr>
          <a:xfrm>
            <a:off x="706392" y="2675689"/>
            <a:ext cx="11151158" cy="4031873"/>
          </a:xfrm>
          <a:prstGeom prst="rect">
            <a:avLst/>
          </a:prstGeom>
        </p:spPr>
        <p:txBody>
          <a:bodyPr wrap="square">
            <a:spAutoFit/>
          </a:bodyPr>
          <a:lstStyle/>
          <a:p>
            <a:pPr algn="just" rtl="1"/>
            <a:r>
              <a:rPr lang="ar-DZ" sz="2200" dirty="0"/>
              <a:t>في المرحلة الأولى من </a:t>
            </a:r>
            <a:r>
              <a:rPr lang="fr-FR" sz="2200" dirty="0"/>
              <a:t>CRM-E </a:t>
            </a:r>
            <a:r>
              <a:rPr lang="ar-DZ" sz="2200" dirty="0"/>
              <a:t>يجب توفر مهام متعلقة بأنشطة ما قبل الشراء كتسجيل الدخول والانتساب بالعضوية للموقع الإلكتروني، والبحث عما يحتاجه الزبون في الموقع وجمع </a:t>
            </a:r>
            <a:r>
              <a:rPr lang="ar-DZ" sz="2200" dirty="0" smtClean="0"/>
              <a:t>البيانات.</a:t>
            </a:r>
          </a:p>
          <a:p>
            <a:pPr algn="just" rtl="1"/>
            <a:r>
              <a:rPr lang="ar-DZ" sz="2200" dirty="0" smtClean="0"/>
              <a:t>ويمكن اعتماد الابعاد التالية في مرحلة </a:t>
            </a:r>
            <a:r>
              <a:rPr lang="ar-DZ" sz="2400" dirty="0"/>
              <a:t>في مرحلة ما قبل الشراء: (تصميم الموقع الالكتروني، إمكانيات البحث في الموقع الإلكتروني، برامج تعزيز الولاء</a:t>
            </a:r>
            <a:r>
              <a:rPr lang="ar-DZ" sz="2400" dirty="0" smtClean="0"/>
              <a:t>).</a:t>
            </a:r>
          </a:p>
          <a:p>
            <a:pPr algn="r" rtl="1"/>
            <a:r>
              <a:rPr lang="ar-DZ" sz="2400" b="1" u="sng" dirty="0"/>
              <a:t>1-تصميم الموقع </a:t>
            </a:r>
            <a:r>
              <a:rPr lang="ar-DZ" sz="2400" b="1" u="sng" dirty="0" smtClean="0"/>
              <a:t>الالكتروني: </a:t>
            </a:r>
          </a:p>
          <a:p>
            <a:pPr algn="just" rtl="1"/>
            <a:r>
              <a:rPr lang="ar-DZ" sz="2200" dirty="0"/>
              <a:t>يعد تصميم موقع المتجر الإلكتروني أحد عناصر المزيج التسويقي الإلكتروني، وهو عنصراً مهماً وحيوياً، ومن هنا تبرز أهمية تصميم الموقع الإلكتروني إذ أنه كلما كان الموقع جذاباً كانت القدرة على استقطاب الزبائن والمحافظة عليهم </a:t>
            </a:r>
            <a:r>
              <a:rPr lang="ar-DZ" sz="2200" dirty="0" smtClean="0"/>
              <a:t>أكبر.</a:t>
            </a:r>
          </a:p>
          <a:p>
            <a:pPr algn="just" rtl="1"/>
            <a:r>
              <a:rPr lang="ar-DZ" sz="2200" b="1" u="sng" dirty="0" smtClean="0"/>
              <a:t>2-</a:t>
            </a:r>
            <a:r>
              <a:rPr lang="ar-DZ" sz="2000" b="1" u="sng" dirty="0"/>
              <a:t> إمكانيات البحث في الموقع </a:t>
            </a:r>
            <a:r>
              <a:rPr lang="ar-DZ" sz="2000" b="1" u="sng" dirty="0" smtClean="0"/>
              <a:t>الإلكتروني: </a:t>
            </a:r>
            <a:r>
              <a:rPr lang="ar-DZ" sz="2400" dirty="0"/>
              <a:t>يجب على جميع مواقع المنظمات الكبيرة أن توفر أداة بحث ويجب أن يكون محرك البحث نفسه ذو قدرات عالية حتى تعيد للزبون المزيد من المعلومات لما طلب البحث عنه، وأن يكون سهل الاستخدام وسريعاً فإما أن يساعد الموقع الزبائن عن إيجاد ما يريدونه وإلا سوف يتوقفون عن اعتماد موقع المنظمة كمورد للمعلومات.</a:t>
            </a:r>
            <a:endParaRPr lang="fr-FR" sz="2200" b="1" u="sng" dirty="0"/>
          </a:p>
        </p:txBody>
      </p:sp>
    </p:spTree>
    <p:extLst>
      <p:ext uri="{BB962C8B-B14F-4D97-AF65-F5344CB8AC3E}">
        <p14:creationId xmlns:p14="http://schemas.microsoft.com/office/powerpoint/2010/main" val="3138076032"/>
      </p:ext>
    </p:extLst>
  </p:cSld>
  <p:clrMapOvr>
    <a:masterClrMapping/>
  </p:clrMapOvr>
</p:sld>
</file>

<file path=ppt/theme/theme1.xml><?xml version="1.0" encoding="utf-8"?>
<a:theme xmlns:a="http://schemas.openxmlformats.org/drawingml/2006/main" name="Thème Offic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2009</TotalTime>
  <Words>2405</Words>
  <Application>Microsoft Office PowerPoint</Application>
  <PresentationFormat>Grand écran</PresentationFormat>
  <Paragraphs>70</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Calibri</vt:lpstr>
      <vt:lpstr>Calibri Light</vt:lpstr>
      <vt:lpstr>Simplified Arabic</vt:lpstr>
      <vt:lpstr>Thème Office</vt:lpstr>
      <vt:lpstr>Présentation PowerPoint</vt:lpstr>
      <vt:lpstr>Présentation PowerPoint</vt:lpstr>
      <vt:lpstr>Présentation PowerPoint</vt:lpstr>
      <vt:lpstr>Présentation PowerPoint</vt:lpstr>
      <vt:lpstr>Présentation PowerPoint</vt:lpstr>
      <vt:lpstr>عناصر إدارة علاقة الزبائن الإلكترونية CRM-E:  </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elathir</dc:creator>
  <cp:lastModifiedBy>HALIM</cp:lastModifiedBy>
  <cp:revision>99</cp:revision>
  <dcterms:created xsi:type="dcterms:W3CDTF">2023-10-22T08:26:13Z</dcterms:created>
  <dcterms:modified xsi:type="dcterms:W3CDTF">2025-04-27T23:39:58Z</dcterms:modified>
</cp:coreProperties>
</file>