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3"/>
  </p:notesMasterIdLst>
  <p:sldIdLst>
    <p:sldId id="256" r:id="rId2"/>
    <p:sldId id="276" r:id="rId3"/>
    <p:sldId id="293" r:id="rId4"/>
    <p:sldId id="292" r:id="rId5"/>
    <p:sldId id="294" r:id="rId6"/>
    <p:sldId id="277" r:id="rId7"/>
    <p:sldId id="260" r:id="rId8"/>
    <p:sldId id="257" r:id="rId9"/>
    <p:sldId id="265" r:id="rId10"/>
    <p:sldId id="259" r:id="rId11"/>
    <p:sldId id="261" r:id="rId12"/>
    <p:sldId id="288" r:id="rId13"/>
    <p:sldId id="279" r:id="rId14"/>
    <p:sldId id="291" r:id="rId15"/>
    <p:sldId id="295" r:id="rId16"/>
    <p:sldId id="296" r:id="rId17"/>
    <p:sldId id="297" r:id="rId18"/>
    <p:sldId id="300" r:id="rId19"/>
    <p:sldId id="301" r:id="rId20"/>
    <p:sldId id="298" r:id="rId21"/>
    <p:sldId id="29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9946" autoAdjust="0"/>
  </p:normalViewPr>
  <p:slideViewPr>
    <p:cSldViewPr snapToGrid="0">
      <p:cViewPr varScale="1">
        <p:scale>
          <a:sx n="69" d="100"/>
          <a:sy n="69" d="100"/>
        </p:scale>
        <p:origin x="61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DD5EF-5FEC-4E4F-B429-41293AB4C2B6}" type="datetimeFigureOut">
              <a:rPr lang="fr-FR" smtClean="0"/>
              <a:t>02/03/2026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5874-BF3D-4369-A801-866AF0B78BCB}" type="slidenum">
              <a:rPr lang="fr-FR" smtClean="0"/>
              <a:t>‹#›</a:t>
            </a:fld>
            <a:endParaRPr lang="fr-FR"/>
          </a:p>
        </p:txBody>
      </p:sp>
    </p:spTree>
    <p:extLst>
      <p:ext uri="{BB962C8B-B14F-4D97-AF65-F5344CB8AC3E}">
        <p14:creationId xmlns:p14="http://schemas.microsoft.com/office/powerpoint/2010/main" val="251355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3B5874-BF3D-4369-A801-866AF0B78BCB}" type="slidenum">
              <a:rPr lang="fr-FR" smtClean="0"/>
              <a:t>11</a:t>
            </a:fld>
            <a:endParaRPr lang="fr-FR"/>
          </a:p>
        </p:txBody>
      </p:sp>
    </p:spTree>
    <p:extLst>
      <p:ext uri="{BB962C8B-B14F-4D97-AF65-F5344CB8AC3E}">
        <p14:creationId xmlns:p14="http://schemas.microsoft.com/office/powerpoint/2010/main" val="509057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3/2/2026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535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686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040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73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3/2/2026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70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902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917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719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3/2/2026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30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960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3/2/2026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721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984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2188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52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20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259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816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3/2/2026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0531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encrypted-tbn0.gstatic.com/images?q=tbn:ANd9GcQt7nWFmk9DQeP--ApkfmsN_uHVPb1xl3w-MAV-vNsOO_rWWDiH"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Résultat de recherche d'images pour &quot;‫ادارة المعرفة والمنظمات الافتراضية‬‎&quot;"/>
          <p:cNvPicPr/>
          <p:nvPr/>
        </p:nvPicPr>
        <p:blipFill>
          <a:blip r:embed="rId2" r:link="rId3"/>
          <a:srcRect/>
          <a:stretch>
            <a:fillRect/>
          </a:stretch>
        </p:blipFill>
        <p:spPr bwMode="auto">
          <a:xfrm>
            <a:off x="1118405" y="2369309"/>
            <a:ext cx="9349427" cy="1409700"/>
          </a:xfrm>
          <a:prstGeom prst="rect">
            <a:avLst/>
          </a:prstGeom>
          <a:noFill/>
          <a:ln w="9525">
            <a:noFill/>
            <a:miter lim="800000"/>
            <a:headEnd/>
            <a:tailEnd/>
          </a:ln>
        </p:spPr>
      </p:pic>
      <p:sp>
        <p:nvSpPr>
          <p:cNvPr id="2" name="Titre 1"/>
          <p:cNvSpPr>
            <a:spLocks noGrp="1"/>
          </p:cNvSpPr>
          <p:nvPr>
            <p:ph type="ctrTitle"/>
          </p:nvPr>
        </p:nvSpPr>
        <p:spPr/>
        <p:txBody>
          <a:bodyPr/>
          <a:lstStyle/>
          <a:p>
            <a:pPr algn="ctr" rtl="1"/>
            <a:r>
              <a:rPr lang="ar-DZ" dirty="0"/>
              <a:t>الأسس النظرية والتقنية للأعمال </a:t>
            </a:r>
            <a:r>
              <a:rPr lang="ar-DZ" dirty="0" err="1"/>
              <a:t>الالكتونية</a:t>
            </a:r>
            <a:r>
              <a:rPr lang="ar-DZ" dirty="0"/>
              <a:t> </a:t>
            </a:r>
            <a:endParaRPr lang="fr-FR"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1693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37297"/>
            <a:ext cx="12192000" cy="5620701"/>
          </a:xfrm>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ar-DZ" sz="2400" dirty="0">
                <a:latin typeface="Simplified Arabic" panose="02020603050405020304" pitchFamily="18" charset="-78"/>
                <a:cs typeface="Simplified Arabic" panose="02020603050405020304" pitchFamily="18" charset="-78"/>
              </a:rPr>
              <a:t>ان تطور الاعمال الالكترونية خلال السنوات الأخيرة قد أدى الى ظهور فرص اعمال جديدة ، كما فرضت تحديات كبيرة امام الإدارة . ولم تكن هذه الصورة واضحة قبل الان لان الاعمال الالكترونية لم تكن في السابق اكثر من ربط الكتروني داخلي ضمن المؤسسة الواحدة ومواقع للتجارة على شبكة الانترنت منفصلة عن الانشطة الداخلية للمنظمة .</a:t>
            </a:r>
            <a:endParaRPr lang="fr-FR" sz="2400" dirty="0">
              <a:latin typeface="Simplified Arabic" panose="02020603050405020304" pitchFamily="18" charset="-78"/>
              <a:cs typeface="Simplified Arabic" panose="02020603050405020304" pitchFamily="18" charset="-78"/>
            </a:endParaRPr>
          </a:p>
          <a:p>
            <a:pPr algn="r" rtl="1">
              <a:lnSpc>
                <a:spcPct val="102000"/>
              </a:lnSpc>
              <a:spcAft>
                <a:spcPts val="800"/>
              </a:spcAft>
            </a:pPr>
            <a:r>
              <a:rPr lang="ar-DZ" sz="2400" dirty="0">
                <a:latin typeface="Simplified Arabic" panose="02020603050405020304" pitchFamily="18" charset="-78"/>
                <a:cs typeface="Simplified Arabic" panose="02020603050405020304" pitchFamily="18" charset="-78"/>
              </a:rPr>
              <a:t>    لكن مع ظهور مرحلة التكامل العضوي المتبادل بين تطبيقات الاعمال الالكترونية وانشطة المنظمة الداخلية من جهة وانشطة المنظمة الخارجية وبصورة خاصة إدارة سلاسل التوريد من جهة أخرى أصبحت الصورة اكثر وضوحا واعمق تفضيلا امام الإدارة الحديثة.</a:t>
            </a:r>
            <a:r>
              <a:rPr lang="ar-DZ" sz="2800" dirty="0">
                <a:latin typeface="Calibri" panose="020F0502020204030204" pitchFamily="34" charset="0"/>
                <a:ea typeface="Calibri" panose="020F0502020204030204" pitchFamily="34" charset="0"/>
              </a:rPr>
              <a:t> ونشهد اليوم استخدام تقنيات الاعمال الالكترونية لخلق تأثير جذري على طرق تنفيذ الاعمال وابتكار نماذج جديدة لها . </a:t>
            </a:r>
            <a:endParaRPr lang="fr-FR" sz="1800" dirty="0">
              <a:latin typeface="Calibri" panose="020F0502020204030204" pitchFamily="34" charset="0"/>
              <a:ea typeface="Calibri" panose="020F0502020204030204" pitchFamily="34" charset="0"/>
              <a:cs typeface="Arial" panose="020B0604020202020204" pitchFamily="34" charset="0"/>
            </a:endParaRPr>
          </a:p>
          <a:p>
            <a:pPr algn="r" rtl="1">
              <a:lnSpc>
                <a:spcPct val="102000"/>
              </a:lnSpc>
              <a:spcAft>
                <a:spcPts val="800"/>
              </a:spcAft>
            </a:pPr>
            <a:r>
              <a:rPr lang="ar-DZ" sz="2800" dirty="0">
                <a:latin typeface="Calibri" panose="020F0502020204030204" pitchFamily="34" charset="0"/>
                <a:ea typeface="Calibri" panose="020F0502020204030204" pitchFamily="34" charset="0"/>
              </a:rPr>
              <a:t>   وتدفع الاعمال الالكترونية وتقنياتها باتجاه خلق وتعزيز الفرص الجديدة للأعمال والتي يمكن تلخيص اهم مظاهرها فيما يلي </a:t>
            </a:r>
            <a:endParaRPr lang="fr-FR" sz="2800" dirty="0">
              <a:latin typeface="Calibri" panose="020F0502020204030204" pitchFamily="34" charset="0"/>
              <a:ea typeface="Calibri" panose="020F0502020204030204" pitchFamily="34" charset="0"/>
            </a:endParaRPr>
          </a:p>
          <a:p>
            <a:pPr marL="457200" lvl="0" indent="-457200" algn="just" rtl="1">
              <a:buFont typeface="+mj-lt"/>
              <a:buAutoNum type="arabicPeriod"/>
            </a:pPr>
            <a:r>
              <a:rPr lang="ar-DZ" sz="2800" dirty="0">
                <a:latin typeface="Calibri" panose="020F0502020204030204" pitchFamily="34" charset="0"/>
                <a:ea typeface="Calibri" panose="020F0502020204030204" pitchFamily="34" charset="0"/>
              </a:rPr>
              <a:t>خلقت الاعمال الالكترونية ما يعرف بنموذج الاعمال الجديد الذي يقوم على فكرة تكوين وتنفيذ الأنشطة من دون حدود تنظيمية وقيود تكنولوجية . بكلمات أخرى، تعني الاعمال الالكترونية أداة الاعمال الحديثة العابرة للحدود التنظيمية </a:t>
            </a:r>
            <a:r>
              <a:rPr lang="ar-DZ" sz="2400" dirty="0"/>
              <a:t>والقيود التكنولوجية .</a:t>
            </a:r>
            <a:endParaRPr lang="fr-FR" sz="2400" dirty="0"/>
          </a:p>
          <a:p>
            <a:pPr marL="457200" indent="-457200" algn="just" rtl="1">
              <a:buFont typeface="+mj-lt"/>
              <a:buAutoNum type="arabicPeriod"/>
            </a:pPr>
            <a:endParaRPr lang="fr-FR" sz="2400" dirty="0">
              <a:latin typeface="Simplified Arabic" panose="02020603050405020304" pitchFamily="18" charset="-78"/>
              <a:cs typeface="Simplified Arabic" panose="02020603050405020304" pitchFamily="18" charset="-78"/>
            </a:endParaRPr>
          </a:p>
          <a:p>
            <a:pPr algn="just"/>
            <a:endParaRPr lang="fr-FR" sz="2400" dirty="0">
              <a:latin typeface="Simplified Arabic" panose="02020603050405020304" pitchFamily="18" charset="-78"/>
              <a:cs typeface="Simplified Arabic" panose="02020603050405020304" pitchFamily="18" charset="-78"/>
            </a:endParaRPr>
          </a:p>
        </p:txBody>
      </p:sp>
      <p:sp>
        <p:nvSpPr>
          <p:cNvPr id="4" name="Titre 1"/>
          <p:cNvSpPr>
            <a:spLocks noGrp="1"/>
          </p:cNvSpPr>
          <p:nvPr>
            <p:ph type="title"/>
          </p:nvPr>
        </p:nvSpPr>
        <p:spPr>
          <a:xfrm>
            <a:off x="0" y="1"/>
            <a:ext cx="12034838" cy="1237298"/>
          </a:xfrm>
        </p:spPr>
        <p:style>
          <a:lnRef idx="3">
            <a:schemeClr val="lt1"/>
          </a:lnRef>
          <a:fillRef idx="1">
            <a:schemeClr val="accent5"/>
          </a:fillRef>
          <a:effectRef idx="1">
            <a:schemeClr val="accent5"/>
          </a:effectRef>
          <a:fontRef idx="minor">
            <a:schemeClr val="lt1"/>
          </a:fontRef>
        </p:style>
        <p:txBody>
          <a:bodyPr>
            <a:noAutofit/>
          </a:bodyPr>
          <a:lstStyle/>
          <a:p>
            <a:pPr rtl="1"/>
            <a:r>
              <a:rPr lang="fr-FR" b="1" dirty="0">
                <a:solidFill>
                  <a:schemeClr val="tx1"/>
                </a:solidFill>
              </a:rPr>
              <a:t>5</a:t>
            </a:r>
            <a:r>
              <a:rPr lang="ar-DZ" b="1" dirty="0">
                <a:solidFill>
                  <a:schemeClr val="tx1"/>
                </a:solidFill>
              </a:rPr>
              <a:t>:</a:t>
            </a:r>
            <a:r>
              <a:rPr lang="ar-DZ" dirty="0">
                <a:solidFill>
                  <a:schemeClr val="tx1"/>
                </a:solidFill>
              </a:rPr>
              <a:t>فرص جديدة للأعمال الالكترونية </a:t>
            </a:r>
            <a:br>
              <a:rPr lang="fr-FR" dirty="0">
                <a:solidFill>
                  <a:schemeClr val="tx1"/>
                </a:solidFill>
                <a:latin typeface="Simplified Arabic" panose="02020603050405020304" pitchFamily="18" charset="-78"/>
                <a:cs typeface="Simplified Arabic" panose="02020603050405020304" pitchFamily="18" charset="-78"/>
              </a:rPr>
            </a:br>
            <a:endParaRPr lang="fr-FR" dirty="0">
              <a:solidFill>
                <a:schemeClr val="tx1"/>
              </a:solidFill>
            </a:endParaRPr>
          </a:p>
        </p:txBody>
      </p:sp>
    </p:spTree>
    <p:extLst>
      <p:ext uri="{BB962C8B-B14F-4D97-AF65-F5344CB8AC3E}">
        <p14:creationId xmlns:p14="http://schemas.microsoft.com/office/powerpoint/2010/main" val="1349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3">
                                            <p:txEl>
                                              <p:pRg st="0" end="0"/>
                                            </p:txEl>
                                          </p:spTgt>
                                        </p:tgtEl>
                                        <p:attrNameLst>
                                          <p:attrName>style.color</p:attrName>
                                        </p:attrNameLst>
                                      </p:cBhvr>
                                      <p:to>
                                        <a:schemeClr val="bg1"/>
                                      </p:to>
                                    </p:animClr>
                                    <p:animClr clrSpc="rgb" dir="cw">
                                      <p:cBhvr>
                                        <p:cTn id="13" dur="250" autoRev="1" fill="remove"/>
                                        <p:tgtEl>
                                          <p:spTgt spid="3">
                                            <p:txEl>
                                              <p:pRg st="0" end="0"/>
                                            </p:txEl>
                                          </p:spTgt>
                                        </p:tgtEl>
                                        <p:attrNameLst>
                                          <p:attrName>fillcolor</p:attrName>
                                        </p:attrNameLst>
                                      </p:cBhvr>
                                      <p:to>
                                        <a:schemeClr val="bg1"/>
                                      </p:to>
                                    </p:animClr>
                                    <p:set>
                                      <p:cBhvr>
                                        <p:cTn id="14" dur="250" autoRev="1" fill="remove"/>
                                        <p:tgtEl>
                                          <p:spTgt spid="3">
                                            <p:txEl>
                                              <p:pRg st="0" end="0"/>
                                            </p:txEl>
                                          </p:spTgt>
                                        </p:tgtEl>
                                        <p:attrNameLst>
                                          <p:attrName>fill.type</p:attrName>
                                        </p:attrNameLst>
                                      </p:cBhvr>
                                      <p:to>
                                        <p:strVal val="solid"/>
                                      </p:to>
                                    </p:set>
                                    <p:set>
                                      <p:cBhvr>
                                        <p:cTn id="15" dur="250" autoRev="1" fill="remove"/>
                                        <p:tgtEl>
                                          <p:spTgt spid="3">
                                            <p:txEl>
                                              <p:pRg st="0" end="0"/>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3">
                                            <p:txEl>
                                              <p:pRg st="1" end="1"/>
                                            </p:txEl>
                                          </p:spTgt>
                                        </p:tgtEl>
                                        <p:attrNameLst>
                                          <p:attrName>style.color</p:attrName>
                                        </p:attrNameLst>
                                      </p:cBhvr>
                                      <p:to>
                                        <a:schemeClr val="bg1"/>
                                      </p:to>
                                    </p:animClr>
                                    <p:animClr clrSpc="rgb" dir="cw">
                                      <p:cBhvr>
                                        <p:cTn id="20" dur="250" autoRev="1" fill="remove"/>
                                        <p:tgtEl>
                                          <p:spTgt spid="3">
                                            <p:txEl>
                                              <p:pRg st="1" end="1"/>
                                            </p:txEl>
                                          </p:spTgt>
                                        </p:tgtEl>
                                        <p:attrNameLst>
                                          <p:attrName>fillcolor</p:attrName>
                                        </p:attrNameLst>
                                      </p:cBhvr>
                                      <p:to>
                                        <a:schemeClr val="bg1"/>
                                      </p:to>
                                    </p:animClr>
                                    <p:set>
                                      <p:cBhvr>
                                        <p:cTn id="21" dur="250" autoRev="1" fill="remove"/>
                                        <p:tgtEl>
                                          <p:spTgt spid="3">
                                            <p:txEl>
                                              <p:pRg st="1" end="1"/>
                                            </p:txEl>
                                          </p:spTgt>
                                        </p:tgtEl>
                                        <p:attrNameLst>
                                          <p:attrName>fill.type</p:attrName>
                                        </p:attrNameLst>
                                      </p:cBhvr>
                                      <p:to>
                                        <p:strVal val="solid"/>
                                      </p:to>
                                    </p:set>
                                    <p:set>
                                      <p:cBhvr>
                                        <p:cTn id="22" dur="250" autoRev="1" fill="remove"/>
                                        <p:tgtEl>
                                          <p:spTgt spid="3">
                                            <p:txEl>
                                              <p:pRg st="1" end="1"/>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7" presetClass="emph" presetSubtype="0" fill="remove" grpId="0" nodeType="clickEffect">
                                  <p:stCondLst>
                                    <p:cond delay="0"/>
                                  </p:stCondLst>
                                  <p:childTnLst>
                                    <p:animClr clrSpc="rgb" dir="cw">
                                      <p:cBhvr override="childStyle">
                                        <p:cTn id="26" dur="250" autoRev="1" fill="remove"/>
                                        <p:tgtEl>
                                          <p:spTgt spid="3">
                                            <p:txEl>
                                              <p:pRg st="2" end="2"/>
                                            </p:txEl>
                                          </p:spTgt>
                                        </p:tgtEl>
                                        <p:attrNameLst>
                                          <p:attrName>style.color</p:attrName>
                                        </p:attrNameLst>
                                      </p:cBhvr>
                                      <p:to>
                                        <a:schemeClr val="bg1"/>
                                      </p:to>
                                    </p:animClr>
                                    <p:animClr clrSpc="rgb" dir="cw">
                                      <p:cBhvr>
                                        <p:cTn id="27" dur="250" autoRev="1" fill="remove"/>
                                        <p:tgtEl>
                                          <p:spTgt spid="3">
                                            <p:txEl>
                                              <p:pRg st="2" end="2"/>
                                            </p:txEl>
                                          </p:spTgt>
                                        </p:tgtEl>
                                        <p:attrNameLst>
                                          <p:attrName>fillcolor</p:attrName>
                                        </p:attrNameLst>
                                      </p:cBhvr>
                                      <p:to>
                                        <a:schemeClr val="bg1"/>
                                      </p:to>
                                    </p:animClr>
                                    <p:set>
                                      <p:cBhvr>
                                        <p:cTn id="28" dur="250" autoRev="1" fill="remove"/>
                                        <p:tgtEl>
                                          <p:spTgt spid="3">
                                            <p:txEl>
                                              <p:pRg st="2" end="2"/>
                                            </p:txEl>
                                          </p:spTgt>
                                        </p:tgtEl>
                                        <p:attrNameLst>
                                          <p:attrName>fill.type</p:attrName>
                                        </p:attrNameLst>
                                      </p:cBhvr>
                                      <p:to>
                                        <p:strVal val="solid"/>
                                      </p:to>
                                    </p:set>
                                    <p:set>
                                      <p:cBhvr>
                                        <p:cTn id="29" dur="250" autoRev="1" fill="remove"/>
                                        <p:tgtEl>
                                          <p:spTgt spid="3">
                                            <p:txEl>
                                              <p:pRg st="2" end="2"/>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grpId="0" nodeType="clickEffect">
                                  <p:stCondLst>
                                    <p:cond delay="0"/>
                                  </p:stCondLst>
                                  <p:childTnLst>
                                    <p:animClr clrSpc="rgb" dir="cw">
                                      <p:cBhvr override="childStyle">
                                        <p:cTn id="33" dur="250" autoRev="1" fill="remove"/>
                                        <p:tgtEl>
                                          <p:spTgt spid="3">
                                            <p:txEl>
                                              <p:pRg st="3" end="3"/>
                                            </p:txEl>
                                          </p:spTgt>
                                        </p:tgtEl>
                                        <p:attrNameLst>
                                          <p:attrName>style.color</p:attrName>
                                        </p:attrNameLst>
                                      </p:cBhvr>
                                      <p:to>
                                        <a:schemeClr val="bg1"/>
                                      </p:to>
                                    </p:animClr>
                                    <p:animClr clrSpc="rgb" dir="cw">
                                      <p:cBhvr>
                                        <p:cTn id="34" dur="250" autoRev="1" fill="remove"/>
                                        <p:tgtEl>
                                          <p:spTgt spid="3">
                                            <p:txEl>
                                              <p:pRg st="3" end="3"/>
                                            </p:txEl>
                                          </p:spTgt>
                                        </p:tgtEl>
                                        <p:attrNameLst>
                                          <p:attrName>fillcolor</p:attrName>
                                        </p:attrNameLst>
                                      </p:cBhvr>
                                      <p:to>
                                        <a:schemeClr val="bg1"/>
                                      </p:to>
                                    </p:animClr>
                                    <p:set>
                                      <p:cBhvr>
                                        <p:cTn id="35" dur="250" autoRev="1" fill="remove"/>
                                        <p:tgtEl>
                                          <p:spTgt spid="3">
                                            <p:txEl>
                                              <p:pRg st="3" end="3"/>
                                            </p:txEl>
                                          </p:spTgt>
                                        </p:tgtEl>
                                        <p:attrNameLst>
                                          <p:attrName>fill.type</p:attrName>
                                        </p:attrNameLst>
                                      </p:cBhvr>
                                      <p:to>
                                        <p:strVal val="solid"/>
                                      </p:to>
                                    </p:set>
                                    <p:set>
                                      <p:cBhvr>
                                        <p:cTn id="36" dur="250" autoRev="1" fill="remove"/>
                                        <p:tgtEl>
                                          <p:spTgt spid="3">
                                            <p:txEl>
                                              <p:pRg st="3" end="3"/>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7" presetClass="emph" presetSubtype="0" fill="remove" grpId="0" nodeType="clickEffect">
                                  <p:stCondLst>
                                    <p:cond delay="0"/>
                                  </p:stCondLst>
                                  <p:childTnLst>
                                    <p:animClr clrSpc="rgb" dir="cw">
                                      <p:cBhvr override="childStyle">
                                        <p:cTn id="40" dur="250" autoRev="1" fill="remove"/>
                                        <p:tgtEl>
                                          <p:spTgt spid="3">
                                            <p:bg/>
                                          </p:spTgt>
                                        </p:tgtEl>
                                        <p:attrNameLst>
                                          <p:attrName>style.color</p:attrName>
                                        </p:attrNameLst>
                                      </p:cBhvr>
                                      <p:to>
                                        <a:schemeClr val="bg1"/>
                                      </p:to>
                                    </p:animClr>
                                    <p:animClr clrSpc="rgb" dir="cw">
                                      <p:cBhvr>
                                        <p:cTn id="41" dur="250" autoRev="1" fill="remove"/>
                                        <p:tgtEl>
                                          <p:spTgt spid="3">
                                            <p:bg/>
                                          </p:spTgt>
                                        </p:tgtEl>
                                        <p:attrNameLst>
                                          <p:attrName>fillcolor</p:attrName>
                                        </p:attrNameLst>
                                      </p:cBhvr>
                                      <p:to>
                                        <a:schemeClr val="bg1"/>
                                      </p:to>
                                    </p:animClr>
                                    <p:set>
                                      <p:cBhvr>
                                        <p:cTn id="42" dur="250" autoRev="1" fill="remove"/>
                                        <p:tgtEl>
                                          <p:spTgt spid="3">
                                            <p:bg/>
                                          </p:spTgt>
                                        </p:tgtEl>
                                        <p:attrNameLst>
                                          <p:attrName>fill.type</p:attrName>
                                        </p:attrNameLst>
                                      </p:cBhvr>
                                      <p:to>
                                        <p:strVal val="solid"/>
                                      </p:to>
                                    </p:set>
                                    <p:set>
                                      <p:cBhvr>
                                        <p:cTn id="43" dur="250" autoRev="1" fill="remove"/>
                                        <p:tgtEl>
                                          <p:spTgt spid="3">
                                            <p:bg/>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477" y="1725769"/>
            <a:ext cx="11941791" cy="5805759"/>
          </a:xfrm>
        </p:spPr>
        <p:txBody>
          <a:bodyPr>
            <a:noAutofit/>
          </a:bodyPr>
          <a:lstStyle/>
          <a:p>
            <a:pPr algn="r" rtl="1">
              <a:lnSpc>
                <a:spcPct val="107000"/>
              </a:lnSpc>
              <a:spcBef>
                <a:spcPts val="1200"/>
              </a:spcBef>
              <a:spcAft>
                <a:spcPts val="800"/>
              </a:spcAft>
            </a:pP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0" y="150706"/>
            <a:ext cx="12192000" cy="594829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gn="r" rtl="1">
              <a:lnSpc>
                <a:spcPct val="102000"/>
              </a:lnSpc>
              <a:spcAft>
                <a:spcPts val="800"/>
              </a:spcAft>
            </a:pPr>
            <a:r>
              <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-2 </a:t>
            </a:r>
            <a:r>
              <a:rPr lang="ar-DZ" sz="3200" dirty="0">
                <a:solidFill>
                  <a:schemeClr val="tx1"/>
                </a:solidFill>
                <a:latin typeface="Calibri" panose="020F0502020204030204" pitchFamily="34" charset="0"/>
                <a:ea typeface="Calibri" panose="020F0502020204030204" pitchFamily="34" charset="0"/>
              </a:rPr>
              <a:t>انبثاق المنظمات الخبيرة (</a:t>
            </a:r>
            <a:r>
              <a:rPr lang="fr-FR" sz="3200" dirty="0">
                <a:solidFill>
                  <a:schemeClr val="tx1"/>
                </a:solidFill>
                <a:latin typeface="Calibri" panose="020F0502020204030204" pitchFamily="34" charset="0"/>
                <a:ea typeface="Calibri" panose="020F0502020204030204" pitchFamily="34" charset="0"/>
                <a:cs typeface="Arial" panose="020B0604020202020204" pitchFamily="34" charset="0"/>
              </a:rPr>
              <a:t>EXPERT ORGANIZATION</a:t>
            </a:r>
            <a:r>
              <a:rPr lang="ar-DZ" sz="3200" dirty="0">
                <a:solidFill>
                  <a:schemeClr val="tx1"/>
                </a:solidFill>
                <a:latin typeface="Calibri" panose="020F0502020204030204" pitchFamily="34" charset="0"/>
                <a:ea typeface="Calibri" panose="020F0502020204030204" pitchFamily="34" charset="0"/>
              </a:rPr>
              <a:t> ) التي ستقوم بنقل كميات كبيرة وهائلة من المعلومات المجتمعة واستثمارها لخلق ما يعرف بذكاء الاعمال (</a:t>
            </a:r>
            <a:r>
              <a:rPr lang="fr-FR" sz="3200" dirty="0">
                <a:solidFill>
                  <a:schemeClr val="tx1"/>
                </a:solidFill>
                <a:latin typeface="Calibri" panose="020F0502020204030204" pitchFamily="34" charset="0"/>
                <a:ea typeface="Calibri" panose="020F0502020204030204" pitchFamily="34" charset="0"/>
                <a:cs typeface="Arial" panose="020B0604020202020204" pitchFamily="34" charset="0"/>
              </a:rPr>
              <a:t>BUSNISS INTELLIGENCE</a:t>
            </a:r>
            <a:r>
              <a:rPr lang="ar-DZ" sz="3200" dirty="0">
                <a:solidFill>
                  <a:schemeClr val="tx1"/>
                </a:solidFill>
                <a:latin typeface="Calibri" panose="020F0502020204030204" pitchFamily="34" charset="0"/>
                <a:ea typeface="Calibri" panose="020F0502020204030204" pitchFamily="34" charset="0"/>
              </a:rPr>
              <a:t>) او الذكاء التنظيمي الذي سيساعد المنظمات على وتنفيذ اعمالها بكفاءة وفعالية . وهذا يعني أيضا المحافظة على موارد ومعارف ومهارات الافراد والعاملين من خلال فتح نوافذ المعرفة (</a:t>
            </a:r>
            <a:r>
              <a:rPr lang="fr-FR" sz="3200" dirty="0">
                <a:solidFill>
                  <a:schemeClr val="tx1"/>
                </a:solidFill>
                <a:latin typeface="Calibri" panose="020F0502020204030204" pitchFamily="34" charset="0"/>
                <a:ea typeface="Calibri" panose="020F0502020204030204" pitchFamily="34" charset="0"/>
                <a:cs typeface="Arial" panose="020B0604020202020204" pitchFamily="34" charset="0"/>
              </a:rPr>
              <a:t>KNOWLEDGE WINDOWS</a:t>
            </a:r>
            <a:r>
              <a:rPr lang="ar-DZ" sz="3200" dirty="0">
                <a:solidFill>
                  <a:schemeClr val="tx1"/>
                </a:solidFill>
                <a:latin typeface="Calibri" panose="020F0502020204030204" pitchFamily="34" charset="0"/>
                <a:ea typeface="Calibri" panose="020F0502020204030204" pitchFamily="34" charset="0"/>
              </a:rPr>
              <a:t>) للمنظمة وإدارة المعرفة ومواردها (راس المال الفكري ) لتحقيق الميزة التنافسية الاستراتيجية .</a:t>
            </a:r>
            <a:endParaRPr lang="fr-FR" sz="3200" dirty="0">
              <a:solidFill>
                <a:schemeClr val="tx1"/>
              </a:solidFill>
              <a:latin typeface="Calibri" panose="020F0502020204030204" pitchFamily="34" charset="0"/>
              <a:ea typeface="Calibri" panose="020F0502020204030204" pitchFamily="34" charset="0"/>
            </a:endParaRPr>
          </a:p>
          <a:p>
            <a:pPr lvl="0" algn="r" rtl="1">
              <a:lnSpc>
                <a:spcPct val="102000"/>
              </a:lnSpc>
              <a:spcAft>
                <a:spcPts val="800"/>
              </a:spcAft>
            </a:pPr>
            <a:r>
              <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-3</a:t>
            </a:r>
            <a:r>
              <a:rPr lang="ar-DZ" sz="2800" dirty="0">
                <a:solidFill>
                  <a:schemeClr val="tx1"/>
                </a:solidFill>
                <a:latin typeface="Simplified Arabic" panose="02020603050405020304" pitchFamily="18" charset="-78"/>
                <a:cs typeface="Simplified Arabic" panose="02020603050405020304" pitchFamily="18" charset="-78"/>
              </a:rPr>
              <a:t>تغير الأسس التي تقوم عليها الميزة التنافسية (</a:t>
            </a:r>
            <a:r>
              <a:rPr lang="fr-FR" sz="2800" dirty="0">
                <a:solidFill>
                  <a:schemeClr val="tx1"/>
                </a:solidFill>
                <a:latin typeface="Simplified Arabic" panose="02020603050405020304" pitchFamily="18" charset="-78"/>
                <a:cs typeface="Simplified Arabic" panose="02020603050405020304" pitchFamily="18" charset="-78"/>
              </a:rPr>
              <a:t>COMPTITIVE QDVANTAGE</a:t>
            </a:r>
            <a:r>
              <a:rPr lang="ar-DZ" sz="2800" dirty="0">
                <a:solidFill>
                  <a:schemeClr val="tx1"/>
                </a:solidFill>
                <a:latin typeface="Simplified Arabic" panose="02020603050405020304" pitchFamily="18" charset="-78"/>
                <a:cs typeface="Simplified Arabic" panose="02020603050405020304" pitchFamily="18" charset="-78"/>
              </a:rPr>
              <a:t>) </a:t>
            </a:r>
            <a:r>
              <a:rPr lang="ar-DZ" sz="2800" dirty="0" err="1">
                <a:solidFill>
                  <a:schemeClr val="tx1"/>
                </a:solidFill>
                <a:latin typeface="Simplified Arabic" panose="02020603050405020304" pitchFamily="18" charset="-78"/>
                <a:cs typeface="Simplified Arabic" panose="02020603050405020304" pitchFamily="18" charset="-78"/>
              </a:rPr>
              <a:t>لانشطة</a:t>
            </a:r>
            <a:r>
              <a:rPr lang="ar-DZ" sz="2800" dirty="0">
                <a:solidFill>
                  <a:schemeClr val="tx1"/>
                </a:solidFill>
                <a:latin typeface="Simplified Arabic" panose="02020603050405020304" pitchFamily="18" charset="-78"/>
                <a:cs typeface="Simplified Arabic" panose="02020603050405020304" pitchFamily="18" charset="-78"/>
              </a:rPr>
              <a:t> الاعمال بصورة خاصة تجارة التجزئة حيث سيختفي  الوسطاء تقريبا ويحل محلهم المنتجون الذين سيتولون تلبية احتياجات المستفيد النهائي مباشرة من خلال استدام وسائل الاعمال التقليدية . وبدلا من أنشطة التوسيط التقليدية سيحل محلها وسائل الكترونية جديدة في الفضاء الرقمي التي اطلق عليها ( </a:t>
            </a:r>
            <a:r>
              <a:rPr lang="fr-FR" sz="2800" dirty="0">
                <a:solidFill>
                  <a:schemeClr val="tx1"/>
                </a:solidFill>
                <a:latin typeface="Simplified Arabic" panose="02020603050405020304" pitchFamily="18" charset="-78"/>
                <a:cs typeface="Simplified Arabic" panose="02020603050405020304" pitchFamily="18" charset="-78"/>
              </a:rPr>
              <a:t>NICHOLAS CARR</a:t>
            </a:r>
            <a:r>
              <a:rPr lang="ar-DZ" sz="2800" dirty="0">
                <a:solidFill>
                  <a:schemeClr val="tx1"/>
                </a:solidFill>
                <a:latin typeface="Simplified Arabic" panose="02020603050405020304" pitchFamily="18" charset="-78"/>
                <a:cs typeface="Simplified Arabic" panose="02020603050405020304" pitchFamily="18" charset="-78"/>
              </a:rPr>
              <a:t>) مصطلح ( </a:t>
            </a:r>
            <a:r>
              <a:rPr lang="fr-FR" sz="2800" dirty="0">
                <a:solidFill>
                  <a:schemeClr val="tx1"/>
                </a:solidFill>
                <a:latin typeface="Simplified Arabic" panose="02020603050405020304" pitchFamily="18" charset="-78"/>
                <a:cs typeface="Simplified Arabic" panose="02020603050405020304" pitchFamily="18" charset="-78"/>
              </a:rPr>
              <a:t>HYPERMEDIATION</a:t>
            </a:r>
            <a:r>
              <a:rPr lang="ar-DZ" sz="2800" dirty="0">
                <a:solidFill>
                  <a:schemeClr val="tx1"/>
                </a:solidFill>
                <a:latin typeface="Simplified Arabic" panose="02020603050405020304" pitchFamily="18" charset="-78"/>
                <a:cs typeface="Simplified Arabic" panose="02020603050405020304" pitchFamily="18" charset="-78"/>
              </a:rPr>
              <a:t>) . </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2000"/>
              </a:lnSpc>
              <a:spcAft>
                <a:spcPts val="800"/>
              </a:spcAft>
              <a:buFont typeface="Wingdings" panose="05000000000000000000" pitchFamily="2" charset="2"/>
              <a:buChar char=""/>
            </a:pP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89149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624" y="1743076"/>
            <a:ext cx="10339387" cy="1442254"/>
          </a:xfrm>
          <a:prstGeom prst="rect">
            <a:avLst/>
          </a:prstGeom>
        </p:spPr>
        <p:txBody>
          <a:bodyPr wrap="square">
            <a:spAutoFit/>
          </a:bodyPr>
          <a:lstStyle/>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0" y="41903"/>
            <a:ext cx="12192000" cy="731790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r" rtl="1">
              <a:lnSpc>
                <a:spcPct val="102000"/>
              </a:lnSpc>
              <a:spcAft>
                <a:spcPts val="800"/>
              </a:spcAft>
            </a:pPr>
            <a:r>
              <a:rPr lang="fr-FR" sz="2400" dirty="0">
                <a:latin typeface="Simplified Arabic" panose="02020603050405020304" pitchFamily="18" charset="-78"/>
                <a:ea typeface="Calibri" panose="020F0502020204030204" pitchFamily="34" charset="0"/>
                <a:cs typeface="Simplified Arabic" panose="02020603050405020304" pitchFamily="18" charset="-78"/>
              </a:rPr>
              <a:t>-4</a:t>
            </a:r>
            <a:r>
              <a:rPr lang="ar-DZ" sz="2400" dirty="0">
                <a:latin typeface="Simplified Arabic" panose="02020603050405020304" pitchFamily="18" charset="-78"/>
                <a:ea typeface="Calibri" panose="020F0502020204030204" pitchFamily="34" charset="0"/>
                <a:cs typeface="Simplified Arabic" panose="02020603050405020304" pitchFamily="18" charset="-78"/>
              </a:rPr>
              <a:t>ظهور المنظمات الافتراضية وشركات (الدوت كوم ) ونشوء أنشطة ومجالات غير مطروقة سابقا للأعمال عبر شبكة الانترنت سواء في مجال التجارة الالكترونية او خدمات الاتصالات وتبادل المعلومات . وتنعكس هذه الظاهرة على طبيعة العمل الإداري حيث سيحل العمل الافتراضي محل المكتب الإداري ، فوق العمل الافتراضي التي تتكون من افراد يعملون في أماكن مختلفة واوقات مختلفة محل اللجان او المجموعات التقليدية التي تجتمع وتعمل في مكان محدد وضمن برنامج مسبق.</a:t>
            </a:r>
            <a:endParaRPr lang="fr-FR" sz="2400" dirty="0">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2000"/>
              </a:lnSpc>
              <a:spcAft>
                <a:spcPts val="800"/>
              </a:spcAft>
            </a:pPr>
            <a:r>
              <a:rPr lang="fr-FR" sz="2800" dirty="0">
                <a:latin typeface="Calibri" panose="020F0502020204030204" pitchFamily="34" charset="0"/>
                <a:ea typeface="Calibri" panose="020F0502020204030204" pitchFamily="34" charset="0"/>
              </a:rPr>
              <a:t>-5</a:t>
            </a:r>
            <a:r>
              <a:rPr lang="ar-DZ" sz="2800" dirty="0">
                <a:latin typeface="Calibri" panose="020F0502020204030204" pitchFamily="34" charset="0"/>
                <a:ea typeface="Calibri" panose="020F0502020204030204" pitchFamily="34" charset="0"/>
              </a:rPr>
              <a:t>توفر الاعمال الالكترونية مزايا جديدة لمنظمات الاعمال نذكر منها على سبيل المثال لا الحصر : </a:t>
            </a:r>
            <a:endParaRPr lang="fr-FR" dirty="0">
              <a:latin typeface="Calibri" panose="020F0502020204030204" pitchFamily="34" charset="0"/>
              <a:ea typeface="Calibri" panose="020F0502020204030204" pitchFamily="34" charset="0"/>
              <a:cs typeface="Arial" panose="020B0604020202020204" pitchFamily="34" charset="0"/>
            </a:endParaRPr>
          </a:p>
          <a:p>
            <a:pPr marL="381000" algn="r" rtl="1">
              <a:lnSpc>
                <a:spcPct val="102000"/>
              </a:lnSpc>
              <a:spcAft>
                <a:spcPts val="800"/>
              </a:spcAft>
            </a:pPr>
            <a:r>
              <a:rPr lang="ar-DZ" sz="2800" dirty="0">
                <a:latin typeface="Calibri" panose="020F0502020204030204" pitchFamily="34" charset="0"/>
                <a:ea typeface="Calibri" panose="020F0502020204030204" pitchFamily="34" charset="0"/>
              </a:rPr>
              <a:t>أ-القدرة على اختراق أسواق جديدة وتوسيع اعمال المنظمة .</a:t>
            </a:r>
            <a:endParaRPr lang="fr-FR" sz="2800" dirty="0">
              <a:latin typeface="Calibri" panose="020F0502020204030204" pitchFamily="34" charset="0"/>
              <a:ea typeface="Calibri" panose="020F0502020204030204" pitchFamily="34" charset="0"/>
            </a:endParaRPr>
          </a:p>
          <a:p>
            <a:pPr marL="381000" algn="r" rtl="1">
              <a:lnSpc>
                <a:spcPct val="102000"/>
              </a:lnSpc>
              <a:spcAft>
                <a:spcPts val="800"/>
              </a:spcAft>
            </a:pPr>
            <a:r>
              <a:rPr lang="ar-DZ" sz="2400" dirty="0">
                <a:latin typeface="Simplified Arabic" panose="02020603050405020304" pitchFamily="18" charset="-78"/>
                <a:ea typeface="Calibri" panose="020F0502020204030204" pitchFamily="34" charset="0"/>
                <a:cs typeface="Simplified Arabic" panose="02020603050405020304" pitchFamily="18" charset="-78"/>
              </a:rPr>
              <a:t>ب-تحسين الأداء الاستراتيجي للمنظمة سواء من خلال توفير قنوات الاتصالات الالكترونية والتكامل الوظيفي او تقديم الدعم المباشر لسلاسل التوريد وسلاسل التوزيع التي ترتبط المنظمة مع مورديها وشركائها او زبائنها . </a:t>
            </a:r>
          </a:p>
          <a:p>
            <a:pPr marL="381000" algn="r" rtl="1">
              <a:lnSpc>
                <a:spcPct val="102000"/>
              </a:lnSpc>
              <a:spcAft>
                <a:spcPts val="800"/>
              </a:spcAft>
            </a:pPr>
            <a:r>
              <a:rPr lang="ar-DZ" sz="2400" dirty="0">
                <a:latin typeface="Simplified Arabic" panose="02020603050405020304" pitchFamily="18" charset="-78"/>
                <a:ea typeface="Calibri" panose="020F0502020204030204" pitchFamily="34" charset="0"/>
                <a:cs typeface="Simplified Arabic" panose="02020603050405020304" pitchFamily="18" charset="-78"/>
              </a:rPr>
              <a:t>ج- تخفيض تكلفة انجاز الاعمال  الإدارية وغير الإدارية مما يعني تحقيق مزايا على المنافسين الاخرين  او على الأقل توفير قاعدة تطبيق استراتيجية التمييز واستراتيجية قيادة قلة التكاليف .</a:t>
            </a:r>
          </a:p>
          <a:p>
            <a:pPr marL="381000" algn="r" rtl="1">
              <a:lnSpc>
                <a:spcPct val="102000"/>
              </a:lnSpc>
              <a:spcAft>
                <a:spcPts val="800"/>
              </a:spcAft>
            </a:pPr>
            <a:r>
              <a:rPr lang="ar-DZ" sz="2400" dirty="0">
                <a:latin typeface="Simplified Arabic" panose="02020603050405020304" pitchFamily="18" charset="-78"/>
                <a:ea typeface="Calibri" panose="020F0502020204030204" pitchFamily="34" charset="0"/>
                <a:cs typeface="Simplified Arabic" panose="02020603050405020304" pitchFamily="18" charset="-78"/>
              </a:rPr>
              <a:t>د- إدارة علاقات المنظمة بزبائنها بسهولة ومرونة مع توفير بيئة عمل ملائمة لكل زبون وذلك عبر استخدام أدوات ونظم الاعمال الالكترونية او نوافذ بوابات الاعمال (</a:t>
            </a:r>
            <a:r>
              <a:rPr lang="fr-FR" sz="2400" dirty="0">
                <a:latin typeface="Simplified Arabic" panose="02020603050405020304" pitchFamily="18" charset="-78"/>
                <a:ea typeface="Calibri" panose="020F0502020204030204" pitchFamily="34" charset="0"/>
                <a:cs typeface="Simplified Arabic" panose="02020603050405020304" pitchFamily="18" charset="-78"/>
              </a:rPr>
              <a:t>BUSINESS PORTALS) </a:t>
            </a:r>
            <a:r>
              <a:rPr lang="ar-DZ" sz="2400" dirty="0">
                <a:latin typeface="Simplified Arabic" panose="02020603050405020304" pitchFamily="18" charset="-78"/>
                <a:ea typeface="Calibri" panose="020F0502020204030204" pitchFamily="34" charset="0"/>
                <a:cs typeface="Simplified Arabic" panose="02020603050405020304" pitchFamily="18" charset="-78"/>
              </a:rPr>
              <a:t>على شبكة الويب .</a:t>
            </a:r>
            <a:endParaRPr lang="fr-FR" sz="2400" dirty="0">
              <a:latin typeface="Simplified Arabic" panose="02020603050405020304" pitchFamily="18" charset="-78"/>
              <a:ea typeface="Calibri" panose="020F0502020204030204" pitchFamily="34" charset="0"/>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ه-توفير الخدمة ذات الجودة الشاملة للزبائن طوال الوقت وعلى الخط المفتوح وبتكلفة اقل وعائد اكبر للمنظمة .</a:t>
            </a:r>
            <a:endParaRPr lang="fr-FR" sz="2400" dirty="0">
              <a:latin typeface="Simplified Arabic" panose="02020603050405020304" pitchFamily="18" charset="-78"/>
              <a:cs typeface="Simplified Arabic" panose="02020603050405020304" pitchFamily="18" charset="-78"/>
            </a:endParaRPr>
          </a:p>
          <a:p>
            <a:pPr algn="r" rtl="1"/>
            <a:r>
              <a:rPr lang="ar-DZ" sz="2400" dirty="0">
                <a:latin typeface="Simplified Arabic" panose="02020603050405020304" pitchFamily="18" charset="-78"/>
                <a:cs typeface="Simplified Arabic" panose="02020603050405020304" pitchFamily="18" charset="-78"/>
              </a:rPr>
              <a:t>فضلا عن ذلك ، تساعد الاعمال الالكترونية على ابتكار أنماط واساليب عمل جديدة ، وخلق نماذج جديدة للأعمال من خلال بناء وجود فاعل ومتميز للمنظمة على سبكه الانترنت وفي عالم الاعمال الرقمية .</a:t>
            </a:r>
            <a:endParaRPr lang="fr-FR" sz="2400" dirty="0">
              <a:latin typeface="Simplified Arabic" panose="02020603050405020304" pitchFamily="18" charset="-78"/>
              <a:cs typeface="Simplified Arabic" panose="02020603050405020304" pitchFamily="18" charset="-78"/>
            </a:endParaRPr>
          </a:p>
          <a:p>
            <a:pPr marL="381000" algn="r" rtl="1">
              <a:lnSpc>
                <a:spcPct val="102000"/>
              </a:lnSpc>
              <a:spcAft>
                <a:spcPts val="800"/>
              </a:spcAft>
            </a:pPr>
            <a:endParaRPr lang="fr-FR" sz="2400" dirty="0">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2000"/>
              </a:lnSpc>
              <a:spcAft>
                <a:spcPts val="800"/>
              </a:spcAft>
            </a:pPr>
            <a:endParaRPr lang="fr-FR" sz="24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75105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7350" y="2052935"/>
            <a:ext cx="10058400" cy="369332"/>
          </a:xfrm>
          <a:prstGeom prst="rect">
            <a:avLst/>
          </a:prstGeom>
        </p:spPr>
        <p:txBody>
          <a:bodyPr wrap="square">
            <a:spAutoFit/>
          </a:bodyPr>
          <a:lstStyle/>
          <a:p>
            <a:pPr algn="just" rtl="1"/>
            <a:endParaRPr lang="fr-FR" dirty="0"/>
          </a:p>
        </p:txBody>
      </p:sp>
      <p:sp>
        <p:nvSpPr>
          <p:cNvPr id="2" name="Rectangle 1"/>
          <p:cNvSpPr/>
          <p:nvPr/>
        </p:nvSpPr>
        <p:spPr>
          <a:xfrm>
            <a:off x="2" y="64654"/>
            <a:ext cx="12108872"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r>
              <a:rPr lang="ar-DZ" sz="3200" b="1"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6 -استخدامات الانترنت من قبل منشآت الاعمال </a:t>
            </a:r>
            <a:endParaRPr lang="fr-FR" sz="3200" b="1" dirty="0">
              <a:solidFill>
                <a:schemeClr val="tx1"/>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41564" y="760043"/>
            <a:ext cx="12108872" cy="439787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rtl="1"/>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اصبح الانترنت اليوم سوقا الكترونية ، حيث تتنامى استخداماته بشكل ملفت للنظر من قبل منشآت الاعمال على اختلاف أنواعها . ومن ابرز المؤشرات على النمو الذي حققه قطاع الاعمال الذي يتبنى الانترنت ازدياد عدد المطبوعات والمنشئات الالكترونية وهناك مئات من الشركات التي باتت تستخدم الانترنت لتسويق سلعها  وخدماتها . ومن ابرز أسباب استخدام الانترنت لضمان التواجد في السوق الالكترونية نذكر الاتي : </a:t>
            </a:r>
          </a:p>
          <a:p>
            <a:pPr marL="342900" lvl="0" indent="-342900" algn="just" rtl="1">
              <a:lnSpc>
                <a:spcPct val="101000"/>
              </a:lnSpc>
              <a:spcAft>
                <a:spcPts val="800"/>
              </a:spcAft>
              <a:buFont typeface="+mj-lt"/>
              <a:buAutoNum type="arabicPeriod"/>
            </a:pPr>
            <a:r>
              <a:rPr lang="ar-DZ" sz="2800" dirty="0">
                <a:solidFill>
                  <a:schemeClr val="tx1"/>
                </a:solidFill>
                <a:latin typeface="Calibri" panose="020F0502020204030204" pitchFamily="34" charset="0"/>
                <a:ea typeface="Calibri" panose="020F0502020204030204" pitchFamily="34" charset="0"/>
              </a:rPr>
              <a:t>العولمة (</a:t>
            </a:r>
            <a:r>
              <a:rPr lang="fr-FR" sz="2800" dirty="0">
                <a:solidFill>
                  <a:schemeClr val="tx1"/>
                </a:solidFill>
                <a:latin typeface="Calibri" panose="020F0502020204030204" pitchFamily="34" charset="0"/>
                <a:ea typeface="Calibri" panose="020F0502020204030204" pitchFamily="34" charset="0"/>
                <a:cs typeface="Arial" panose="020B0604020202020204" pitchFamily="34" charset="0"/>
              </a:rPr>
              <a:t>GLOBALIZATION</a:t>
            </a:r>
            <a:r>
              <a:rPr lang="ar-DZ" sz="2800" dirty="0">
                <a:solidFill>
                  <a:schemeClr val="tx1"/>
                </a:solidFill>
                <a:latin typeface="Calibri" panose="020F0502020204030204" pitchFamily="34" charset="0"/>
                <a:ea typeface="Calibri" panose="020F0502020204030204" pitchFamily="34" charset="0"/>
              </a:rPr>
              <a:t> ).</a:t>
            </a:r>
            <a:endParaRPr lang="fr-FR"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800" dirty="0">
                <a:solidFill>
                  <a:schemeClr val="tx1"/>
                </a:solidFill>
                <a:latin typeface="Calibri" panose="020F0502020204030204" pitchFamily="34" charset="0"/>
                <a:ea typeface="Calibri" panose="020F0502020204030204" pitchFamily="34" charset="0"/>
              </a:rPr>
              <a:t>الميزة التنافسية (  </a:t>
            </a:r>
            <a:r>
              <a:rPr lang="fr-FR" sz="2800" dirty="0">
                <a:solidFill>
                  <a:schemeClr val="tx1"/>
                </a:solidFill>
                <a:latin typeface="Calibri" panose="020F0502020204030204" pitchFamily="34" charset="0"/>
                <a:ea typeface="Calibri" panose="020F0502020204030204" pitchFamily="34" charset="0"/>
                <a:cs typeface="Arial" panose="020B0604020202020204" pitchFamily="34" charset="0"/>
              </a:rPr>
              <a:t>COMPETITIVE ADVANTAGE</a:t>
            </a:r>
            <a:r>
              <a:rPr lang="ar-DZ" sz="2800" dirty="0">
                <a:solidFill>
                  <a:schemeClr val="tx1"/>
                </a:solidFill>
                <a:latin typeface="Calibri" panose="020F0502020204030204" pitchFamily="34" charset="0"/>
                <a:ea typeface="Calibri" panose="020F0502020204030204" pitchFamily="34" charset="0"/>
              </a:rPr>
              <a:t> ).</a:t>
            </a:r>
            <a:endParaRPr lang="fr-FR"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800" dirty="0">
                <a:solidFill>
                  <a:schemeClr val="tx1"/>
                </a:solidFill>
                <a:latin typeface="Calibri" panose="020F0502020204030204" pitchFamily="34" charset="0"/>
                <a:ea typeface="Calibri" panose="020F0502020204030204" pitchFamily="34" charset="0"/>
              </a:rPr>
              <a:t>احتواء الكلفة ( </a:t>
            </a:r>
            <a:r>
              <a:rPr lang="fr-FR" sz="2800" dirty="0">
                <a:solidFill>
                  <a:schemeClr val="tx1"/>
                </a:solidFill>
                <a:latin typeface="Calibri" panose="020F0502020204030204" pitchFamily="34" charset="0"/>
                <a:ea typeface="Calibri" panose="020F0502020204030204" pitchFamily="34" charset="0"/>
                <a:cs typeface="Arial" panose="020B0604020202020204" pitchFamily="34" charset="0"/>
              </a:rPr>
              <a:t>COST CONTAINMENT</a:t>
            </a:r>
            <a:r>
              <a:rPr lang="ar-DZ" sz="2800" dirty="0">
                <a:solidFill>
                  <a:schemeClr val="tx1"/>
                </a:solidFill>
                <a:latin typeface="Calibri" panose="020F0502020204030204" pitchFamily="34" charset="0"/>
                <a:ea typeface="Calibri" panose="020F0502020204030204" pitchFamily="34" charset="0"/>
              </a:rPr>
              <a:t>).</a:t>
            </a:r>
            <a:endParaRPr lang="fr-FR"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800" dirty="0">
                <a:solidFill>
                  <a:schemeClr val="tx1"/>
                </a:solidFill>
                <a:latin typeface="Calibri" panose="020F0502020204030204" pitchFamily="34" charset="0"/>
                <a:ea typeface="Calibri" panose="020F0502020204030204" pitchFamily="34" charset="0"/>
              </a:rPr>
              <a:t>المبيعات والتسويق (</a:t>
            </a:r>
            <a:r>
              <a:rPr lang="fr-FR" sz="2800" dirty="0">
                <a:solidFill>
                  <a:schemeClr val="tx1"/>
                </a:solidFill>
                <a:latin typeface="Calibri" panose="020F0502020204030204" pitchFamily="34" charset="0"/>
                <a:ea typeface="Calibri" panose="020F0502020204030204" pitchFamily="34" charset="0"/>
                <a:cs typeface="Arial" panose="020B0604020202020204" pitchFamily="34" charset="0"/>
              </a:rPr>
              <a:t>SALES AND MARKETING</a:t>
            </a:r>
            <a:r>
              <a:rPr lang="ar-DZ" sz="2800" dirty="0">
                <a:solidFill>
                  <a:schemeClr val="tx1"/>
                </a:solidFill>
                <a:latin typeface="Calibri" panose="020F0502020204030204" pitchFamily="34" charset="0"/>
                <a:ea typeface="Calibri" panose="020F0502020204030204" pitchFamily="34" charset="0"/>
              </a:rPr>
              <a:t>) .</a:t>
            </a:r>
            <a:endParaRPr lang="fr-FR"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r>
              <a:rPr lang="ar-DZ" sz="2800" dirty="0">
                <a:solidFill>
                  <a:schemeClr val="tx1"/>
                </a:solidFill>
                <a:latin typeface="Calibri" panose="020F0502020204030204" pitchFamily="34" charset="0"/>
                <a:ea typeface="Calibri" panose="020F0502020204030204" pitchFamily="34" charset="0"/>
              </a:rPr>
              <a:t>5,الاتصالات الالكترونية (</a:t>
            </a:r>
            <a:r>
              <a:rPr lang="fr-FR" sz="2800" dirty="0">
                <a:solidFill>
                  <a:schemeClr val="tx1"/>
                </a:solidFill>
                <a:latin typeface="Calibri" panose="020F0502020204030204" pitchFamily="34" charset="0"/>
                <a:ea typeface="Calibri" panose="020F0502020204030204" pitchFamily="34" charset="0"/>
                <a:cs typeface="Arial" panose="020B0604020202020204" pitchFamily="34" charset="0"/>
              </a:rPr>
              <a:t>ELECTRONIC COMMUNICATION</a:t>
            </a:r>
            <a:r>
              <a:rPr lang="fr-FR" sz="2800" dirty="0">
                <a:solidFill>
                  <a:schemeClr val="tx1"/>
                </a:solidFill>
                <a:latin typeface="Arial" panose="020B0604020202020204" pitchFamily="34" charset="0"/>
                <a:ea typeface="Calibri" panose="020F0502020204030204" pitchFamily="34" charset="0"/>
              </a:rPr>
              <a:t> </a:t>
            </a:r>
            <a:r>
              <a:rPr lang="ar-DZ" sz="2800" dirty="0">
                <a:solidFill>
                  <a:schemeClr val="tx1"/>
                </a:solidFill>
                <a:latin typeface="Calibri" panose="020F0502020204030204" pitchFamily="34" charset="0"/>
                <a:ea typeface="Calibri" panose="020F0502020204030204" pitchFamily="34" charset="0"/>
              </a:rPr>
              <a:t>)</a:t>
            </a:r>
            <a:endParaRPr lang="fr-FR" sz="2800"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197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8873" y="344981"/>
            <a:ext cx="1024312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ar-DZ" sz="3600" b="1" dirty="0">
                <a:latin typeface="Simplified Arabic" panose="02020603050405020304" pitchFamily="18" charset="-78"/>
                <a:ea typeface="Calibri" panose="020F0502020204030204" pitchFamily="34" charset="0"/>
                <a:cs typeface="Simplified Arabic" panose="02020603050405020304" pitchFamily="18" charset="-78"/>
              </a:rPr>
              <a:t>7- تصنيف استخدامات الانترنت : </a:t>
            </a:r>
            <a:endParaRPr lang="fr-FR" sz="3600" b="1"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1" y="1076930"/>
            <a:ext cx="12192000" cy="61309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lnSpc>
                <a:spcPct val="101000"/>
              </a:lnSpc>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غالبا ما يصنف الانترنت الى فئتين رئيسيتين ، حيث تتناول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الفئة الأولى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طبيعية المهام والاهداف التي يحققها الانترنت للشركة التي تتعامل من خلاله ، اما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الفئة الثانية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فهي تعتمد تصنيف الاستخدامات استنادا الى أنواع المجتمعات او التجمعات الالكترونية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ELECTRONIC COMMUNITIES</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التي يساهم الأنترنت في تكوينها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1000"/>
              </a:lnSpc>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فالإنترنت وفق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الفئة الأولى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يساهم في تحقيق الاتي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تكوين وعي والاسناد للعملاء او الزبائن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توفير الدعم والاسناد للعملاء او الزبائن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بيع لسلع والخدمات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تطوير إعلانات خاصة بالشبكة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توفير خدمات معلوماتية .</a:t>
            </a:r>
          </a:p>
          <a:p>
            <a:pPr algn="r" rtl="1">
              <a:lnSpc>
                <a:spcPct val="101000"/>
              </a:lnSpc>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اما الفئة الثانية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من التصنيف ، فهي تعتمد على أنواع المجتمعات الالكترونية ، والتي يمكن إنجازها بالاتي </a:t>
            </a:r>
          </a:p>
          <a:p>
            <a:pPr marL="342900" lvl="0" indent="-342900" algn="r" rtl="1">
              <a:lnSpc>
                <a:spcPct val="150000"/>
              </a:lnSpc>
              <a:spcAft>
                <a:spcPts val="0"/>
              </a:spcAft>
              <a:buFont typeface="Wingdings" panose="05000000000000000000" pitchFamily="2" charset="2"/>
              <a:buChar char=""/>
            </a:pPr>
            <a:r>
              <a:rPr lang="ar-DZ" sz="2000" dirty="0">
                <a:latin typeface="Calibri" panose="020F0502020204030204" pitchFamily="34" charset="0"/>
                <a:ea typeface="Calibri" panose="020F0502020204030204" pitchFamily="34" charset="0"/>
              </a:rPr>
              <a:t>مجتمعات التعامل (</a:t>
            </a:r>
            <a:r>
              <a:rPr lang="fr-FR" sz="2000" dirty="0">
                <a:latin typeface="Times New Roman" panose="02020603050405020304" pitchFamily="18" charset="0"/>
                <a:ea typeface="Calibri" panose="020F0502020204030204" pitchFamily="34" charset="0"/>
                <a:cs typeface="Times New Roman" panose="02020603050405020304" pitchFamily="18" charset="0"/>
              </a:rPr>
              <a:t>TRANSACTIN COMMUNITIES</a:t>
            </a:r>
            <a:r>
              <a:rPr lang="ar-DZ" sz="2000" dirty="0">
                <a:latin typeface="Calibri" panose="020F0502020204030204" pitchFamily="34" charset="0"/>
                <a:ea typeface="Calibri" panose="020F0502020204030204" pitchFamily="34" charset="0"/>
              </a:rPr>
              <a:t>) التي تساهم في عمليات بيع وشراء السلع والخدمات وتوفير المعلومات المرتبطة بعمليات التعامل هذه . مثلا، يستطيع المستهلك من خلال الشبكة شراء سيارة من شركة لها موقع على الشبكة .</a:t>
            </a:r>
          </a:p>
          <a:p>
            <a:pPr marL="342900" lvl="0" indent="-342900" algn="r" rtl="1">
              <a:lnSpc>
                <a:spcPct val="150000"/>
              </a:lnSpc>
              <a:spcAft>
                <a:spcPts val="0"/>
              </a:spcAft>
              <a:buFont typeface="Wingdings" panose="05000000000000000000" pitchFamily="2" charset="2"/>
              <a:buChar char=""/>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مجتمعات الاهتمام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INTEREST  COMMUNITIES</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 التي تتيح للمشتركين فرصة الاتجار بالمعلومات في ما بينهم,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1000"/>
              </a:lnSpc>
              <a:spcAft>
                <a:spcPts val="800"/>
              </a:spcAft>
            </a:pP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endParaRPr lang="fr-FR" sz="20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6864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style>
          <a:lnRef idx="1">
            <a:schemeClr val="accent1"/>
          </a:lnRef>
          <a:fillRef idx="2">
            <a:schemeClr val="accent1"/>
          </a:fillRef>
          <a:effectRef idx="1">
            <a:schemeClr val="accent1"/>
          </a:effectRef>
          <a:fontRef idx="minor">
            <a:schemeClr val="dk1"/>
          </a:fontRef>
        </p:style>
        <p:txBody>
          <a:bodyPr>
            <a:normAutofit/>
          </a:bodyPr>
          <a:lstStyle/>
          <a:p>
            <a:pPr lvl="0" algn="just" rtl="1"/>
            <a:r>
              <a:rPr lang="ar-DZ" sz="2800" dirty="0"/>
              <a:t>مجتمعات العلاقة ( </a:t>
            </a:r>
            <a:r>
              <a:rPr lang="fr-FR" sz="2800" dirty="0"/>
              <a:t>RELATIONSHIP COMMUNITIES</a:t>
            </a:r>
            <a:r>
              <a:rPr lang="ar-DZ" sz="2800" dirty="0"/>
              <a:t>)التي تمكن الافراد من الاتصال مع على الشبكة وتكوبن مجموعات لنقاش .</a:t>
            </a:r>
            <a:endParaRPr lang="fr-FR" sz="2800" dirty="0"/>
          </a:p>
          <a:p>
            <a:pPr algn="just" rtl="1"/>
            <a:r>
              <a:rPr lang="ar-DZ" sz="2800" dirty="0"/>
              <a:t> ان لهذه المجتمعات الالكترونية قيمة كبيرة . فهي وسيلة ناجعة تساهم بشكل كبير في تطوير الإحساس بالولاء والمشاركة لدى المشتركين فيها من خلال التفاعلات المستمرة فيما بينهم . فالشركات مثلا ، تشجع المجاميع على الدخول في مناقشات عبر الانترنت وهي بهذه الطريقة تحصل على تغذية عكسية من هذه المجاميع حول السلع والخدمات المعروضة على الشبكة او التي هي موضوع النقاش .</a:t>
            </a:r>
            <a:endParaRPr lang="fr-FR" sz="2800" dirty="0"/>
          </a:p>
          <a:p>
            <a:pPr algn="just" rtl="1"/>
            <a:endParaRPr lang="fr-FR" sz="2800" dirty="0"/>
          </a:p>
        </p:txBody>
      </p:sp>
    </p:spTree>
    <p:extLst>
      <p:ext uri="{BB962C8B-B14F-4D97-AF65-F5344CB8AC3E}">
        <p14:creationId xmlns:p14="http://schemas.microsoft.com/office/powerpoint/2010/main" val="78188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bg/>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spcAft>
                <a:spcPts val="0"/>
              </a:spcAft>
            </a:pPr>
            <a:r>
              <a:rPr lang="ar-SA" sz="28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عمليات إدارة الاعمال الالكترونية :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u="sng"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العمليات التي يتم تطويرها عن طريق إدارة الاعمال الالكترونية :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أولا: العمليات التي تركز على الانتاج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المشتريات، أوامر الشراء والدفع ، تجديد المخزون ، والمدفوعات ، والتواصل مع الموردين ، وعملية مراقبة الإنتاج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ثانيا : العمليات التي تركز على الإدارة الداخلية</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latin typeface="Simplified Arabic" panose="02020603050405020304" pitchFamily="18" charset="-78"/>
                <a:ea typeface="Times New Roman" panose="02020603050405020304" pitchFamily="18" charset="0"/>
                <a:cs typeface="Simplified Arabic" panose="02020603050405020304" pitchFamily="18" charset="-78"/>
              </a:rPr>
              <a:t>خدمات الموظفين ، والتدريب ، تشارك المعلومات الداخلية ، التوظيف ، والمبيعات ، والاتصالات ، الاتصال بين مجموعة العمل ، النشر الإلكتروني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ثالثا : العمليات التي تركز العميل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latin typeface="Simplified Arabic" panose="02020603050405020304" pitchFamily="18" charset="-78"/>
                <a:ea typeface="Times New Roman" panose="02020603050405020304" pitchFamily="18" charset="0"/>
                <a:cs typeface="Simplified Arabic" panose="02020603050405020304" pitchFamily="18" charset="-78"/>
              </a:rPr>
              <a:t>الجهود الترويجية والتسويق، بيع على الإنترنت، معالجة أوامر الشراء، ومعالجة المدفوعات، دعم العملاء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38105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595583"/>
          </a:xfrm>
        </p:spPr>
        <p:style>
          <a:lnRef idx="1">
            <a:schemeClr val="accent1"/>
          </a:lnRef>
          <a:fillRef idx="2">
            <a:schemeClr val="accent1"/>
          </a:fillRef>
          <a:effectRef idx="1">
            <a:schemeClr val="accent1"/>
          </a:effectRef>
          <a:fontRef idx="minor">
            <a:schemeClr val="dk1"/>
          </a:fontRef>
        </p:style>
        <p:txBody>
          <a:bodyPr/>
          <a:lstStyle/>
          <a:p>
            <a:r>
              <a:rPr lang="ar-SA" b="1" u="sng" dirty="0"/>
              <a:t>الفوائد المحتملة لإدارة الأعمال الالكترونية :</a:t>
            </a:r>
            <a:br>
              <a:rPr lang="fr-FR" dirty="0"/>
            </a:br>
            <a:endParaRPr lang="fr-FR" dirty="0"/>
          </a:p>
        </p:txBody>
      </p:sp>
      <p:pic>
        <p:nvPicPr>
          <p:cNvPr id="4" name="صورة 2"/>
          <p:cNvPicPr>
            <a:picLocks noGrp="1"/>
          </p:cNvPicPr>
          <p:nvPr>
            <p:ph idx="1"/>
          </p:nvPr>
        </p:nvPicPr>
        <p:blipFill>
          <a:blip r:embed="rId2" cstate="print"/>
          <a:srcRect/>
          <a:stretch>
            <a:fillRect/>
          </a:stretch>
        </p:blipFill>
        <p:spPr bwMode="auto">
          <a:xfrm>
            <a:off x="0" y="1595582"/>
            <a:ext cx="12191999" cy="5262417"/>
          </a:xfrm>
          <a:prstGeom prst="rect">
            <a:avLst/>
          </a:prstGeom>
          <a:noFill/>
          <a:ln w="9525">
            <a:noFill/>
            <a:miter lim="800000"/>
            <a:headEnd/>
            <a:tailEnd/>
          </a:ln>
        </p:spPr>
      </p:pic>
    </p:spTree>
    <p:extLst>
      <p:ext uri="{BB962C8B-B14F-4D97-AF65-F5344CB8AC3E}">
        <p14:creationId xmlns:p14="http://schemas.microsoft.com/office/powerpoint/2010/main" val="255928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614488"/>
          </a:xfrm>
        </p:spPr>
        <p:style>
          <a:lnRef idx="1">
            <a:schemeClr val="accent1"/>
          </a:lnRef>
          <a:fillRef idx="2">
            <a:schemeClr val="accent1"/>
          </a:fillRef>
          <a:effectRef idx="1">
            <a:schemeClr val="accent1"/>
          </a:effectRef>
          <a:fontRef idx="minor">
            <a:schemeClr val="dk1"/>
          </a:fontRef>
        </p:style>
        <p:txBody>
          <a:bodyPr>
            <a:normAutofit/>
          </a:bodyPr>
          <a:lstStyle/>
          <a:p>
            <a:r>
              <a:rPr lang="ar-DZ" dirty="0"/>
              <a:t>ميزات الأعمال الإلكترونية: </a:t>
            </a:r>
            <a:br>
              <a:rPr lang="ar-DZ" dirty="0"/>
            </a:br>
            <a:endParaRPr lang="fr-FR" dirty="0"/>
          </a:p>
        </p:txBody>
      </p:sp>
      <p:sp>
        <p:nvSpPr>
          <p:cNvPr id="3" name="Espace réservé du contenu 2"/>
          <p:cNvSpPr>
            <a:spLocks noGrp="1"/>
          </p:cNvSpPr>
          <p:nvPr>
            <p:ph idx="1"/>
          </p:nvPr>
        </p:nvSpPr>
        <p:spPr>
          <a:xfrm>
            <a:off x="0" y="1614489"/>
            <a:ext cx="12192000" cy="5174237"/>
          </a:xfrm>
        </p:spPr>
        <p:style>
          <a:lnRef idx="1">
            <a:schemeClr val="accent3"/>
          </a:lnRef>
          <a:fillRef idx="3">
            <a:schemeClr val="accent3"/>
          </a:fillRef>
          <a:effectRef idx="2">
            <a:schemeClr val="accent3"/>
          </a:effectRef>
          <a:fontRef idx="minor">
            <a:schemeClr val="lt1"/>
          </a:fontRef>
        </p:style>
        <p:txBody>
          <a:bodyPr>
            <a:normAutofit/>
          </a:bodyPr>
          <a:lstStyle/>
          <a:p>
            <a:pPr marL="0" indent="0" algn="just" rtl="1">
              <a:buNone/>
            </a:pPr>
            <a:r>
              <a:rPr lang="ar-DZ" sz="2800" dirty="0">
                <a:solidFill>
                  <a:schemeClr val="tx1"/>
                </a:solidFill>
              </a:rPr>
              <a:t>تتميز الأعمال الالكترونية مقارنة بالأعمال التقليدية بعدة نقاط هي: </a:t>
            </a:r>
          </a:p>
          <a:p>
            <a:pPr marL="0" indent="0" algn="just" rtl="1">
              <a:buNone/>
            </a:pPr>
            <a:r>
              <a:rPr lang="ar-DZ" sz="2800" dirty="0">
                <a:solidFill>
                  <a:schemeClr val="tx1"/>
                </a:solidFill>
              </a:rPr>
              <a:t>-1 </a:t>
            </a:r>
            <a:r>
              <a:rPr lang="ar-DZ" sz="2800" u="sng" dirty="0">
                <a:solidFill>
                  <a:schemeClr val="tx1"/>
                </a:solidFill>
              </a:rPr>
              <a:t>إمكانية تخفيض التكاليف: </a:t>
            </a:r>
            <a:r>
              <a:rPr lang="ar-DZ" sz="2800" dirty="0">
                <a:solidFill>
                  <a:schemeClr val="tx1"/>
                </a:solidFill>
              </a:rPr>
              <a:t>إن استخدام المنظمات منهج الأعمال الإلكترونية يؤدي إلى انخفاض تكاليف </a:t>
            </a:r>
          </a:p>
          <a:p>
            <a:pPr marL="0" indent="0" algn="just" rtl="1">
              <a:buNone/>
            </a:pPr>
            <a:r>
              <a:rPr lang="ar-DZ" sz="2800" dirty="0">
                <a:solidFill>
                  <a:schemeClr val="tx1"/>
                </a:solidFill>
              </a:rPr>
              <a:t>العمليات التشغيلية والمالية إلى درجة  تساعد هذه المنظمات في تحقيق ميزة تنافسية. </a:t>
            </a:r>
          </a:p>
          <a:p>
            <a:pPr marL="0" indent="0" algn="just" rtl="1">
              <a:buNone/>
            </a:pPr>
            <a:r>
              <a:rPr lang="ar-DZ" sz="2800" u="sng" dirty="0">
                <a:solidFill>
                  <a:schemeClr val="tx1"/>
                </a:solidFill>
              </a:rPr>
              <a:t>-2 إمكانية تحسين مراحل الإنتاج والتسويق: </a:t>
            </a:r>
            <a:r>
              <a:rPr lang="ar-DZ" sz="2800" dirty="0">
                <a:solidFill>
                  <a:schemeClr val="tx1"/>
                </a:solidFill>
              </a:rPr>
              <a:t>وذلك عبر رفع مستوى الكفاءة والفاعلية والإنتاجية في جميع</a:t>
            </a:r>
          </a:p>
          <a:p>
            <a:pPr marL="0" indent="0" algn="just" rtl="1">
              <a:buNone/>
            </a:pPr>
            <a:r>
              <a:rPr lang="ar-DZ" sz="2800" dirty="0">
                <a:solidFill>
                  <a:schemeClr val="tx1"/>
                </a:solidFill>
              </a:rPr>
              <a:t>المراحل من تخطيط وتنفيذ وتقويم ورقابة، ذلك ألن استخدام الحاسوب يتيح فرصة لاستغال الأمثل </a:t>
            </a:r>
          </a:p>
          <a:p>
            <a:pPr marL="0" indent="0" algn="just" rtl="1">
              <a:buNone/>
            </a:pPr>
            <a:r>
              <a:rPr lang="ar-DZ" sz="2800" dirty="0">
                <a:solidFill>
                  <a:schemeClr val="tx1"/>
                </a:solidFill>
              </a:rPr>
              <a:t>للموارد ويرفع الإنتاجية التي تتحقق عن طريق تعظيم المخرجات من سلع وخدمات عبر أقل قدر ممكن من المدخلات. </a:t>
            </a:r>
          </a:p>
          <a:p>
            <a:pPr marL="0" indent="0" algn="just" rtl="1">
              <a:buNone/>
            </a:pPr>
            <a:r>
              <a:rPr lang="ar-DZ" sz="2800" u="sng" dirty="0">
                <a:solidFill>
                  <a:schemeClr val="tx1"/>
                </a:solidFill>
              </a:rPr>
              <a:t>-3 إمكانية توفير الوقت: </a:t>
            </a:r>
            <a:r>
              <a:rPr lang="ar-DZ" sz="2800" dirty="0">
                <a:solidFill>
                  <a:schemeClr val="tx1"/>
                </a:solidFill>
              </a:rPr>
              <a:t>إن استخدام منهج الأعمال الإلكترونية يقود إلى تخفيض الوقت اللازم لإنجاز أي</a:t>
            </a:r>
          </a:p>
          <a:p>
            <a:pPr marL="0" indent="0" algn="just" rtl="1">
              <a:buNone/>
            </a:pPr>
            <a:r>
              <a:rPr lang="ar-DZ" sz="2800" dirty="0">
                <a:solidFill>
                  <a:schemeClr val="tx1"/>
                </a:solidFill>
              </a:rPr>
              <a:t>عملية تشغيلية أو تسويقية أو بيعيه أو مالية أو حتى عملية تسليم، وبذلك فإن منهج الأعمال الإلكترونية </a:t>
            </a:r>
          </a:p>
          <a:p>
            <a:pPr marL="0" indent="0" algn="just" rtl="1">
              <a:buNone/>
            </a:pPr>
            <a:r>
              <a:rPr lang="ar-DZ" sz="2800" dirty="0">
                <a:solidFill>
                  <a:schemeClr val="tx1"/>
                </a:solidFill>
              </a:rPr>
              <a:t>يحقق التميز عبر عنصر الزمن,</a:t>
            </a:r>
            <a:endParaRPr lang="fr-FR" sz="2800" dirty="0">
              <a:solidFill>
                <a:schemeClr val="tx1"/>
              </a:solidFill>
            </a:endParaRPr>
          </a:p>
        </p:txBody>
      </p:sp>
    </p:spTree>
    <p:extLst>
      <p:ext uri="{BB962C8B-B14F-4D97-AF65-F5344CB8AC3E}">
        <p14:creationId xmlns:p14="http://schemas.microsoft.com/office/powerpoint/2010/main" val="37280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3">
                                            <p:bg/>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3">
                                            <p:txEl>
                                              <p:pRg st="1" end="1"/>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3">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0" nodeType="clickEffect">
                                  <p:stCondLst>
                                    <p:cond delay="0"/>
                                  </p:stCondLst>
                                  <p:childTnLst>
                                    <p:animRot by="21600000">
                                      <p:cBhvr>
                                        <p:cTn id="28" dur="2000" fill="hold"/>
                                        <p:tgtEl>
                                          <p:spTgt spid="3">
                                            <p:txEl>
                                              <p:pRg st="3" end="3"/>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3">
                                            <p:txEl>
                                              <p:pRg st="4" end="4"/>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3">
                                            <p:txEl>
                                              <p:pRg st="5" end="5"/>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grpId="0" nodeType="clickEffect">
                                  <p:stCondLst>
                                    <p:cond delay="0"/>
                                  </p:stCondLst>
                                  <p:childTnLst>
                                    <p:animRot by="21600000">
                                      <p:cBhvr>
                                        <p:cTn id="40" dur="2000" fill="hold"/>
                                        <p:tgtEl>
                                          <p:spTgt spid="3">
                                            <p:txEl>
                                              <p:pRg st="6" end="6"/>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grpId="0" nodeType="clickEffect">
                                  <p:stCondLst>
                                    <p:cond delay="0"/>
                                  </p:stCondLst>
                                  <p:childTnLst>
                                    <p:animRot by="21600000">
                                      <p:cBhvr>
                                        <p:cTn id="44" dur="2000" fill="hold"/>
                                        <p:tgtEl>
                                          <p:spTgt spid="3">
                                            <p:txEl>
                                              <p:pRg st="7" end="7"/>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grpId="0" nodeType="clickEffect">
                                  <p:stCondLst>
                                    <p:cond delay="0"/>
                                  </p:stCondLst>
                                  <p:childTnLst>
                                    <p:animRot by="21600000">
                                      <p:cBhvr>
                                        <p:cTn id="48" dur="2000" fill="hold"/>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6"/>
            <a:ext cx="12118109"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r>
              <a:rPr lang="ar-DZ" sz="2800" u="sng" dirty="0">
                <a:solidFill>
                  <a:schemeClr val="tx1"/>
                </a:solidFill>
                <a:latin typeface="Simplified Arabic" panose="02020603050405020304" pitchFamily="18" charset="-78"/>
                <a:cs typeface="Simplified Arabic" panose="02020603050405020304" pitchFamily="18" charset="-78"/>
              </a:rPr>
              <a:t>4إمكانية الاتصال الفعال: </a:t>
            </a:r>
            <a:r>
              <a:rPr lang="ar-DZ" sz="2800" dirty="0">
                <a:solidFill>
                  <a:schemeClr val="tx1"/>
                </a:solidFill>
                <a:latin typeface="Simplified Arabic" panose="02020603050405020304" pitchFamily="18" charset="-78"/>
                <a:cs typeface="Simplified Arabic" panose="02020603050405020304" pitchFamily="18" charset="-78"/>
              </a:rPr>
              <a:t>وذلك عبر تحقيق اتصال أفضل وأوسع وأسرع للمستهلكين، إذ توفر الأنترنت للمنظمة وسائل ومنافذ جديدة للاتصال بالمشتري وبصورة فعالة على نطاق واسع. فالإنترنت شبكة عالمية تمكن المنظمة من كسب زبائن من جميع أنحاء العالم متجاوزة الحدود الزمانية والمكانية، وتتمكن من بناء و زيادة حصتها السوقية في السوق الإلكترونية بصورة أفضل مما هو عليه في الأعمال التقليدية. من جانب آخر تستطيع منظمات الأعمال الاتصال بالزبائن والإجابة والرد على رسائلهم وأسئلتهم وطلباتهم بصورة سريعة عبر الرسائل الإلكترونية والبريد الإلكتروني,</a:t>
            </a:r>
            <a:endParaRPr lang="fr-FR" sz="2800" dirty="0">
              <a:solidFill>
                <a:schemeClr val="tx1"/>
              </a:solidFill>
              <a:latin typeface="Simplified Arabic" panose="02020603050405020304" pitchFamily="18" charset="-78"/>
              <a:cs typeface="Simplified Arabic" panose="02020603050405020304" pitchFamily="18" charset="-78"/>
            </a:endParaRPr>
          </a:p>
        </p:txBody>
      </p:sp>
      <p:sp>
        <p:nvSpPr>
          <p:cNvPr id="5" name="Rectangle 4"/>
          <p:cNvSpPr/>
          <p:nvPr/>
        </p:nvSpPr>
        <p:spPr>
          <a:xfrm>
            <a:off x="0" y="3322497"/>
            <a:ext cx="12118109"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ar-DZ" sz="2800" dirty="0">
                <a:latin typeface="Simplified Arabic" panose="02020603050405020304" pitchFamily="18" charset="-78"/>
                <a:cs typeface="Simplified Arabic" panose="02020603050405020304" pitchFamily="18" charset="-78"/>
              </a:rPr>
              <a:t>5 </a:t>
            </a:r>
            <a:r>
              <a:rPr lang="ar-DZ" sz="2800" u="sng" dirty="0">
                <a:latin typeface="Simplified Arabic" panose="02020603050405020304" pitchFamily="18" charset="-78"/>
                <a:cs typeface="Simplified Arabic" panose="02020603050405020304" pitchFamily="18" charset="-78"/>
              </a:rPr>
              <a:t>إمكانية التبني الفعال لمسائل الجودة: </a:t>
            </a:r>
            <a:r>
              <a:rPr lang="ar-DZ" sz="2800" dirty="0">
                <a:latin typeface="Simplified Arabic" panose="02020603050405020304" pitchFamily="18" charset="-78"/>
                <a:cs typeface="Simplified Arabic" panose="02020603050405020304" pitchFamily="18" charset="-78"/>
              </a:rPr>
              <a:t>وذلك </a:t>
            </a:r>
            <a:r>
              <a:rPr lang="ar-DZ" sz="2800" dirty="0" err="1">
                <a:latin typeface="Simplified Arabic" panose="02020603050405020304" pitchFamily="18" charset="-78"/>
                <a:cs typeface="Simplified Arabic" panose="02020603050405020304" pitchFamily="18" charset="-78"/>
              </a:rPr>
              <a:t>بناءا</a:t>
            </a:r>
            <a:r>
              <a:rPr lang="ar-DZ" sz="2800" dirty="0">
                <a:latin typeface="Simplified Arabic" panose="02020603050405020304" pitchFamily="18" charset="-78"/>
                <a:cs typeface="Simplified Arabic" panose="02020603050405020304" pitchFamily="18" charset="-78"/>
              </a:rPr>
              <a:t> على التغذية العكسية من قبل الزبائن، فبالإضافة للميزات الخاصة التي تمنحها نظم المعلومات التي تتبناها المنظمة في البيئة الإلكترونية، أصبح بإمكان هذه المنظمة تبني الجودة كمنهج متكامل في إنجاز أعمالها، بحيث برز ما يعرف اسم إدارة الجودة الشاملة </a:t>
            </a:r>
            <a:r>
              <a:rPr lang="fr-FR" sz="2800" dirty="0">
                <a:latin typeface="Simplified Arabic" panose="02020603050405020304" pitchFamily="18" charset="-78"/>
                <a:cs typeface="Simplified Arabic" panose="02020603050405020304" pitchFamily="18" charset="-78"/>
              </a:rPr>
              <a:t>TQM</a:t>
            </a:r>
            <a:r>
              <a:rPr lang="ar-DZ" sz="2800" dirty="0">
                <a:latin typeface="Simplified Arabic" panose="02020603050405020304" pitchFamily="18" charset="-78"/>
                <a:cs typeface="Simplified Arabic" panose="02020603050405020304" pitchFamily="18" charset="-78"/>
              </a:rPr>
              <a:t> التي سارعت الكثير من المنظمات إلى تطبيقها ومراعاتها في جميع الأنشطة والسلع والخدمات المقدمة من قبلها.</a:t>
            </a:r>
            <a:endParaRPr lang="fr-FR"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029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6253"/>
            <a:ext cx="12192000" cy="3515628"/>
          </a:xfrm>
        </p:spPr>
        <p:style>
          <a:lnRef idx="1">
            <a:schemeClr val="accent1"/>
          </a:lnRef>
          <a:fillRef idx="2">
            <a:schemeClr val="accent1"/>
          </a:fillRef>
          <a:effectRef idx="1">
            <a:schemeClr val="accent1"/>
          </a:effectRef>
          <a:fontRef idx="minor">
            <a:schemeClr val="dk1"/>
          </a:fontRef>
        </p:style>
        <p:txBody>
          <a:bodyPr>
            <a:noAutofit/>
          </a:bodyPr>
          <a:lstStyle/>
          <a:p>
            <a:pPr rtl="1"/>
            <a:r>
              <a:rPr lang="ar-DZ" sz="2800" b="1" dirty="0">
                <a:latin typeface="Simplified Arabic" panose="02020603050405020304" pitchFamily="18" charset="-78"/>
                <a:cs typeface="Simplified Arabic" panose="02020603050405020304" pitchFamily="18" charset="-78"/>
              </a:rPr>
              <a:t>-تمهيد.</a:t>
            </a:r>
            <a:br>
              <a:rPr lang="ar-DZ" sz="2400" b="1" dirty="0">
                <a:latin typeface="Simplified Arabic" panose="02020603050405020304" pitchFamily="18" charset="-78"/>
                <a:cs typeface="Simplified Arabic" panose="02020603050405020304" pitchFamily="18" charset="-78"/>
              </a:rPr>
            </a:br>
            <a:br>
              <a:rPr lang="fr-FR" sz="2400" dirty="0">
                <a:latin typeface="Simplified Arabic" panose="02020603050405020304" pitchFamily="18" charset="-78"/>
                <a:cs typeface="Simplified Arabic" panose="02020603050405020304" pitchFamily="18" charset="-78"/>
              </a:rPr>
            </a:br>
            <a:r>
              <a:rPr lang="ar-DZ" sz="2400" dirty="0">
                <a:latin typeface="Simplified Arabic" panose="02020603050405020304" pitchFamily="18" charset="-78"/>
                <a:cs typeface="Simplified Arabic" panose="02020603050405020304" pitchFamily="18" charset="-78"/>
              </a:rPr>
              <a:t>يطرح مصطلح الاعمال الالكترونية مع مصطلحات مرادفة أخرى مثل الإدارة الالكترونية (</a:t>
            </a:r>
            <a:r>
              <a:rPr lang="fr-FR" sz="2400" dirty="0">
                <a:latin typeface="Simplified Arabic" panose="02020603050405020304" pitchFamily="18" charset="-78"/>
                <a:cs typeface="Simplified Arabic" panose="02020603050405020304" pitchFamily="18" charset="-78"/>
              </a:rPr>
              <a:t>E-MANAGMENT</a:t>
            </a:r>
            <a:r>
              <a:rPr lang="ar-DZ" sz="2400" dirty="0">
                <a:latin typeface="Simplified Arabic" panose="02020603050405020304" pitchFamily="18" charset="-78"/>
                <a:cs typeface="Simplified Arabic" panose="02020603050405020304" pitchFamily="18" charset="-78"/>
              </a:rPr>
              <a:t> ) والتجارة الالكترونية (</a:t>
            </a:r>
            <a:r>
              <a:rPr lang="fr-FR" sz="2400" dirty="0">
                <a:latin typeface="Simplified Arabic" panose="02020603050405020304" pitchFamily="18" charset="-78"/>
                <a:cs typeface="Simplified Arabic" panose="02020603050405020304" pitchFamily="18" charset="-78"/>
              </a:rPr>
              <a:t>E-COMMENCE</a:t>
            </a:r>
            <a:r>
              <a:rPr lang="ar-DZ" sz="2400" dirty="0">
                <a:latin typeface="Simplified Arabic" panose="02020603050405020304" pitchFamily="18" charset="-78"/>
                <a:cs typeface="Simplified Arabic" panose="02020603050405020304" pitchFamily="18" charset="-78"/>
              </a:rPr>
              <a:t> ) وغيرها من المفاهيم التي انتجها الاقتصاد الرقمي للإنترنت وتكنولوجيا المعلومات والشبكات </a:t>
            </a:r>
            <a:br>
              <a:rPr lang="ar-DZ" sz="2400" dirty="0">
                <a:latin typeface="Simplified Arabic" panose="02020603050405020304" pitchFamily="18" charset="-78"/>
                <a:cs typeface="Simplified Arabic" panose="02020603050405020304" pitchFamily="18" charset="-78"/>
              </a:rPr>
            </a:br>
            <a:br>
              <a:rPr lang="ar-DZ" sz="2400" dirty="0">
                <a:latin typeface="Simplified Arabic" panose="02020603050405020304" pitchFamily="18" charset="-78"/>
                <a:cs typeface="Simplified Arabic" panose="02020603050405020304" pitchFamily="18" charset="-78"/>
              </a:rPr>
            </a:br>
            <a:r>
              <a:rPr lang="ar-DZ" sz="2400" dirty="0"/>
              <a:t> لذلك فان هناك حاجة لتمييز هذه المفاهيم عن بعضها الاخر ، وتحليل المكونات والعناصر المشتركة والمتباينة التي تجمعها وتفرقها وبخاصة في مجالات تطبيق وتقنيات الاعمال الالكترونية لكن قبل الدخول في تحليل العلاقة بين المفاهيم التي اشرنا اليها آنفا نجد من الضرورة تقديم تعريف واضح لمفهوم ومصطلح الاعمال الالكترونية ومجالات تطبيق هذه الاعمال في الاقتصاد الجديد .</a:t>
            </a:r>
            <a:br>
              <a:rPr lang="fr-FR" sz="2400" dirty="0"/>
            </a:br>
            <a:br>
              <a:rPr lang="ar-DZ" sz="2400" dirty="0">
                <a:latin typeface="Simplified Arabic" panose="02020603050405020304" pitchFamily="18" charset="-78"/>
                <a:cs typeface="Simplified Arabic" panose="02020603050405020304" pitchFamily="18" charset="-78"/>
              </a:rPr>
            </a:br>
            <a:endParaRPr lang="fr-FR" sz="2400" b="1"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0" y="2889984"/>
            <a:ext cx="12192000" cy="4781651"/>
          </a:xfrm>
        </p:spPr>
        <p:style>
          <a:lnRef idx="3">
            <a:schemeClr val="lt1"/>
          </a:lnRef>
          <a:fillRef idx="1">
            <a:schemeClr val="accent1"/>
          </a:fillRef>
          <a:effectRef idx="1">
            <a:schemeClr val="accent1"/>
          </a:effectRef>
          <a:fontRef idx="minor">
            <a:schemeClr val="lt1"/>
          </a:fontRef>
        </p:style>
        <p:txBody>
          <a:bodyPr>
            <a:noAutofit/>
          </a:bodyPr>
          <a:lstStyle/>
          <a:p>
            <a:pPr marL="0" indent="0" algn="just" rtl="1">
              <a:lnSpc>
                <a:spcPct val="103000"/>
              </a:lnSpc>
              <a:spcAft>
                <a:spcPts val="800"/>
              </a:spcAft>
              <a:buNone/>
            </a:pPr>
            <a:r>
              <a:rPr lang="ar-DZ" sz="3200" b="1" dirty="0">
                <a:solidFill>
                  <a:schemeClr val="tx1"/>
                </a:solidFill>
                <a:latin typeface="Calibri" panose="020F0502020204030204" pitchFamily="34" charset="0"/>
                <a:ea typeface="Calibri" panose="020F0502020204030204" pitchFamily="34" charset="0"/>
                <a:cs typeface="Simplified Arabic" panose="02020603050405020304" pitchFamily="18" charset="-78"/>
              </a:rPr>
              <a:t>1-مفهوم الاعمال الالكترونية</a:t>
            </a:r>
            <a:r>
              <a:rPr lang="fr-FR" sz="3200" b="1" dirty="0">
                <a:solidFill>
                  <a:schemeClr val="tx1"/>
                </a:solidFill>
                <a:latin typeface="Calibri" panose="020F0502020204030204" pitchFamily="34" charset="0"/>
                <a:ea typeface="Calibri" panose="020F0502020204030204" pitchFamily="34" charset="0"/>
                <a:cs typeface="Simplified Arabic" panose="02020603050405020304" pitchFamily="18" charset="-78"/>
              </a:rPr>
              <a:t>E-BUSINESS .</a:t>
            </a:r>
            <a:r>
              <a:rPr lang="fr-FR" sz="2000" b="1" dirty="0">
                <a:solidFill>
                  <a:schemeClr val="tx1"/>
                </a:solidFill>
                <a:latin typeface="Calibri" panose="020F0502020204030204" pitchFamily="34" charset="0"/>
                <a:ea typeface="Calibri" panose="020F0502020204030204" pitchFamily="34" charset="0"/>
                <a:cs typeface="Simplified Arabic" panose="02020603050405020304" pitchFamily="18" charset="-78"/>
              </a:rPr>
              <a:t> </a:t>
            </a:r>
            <a:r>
              <a:rPr lang="ar-DZ" sz="2400" dirty="0">
                <a:solidFill>
                  <a:schemeClr val="tx1"/>
                </a:solidFill>
                <a:latin typeface="Simplified Arabic" panose="02020603050405020304" pitchFamily="18" charset="-78"/>
                <a:cs typeface="Simplified Arabic" panose="02020603050405020304" pitchFamily="18" charset="-78"/>
              </a:rPr>
              <a:t>عرفت شركة (</a:t>
            </a:r>
            <a:r>
              <a:rPr lang="fr-FR" sz="2400" dirty="0">
                <a:solidFill>
                  <a:schemeClr val="tx1"/>
                </a:solidFill>
                <a:latin typeface="Simplified Arabic" panose="02020603050405020304" pitchFamily="18" charset="-78"/>
                <a:cs typeface="Simplified Arabic" panose="02020603050405020304" pitchFamily="18" charset="-78"/>
              </a:rPr>
              <a:t>IBM</a:t>
            </a:r>
            <a:r>
              <a:rPr lang="ar-DZ" sz="2400" dirty="0">
                <a:solidFill>
                  <a:schemeClr val="tx1"/>
                </a:solidFill>
                <a:latin typeface="Simplified Arabic" panose="02020603050405020304" pitchFamily="18" charset="-78"/>
                <a:cs typeface="Simplified Arabic" panose="02020603050405020304" pitchFamily="18" charset="-78"/>
              </a:rPr>
              <a:t>)الاعمال الالكترونية بانها مدخل متكامل ومرن لتوزيع قيمة الاعمال المميزة من خلال ربط النظم بالعمليات التي تنفذ من خلالها أنشطة أعمال الجوهرية بطريقة مبسطة ومرنة وباستخدام تكنولوجيا الانترنت . بهذا المعنى تصبح الاعمال الالكترونية نتاج علاقة الارتباط بين موارد نظم المعلومات التقليدية وقدرات الوصول السريع الى شبكة الانترنت و الويب بما في ذلك القدرة </a:t>
            </a:r>
            <a:r>
              <a:rPr lang="ar-DZ" sz="2400" dirty="0" err="1">
                <a:solidFill>
                  <a:schemeClr val="tx1"/>
                </a:solidFill>
                <a:latin typeface="Simplified Arabic" panose="02020603050405020304" pitchFamily="18" charset="-78"/>
                <a:cs typeface="Simplified Arabic" panose="02020603050405020304" pitchFamily="18" charset="-78"/>
              </a:rPr>
              <a:t>لى</a:t>
            </a:r>
            <a:r>
              <a:rPr lang="ar-DZ" sz="2400" dirty="0">
                <a:solidFill>
                  <a:schemeClr val="tx1"/>
                </a:solidFill>
                <a:latin typeface="Simplified Arabic" panose="02020603050405020304" pitchFamily="18" charset="-78"/>
                <a:cs typeface="Simplified Arabic" panose="02020603050405020304" pitchFamily="18" charset="-78"/>
              </a:rPr>
              <a:t> ربط نظم الاعمال الجوهرية مباشرة مع الأطراف المستفيدة مثل الزبائن ، الموردون ، العاملون وغيرهم .</a:t>
            </a:r>
          </a:p>
          <a:p>
            <a:pPr marL="0" indent="0" algn="just" rtl="1">
              <a:lnSpc>
                <a:spcPct val="103000"/>
              </a:lnSpc>
              <a:spcAft>
                <a:spcPts val="800"/>
              </a:spcAft>
              <a:buNone/>
            </a:pPr>
            <a:r>
              <a:rPr lang="ar-DZ" sz="2400" dirty="0">
                <a:solidFill>
                  <a:schemeClr val="tx1"/>
                </a:solidFill>
                <a:latin typeface="Simplified Arabic" panose="02020603050405020304" pitchFamily="18" charset="-78"/>
                <a:cs typeface="Simplified Arabic" panose="02020603050405020304" pitchFamily="18" charset="-78"/>
              </a:rPr>
              <a:t>تمثل الاعمال الالكترونية توليفة </a:t>
            </a:r>
            <a:r>
              <a:rPr lang="ar-DZ" sz="2400" dirty="0" err="1">
                <a:solidFill>
                  <a:schemeClr val="tx1"/>
                </a:solidFill>
                <a:latin typeface="Simplified Arabic" panose="02020603050405020304" pitchFamily="18" charset="-78"/>
                <a:cs typeface="Simplified Arabic" panose="02020603050405020304" pitchFamily="18" charset="-78"/>
              </a:rPr>
              <a:t>متعاضدة</a:t>
            </a:r>
            <a:r>
              <a:rPr lang="ar-DZ" sz="2400" dirty="0">
                <a:solidFill>
                  <a:schemeClr val="tx1"/>
                </a:solidFill>
                <a:latin typeface="Simplified Arabic" panose="02020603050405020304" pitchFamily="18" charset="-78"/>
                <a:cs typeface="Simplified Arabic" panose="02020603050405020304" pitchFamily="18" charset="-78"/>
              </a:rPr>
              <a:t> من العمليات والنظم الرقمية التي تتيح للمنظمة ان تدير علاقاتها البيئية الداخلية والخارجية وان تتجاوب معها  بما في ذلك استشعار تحديات المنافسة بين المنافسين ، وتهديدات بيئة الاعمال الحالية </a:t>
            </a:r>
            <a:r>
              <a:rPr lang="ar-DZ" sz="2400" dirty="0" err="1">
                <a:solidFill>
                  <a:schemeClr val="tx1"/>
                </a:solidFill>
                <a:latin typeface="Simplified Arabic" panose="02020603050405020304" pitchFamily="18" charset="-78"/>
                <a:cs typeface="Simplified Arabic" panose="02020603050405020304" pitchFamily="18" charset="-78"/>
              </a:rPr>
              <a:t>والمتوفعة</a:t>
            </a:r>
            <a:r>
              <a:rPr lang="ar-DZ" sz="2400" dirty="0">
                <a:solidFill>
                  <a:schemeClr val="tx1"/>
                </a:solidFill>
                <a:latin typeface="Simplified Arabic" panose="02020603050405020304" pitchFamily="18" charset="-78"/>
                <a:cs typeface="Simplified Arabic" panose="02020603050405020304" pitchFamily="18" charset="-78"/>
              </a:rPr>
              <a:t> ، وتحديد الفرص الموجودة والمنبثقة استشعار احتياجات الزبائن .اضافة الى تنظيم عملات التجاوب والاستجابة الاستراتيجية مع متغيرات بيئة الاعمال بالوقت الحقيقي </a:t>
            </a:r>
            <a:r>
              <a:rPr lang="fr-FR" sz="2400" dirty="0">
                <a:solidFill>
                  <a:schemeClr val="tx1"/>
                </a:solidFill>
                <a:latin typeface="Simplified Arabic" panose="02020603050405020304" pitchFamily="18" charset="-78"/>
                <a:cs typeface="Simplified Arabic" panose="02020603050405020304" pitchFamily="18" charset="-78"/>
              </a:rPr>
              <a:t>REAL TIME</a:t>
            </a:r>
          </a:p>
          <a:p>
            <a:pPr marL="0" lvl="0" indent="0" algn="just" rtl="1">
              <a:lnSpc>
                <a:spcPct val="103000"/>
              </a:lnSpc>
              <a:spcAft>
                <a:spcPts val="800"/>
              </a:spcAft>
              <a:buNone/>
            </a:pPr>
            <a:endParaRPr lang="fr-FR" sz="14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3000"/>
              </a:lnSpc>
              <a:spcAft>
                <a:spcPts val="800"/>
              </a:spcAft>
            </a:pPr>
            <a:endParaRPr lang="fr-FR" sz="20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endParaRPr lang="ar-SA" sz="2800" dirty="0">
              <a:solidFill>
                <a:schemeClr val="tx1"/>
              </a:solidFill>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40540"/>
            <a:ext cx="12191999" cy="464742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r" rtl="1">
              <a:spcAft>
                <a:spcPts val="0"/>
              </a:spcAft>
            </a:pPr>
            <a:r>
              <a:rPr lang="ar-SA" sz="3200" b="1" u="sng"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عوامل نجاح </a:t>
            </a:r>
            <a:r>
              <a:rPr lang="ar-DZ" sz="3200" b="1" u="sng"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الأعمال</a:t>
            </a:r>
            <a:r>
              <a:rPr lang="ar-SA" sz="3200" b="1" u="sng"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الالكترونية </a:t>
            </a:r>
            <a:endParaRPr lang="fr-FR" sz="32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الدعم الكافي من كافة المؤسسات المحلية والدولية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استخدام تقنية مفتوحة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المرونة </a:t>
            </a:r>
            <a:r>
              <a:rPr lang="en-US"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Flexibility</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إعادة هندسة سلاسل التوريد </a:t>
            </a:r>
            <a:r>
              <a:rPr lang="en-US"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Reengineering supply chains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التركيز على العمليات </a:t>
            </a:r>
            <a:r>
              <a:rPr lang="en-US"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Process-centered</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أساليب مختلفة لتوقيع المستندات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توافر مقومات الأمن والخصوصية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توافر مبادئ حماية حقوق الملكية الفكرية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توافر خطوط كافية وسريعة لنقل المعلومات وقواعد بيانات ديناميكية </a:t>
            </a:r>
            <a:endParaRPr lang="fr-FR"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وجود قوانين وتشريعات تحكم عمليات التبادل الالكتروني وتحديد المسؤولية والحدود القانونية للعقود</a:t>
            </a:r>
            <a:r>
              <a:rPr lang="ar-SA" sz="24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fr-FR" sz="2400" dirty="0">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pic>
        <p:nvPicPr>
          <p:cNvPr id="5" name="Image 4"/>
          <p:cNvPicPr>
            <a:picLocks noChangeAspect="1"/>
          </p:cNvPicPr>
          <p:nvPr/>
        </p:nvPicPr>
        <p:blipFill>
          <a:blip r:embed="rId2"/>
          <a:stretch>
            <a:fillRect/>
          </a:stretch>
        </p:blipFill>
        <p:spPr>
          <a:xfrm>
            <a:off x="0" y="0"/>
            <a:ext cx="4415274" cy="2602522"/>
          </a:xfrm>
          <a:prstGeom prst="rect">
            <a:avLst/>
          </a:prstGeom>
        </p:spPr>
      </p:pic>
    </p:spTree>
    <p:extLst>
      <p:ext uri="{BB962C8B-B14F-4D97-AF65-F5344CB8AC3E}">
        <p14:creationId xmlns:p14="http://schemas.microsoft.com/office/powerpoint/2010/main" val="16502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1000"/>
                                        <p:tgtEl>
                                          <p:spTgt spid="4">
                                            <p:txEl>
                                              <p:pRg st="8" end="8"/>
                                            </p:txEl>
                                          </p:spTgt>
                                        </p:tgtEl>
                                      </p:cBhvr>
                                    </p:animEffect>
                                    <p:anim calcmode="lin" valueType="num">
                                      <p:cBhvr>
                                        <p:cTn id="5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1000"/>
                                        <p:tgtEl>
                                          <p:spTgt spid="4">
                                            <p:txEl>
                                              <p:pRg st="9" end="9"/>
                                            </p:txEl>
                                          </p:spTgt>
                                        </p:tgtEl>
                                      </p:cBhvr>
                                    </p:animEffect>
                                    <p:anim calcmode="lin" valueType="num">
                                      <p:cBhvr>
                                        <p:cTn id="5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Effect transition="in" filter="fade">
                                      <p:cBhvr>
                                        <p:cTn id="64" dur="1000"/>
                                        <p:tgtEl>
                                          <p:spTgt spid="4">
                                            <p:txEl>
                                              <p:pRg st="10" end="10"/>
                                            </p:txEl>
                                          </p:spTgt>
                                        </p:tgtEl>
                                      </p:cBhvr>
                                    </p:animEffect>
                                    <p:anim calcmode="lin" valueType="num">
                                      <p:cBhvr>
                                        <p:cTn id="6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anim calcmode="lin" valueType="num">
                                      <p:cBhvr additive="base">
                                        <p:cTn id="7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3744"/>
            <a:ext cx="12192000" cy="526297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r" rtl="1">
              <a:spcAft>
                <a:spcPts val="0"/>
              </a:spcAft>
            </a:pPr>
            <a:r>
              <a:rPr lang="ar-SA" sz="2800" b="1" u="sng"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معوقات إدارة الأعمال الإلكترونية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مشكلة اللغة والأمية الرقمية </a:t>
            </a:r>
            <a:r>
              <a:rPr lang="en-US"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Digital Divide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الأخطاء الاستراتيجية وعدم التوافق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التغيرات الثقافية والاجتماعية والاقتصادية والعداء الثقافي وقلة الوعي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تكلفة التنفيذ ومشكلة العائد على الاستثمار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مشكلة أمن المعلومات وانعدام الثقة وتحول الولاءات</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انخفاض </a:t>
            </a:r>
            <a:r>
              <a:rPr lang="ar-DZ"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س</a:t>
            </a:r>
            <a:r>
              <a:rPr lang="ar-SA" sz="2800" b="1" dirty="0" err="1">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رعة</a:t>
            </a: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الانترنت وعدم وجود علاقة مباشرة بين الأطراف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انتشار الغش التجاري وسرقة الهوية وعدم وجود طرق آمنة للتوقيع الالكتروني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التغير المستمر في التكنولوجيا وتطبيقاتها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تحديات النمو والاستمرارية والقدرة التنافسية ونماذج الأعمال والتطبيقات المناسبة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قلت التشريعات والسياسات ولا سيما المتعلقة بفض المنازعات والجرائم الالكترونية </a:t>
            </a:r>
            <a:endParaRPr lang="fr-FR" sz="2800"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endParaRPr>
          </a:p>
          <a:p>
            <a:pPr algn="r" rtl="1"/>
            <a:r>
              <a:rPr lang="ar-SA"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 زيادة المخلفات الالكترونية </a:t>
            </a:r>
            <a:r>
              <a:rPr lang="en-US" sz="2800" b="1" dirty="0">
                <a:solidFill>
                  <a:schemeClr val="tx1"/>
                </a:solidFill>
                <a:latin typeface="Simplified Arabic" panose="02020603050405020304" pitchFamily="18" charset="-78"/>
                <a:ea typeface="Times New Roman" panose="02020603050405020304" pitchFamily="18" charset="0"/>
                <a:cs typeface="Simplified Arabic" panose="02020603050405020304" pitchFamily="18" charset="-78"/>
              </a:rPr>
              <a:t>e-waste</a:t>
            </a:r>
            <a:endParaRPr lang="fr-FR" sz="2800"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4797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92383"/>
          </a:xfrm>
        </p:spPr>
        <p:style>
          <a:lnRef idx="2">
            <a:schemeClr val="accent1">
              <a:shade val="15000"/>
            </a:schemeClr>
          </a:lnRef>
          <a:fillRef idx="1">
            <a:schemeClr val="accent1"/>
          </a:fillRef>
          <a:effectRef idx="0">
            <a:schemeClr val="accent1"/>
          </a:effectRef>
          <a:fontRef idx="minor">
            <a:schemeClr val="lt1"/>
          </a:fontRef>
        </p:style>
        <p:txBody>
          <a:bodyPr/>
          <a:lstStyle/>
          <a:p>
            <a:r>
              <a:rPr lang="ar-DZ" dirty="0"/>
              <a:t> </a:t>
            </a:r>
            <a:r>
              <a:rPr lang="ar-DZ" dirty="0">
                <a:solidFill>
                  <a:schemeClr val="tx1"/>
                </a:solidFill>
              </a:rPr>
              <a:t>2- مراحل تطور الاعمال الالكترونية</a:t>
            </a:r>
            <a:endParaRPr lang="fr-FR" dirty="0">
              <a:solidFill>
                <a:schemeClr val="tx1"/>
              </a:solidFill>
            </a:endParaRPr>
          </a:p>
        </p:txBody>
      </p:sp>
      <p:sp>
        <p:nvSpPr>
          <p:cNvPr id="3" name="Espace réservé du contenu 2"/>
          <p:cNvSpPr>
            <a:spLocks noGrp="1"/>
          </p:cNvSpPr>
          <p:nvPr>
            <p:ph idx="1"/>
          </p:nvPr>
        </p:nvSpPr>
        <p:spPr>
          <a:xfrm>
            <a:off x="0" y="1392382"/>
            <a:ext cx="12192000" cy="5719617"/>
          </a:xfrm>
        </p:spPr>
        <p:style>
          <a:lnRef idx="1">
            <a:schemeClr val="accent2"/>
          </a:lnRef>
          <a:fillRef idx="3">
            <a:schemeClr val="accent2"/>
          </a:fillRef>
          <a:effectRef idx="2">
            <a:schemeClr val="accent2"/>
          </a:effectRef>
          <a:fontRef idx="minor">
            <a:schemeClr val="lt1"/>
          </a:fontRef>
        </p:style>
        <p:txBody>
          <a:bodyPr>
            <a:noAutofit/>
          </a:bodyPr>
          <a:lstStyle/>
          <a:p>
            <a:pPr algn="just" rtl="1">
              <a:lnSpc>
                <a:spcPct val="110000"/>
              </a:lnSpc>
            </a:pPr>
            <a:r>
              <a:rPr lang="ar-DZ" sz="2300" dirty="0">
                <a:solidFill>
                  <a:schemeClr val="tx1"/>
                </a:solidFill>
              </a:rPr>
              <a:t>لقد مرت الاعمال الالكترونية منذ تأسيس الانترنت بمراحل </a:t>
            </a:r>
            <a:r>
              <a:rPr lang="ar-DZ" dirty="0">
                <a:solidFill>
                  <a:schemeClr val="tx1"/>
                </a:solidFill>
              </a:rPr>
              <a:t>متعددة ، وهذه المراحل تجسد التطور التدريجي في تبني وتطبيق الاعمال الالكترونية وهي انعكاس التطورات التي كانت تطرا على الانترنت من جانب ، وزيادة الايمان والثقة في الاعمال الالكترونية على صعيد المؤسسات والافراد ، ومن جانب اخر ، والمراحل التي مرت بها الاعمال الالكترونية هي كما يأتي</a:t>
            </a:r>
            <a:endParaRPr lang="fr-FR" dirty="0">
              <a:solidFill>
                <a:schemeClr val="tx1"/>
              </a:solidFill>
            </a:endParaRPr>
          </a:p>
          <a:p>
            <a:pPr algn="just" rtl="1">
              <a:lnSpc>
                <a:spcPct val="110000"/>
              </a:lnSpc>
            </a:pPr>
            <a:r>
              <a:rPr lang="ar-DZ" dirty="0">
                <a:solidFill>
                  <a:schemeClr val="tx1"/>
                </a:solidFill>
              </a:rPr>
              <a:t> </a:t>
            </a:r>
            <a:r>
              <a:rPr lang="ar-DZ" b="1" u="sng" dirty="0">
                <a:solidFill>
                  <a:schemeClr val="tx1"/>
                </a:solidFill>
              </a:rPr>
              <a:t>المرحلة الأولى : </a:t>
            </a:r>
            <a:r>
              <a:rPr lang="ar-DZ" dirty="0">
                <a:solidFill>
                  <a:schemeClr val="tx1"/>
                </a:solidFill>
              </a:rPr>
              <a:t>بدأت هذه المرحلة منذ نشأة الانترنت حتى عام 1995 ، وخلال هذه المرحلة كانت الشركات تقوم بعرض اعمالها التجارية التقليدية  على الانترنت بصورة ساكنة غير متحركة ،أي ان عملية العرض كانت شبيهة تماما بما يجري عرضه في الصحف والمجلات .</a:t>
            </a:r>
            <a:endParaRPr lang="fr-FR" dirty="0">
              <a:solidFill>
                <a:schemeClr val="tx1"/>
              </a:solidFill>
            </a:endParaRPr>
          </a:p>
          <a:p>
            <a:pPr algn="just" rtl="1">
              <a:lnSpc>
                <a:spcPct val="110000"/>
              </a:lnSpc>
            </a:pPr>
            <a:r>
              <a:rPr lang="ar-DZ" b="1" u="sng" dirty="0">
                <a:solidFill>
                  <a:schemeClr val="tx1"/>
                </a:solidFill>
              </a:rPr>
              <a:t>المرحل الثانية : </a:t>
            </a:r>
            <a:r>
              <a:rPr lang="ar-DZ" dirty="0">
                <a:solidFill>
                  <a:schemeClr val="tx1"/>
                </a:solidFill>
              </a:rPr>
              <a:t>خلال هذه المرحلة – التي بدأت في العام 1995 ، امتدت حتى العام 1997 م- ظهرت شركات تهت م بتقديم خدمات الانترنت ، واستطاعت ان تطرح على الشبكة العالمية مجموعة جيدة من الخدمات الجديدة ، وهذا التطور الجديد عزز من فرص رواج ونجاح الاعمال الالكترونية ، واسس لمرحلة جديدة من التفاعل الحقيقي بين الشركات التجارية من جهة والانترنت من جهة أخرى . </a:t>
            </a:r>
          </a:p>
          <a:p>
            <a:pPr algn="just" rtl="1">
              <a:lnSpc>
                <a:spcPct val="110000"/>
              </a:lnSpc>
            </a:pPr>
            <a:r>
              <a:rPr lang="ar-DZ" dirty="0">
                <a:solidFill>
                  <a:schemeClr val="tx1"/>
                </a:solidFill>
              </a:rPr>
              <a:t>خلال هذه المرحلة ظهرت بصورة واضحة محركات البحث التي تساعد وتعين كل متصفح على الوصول الى ما يرغب فيه خدمات او سلع ، وكذلك بعض الشركات خلال</a:t>
            </a:r>
            <a:r>
              <a:rPr lang="fr-FR" dirty="0">
                <a:solidFill>
                  <a:schemeClr val="tx1"/>
                </a:solidFill>
              </a:rPr>
              <a:t> </a:t>
            </a:r>
            <a:r>
              <a:rPr lang="ar-DZ" dirty="0">
                <a:solidFill>
                  <a:schemeClr val="tx1"/>
                </a:solidFill>
              </a:rPr>
              <a:t>هذه المرحلة تمارس نشاط البيع والتسليم الفعلي للخدمات والسلع من خلال الانترنت والنظم الداعمة لعمليات التسليم وايصال السلع الى المشترين ، وخلال هذه المرحلة ظهر</a:t>
            </a:r>
            <a:r>
              <a:rPr lang="fr-FR" dirty="0">
                <a:solidFill>
                  <a:schemeClr val="tx1"/>
                </a:solidFill>
              </a:rPr>
              <a:t>  </a:t>
            </a:r>
            <a:r>
              <a:rPr lang="ar-DZ" dirty="0">
                <a:solidFill>
                  <a:schemeClr val="tx1"/>
                </a:solidFill>
              </a:rPr>
              <a:t>عدد كبير ن الشركات التي </a:t>
            </a:r>
            <a:r>
              <a:rPr lang="ar-DZ" sz="2300" dirty="0">
                <a:solidFill>
                  <a:schemeClr val="tx1"/>
                </a:solidFill>
              </a:rPr>
              <a:t>تؤدي اعمالها عبر الانترنت, </a:t>
            </a:r>
            <a:endParaRPr lang="fr-FR" sz="2300" dirty="0">
              <a:solidFill>
                <a:schemeClr val="tx1"/>
              </a:solidFill>
            </a:endParaRPr>
          </a:p>
          <a:p>
            <a:pPr algn="just" rtl="1"/>
            <a:endParaRPr lang="fr-FR" sz="2300" dirty="0">
              <a:solidFill>
                <a:schemeClr val="tx1"/>
              </a:solidFill>
            </a:endParaRPr>
          </a:p>
        </p:txBody>
      </p:sp>
    </p:spTree>
    <p:extLst>
      <p:ext uri="{BB962C8B-B14F-4D97-AF65-F5344CB8AC3E}">
        <p14:creationId xmlns:p14="http://schemas.microsoft.com/office/powerpoint/2010/main" val="26427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1" end="1"/>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2" end="2"/>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3" end="3"/>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
                                            <p:bg/>
                                          </p:spTgt>
                                        </p:tgtEl>
                                        <p:attrNameLst>
                                          <p:attrName>ppt_x</p:attrName>
                                        </p:attrNameLst>
                                      </p:cBhvr>
                                      <p:tavLst>
                                        <p:tav tm="0">
                                          <p:val>
                                            <p:strVal val="ppt_x"/>
                                          </p:val>
                                        </p:tav>
                                        <p:tav tm="100000">
                                          <p:val>
                                            <p:strVal val="ppt_x"/>
                                          </p:val>
                                        </p:tav>
                                      </p:tavLst>
                                    </p:anim>
                                    <p:anim calcmode="lin" valueType="num">
                                      <p:cBhvr additive="base">
                                        <p:cTn id="37" dur="500"/>
                                        <p:tgtEl>
                                          <p:spTgt spid="3">
                                            <p:bg/>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891" y="-129309"/>
            <a:ext cx="12265891" cy="6987309"/>
          </a:xfrm>
        </p:spPr>
        <p:style>
          <a:lnRef idx="1">
            <a:schemeClr val="accent3"/>
          </a:lnRef>
          <a:fillRef idx="3">
            <a:schemeClr val="accent3"/>
          </a:fillRef>
          <a:effectRef idx="2">
            <a:schemeClr val="accent3"/>
          </a:effectRef>
          <a:fontRef idx="minor">
            <a:schemeClr val="lt1"/>
          </a:fontRef>
        </p:style>
        <p:txBody>
          <a:bodyPr>
            <a:normAutofit/>
          </a:bodyPr>
          <a:lstStyle/>
          <a:p>
            <a:pPr algn="just" rtl="1"/>
            <a:r>
              <a:rPr lang="ar-DZ" sz="2700" b="1" u="sng" dirty="0">
                <a:solidFill>
                  <a:schemeClr val="tx1"/>
                </a:solidFill>
              </a:rPr>
              <a:t>المرحلة الثالثة </a:t>
            </a:r>
            <a:r>
              <a:rPr lang="ar-DZ" sz="2700" dirty="0">
                <a:solidFill>
                  <a:schemeClr val="tx1"/>
                </a:solidFill>
              </a:rPr>
              <a:t>: هذه المرحلة هي مرحلة نشوء الانترنت ( وعي مجموعة من أجهزة الحاسوب التي ترتبط مع بعضها البعض داخل شركة واحدة )، ان استخدام الانترنت ي منظمات الاعمال بكفاء وفاعلية يتطلب من أداة هذه المنظمات تنفيذ  برامج عملية لتدريب وتطوير عامليها في هذا المجال . ان استخدام الانترنت الى جانب الانترنت قد عزز و دعم الاعمال الالكترونية وزاد عمليات التنسيق و التعاون والتكامل بين العاملين في منظمات الاعمال ، وكذلك فقد زادت خلال هذه المرحلة العلاقات بين منظمات الاعمال والمستهلكين . وتجدر الإشارة الى انه خلال المراحل الثلاث المذكورة قد ظلت فئة من مديري منظمات الاعمال غير مقتنعة بجدوى الاعمال التجارية عب الانترنت و هؤلاء المديرون </a:t>
            </a:r>
            <a:r>
              <a:rPr lang="ar-DZ" sz="2700" dirty="0" err="1">
                <a:solidFill>
                  <a:schemeClr val="tx1"/>
                </a:solidFill>
              </a:rPr>
              <a:t>نظرو</a:t>
            </a:r>
            <a:r>
              <a:rPr lang="ar-DZ" sz="2700" dirty="0">
                <a:solidFill>
                  <a:schemeClr val="tx1"/>
                </a:solidFill>
              </a:rPr>
              <a:t> الى الاستثمار في شبكة العالمية على انه استثمار غير مثمر . وقد كان الأمد الزمني لهذه المرحلة عبر السنوات 1997- 1998  . </a:t>
            </a:r>
          </a:p>
          <a:p>
            <a:pPr algn="just" rtl="1"/>
            <a:r>
              <a:rPr lang="ar-DZ" sz="2700" b="1" u="sng" dirty="0">
                <a:solidFill>
                  <a:schemeClr val="tx1"/>
                </a:solidFill>
              </a:rPr>
              <a:t>المرحلة الرابعة : </a:t>
            </a:r>
            <a:r>
              <a:rPr lang="ar-DZ" sz="2700" dirty="0">
                <a:solidFill>
                  <a:schemeClr val="tx1"/>
                </a:solidFill>
              </a:rPr>
              <a:t>هذه المرحلة بدأت مع نهايات العام 1998 م ، وقد شهدت هذه المرحلة تزايدا كبيرا وتطورا ملحوظا في منهجية تعامل منظمات الاعمال مع الاعمال الإلكترونية ، وقد ظهرت تكنولوجيا جديدة خاصة بعمليات الربط بين منظمات الاعمال والمستهلكين ( اعتمادا على الانترنت )وخاصة بعمليات الربط بين منظمات الاعمال من جهة والشركاء من جهة أخرى ( اعتمادا على شبكة الاكسترانت ، وشبكة الاكسترانت هي شبكة خارجية على عكس الانترنت ). فمثلا بإمكان الموزعين الدخول الى البيانات الخاصة بمستويات الخزين المتوفرة لدى منظم الاعمال في لحظة معينة ، وبإمكان الوكلاء و السماسرة الدخول الى قاعدة بيانات منظمة الاعال للتعرف على المزيد من الشروط والبيانات ذات العلاقة بمنتجات المنظمة اعمالها . </a:t>
            </a:r>
            <a:endParaRPr lang="fr-FR" sz="2700" dirty="0">
              <a:solidFill>
                <a:schemeClr val="tx1"/>
              </a:solidFill>
            </a:endParaRPr>
          </a:p>
          <a:p>
            <a:pPr algn="just" rtl="1"/>
            <a:endParaRPr lang="fr-FR" sz="2700" dirty="0">
              <a:solidFill>
                <a:schemeClr val="tx1"/>
              </a:solidFill>
            </a:endParaRPr>
          </a:p>
        </p:txBody>
      </p:sp>
    </p:spTree>
    <p:extLst>
      <p:ext uri="{BB962C8B-B14F-4D97-AF65-F5344CB8AC3E}">
        <p14:creationId xmlns:p14="http://schemas.microsoft.com/office/powerpoint/2010/main" val="406309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bg/>
                                          </p:spTgt>
                                        </p:tgtEl>
                                        <p:attrNameLst>
                                          <p:attrName>r</p:attrName>
                                        </p:attrNameLst>
                                      </p:cBhvr>
                                    </p:animRot>
                                    <p:animRot by="-240000">
                                      <p:cBhvr>
                                        <p:cTn id="7" dur="200" fill="hold">
                                          <p:stCondLst>
                                            <p:cond delay="200"/>
                                          </p:stCondLst>
                                        </p:cTn>
                                        <p:tgtEl>
                                          <p:spTgt spid="3">
                                            <p:bg/>
                                          </p:spTgt>
                                        </p:tgtEl>
                                        <p:attrNameLst>
                                          <p:attrName>r</p:attrName>
                                        </p:attrNameLst>
                                      </p:cBhvr>
                                    </p:animRot>
                                    <p:animRot by="240000">
                                      <p:cBhvr>
                                        <p:cTn id="8" dur="200" fill="hold">
                                          <p:stCondLst>
                                            <p:cond delay="400"/>
                                          </p:stCondLst>
                                        </p:cTn>
                                        <p:tgtEl>
                                          <p:spTgt spid="3">
                                            <p:bg/>
                                          </p:spTgt>
                                        </p:tgtEl>
                                        <p:attrNameLst>
                                          <p:attrName>r</p:attrName>
                                        </p:attrNameLst>
                                      </p:cBhvr>
                                    </p:animRot>
                                    <p:animRot by="-240000">
                                      <p:cBhvr>
                                        <p:cTn id="9" dur="200" fill="hold">
                                          <p:stCondLst>
                                            <p:cond delay="600"/>
                                          </p:stCondLst>
                                        </p:cTn>
                                        <p:tgtEl>
                                          <p:spTgt spid="3">
                                            <p:bg/>
                                          </p:spTgt>
                                        </p:tgtEl>
                                        <p:attrNameLst>
                                          <p:attrName>r</p:attrName>
                                        </p:attrNameLst>
                                      </p:cBhvr>
                                    </p:animRot>
                                    <p:animRot by="120000">
                                      <p:cBhvr>
                                        <p:cTn id="10" dur="200" fill="hold">
                                          <p:stCondLst>
                                            <p:cond delay="800"/>
                                          </p:stCondLst>
                                        </p:cTn>
                                        <p:tgtEl>
                                          <p:spTgt spid="3">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1" end="1"/>
                                            </p:txEl>
                                          </p:spTgt>
                                        </p:tgtEl>
                                        <p:attrNameLst>
                                          <p:attrName>r</p:attrName>
                                        </p:attrNameLst>
                                      </p:cBhvr>
                                    </p:animRot>
                                    <p:animRot by="-240000">
                                      <p:cBhvr>
                                        <p:cTn id="23" dur="200" fill="hold">
                                          <p:stCondLst>
                                            <p:cond delay="200"/>
                                          </p:stCondLst>
                                        </p:cTn>
                                        <p:tgtEl>
                                          <p:spTgt spid="3">
                                            <p:txEl>
                                              <p:pRg st="1" end="1"/>
                                            </p:txEl>
                                          </p:spTgt>
                                        </p:tgtEl>
                                        <p:attrNameLst>
                                          <p:attrName>r</p:attrName>
                                        </p:attrNameLst>
                                      </p:cBhvr>
                                    </p:animRot>
                                    <p:animRot by="240000">
                                      <p:cBhvr>
                                        <p:cTn id="24" dur="200" fill="hold">
                                          <p:stCondLst>
                                            <p:cond delay="400"/>
                                          </p:stCondLst>
                                        </p:cTn>
                                        <p:tgtEl>
                                          <p:spTgt spid="3">
                                            <p:txEl>
                                              <p:pRg st="1" end="1"/>
                                            </p:txEl>
                                          </p:spTgt>
                                        </p:tgtEl>
                                        <p:attrNameLst>
                                          <p:attrName>r</p:attrName>
                                        </p:attrNameLst>
                                      </p:cBhvr>
                                    </p:animRot>
                                    <p:animRot by="-240000">
                                      <p:cBhvr>
                                        <p:cTn id="25" dur="200" fill="hold">
                                          <p:stCondLst>
                                            <p:cond delay="600"/>
                                          </p:stCondLst>
                                        </p:cTn>
                                        <p:tgtEl>
                                          <p:spTgt spid="3">
                                            <p:txEl>
                                              <p:pRg st="1" end="1"/>
                                            </p:txEl>
                                          </p:spTgt>
                                        </p:tgtEl>
                                        <p:attrNameLst>
                                          <p:attrName>r</p:attrName>
                                        </p:attrNameLst>
                                      </p:cBhvr>
                                    </p:animRot>
                                    <p:animRot by="120000">
                                      <p:cBhvr>
                                        <p:cTn id="26"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
            <a:ext cx="12192001" cy="6858000"/>
          </a:xfrm>
        </p:spPr>
        <p:style>
          <a:lnRef idx="1">
            <a:schemeClr val="accent3"/>
          </a:lnRef>
          <a:fillRef idx="3">
            <a:schemeClr val="accent3"/>
          </a:fillRef>
          <a:effectRef idx="2">
            <a:schemeClr val="accent3"/>
          </a:effectRef>
          <a:fontRef idx="minor">
            <a:schemeClr val="lt1"/>
          </a:fontRef>
        </p:style>
        <p:txBody>
          <a:bodyPr>
            <a:normAutofit/>
          </a:bodyPr>
          <a:lstStyle/>
          <a:p>
            <a:pPr algn="just" rtl="1"/>
            <a:r>
              <a:rPr lang="ar-DZ" sz="3200" b="1" u="sng" dirty="0">
                <a:solidFill>
                  <a:schemeClr val="tx1"/>
                </a:solidFill>
              </a:rPr>
              <a:t>المرحلة الخامسة </a:t>
            </a:r>
            <a:r>
              <a:rPr lang="ar-DZ" sz="3200" dirty="0">
                <a:solidFill>
                  <a:schemeClr val="tx1"/>
                </a:solidFill>
              </a:rPr>
              <a:t>هذه المرحلة هي مرحل ممارسة الاعمال الالكترونية بصور فعلية وحقيقية ، وزادت عمليات التبادل التجاري الالكتروني بين منظمات الاعمال فيما بينها وبين منظمات الاعمال والمستهلكين ، وخلال هذه المرحلة فقد تطورت وتنامت النظم التي تدعم الاعمال الالكترونية . ومن اهم ملامح هذه المرحلة ان الكثير من منظمات الاعمال قد نجحت في تحقيق الانسجام  والتوافق بين اعمالها التجارية التقليدية واعمالها التجارية الالكترونية .وفي ظل هذه المرحلة اصبح هناك اتجاه قوى لتحقيق التكامل والتنسيق بين الشبكات الثلاث الأساسية لمباشرة الاعمال الالكترونية .</a:t>
            </a:r>
            <a:endParaRPr lang="fr-FR" sz="3200" dirty="0">
              <a:solidFill>
                <a:schemeClr val="tx1"/>
              </a:solidFill>
            </a:endParaRPr>
          </a:p>
          <a:p>
            <a:pPr algn="just" rtl="1"/>
            <a:endParaRPr lang="fr-FR" sz="3200" dirty="0">
              <a:solidFill>
                <a:schemeClr val="tx1"/>
              </a:solidFill>
            </a:endParaRPr>
          </a:p>
        </p:txBody>
      </p:sp>
    </p:spTree>
    <p:extLst>
      <p:ext uri="{BB962C8B-B14F-4D97-AF65-F5344CB8AC3E}">
        <p14:creationId xmlns:p14="http://schemas.microsoft.com/office/powerpoint/2010/main" val="14380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895600" y="329231"/>
            <a:ext cx="8610600" cy="912027"/>
          </a:xfrm>
        </p:spPr>
        <p:style>
          <a:lnRef idx="2">
            <a:schemeClr val="accent2">
              <a:shade val="15000"/>
            </a:schemeClr>
          </a:lnRef>
          <a:fillRef idx="1">
            <a:schemeClr val="accent2"/>
          </a:fillRef>
          <a:effectRef idx="0">
            <a:schemeClr val="accent2"/>
          </a:effectRef>
          <a:fontRef idx="minor">
            <a:schemeClr val="lt1"/>
          </a:fontRef>
        </p:style>
        <p:txBody>
          <a:bodyPr>
            <a:noAutofit/>
          </a:bodyPr>
          <a:lstStyle/>
          <a:p>
            <a:r>
              <a:rPr lang="ar-DZ" b="1" dirty="0"/>
              <a:t>3- الاعمال الالكترونية والإدارة الالكترونية : </a:t>
            </a:r>
            <a:endParaRPr lang="fr-FR" b="1" dirty="0">
              <a:latin typeface="Sakkal Majalla" pitchFamily="2" charset="-78"/>
              <a:cs typeface="Sakkal Majalla" pitchFamily="2" charset="-78"/>
            </a:endParaRPr>
          </a:p>
        </p:txBody>
      </p:sp>
      <p:sp>
        <p:nvSpPr>
          <p:cNvPr id="3" name="Espace réservé du contenu 2"/>
          <p:cNvSpPr>
            <a:spLocks noGrp="1"/>
          </p:cNvSpPr>
          <p:nvPr>
            <p:ph idx="1"/>
          </p:nvPr>
        </p:nvSpPr>
        <p:spPr>
          <a:xfrm>
            <a:off x="0" y="1481890"/>
            <a:ext cx="12192000" cy="5275045"/>
          </a:xfrm>
        </p:spPr>
        <p:style>
          <a:lnRef idx="1">
            <a:schemeClr val="accent6"/>
          </a:lnRef>
          <a:fillRef idx="2">
            <a:schemeClr val="accent6"/>
          </a:fillRef>
          <a:effectRef idx="1">
            <a:schemeClr val="accent6"/>
          </a:effectRef>
          <a:fontRef idx="minor">
            <a:schemeClr val="dk1"/>
          </a:fontRef>
        </p:style>
        <p:txBody>
          <a:bodyPr>
            <a:noAutofit/>
          </a:bodyPr>
          <a:lstStyle/>
          <a:p>
            <a:pPr algn="just" rtl="1">
              <a:lnSpc>
                <a:spcPct val="100000"/>
              </a:lnSpc>
            </a:pPr>
            <a:r>
              <a:rPr lang="ar-DZ" sz="3200" dirty="0">
                <a:latin typeface="Simplified Arabic" panose="02020603050405020304" pitchFamily="18" charset="-78"/>
                <a:cs typeface="Simplified Arabic" panose="02020603050405020304" pitchFamily="18" charset="-78"/>
              </a:rPr>
              <a:t>ما نريد ان نقوله في هذا الصدد ان الإدارة الالكترونية هي مفهوم ومنظومة وبنية وظائف وانشطة تجمع كل الأنشطة والعمليات في مستوى الاعمال الالكترونية من جهة ولأعمال الحكومية الالكترونية من جهة أخرى . حيث يمكن وصف العلاقة بعلاقة الكل بالجزء والعام بالخاص . فالإدارة الالكترونية هي تكوين اشمل واوسع من الاعمال الالكترونية مثلما انا الاعمال الالكترونية نفسها هي أوسع واشمل من التجارة الالكترونية . </a:t>
            </a:r>
          </a:p>
          <a:p>
            <a:pPr algn="just" rtl="1">
              <a:lnSpc>
                <a:spcPct val="100000"/>
              </a:lnSpc>
            </a:pPr>
            <a:endParaRPr lang="ar-DZ" sz="2100" dirty="0">
              <a:latin typeface="Simplified Arabic" panose="02020603050405020304" pitchFamily="18" charset="-78"/>
              <a:cs typeface="Simplified Arabic" panose="02020603050405020304" pitchFamily="18" charset="-78"/>
            </a:endParaRPr>
          </a:p>
          <a:p>
            <a:pPr marL="0" indent="0" algn="just" rtl="1">
              <a:lnSpc>
                <a:spcPct val="100000"/>
              </a:lnSpc>
              <a:buNone/>
            </a:pPr>
            <a:endParaRPr lang="ar-DZ" sz="2100" b="1" dirty="0">
              <a:latin typeface="Simplified Arabic" panose="02020603050405020304" pitchFamily="18" charset="-78"/>
              <a:cs typeface="Simplified Arabic" panose="02020603050405020304" pitchFamily="18" charset="-78"/>
            </a:endParaRPr>
          </a:p>
          <a:p>
            <a:pPr algn="just" rtl="1"/>
            <a:endParaRPr lang="fr-FR" sz="2100" b="1"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3">
                                            <p:bg/>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grpId="0" nodeType="clickEffect">
                                  <p:stCondLst>
                                    <p:cond delay="0"/>
                                  </p:stCondLst>
                                  <p:iterate type="lt">
                                    <p:tmAbs val="25"/>
                                  </p:iterate>
                                  <p:childTnLst>
                                    <p:set>
                                      <p:cBhvr override="childStyle">
                                        <p:cTn id="1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ادارة المعرفة والمنظمات الافتراضية‬‎&quot;"/>
          <p:cNvPicPr/>
          <p:nvPr/>
        </p:nvPicPr>
        <p:blipFill>
          <a:blip r:embed="rId2" r:link="rId3"/>
          <a:srcRect/>
          <a:stretch>
            <a:fillRect/>
          </a:stretch>
        </p:blipFill>
        <p:spPr bwMode="auto">
          <a:xfrm>
            <a:off x="-1" y="1"/>
            <a:ext cx="2429301" cy="1499610"/>
          </a:xfrm>
          <a:prstGeom prst="rect">
            <a:avLst/>
          </a:prstGeom>
          <a:noFill/>
          <a:ln w="9525">
            <a:noFill/>
            <a:miter lim="800000"/>
            <a:headEnd/>
            <a:tailEnd/>
          </a:ln>
        </p:spPr>
      </p:pic>
      <p:sp>
        <p:nvSpPr>
          <p:cNvPr id="5" name="Titre 1"/>
          <p:cNvSpPr>
            <a:spLocks noGrp="1"/>
          </p:cNvSpPr>
          <p:nvPr>
            <p:ph type="title"/>
          </p:nvPr>
        </p:nvSpPr>
        <p:spPr>
          <a:xfrm>
            <a:off x="0" y="451221"/>
            <a:ext cx="12192001" cy="912027"/>
          </a:xfrm>
        </p:spPr>
        <p:style>
          <a:lnRef idx="3">
            <a:schemeClr val="lt1"/>
          </a:lnRef>
          <a:fillRef idx="1">
            <a:schemeClr val="accent1"/>
          </a:fillRef>
          <a:effectRef idx="1">
            <a:schemeClr val="accent1"/>
          </a:effectRef>
          <a:fontRef idx="minor">
            <a:schemeClr val="lt1"/>
          </a:fontRef>
        </p:style>
        <p:txBody>
          <a:bodyPr>
            <a:noAutofit/>
          </a:bodyPr>
          <a:lstStyle/>
          <a:p>
            <a:pPr rtl="1"/>
            <a:r>
              <a:rPr lang="ar-DZ" b="1" dirty="0">
                <a:solidFill>
                  <a:schemeClr val="tx1"/>
                </a:solidFill>
              </a:rPr>
              <a:t>4: </a:t>
            </a:r>
            <a:r>
              <a:rPr lang="ar-SA" b="1" u="sng" dirty="0">
                <a:solidFill>
                  <a:schemeClr val="tx1"/>
                </a:solidFill>
              </a:rPr>
              <a:t>أشكال الاعمال الالكترونية </a:t>
            </a:r>
            <a:endParaRPr lang="fr-FR" dirty="0">
              <a:solidFill>
                <a:schemeClr val="tx1"/>
              </a:solidFill>
            </a:endParaRPr>
          </a:p>
        </p:txBody>
      </p:sp>
      <p:pic>
        <p:nvPicPr>
          <p:cNvPr id="8" name="صورة 1"/>
          <p:cNvPicPr>
            <a:picLocks noGrp="1"/>
          </p:cNvPicPr>
          <p:nvPr>
            <p:ph idx="1"/>
          </p:nvPr>
        </p:nvPicPr>
        <p:blipFill>
          <a:blip r:embed="rId4" cstate="print"/>
          <a:srcRect/>
          <a:stretch>
            <a:fillRect/>
          </a:stretch>
        </p:blipFill>
        <p:spPr bwMode="auto">
          <a:xfrm>
            <a:off x="0" y="2138912"/>
            <a:ext cx="12191999" cy="4719087"/>
          </a:xfrm>
          <a:prstGeom prst="rect">
            <a:avLst/>
          </a:prstGeom>
          <a:ln>
            <a:headEnd/>
            <a:tailEnd/>
          </a:ln>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8134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66900"/>
            <a:ext cx="12192000" cy="4991100"/>
          </a:xfrm>
        </p:spPr>
        <p:style>
          <a:lnRef idx="1">
            <a:schemeClr val="accent2"/>
          </a:lnRef>
          <a:fillRef idx="3">
            <a:schemeClr val="accent2"/>
          </a:fillRef>
          <a:effectRef idx="2">
            <a:schemeClr val="accent2"/>
          </a:effectRef>
          <a:fontRef idx="minor">
            <a:schemeClr val="lt1"/>
          </a:fontRef>
        </p:style>
        <p:txBody>
          <a:bodyPr>
            <a:normAutofit/>
          </a:bodyPr>
          <a:lstStyle/>
          <a:p>
            <a:pPr algn="ctr" rtl="1"/>
            <a:endParaRPr lang="ar-DZ" sz="2600" dirty="0">
              <a:latin typeface="Sakkal Majalla" panose="02000000000000000000" pitchFamily="2" charset="-78"/>
              <a:cs typeface="Sakkal Majalla" panose="02000000000000000000" pitchFamily="2" charset="-78"/>
            </a:endParaRPr>
          </a:p>
          <a:p>
            <a:pPr algn="r" rtl="1">
              <a:spcAft>
                <a:spcPts val="0"/>
              </a:spcAft>
            </a:pP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 تجارة الكترونية من أعمال إلى مستهلك (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B2c</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Business to consumer</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 تجارة التجزئة/ المفرد الكترونيا </a:t>
            </a:r>
            <a:endParaRPr lang="fr-FR" sz="26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 تجارة الكترونية من اعمال الى أعمال  (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B2B</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Business to business </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مثل العمليات التي تتم بين المصانع ومراكز التسوق </a:t>
            </a:r>
            <a:endParaRPr lang="fr-FR" sz="26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 تجارة الكترونية من مستهلك إلى مستهلك (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c2c</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Consumer to consumer </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مثل المزادات الإلكترونية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online Auctions</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 و موقع الحراج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haraj.com.sa </a:t>
            </a:r>
            <a:endParaRPr lang="fr-FR" sz="26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G2c</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 من الحكومة الى المستهلك (</a:t>
            </a:r>
            <a:r>
              <a:rPr lang="en-US" sz="2600" b="1" dirty="0">
                <a:solidFill>
                  <a:schemeClr val="tx1"/>
                </a:solidFill>
                <a:latin typeface="Traditional Arabic" panose="02020603050405020304" pitchFamily="18" charset="-78"/>
                <a:ea typeface="Times New Roman" panose="02020603050405020304" pitchFamily="18" charset="0"/>
                <a:cs typeface="Arial" panose="020B0604020202020204" pitchFamily="34" charset="0"/>
              </a:rPr>
              <a:t>E-government</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a:t>
            </a:r>
            <a:r>
              <a:rPr lang="fr-FR" sz="2600" dirty="0">
                <a:solidFill>
                  <a:schemeClr val="tx1"/>
                </a:solidFill>
                <a:latin typeface="Calibri" panose="020F0502020204030204" pitchFamily="34" charset="0"/>
                <a:ea typeface="Times New Roman" panose="02020603050405020304" pitchFamily="18" charset="0"/>
                <a:cs typeface="Arial" panose="020B0604020202020204" pitchFamily="34" charset="0"/>
              </a:rPr>
              <a:t> </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مثل عملية دفع الضرائب </a:t>
            </a:r>
            <a:r>
              <a:rPr lang="ar-SA" sz="2600" b="1" dirty="0" err="1">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الكرتونيا</a:t>
            </a:r>
            <a:r>
              <a:rPr lang="ar-SA" sz="2600" b="1"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 وكافة الخدمات الحكومية مثل تراخيص السيارات ورخص القيادة والتأشيرات والجمارك وغيرها</a:t>
            </a:r>
            <a:endParaRPr lang="fr-FR" sz="26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algn="just" rtl="1"/>
            <a:endParaRPr lang="fr-FR" sz="2600" dirty="0">
              <a:latin typeface="Sakkal Majalla" panose="02000000000000000000" pitchFamily="2" charset="-78"/>
              <a:cs typeface="Sakkal Majalla" panose="02000000000000000000" pitchFamily="2" charset="-78"/>
            </a:endParaRPr>
          </a:p>
        </p:txBody>
      </p:sp>
      <p:sp>
        <p:nvSpPr>
          <p:cNvPr id="5" name="Titre 1"/>
          <p:cNvSpPr>
            <a:spLocks noGrp="1"/>
          </p:cNvSpPr>
          <p:nvPr>
            <p:ph type="title"/>
          </p:nvPr>
        </p:nvSpPr>
        <p:spPr>
          <a:xfrm>
            <a:off x="0" y="1"/>
            <a:ext cx="12192000" cy="1866900"/>
          </a:xfrm>
        </p:spPr>
        <p:style>
          <a:lnRef idx="1">
            <a:schemeClr val="accent3"/>
          </a:lnRef>
          <a:fillRef idx="3">
            <a:schemeClr val="accent3"/>
          </a:fillRef>
          <a:effectRef idx="2">
            <a:schemeClr val="accent3"/>
          </a:effectRef>
          <a:fontRef idx="minor">
            <a:schemeClr val="lt1"/>
          </a:fontRef>
        </p:style>
        <p:txBody>
          <a:bodyPr>
            <a:noAutofit/>
          </a:bodyPr>
          <a:lstStyle/>
          <a:p>
            <a:r>
              <a:rPr lang="ar-SA" b="1" u="sng" dirty="0">
                <a:solidFill>
                  <a:schemeClr val="tx1"/>
                </a:solidFill>
              </a:rPr>
              <a:t>أشكال الاعمال الالكترونية </a:t>
            </a:r>
            <a:endParaRPr lang="fr-FR" b="1" dirty="0">
              <a:solidFill>
                <a:schemeClr val="tx1"/>
              </a:solidFill>
              <a:latin typeface="Sakkal Majalla" pitchFamily="2" charset="-78"/>
              <a:cs typeface="Sakkal Majalla" pitchFamily="2" charset="-78"/>
            </a:endParaRPr>
          </a:p>
        </p:txBody>
      </p:sp>
    </p:spTree>
    <p:extLst>
      <p:ext uri="{BB962C8B-B14F-4D97-AF65-F5344CB8AC3E}">
        <p14:creationId xmlns:p14="http://schemas.microsoft.com/office/powerpoint/2010/main" val="421703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945"/>
            <a:ext cx="12192000" cy="58785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rtl="1">
              <a:spcAft>
                <a:spcPts val="800"/>
              </a:spcAft>
            </a:pPr>
            <a:r>
              <a:rPr lang="ar-DZ" sz="2800" dirty="0">
                <a:solidFill>
                  <a:schemeClr val="tx1"/>
                </a:solidFill>
                <a:latin typeface="Calibri" panose="020F0502020204030204" pitchFamily="34" charset="0"/>
                <a:ea typeface="Calibri" panose="020F0502020204030204" pitchFamily="34" charset="0"/>
              </a:rPr>
              <a:t> </a:t>
            </a: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البعد الاخر للإدارة الالكترونية هو الإدارة العامة الالكترونية للأعمال والوظائف الحكومية الموجهة للمواطنين او لقطاع الاعمال او بين مؤسسات الدولة ووكالاتها وأجهزتها عبر استخدام منظومات تكنولوجيا المعلومات والشبكات . أي ان الحكومة الالكترونية ببساطة هي انتاج و تقديم الخدمة العامة باستخدام الوسائل الالكترونية .</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401955" algn="just" rtl="1">
              <a:spcAft>
                <a:spcPts val="800"/>
              </a:spcAft>
            </a:pP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وتتوزع أنشطة الحومة لإلكترونية على ثلاثة مجالات مهمة هي : </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spcAft>
                <a:spcPts val="800"/>
              </a:spcAft>
              <a:buFont typeface="+mj-lt"/>
              <a:buAutoNum type="arabicPeriod"/>
            </a:pP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علاقة الحكومة بالمواطنين </a:t>
            </a:r>
            <a:r>
              <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G2C</a:t>
            </a: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r>
              <a:rPr lang="ar-SA" sz="2800" b="1" dirty="0">
                <a:solidFill>
                  <a:schemeClr val="tx1"/>
                </a:solidFill>
              </a:rPr>
              <a:t> مثل عملية دفع الضرائب الكرت</a:t>
            </a:r>
            <a:r>
              <a:rPr lang="ar-DZ" sz="2800" b="1" dirty="0">
                <a:solidFill>
                  <a:schemeClr val="tx1"/>
                </a:solidFill>
              </a:rPr>
              <a:t>ر</a:t>
            </a:r>
            <a:r>
              <a:rPr lang="ar-SA" sz="2800" b="1" dirty="0">
                <a:solidFill>
                  <a:schemeClr val="tx1"/>
                </a:solidFill>
              </a:rPr>
              <a:t>ونيا وكافة الخدمات الحكومية مثل تراخيص السيارات ورخص القيادة والتأشيرات والجمارك وغيرها</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800"/>
              </a:spcAft>
              <a:buFont typeface="+mj-lt"/>
              <a:buAutoNum type="arabicPeriod"/>
            </a:pP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علاقة الحكومة بالحكومة </a:t>
            </a:r>
            <a:r>
              <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G2G</a:t>
            </a: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800"/>
              </a:spcAft>
              <a:buFont typeface="+mj-lt"/>
              <a:buAutoNum type="arabicPeriod"/>
            </a:pP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علاقة الحكومة بالأعمال </a:t>
            </a:r>
            <a:r>
              <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G2B</a:t>
            </a: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endParaRPr lang="en-US"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lvl="0" algn="just" rtl="1">
              <a:spcAft>
                <a:spcPts val="800"/>
              </a:spcAft>
            </a:pP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وهكذا تتضح العلاقة بين مفاهيم الإدارة الالكترونية (</a:t>
            </a:r>
            <a:r>
              <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E-MANAGMENT</a:t>
            </a: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الاعمال الالكترونية ، التجارة الالكترونية والحكومة الالكترونية </a:t>
            </a:r>
            <a:endParaRPr lang="fr-FR" sz="2800"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580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Traînée de condensation</Template>
  <TotalTime>3855</TotalTime>
  <Words>2537</Words>
  <Application>Microsoft Office PowerPoint</Application>
  <PresentationFormat>Widescreen</PresentationFormat>
  <Paragraphs>114</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Century Gothic</vt:lpstr>
      <vt:lpstr>Sakkal Majalla</vt:lpstr>
      <vt:lpstr>Simplified Arabic</vt:lpstr>
      <vt:lpstr>Symbol</vt:lpstr>
      <vt:lpstr>Times New Roman</vt:lpstr>
      <vt:lpstr>Traditional Arabic</vt:lpstr>
      <vt:lpstr>Wingdings</vt:lpstr>
      <vt:lpstr>Traînée de condensation</vt:lpstr>
      <vt:lpstr>الأسس النظرية والتقنية للأعمال الالكتونية </vt:lpstr>
      <vt:lpstr>-تمهيد.  يطرح مصطلح الاعمال الالكترونية مع مصطلحات مرادفة أخرى مثل الإدارة الالكترونية (E-MANAGMENT ) والتجارة الالكترونية (E-COMMENCE ) وغيرها من المفاهيم التي انتجها الاقتصاد الرقمي للإنترنت وتكنولوجيا المعلومات والشبكات    لذلك فان هناك حاجة لتمييز هذه المفاهيم عن بعضها الاخر ، وتحليل المكونات والعناصر المشتركة والمتباينة التي تجمعها وتفرقها وبخاصة في مجالات تطبيق وتقنيات الاعمال الالكترونية لكن قبل الدخول في تحليل العلاقة بين المفاهيم التي اشرنا اليها آنفا نجد من الضرورة تقديم تعريف واضح لمفهوم ومصطلح الاعمال الالكترونية ومجالات تطبيق هذه الاعمال في الاقتصاد الجديد .  </vt:lpstr>
      <vt:lpstr> 2- مراحل تطور الاعمال الالكترونية</vt:lpstr>
      <vt:lpstr>PowerPoint Presentation</vt:lpstr>
      <vt:lpstr>PowerPoint Presentation</vt:lpstr>
      <vt:lpstr>3- الاعمال الالكترونية والإدارة الالكترونية : </vt:lpstr>
      <vt:lpstr>4: أشكال الاعمال الالكترونية </vt:lpstr>
      <vt:lpstr>أشكال الاعمال الالكترونية </vt:lpstr>
      <vt:lpstr>PowerPoint Presentation</vt:lpstr>
      <vt:lpstr>5:فرص جديدة للأعمال الالكترونية  </vt:lpstr>
      <vt:lpstr>PowerPoint Presentation</vt:lpstr>
      <vt:lpstr>PowerPoint Presentation</vt:lpstr>
      <vt:lpstr>PowerPoint Presentation</vt:lpstr>
      <vt:lpstr>PowerPoint Presentation</vt:lpstr>
      <vt:lpstr>PowerPoint Presentation</vt:lpstr>
      <vt:lpstr>PowerPoint Presentation</vt:lpstr>
      <vt:lpstr>الفوائد المحتملة لإدارة الأعمال الالكترونية : </vt:lpstr>
      <vt:lpstr>ميزات الأعمال الإلكترونية: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dc:creator>
  <cp:lastModifiedBy>abdelhalim letaissa</cp:lastModifiedBy>
  <cp:revision>138</cp:revision>
  <dcterms:created xsi:type="dcterms:W3CDTF">2021-01-27T17:03:08Z</dcterms:created>
  <dcterms:modified xsi:type="dcterms:W3CDTF">2026-03-02T09:58:38Z</dcterms:modified>
</cp:coreProperties>
</file>