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7"/>
  </p:notesMasterIdLst>
  <p:sldIdLst>
    <p:sldId id="256" r:id="rId2"/>
    <p:sldId id="276" r:id="rId3"/>
    <p:sldId id="277" r:id="rId4"/>
    <p:sldId id="278" r:id="rId5"/>
    <p:sldId id="27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89946" autoAdjust="0"/>
  </p:normalViewPr>
  <p:slideViewPr>
    <p:cSldViewPr snapToGrid="0">
      <p:cViewPr varScale="1">
        <p:scale>
          <a:sx n="74" d="100"/>
          <a:sy n="74" d="100"/>
        </p:scale>
        <p:origin x="4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03/12/2024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محاضرة تطوير </a:t>
            </a:r>
            <a:r>
              <a:rPr lang="ar-DZ"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وتقييم الكفاءات.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163" y="141944"/>
            <a:ext cx="12034837" cy="6699270"/>
          </a:xfrm>
          <a:prstGeom prst="rect">
            <a:avLst/>
          </a:prstGeom>
        </p:spPr>
        <p:txBody>
          <a:bodyPr wrap="square">
            <a:spAutoFit/>
          </a:bodyPr>
          <a:lstStyle/>
          <a:p>
            <a:pPr marL="228600" algn="just" rtl="1">
              <a:spcAft>
                <a:spcPts val="800"/>
              </a:spcAft>
            </a:pPr>
            <a:r>
              <a:rPr lang="ar-SA" sz="28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أولا: تنمية وتطوير الكفاءات</a:t>
            </a:r>
            <a:r>
              <a:rPr lang="ar-SA" sz="28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a:t>
            </a:r>
            <a:endParaRPr lang="ar-DZ" sz="28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a:p>
            <a:pPr marL="228600" algn="just" rtl="1">
              <a:spcAft>
                <a:spcPts val="800"/>
              </a:spcAft>
            </a:pPr>
            <a:r>
              <a:rPr lang="ar-DZ" sz="24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1- مفهوم </a:t>
            </a:r>
            <a:r>
              <a:rPr lang="ar-DZ"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تطوير </a:t>
            </a:r>
            <a:r>
              <a:rPr lang="ar-DZ" sz="24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الكفاءات</a:t>
            </a:r>
            <a:endParaRPr lang="fr-FR" sz="24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r>
              <a:rPr lang="ar-SA" sz="2400" dirty="0">
                <a:latin typeface="Simplified Arabic" panose="02020603050405020304" pitchFamily="18" charset="-78"/>
                <a:ea typeface="Calibri" panose="020F0502020204030204" pitchFamily="34" charset="0"/>
                <a:cs typeface="Simplified Arabic" panose="02020603050405020304" pitchFamily="18" charset="-78"/>
              </a:rPr>
              <a:t>بعد مرحلة تشخيص الكفاءات يجب العمل على تنمية هذه الكفاءات، ويتطلب ذلك وضع برنامج نظري وآخر عملي بهدف زيادة الكفاءات واكتشاف إمكانيات نموها، حيث تعد تنمية الكفاءات عملية مرحلية تقوم بتحليل معمق وشامل لفجوات الكفاءات، وتركز هذه المرحلة أكثر على النتائج. ويمكن أن أتخذ عملية تنمية الكفاءات عدة أشكال أساسية كالدورات التدريبية الخاصة وغير الرسمية لفًترات قصيرة، على شكل اجتماعات ومتابعات الدورية للعاملين أو تنظيم الندوات واللقاءات التدريبية</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أو الإشرافؼ المباشر والدائم من</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قبل كبار موظفي الإدارة على أعمال بقية العاملين، أو من خلال تنظيم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النشاطات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التدريبية طويلة الأمد كالدورات أو البرامج الاكاديمية المتخصصة. </a:t>
            </a:r>
          </a:p>
          <a:p>
            <a:pPr algn="just" rtl="1"/>
            <a:r>
              <a:rPr lang="ar-DZ" sz="2400" dirty="0">
                <a:latin typeface="Simplified Arabic" panose="02020603050405020304" pitchFamily="18" charset="-78"/>
                <a:ea typeface="Calibri" panose="020F0502020204030204" pitchFamily="34" charset="0"/>
                <a:cs typeface="Simplified Arabic" panose="02020603050405020304" pitchFamily="18" charset="-78"/>
              </a:rPr>
              <a:t>وحسب </a:t>
            </a:r>
            <a:r>
              <a:rPr lang="ar-DZ" sz="2400" dirty="0" err="1" smtClean="0">
                <a:latin typeface="Simplified Arabic" panose="02020603050405020304" pitchFamily="18" charset="-78"/>
                <a:ea typeface="Calibri" panose="020F0502020204030204" pitchFamily="34" charset="0"/>
                <a:cs typeface="Simplified Arabic" panose="02020603050405020304" pitchFamily="18" charset="-78"/>
              </a:rPr>
              <a:t>ويرنر</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وديسايمون فان من أهم الأسباب الكامنة وراء الحاجة الى تطوير الكفاءات ما يلي: </a:t>
            </a:r>
          </a:p>
          <a:p>
            <a:pPr algn="just" rtl="1"/>
            <a:r>
              <a:rPr lang="ar-DZ" sz="2400" dirty="0">
                <a:latin typeface="Simplified Arabic" panose="02020603050405020304" pitchFamily="18" charset="-78"/>
                <a:cs typeface="Simplified Arabic" panose="02020603050405020304" pitchFamily="18" charset="-78"/>
              </a:rPr>
              <a:t>-زيادة  تنوع قوة العمل، التي تجر وراءها العديد من الاختلافات والتي تتطلب تطورا مستمرا للجوانب المختلفة للمعارف والمهارات؛</a:t>
            </a:r>
          </a:p>
          <a:p>
            <a:pPr algn="just" rtl="1"/>
            <a:r>
              <a:rPr lang="ar-DZ" sz="2400" dirty="0">
                <a:latin typeface="Simplified Arabic" panose="02020603050405020304" pitchFamily="18" charset="-78"/>
                <a:cs typeface="Simplified Arabic" panose="02020603050405020304" pitchFamily="18" charset="-78"/>
              </a:rPr>
              <a:t> - المنافسة الكبيرة في الاقتصاد العالمي والتي تتطلب عمال أكثر تدريبا وتعليما يمكنون المؤسسة من البقاء في سوق متزايد التعقيد؛</a:t>
            </a:r>
          </a:p>
          <a:p>
            <a:pPr algn="just" rtl="1"/>
            <a:r>
              <a:rPr lang="ar-DZ" sz="2400" dirty="0">
                <a:latin typeface="Simplified Arabic" panose="02020603050405020304" pitchFamily="18" charset="-78"/>
                <a:cs typeface="Simplified Arabic" panose="02020603050405020304" pitchFamily="18" charset="-78"/>
              </a:rPr>
              <a:t>- فجوة المهارات والتي منشؤها عدم تلاؤم التعليم الذي تلقاه مع متطلبات عمله، وهذا ما يفرض توابع خطيرة للمنظمات. حيث ذكر معهد </a:t>
            </a:r>
            <a:r>
              <a:rPr lang="ar-DZ" sz="2400" dirty="0" err="1">
                <a:latin typeface="Simplified Arabic" panose="02020603050405020304" pitchFamily="18" charset="-78"/>
                <a:cs typeface="Simplified Arabic" panose="02020603050405020304" pitchFamily="18" charset="-78"/>
              </a:rPr>
              <a:t>ابجون</a:t>
            </a:r>
            <a:r>
              <a:rPr lang="ar-DZ" sz="2400" dirty="0">
                <a:latin typeface="Simplified Arabic" panose="02020603050405020304" pitchFamily="18" charset="-78"/>
                <a:cs typeface="Simplified Arabic" panose="02020603050405020304" pitchFamily="18" charset="-78"/>
              </a:rPr>
              <a:t> لبحوث العمالة </a:t>
            </a:r>
            <a:r>
              <a:rPr lang="fr-FR" sz="2400" dirty="0">
                <a:latin typeface="Simplified Arabic" panose="02020603050405020304" pitchFamily="18" charset="-78"/>
                <a:cs typeface="Simplified Arabic" panose="02020603050405020304" pitchFamily="18" charset="-78"/>
              </a:rPr>
              <a:t>(Institute </a:t>
            </a:r>
            <a:r>
              <a:rPr lang="fr-FR" sz="2400" dirty="0" smtClean="0">
                <a:latin typeface="Simplified Arabic" panose="02020603050405020304" pitchFamily="18" charset="-78"/>
                <a:cs typeface="Simplified Arabic" panose="02020603050405020304" pitchFamily="18" charset="-78"/>
              </a:rPr>
              <a:t>Upjohn) </a:t>
            </a:r>
            <a:r>
              <a:rPr lang="ar-DZ" sz="2400" dirty="0" smtClean="0">
                <a:latin typeface="Simplified Arabic" panose="02020603050405020304" pitchFamily="18" charset="-78"/>
                <a:cs typeface="Simplified Arabic" panose="02020603050405020304" pitchFamily="18" charset="-78"/>
              </a:rPr>
              <a:t> ان </a:t>
            </a:r>
            <a:r>
              <a:rPr lang="ar-DZ" sz="2400" dirty="0">
                <a:latin typeface="Simplified Arabic" panose="02020603050405020304" pitchFamily="18" charset="-78"/>
                <a:cs typeface="Simplified Arabic" panose="02020603050405020304" pitchFamily="18" charset="-78"/>
              </a:rPr>
              <a:t>من 25% الى %40 من العمال بالولايات المتحدة الأمريكية لديهم </a:t>
            </a:r>
            <a:r>
              <a:rPr lang="ar-DZ" sz="2400" dirty="0" smtClean="0">
                <a:latin typeface="Simplified Arabic" panose="02020603050405020304" pitchFamily="18" charset="-78"/>
                <a:cs typeface="Simplified Arabic" panose="02020603050405020304" pitchFamily="18" charset="-78"/>
              </a:rPr>
              <a:t>عجز </a:t>
            </a:r>
            <a:r>
              <a:rPr lang="ar-DZ" sz="2400" dirty="0">
                <a:latin typeface="Simplified Arabic" panose="02020603050405020304" pitchFamily="18" charset="-78"/>
                <a:cs typeface="Simplified Arabic" panose="02020603050405020304" pitchFamily="18" charset="-78"/>
              </a:rPr>
              <a:t>في بعض المهارات الأساسية، وهذا مرجعه الأساسي </a:t>
            </a:r>
            <a:r>
              <a:rPr lang="ar-DZ" sz="2400" dirty="0" smtClean="0">
                <a:latin typeface="Simplified Arabic" panose="02020603050405020304" pitchFamily="18" charset="-78"/>
                <a:cs typeface="Simplified Arabic" panose="02020603050405020304" pitchFamily="18" charset="-78"/>
              </a:rPr>
              <a:t>في </a:t>
            </a:r>
            <a:r>
              <a:rPr lang="ar-DZ" sz="2400" dirty="0">
                <a:latin typeface="Simplified Arabic" panose="02020603050405020304" pitchFamily="18" charset="-78"/>
                <a:cs typeface="Simplified Arabic" panose="02020603050405020304" pitchFamily="18" charset="-78"/>
              </a:rPr>
              <a:t>النظم التعليمة لا تعلم الطلبة المهارات الأساسية اللازمة </a:t>
            </a:r>
            <a:r>
              <a:rPr lang="ar-DZ" sz="2400" dirty="0" smtClean="0">
                <a:latin typeface="Simplified Arabic" panose="02020603050405020304" pitchFamily="18" charset="-78"/>
                <a:cs typeface="Simplified Arabic" panose="02020603050405020304" pitchFamily="18" charset="-78"/>
              </a:rPr>
              <a:t>لمناصب </a:t>
            </a:r>
            <a:r>
              <a:rPr lang="ar-DZ" sz="2400" dirty="0">
                <a:latin typeface="Simplified Arabic" panose="02020603050405020304" pitchFamily="18" charset="-78"/>
                <a:cs typeface="Simplified Arabic" panose="02020603050405020304" pitchFamily="18" charset="-78"/>
              </a:rPr>
              <a:t>العمل؛</a:t>
            </a:r>
            <a:endParaRPr lang="fr-FR" sz="2400" dirty="0">
              <a:latin typeface="Simplified Arabic" panose="02020603050405020304" pitchFamily="18" charset="-78"/>
              <a:cs typeface="Simplified Arabic" panose="02020603050405020304"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20604" y="217799"/>
            <a:ext cx="7215437" cy="933589"/>
          </a:xfrm>
          <a:prstGeom prst="rect">
            <a:avLst/>
          </a:prstGeom>
        </p:spPr>
        <p:txBody>
          <a:bodyPr wrap="none">
            <a:spAutoFit/>
          </a:bodyPr>
          <a:lstStyle/>
          <a:p>
            <a:pPr marL="228600" algn="just" rtl="1">
              <a:spcAft>
                <a:spcPts val="800"/>
              </a:spcAft>
            </a:pPr>
            <a:r>
              <a:rPr lang="ar-DZ"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2- </a:t>
            </a:r>
            <a:r>
              <a:rPr lang="ar-SA"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أساليب</a:t>
            </a:r>
            <a:r>
              <a:rPr lang="fr-FR"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 </a:t>
            </a:r>
            <a:r>
              <a:rPr lang="ar-DZ"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تطوير الكفاءات: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هناك العديد من الأساليب منها ما يلي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r>
              <a:rPr lang="ar-SA"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 </a:t>
            </a:r>
            <a:endParaRPr lang="fr-FR" sz="24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Rectangle 2"/>
          <p:cNvSpPr/>
          <p:nvPr/>
        </p:nvSpPr>
        <p:spPr>
          <a:xfrm>
            <a:off x="0" y="851826"/>
            <a:ext cx="11741241" cy="4832092"/>
          </a:xfrm>
          <a:prstGeom prst="rect">
            <a:avLst/>
          </a:prstGeom>
        </p:spPr>
        <p:txBody>
          <a:bodyPr wrap="square">
            <a:spAutoFit/>
          </a:bodyPr>
          <a:lstStyle/>
          <a:p>
            <a:pPr marL="342900" lvl="0" indent="-342900" algn="just" rtl="1">
              <a:spcAft>
                <a:spcPts val="800"/>
              </a:spcAft>
              <a:buFont typeface="Wingdings" panose="05000000000000000000" pitchFamily="2" charset="2"/>
              <a:buChar char=""/>
            </a:pPr>
            <a:r>
              <a:rPr lang="ar-SA" sz="2400" b="1" dirty="0">
                <a:latin typeface="Simplified Arabic" panose="02020603050405020304" pitchFamily="18" charset="-78"/>
                <a:ea typeface="Calibri" panose="020F0502020204030204" pitchFamily="34" charset="0"/>
                <a:cs typeface="Simplified Arabic" panose="02020603050405020304" pitchFamily="18" charset="-78"/>
              </a:rPr>
              <a:t>التكوين المرتكز على الكفاءات:</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هذا النوع من التكوين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يهدف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إلى اكتساب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سلوكيات خاصة، وقد يعتمد على تقنيات المقابلة وتحليل المشاكل، كما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يستعمل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هذا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النوع من التكوين من قبل مكونين ومشاركين قادرين على ملاحظة الكفاءات، </a:t>
            </a:r>
            <a:r>
              <a:rPr lang="ar-SA" sz="2400" dirty="0" err="1">
                <a:latin typeface="Simplified Arabic" panose="02020603050405020304" pitchFamily="18" charset="-78"/>
                <a:ea typeface="Calibri" panose="020F0502020204030204" pitchFamily="34" charset="0"/>
                <a:cs typeface="Simplified Arabic" panose="02020603050405020304" pitchFamily="18" charset="-78"/>
              </a:rPr>
              <a:t>حیث</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تتكون مجموعة هؤلاء المشاركين من معاونين واجبهم هو تنمية نفس كفاءات ككفاءات اتخاذ القرار، أو تتكون من معاونين واجبهم هو تطوير نقاط ـمختلفة</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342900" lvl="0" indent="-342900" algn="just" rtl="1">
              <a:spcAft>
                <a:spcPts val="800"/>
              </a:spcAft>
              <a:buFont typeface="Wingdings" panose="05000000000000000000" pitchFamily="2" charset="2"/>
              <a:buChar char=""/>
            </a:pPr>
            <a:r>
              <a:rPr lang="ar-DZ" sz="2400" dirty="0">
                <a:latin typeface="Simplified Arabic" panose="02020603050405020304" pitchFamily="18" charset="-78"/>
                <a:ea typeface="Calibri" panose="020F0502020204030204" pitchFamily="34" charset="0"/>
                <a:cs typeface="Simplified Arabic" panose="02020603050405020304" pitchFamily="18" charset="-78"/>
              </a:rPr>
              <a:t>	</a:t>
            </a:r>
            <a:r>
              <a:rPr lang="ar-DZ" sz="2400" b="1" dirty="0">
                <a:latin typeface="Simplified Arabic" panose="02020603050405020304" pitchFamily="18" charset="-78"/>
                <a:ea typeface="Calibri" panose="020F0502020204030204" pitchFamily="34" charset="0"/>
                <a:cs typeface="Simplified Arabic" panose="02020603050405020304" pitchFamily="18" charset="-78"/>
              </a:rPr>
              <a:t>التدريب بالمرافقة المرتكز علـى الكفـاءات: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المدرب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يظهر كخبير يقدم النصائح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والاقتراحات،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يقدم الدروس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والتعليمات وكذا المساعدة،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يشجع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ويحفز العاملين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لإيجاد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الحلول بأنفسهم، كذلك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يقوم المدربون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بطرح أسئلة ويرافقون العاملين في عملية التعليم، أما مدربو الكفاءات فهم يلاحظون السلوكيات ويحاولون فهم العلاقات الداخلية للكفاءات وتحفيزهم على التعليم</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p>
          <a:p>
            <a:pPr lvl="0" algn="just" rtl="1">
              <a:spcAft>
                <a:spcPts val="800"/>
              </a:spcAf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ان تطوير الكفاءات هو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السعي لتنمية كفاءات الافراد في المنظمة وتقوية درجة تكيفهم مع مناصبهم ومع محيط عملهم في المنظمة، وبصفة عامة يترجم تطوير الكفاءات في التدريب، هذا الأخير الذي يعتبر عنصر انتاج وتثبيت للكفاءات وبالتاي فانه يحدد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جودتها. </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lvl="0" algn="just" rtl="1">
              <a:spcAft>
                <a:spcPts val="800"/>
              </a:spcAft>
            </a:pP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66214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55445" y="443984"/>
            <a:ext cx="2832827" cy="584775"/>
          </a:xfrm>
          <a:prstGeom prst="rect">
            <a:avLst/>
          </a:prstGeom>
        </p:spPr>
        <p:txBody>
          <a:bodyPr wrap="none">
            <a:spAutoFit/>
          </a:bodyPr>
          <a:lstStyle/>
          <a:p>
            <a:r>
              <a:rPr lang="ar-DZ"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a:t>
            </a:r>
            <a:r>
              <a:rPr lang="ar-DZ"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تقييم الكفاءات</a:t>
            </a:r>
            <a:endParaRPr lang="fr-FR"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Rectangle 1"/>
          <p:cNvSpPr/>
          <p:nvPr/>
        </p:nvSpPr>
        <p:spPr>
          <a:xfrm>
            <a:off x="193183" y="1196185"/>
            <a:ext cx="11998817" cy="4154984"/>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تقييم الكفاءات وهي المرحلة التي تستخدم وتوظف فيها الكفاءات المتحصل عليها، حيث يتم من خلالها جني ثمار و جهود التنمية و التطوير، كما تفيد هذه المرحلة في  الاجابة عن ما هي المنفعة التي تحققت من الجهود التطورية من خلال تقييم الكفاءات المستخدمة ويتم ذلك بتقييم النشاطات والمهام المنجزة، بتحديد وإظهار نقص المهارات في مناصب معينة ولأشخاص معينة والذي من شأنه توجيه مرحلة تخطيط الكفاءات؛ وبذلك تكمل دورة حياة إدارة الكفاءات</a:t>
            </a:r>
            <a:r>
              <a:rPr lang="ar-DZ" sz="2400" dirty="0" smtClean="0">
                <a:latin typeface="Simplified Arabic" panose="02020603050405020304" pitchFamily="18" charset="-78"/>
                <a:cs typeface="Simplified Arabic" panose="02020603050405020304" pitchFamily="18" charset="-78"/>
              </a:rPr>
              <a:t>.</a:t>
            </a:r>
          </a:p>
          <a:p>
            <a:pPr algn="just" rtl="1"/>
            <a:r>
              <a:rPr lang="ar-DZ" sz="2400" dirty="0" smtClean="0">
                <a:latin typeface="Simplified Arabic" panose="02020603050405020304" pitchFamily="18" charset="-78"/>
                <a:cs typeface="Simplified Arabic" panose="02020603050405020304" pitchFamily="18" charset="-78"/>
              </a:rPr>
              <a:t>	أثناء </a:t>
            </a:r>
            <a:r>
              <a:rPr lang="ar-DZ" sz="2400" dirty="0">
                <a:latin typeface="Simplified Arabic" panose="02020603050405020304" pitchFamily="18" charset="-78"/>
                <a:cs typeface="Simplified Arabic" panose="02020603050405020304" pitchFamily="18" charset="-78"/>
              </a:rPr>
              <a:t>التقييم فان المسير القريب يقوم بتحديد </a:t>
            </a:r>
            <a:r>
              <a:rPr lang="ar-DZ" sz="2400" dirty="0" smtClean="0">
                <a:latin typeface="Simplified Arabic" panose="02020603050405020304" pitchFamily="18" charset="-78"/>
                <a:cs typeface="Simplified Arabic" panose="02020603050405020304" pitchFamily="18" charset="-78"/>
              </a:rPr>
              <a:t>الكفاءات </a:t>
            </a:r>
            <a:r>
              <a:rPr lang="ar-DZ" sz="2400" dirty="0">
                <a:latin typeface="Simplified Arabic" panose="02020603050405020304" pitchFamily="18" charset="-78"/>
                <a:cs typeface="Simplified Arabic" panose="02020603050405020304" pitchFamily="18" charset="-78"/>
              </a:rPr>
              <a:t>التي يتحكم فيها </a:t>
            </a:r>
            <a:r>
              <a:rPr lang="ar-DZ" sz="2400" dirty="0" smtClean="0">
                <a:latin typeface="Simplified Arabic" panose="02020603050405020304" pitchFamily="18" charset="-78"/>
                <a:cs typeface="Simplified Arabic" panose="02020603050405020304" pitchFamily="18" charset="-78"/>
              </a:rPr>
              <a:t>العامل بنجاح</a:t>
            </a:r>
            <a:r>
              <a:rPr lang="ar-DZ" sz="2400" dirty="0">
                <a:latin typeface="Simplified Arabic" panose="02020603050405020304" pitchFamily="18" charset="-78"/>
                <a:cs typeface="Simplified Arabic" panose="02020603050405020304" pitchFamily="18" charset="-78"/>
              </a:rPr>
              <a:t>، والكفاءات المطلوبة والتي لا يحوزها، والكفاءات التي يحوزها ولكن لا يتحكم فيها تماما مقارنة مع متطلبات عمله هذا ما يعني أن هذا النوع من التقييم يسمح للمؤسسة بضمان: </a:t>
            </a:r>
          </a:p>
          <a:p>
            <a:pPr algn="just" rtl="1"/>
            <a:r>
              <a:rPr lang="ar-DZ" sz="2400" dirty="0">
                <a:latin typeface="Simplified Arabic" panose="02020603050405020304" pitchFamily="18" charset="-78"/>
                <a:cs typeface="Simplified Arabic" panose="02020603050405020304" pitchFamily="18" charset="-78"/>
              </a:rPr>
              <a:t>-أحسن ملائمة بين الكفاءات المكتسبة من طرف العامل والمطلوبة من طرف رب العمل؛</a:t>
            </a:r>
          </a:p>
          <a:p>
            <a:pPr algn="just" rtl="1"/>
            <a:r>
              <a:rPr lang="ar-DZ" sz="2400" dirty="0">
                <a:latin typeface="Simplified Arabic" panose="02020603050405020304" pitchFamily="18" charset="-78"/>
                <a:cs typeface="Simplified Arabic" panose="02020603050405020304" pitchFamily="18" charset="-78"/>
              </a:rPr>
              <a:t>-أحسن تعريف لاحتياجات التكوين</a:t>
            </a:r>
            <a:r>
              <a:rPr lang="ar-DZ" sz="2400" dirty="0" smtClean="0">
                <a:latin typeface="Simplified Arabic" panose="02020603050405020304" pitchFamily="18" charset="-78"/>
                <a:cs typeface="Simplified Arabic" panose="02020603050405020304" pitchFamily="18" charset="-78"/>
              </a:rPr>
              <a:t>؛</a:t>
            </a:r>
          </a:p>
          <a:p>
            <a:pPr algn="just" rtl="1"/>
            <a:r>
              <a:rPr lang="ar-DZ" sz="2400" dirty="0">
                <a:latin typeface="Simplified Arabic" panose="02020603050405020304" pitchFamily="18" charset="-78"/>
                <a:cs typeface="Simplified Arabic" panose="02020603050405020304" pitchFamily="18" charset="-78"/>
              </a:rPr>
              <a:t>-الاعتراف بالكفاءات الفردية من خلال التطور الوظيفي أو ارتقاء الفرد أو العامل؛</a:t>
            </a:r>
          </a:p>
          <a:p>
            <a:pPr algn="just" rtl="1"/>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112880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183" y="307744"/>
            <a:ext cx="11835685" cy="6370975"/>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يعتبر تقييم الكفاءات عملية منظمة مستمرة، وضرورية، كما انها توضح مدى فعالية نظامي: التوظيف والتدريب، والتقييم هو امر حتمي لمعرفة مستوى كفاءات الافراد في المنظمة، واتخاذ القرارات اما بتوجيههم الى التدريب او ترقيتهم وتصنيفهم ضمن أنواع التشغيل الخاص</a:t>
            </a:r>
            <a:r>
              <a:rPr lang="ar-DZ" sz="2400" dirty="0" smtClean="0">
                <a:latin typeface="Simplified Arabic" panose="02020603050405020304" pitchFamily="18" charset="-78"/>
                <a:cs typeface="Simplified Arabic" panose="02020603050405020304" pitchFamily="18" charset="-78"/>
              </a:rPr>
              <a:t>.</a:t>
            </a:r>
          </a:p>
          <a:p>
            <a:pPr algn="just" rtl="1"/>
            <a:r>
              <a:rPr lang="ar-DZ" sz="2400" dirty="0">
                <a:latin typeface="Simplified Arabic" panose="02020603050405020304" pitchFamily="18" charset="-78"/>
                <a:cs typeface="Simplified Arabic" panose="02020603050405020304" pitchFamily="18" charset="-78"/>
              </a:rPr>
              <a:t>وهناك العديد من المقاربات في تقييم الكفاءات، وهذه اهم المقاربات:</a:t>
            </a:r>
          </a:p>
          <a:p>
            <a:pPr marL="342900" indent="-342900" algn="just" rtl="1">
              <a:buFont typeface="Wingdings" panose="05000000000000000000" pitchFamily="2" charset="2"/>
              <a:buChar char="§"/>
            </a:pPr>
            <a:r>
              <a:rPr lang="ar-DZ" sz="2400" b="1" dirty="0" smtClean="0">
                <a:latin typeface="Simplified Arabic" panose="02020603050405020304" pitchFamily="18" charset="-78"/>
                <a:cs typeface="Simplified Arabic" panose="02020603050405020304" pitchFamily="18" charset="-78"/>
              </a:rPr>
              <a:t>مقاربة </a:t>
            </a:r>
            <a:r>
              <a:rPr lang="ar-DZ" sz="2400" b="1" dirty="0">
                <a:latin typeface="Simplified Arabic" panose="02020603050405020304" pitchFamily="18" charset="-78"/>
                <a:cs typeface="Simplified Arabic" panose="02020603050405020304" pitchFamily="18" charset="-78"/>
              </a:rPr>
              <a:t>المعارف النظرية: </a:t>
            </a:r>
            <a:r>
              <a:rPr lang="ar-DZ" sz="2400" dirty="0">
                <a:latin typeface="Simplified Arabic" panose="02020603050405020304" pitchFamily="18" charset="-78"/>
                <a:cs typeface="Simplified Arabic" panose="02020603050405020304" pitchFamily="18" charset="-78"/>
              </a:rPr>
              <a:t>تقوم على أساس مقارنة المعارف النظرية المحققة للفرد والوضعيات المهنية التي ترتبط بها، ومدى اكتساب هذه المعارف الذي يعكس درجة السيطرة على الوظيفة التي يقوم بها الفرد.</a:t>
            </a:r>
          </a:p>
          <a:p>
            <a:pPr marL="342900" indent="-342900" algn="just" rtl="1">
              <a:buFont typeface="Wingdings" panose="05000000000000000000" pitchFamily="2" charset="2"/>
              <a:buChar char="§"/>
            </a:pPr>
            <a:r>
              <a:rPr lang="ar-DZ" sz="2400" b="1" dirty="0" smtClean="0">
                <a:latin typeface="Simplified Arabic" panose="02020603050405020304" pitchFamily="18" charset="-78"/>
                <a:cs typeface="Simplified Arabic" panose="02020603050405020304" pitchFamily="18" charset="-78"/>
              </a:rPr>
              <a:t>مقاربة </a:t>
            </a:r>
            <a:r>
              <a:rPr lang="ar-DZ" sz="2400" b="1" dirty="0">
                <a:latin typeface="Simplified Arabic" panose="02020603050405020304" pitchFamily="18" charset="-78"/>
                <a:cs typeface="Simplified Arabic" panose="02020603050405020304" pitchFamily="18" charset="-78"/>
              </a:rPr>
              <a:t>المعارف العملية: </a:t>
            </a:r>
            <a:r>
              <a:rPr lang="ar-DZ" sz="2400" dirty="0">
                <a:latin typeface="Simplified Arabic" panose="02020603050405020304" pitchFamily="18" charset="-78"/>
                <a:cs typeface="Simplified Arabic" panose="02020603050405020304" pitchFamily="18" charset="-78"/>
              </a:rPr>
              <a:t>التقييم يتم على أساس الممارسات وذلك من خلال مراقة الفرد اثناء الوضعية المهنية لان قدرات الافراد غير </a:t>
            </a:r>
            <a:r>
              <a:rPr lang="ar-DZ" sz="2400" dirty="0" smtClean="0">
                <a:latin typeface="Simplified Arabic" panose="02020603050405020304" pitchFamily="18" charset="-78"/>
                <a:cs typeface="Simplified Arabic" panose="02020603050405020304" pitchFamily="18" charset="-78"/>
              </a:rPr>
              <a:t>مرئية، </a:t>
            </a:r>
            <a:r>
              <a:rPr lang="ar-DZ" sz="2400" dirty="0">
                <a:latin typeface="Simplified Arabic" panose="02020603050405020304" pitchFamily="18" charset="-78"/>
                <a:cs typeface="Simplified Arabic" panose="02020603050405020304" pitchFamily="18" charset="-78"/>
              </a:rPr>
              <a:t>بل يجب الملاحظة للتحقق.</a:t>
            </a:r>
          </a:p>
          <a:p>
            <a:pPr marL="342900" indent="-342900" algn="just" rtl="1">
              <a:buFont typeface="Wingdings" panose="05000000000000000000" pitchFamily="2" charset="2"/>
              <a:buChar char="§"/>
            </a:pPr>
            <a:r>
              <a:rPr lang="ar-DZ" sz="2400" b="1" dirty="0" smtClean="0">
                <a:latin typeface="Simplified Arabic" panose="02020603050405020304" pitchFamily="18" charset="-78"/>
                <a:cs typeface="Simplified Arabic" panose="02020603050405020304" pitchFamily="18" charset="-78"/>
              </a:rPr>
              <a:t>مقاربة </a:t>
            </a:r>
            <a:r>
              <a:rPr lang="ar-DZ" sz="2400" b="1" dirty="0">
                <a:latin typeface="Simplified Arabic" panose="02020603050405020304" pitchFamily="18" charset="-78"/>
                <a:cs typeface="Simplified Arabic" panose="02020603050405020304" pitchFamily="18" charset="-78"/>
              </a:rPr>
              <a:t>المعارف السلوكية: </a:t>
            </a:r>
            <a:r>
              <a:rPr lang="ar-DZ" sz="2400" dirty="0">
                <a:latin typeface="Simplified Arabic" panose="02020603050405020304" pitchFamily="18" charset="-78"/>
                <a:cs typeface="Simplified Arabic" panose="02020603050405020304" pitchFamily="18" charset="-78"/>
              </a:rPr>
              <a:t>التقييم يعتمد على مستوى السلوكيات الفردية والجماعية المتعلقة بالأداء</a:t>
            </a:r>
            <a:r>
              <a:rPr lang="ar-DZ" sz="2400" dirty="0" smtClean="0">
                <a:latin typeface="Simplified Arabic" panose="02020603050405020304" pitchFamily="18" charset="-78"/>
                <a:cs typeface="Simplified Arabic" panose="02020603050405020304" pitchFamily="18" charset="-78"/>
              </a:rPr>
              <a:t>.</a:t>
            </a:r>
            <a:endParaRPr lang="ar-DZ" sz="2400" dirty="0">
              <a:latin typeface="Simplified Arabic" panose="02020603050405020304" pitchFamily="18" charset="-78"/>
              <a:cs typeface="Simplified Arabic" panose="02020603050405020304" pitchFamily="18" charset="-78"/>
            </a:endParaRPr>
          </a:p>
          <a:p>
            <a:pPr algn="just" rtl="1"/>
            <a:r>
              <a:rPr lang="ar-DZ" sz="2400" dirty="0">
                <a:latin typeface="Simplified Arabic" panose="02020603050405020304" pitchFamily="18" charset="-78"/>
                <a:cs typeface="Simplified Arabic" panose="02020603050405020304" pitchFamily="18" charset="-78"/>
              </a:rPr>
              <a:t>ان المشكلة الأساسية في المقاربات الثلاثة السابقة تكمن في صعوبة الفصل بين أنواع المعارف التي تمثل في مجموعها الكفاءات الاستراتيجية، لذلك ظهرت مقاربات أخرى مثل مقاربة التقييم المعرفية، ومقاربة التقييم على أساس الكفاءات ...الخ</a:t>
            </a:r>
            <a:r>
              <a:rPr lang="ar-DZ" sz="2400" dirty="0" smtClean="0">
                <a:latin typeface="Simplified Arabic" panose="02020603050405020304" pitchFamily="18" charset="-78"/>
                <a:cs typeface="Simplified Arabic" panose="02020603050405020304" pitchFamily="18" charset="-78"/>
              </a:rPr>
              <a:t>.</a:t>
            </a:r>
          </a:p>
          <a:p>
            <a:pPr algn="just" rtl="1"/>
            <a:endParaRPr lang="ar-DZ" sz="2400" dirty="0">
              <a:latin typeface="Simplified Arabic" panose="02020603050405020304" pitchFamily="18" charset="-78"/>
              <a:cs typeface="Simplified Arabic" panose="02020603050405020304" pitchFamily="18" charset="-78"/>
            </a:endParaRPr>
          </a:p>
          <a:p>
            <a:pPr algn="just" rtl="1"/>
            <a:r>
              <a:rPr lang="ar-DZ" sz="2400" dirty="0">
                <a:latin typeface="Simplified Arabic" panose="02020603050405020304" pitchFamily="18" charset="-78"/>
                <a:cs typeface="Simplified Arabic" panose="02020603050405020304" pitchFamily="18" charset="-78"/>
              </a:rPr>
              <a:t> وبالنسبة لطرق تقييم الكفاءات فانه ليس من السهل تقييمها بصفة مطلقة، ولهذا يكون من الضروري اعتماد المقارنات-إضافة الى مرجعيات الكفاءات التي يتم التقييم على أساسها في المنظمات، واكثر من نوعين معروفين من المقارنات هما: </a:t>
            </a:r>
            <a:endParaRPr lang="ar-DZ" sz="2400" dirty="0" smtClean="0">
              <a:latin typeface="Simplified Arabic" panose="02020603050405020304" pitchFamily="18" charset="-78"/>
              <a:cs typeface="Simplified Arabic" panose="02020603050405020304" pitchFamily="18" charset="-78"/>
            </a:endParaRPr>
          </a:p>
          <a:p>
            <a:pPr marL="342900" indent="-342900" algn="just" rtl="1">
              <a:buFont typeface="Wingdings" panose="05000000000000000000" pitchFamily="2" charset="2"/>
              <a:buChar char="q"/>
            </a:pPr>
            <a:r>
              <a:rPr lang="ar-DZ" sz="2400" dirty="0">
                <a:latin typeface="Simplified Arabic" panose="02020603050405020304" pitchFamily="18" charset="-78"/>
                <a:cs typeface="Simplified Arabic" panose="02020603050405020304" pitchFamily="18" charset="-78"/>
              </a:rPr>
              <a:t>	</a:t>
            </a:r>
            <a:r>
              <a:rPr lang="ar-DZ" sz="2400" b="1" dirty="0">
                <a:latin typeface="Simplified Arabic" panose="02020603050405020304" pitchFamily="18" charset="-78"/>
                <a:cs typeface="Simplified Arabic" panose="02020603050405020304" pitchFamily="18" charset="-78"/>
              </a:rPr>
              <a:t>التحليل التاريخي: </a:t>
            </a:r>
            <a:r>
              <a:rPr lang="ar-DZ" sz="2400" dirty="0">
                <a:latin typeface="Simplified Arabic" panose="02020603050405020304" pitchFamily="18" charset="-78"/>
                <a:cs typeface="Simplified Arabic" panose="02020603050405020304" pitchFamily="18" charset="-78"/>
              </a:rPr>
              <a:t>من خلال متابعة تطور الكفاءات عبر فترة من الزمن ومن ثمة تقييمها.</a:t>
            </a:r>
          </a:p>
          <a:p>
            <a:pPr marL="342900" indent="-342900" algn="just" rtl="1">
              <a:buFont typeface="Wingdings" panose="05000000000000000000" pitchFamily="2" charset="2"/>
              <a:buChar char="q"/>
            </a:pPr>
            <a:r>
              <a:rPr lang="ar-DZ" sz="2400" dirty="0">
                <a:latin typeface="Simplified Arabic" panose="02020603050405020304" pitchFamily="18" charset="-78"/>
                <a:cs typeface="Simplified Arabic" panose="02020603050405020304" pitchFamily="18" charset="-78"/>
              </a:rPr>
              <a:t> </a:t>
            </a:r>
            <a:r>
              <a:rPr lang="ar-DZ" sz="2400" b="1" dirty="0" smtClean="0">
                <a:latin typeface="Simplified Arabic" panose="02020603050405020304" pitchFamily="18" charset="-78"/>
                <a:cs typeface="Simplified Arabic" panose="02020603050405020304" pitchFamily="18" charset="-78"/>
              </a:rPr>
              <a:t>معايير </a:t>
            </a:r>
            <a:r>
              <a:rPr lang="ar-DZ" sz="2400" b="1" dirty="0">
                <a:latin typeface="Simplified Arabic" panose="02020603050405020304" pitchFamily="18" charset="-78"/>
                <a:cs typeface="Simplified Arabic" panose="02020603050405020304" pitchFamily="18" charset="-78"/>
              </a:rPr>
              <a:t>القطاع</a:t>
            </a:r>
            <a:r>
              <a:rPr lang="ar-DZ" sz="2400" dirty="0">
                <a:latin typeface="Simplified Arabic" panose="02020603050405020304" pitchFamily="18" charset="-78"/>
                <a:cs typeface="Simplified Arabic" panose="02020603050405020304" pitchFamily="18" charset="-78"/>
              </a:rPr>
              <a:t>: من خلال مقارنة الكفاءات بالمعايير المتعلقة بالقطاع او مع منظمات المنافسة.</a:t>
            </a:r>
          </a:p>
          <a:p>
            <a:pPr algn="just" rtl="1"/>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805854036"/>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5476</TotalTime>
  <Words>605</Words>
  <Application>Microsoft Office PowerPoint</Application>
  <PresentationFormat>Grand écran</PresentationFormat>
  <Paragraphs>29</Paragraphs>
  <Slides>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vt:i4>
      </vt:variant>
    </vt:vector>
  </HeadingPairs>
  <TitlesOfParts>
    <vt:vector size="13" baseType="lpstr">
      <vt:lpstr>Arial</vt:lpstr>
      <vt:lpstr>Calibri</vt:lpstr>
      <vt:lpstr>Century Gothic</vt:lpstr>
      <vt:lpstr>Sakkal Majalla</vt:lpstr>
      <vt:lpstr>Simplified Arabic</vt:lpstr>
      <vt:lpstr>Wingdings</vt:lpstr>
      <vt:lpstr>Wingdings 3</vt:lpstr>
      <vt:lpstr>Brin</vt:lpstr>
      <vt:lpstr>محاضرة تطوير وتقييم الكفاءات.</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136</cp:revision>
  <dcterms:created xsi:type="dcterms:W3CDTF">2021-01-27T17:03:08Z</dcterms:created>
  <dcterms:modified xsi:type="dcterms:W3CDTF">2024-12-03T23:26:44Z</dcterms:modified>
</cp:coreProperties>
</file>