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23"/>
  </p:notesMasterIdLst>
  <p:sldIdLst>
    <p:sldId id="256" r:id="rId2"/>
    <p:sldId id="292" r:id="rId3"/>
    <p:sldId id="293" r:id="rId4"/>
    <p:sldId id="294" r:id="rId5"/>
    <p:sldId id="295" r:id="rId6"/>
    <p:sldId id="296" r:id="rId7"/>
    <p:sldId id="279" r:id="rId8"/>
    <p:sldId id="280" r:id="rId9"/>
    <p:sldId id="281" r:id="rId10"/>
    <p:sldId id="282" r:id="rId11"/>
    <p:sldId id="283" r:id="rId12"/>
    <p:sldId id="284" r:id="rId13"/>
    <p:sldId id="285" r:id="rId14"/>
    <p:sldId id="286" r:id="rId15"/>
    <p:sldId id="289" r:id="rId16"/>
    <p:sldId id="290" r:id="rId17"/>
    <p:sldId id="287" r:id="rId18"/>
    <p:sldId id="288" r:id="rId19"/>
    <p:sldId id="297" r:id="rId20"/>
    <p:sldId id="298" r:id="rId21"/>
    <p:sldId id="291"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6046" autoAdjust="0"/>
  </p:normalViewPr>
  <p:slideViewPr>
    <p:cSldViewPr snapToGrid="0">
      <p:cViewPr varScale="1">
        <p:scale>
          <a:sx n="76" d="100"/>
          <a:sy n="76" d="100"/>
        </p:scale>
        <p:origin x="126" y="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E1EBC9-FF21-4668-B91E-A653B174E1E9}" type="doc">
      <dgm:prSet loTypeId="urn:microsoft.com/office/officeart/2005/8/layout/matrix2" loCatId="matrix" qsTypeId="urn:microsoft.com/office/officeart/2005/8/quickstyle/simple1" qsCatId="simple" csTypeId="urn:microsoft.com/office/officeart/2005/8/colors/colorful4" csCatId="colorful" phldr="1"/>
      <dgm:spPr/>
      <dgm:t>
        <a:bodyPr/>
        <a:lstStyle/>
        <a:p>
          <a:endParaRPr lang="fr-FR"/>
        </a:p>
      </dgm:t>
    </dgm:pt>
    <dgm:pt modelId="{3535FC4F-051C-4DA2-BC8B-AC97F3699452}">
      <dgm:prSet phldrT="[Texte]"/>
      <dgm:spPr/>
      <dgm:t>
        <a:bodyPr/>
        <a:lstStyle/>
        <a:p>
          <a:r>
            <a:rPr lang="fr-FR" dirty="0" smtClean="0"/>
            <a:t>SO</a:t>
          </a:r>
          <a:endParaRPr lang="fr-FR" dirty="0"/>
        </a:p>
      </dgm:t>
    </dgm:pt>
    <dgm:pt modelId="{C6495C8A-B3D3-4E32-AECC-978FE77B5E9A}" type="parTrans" cxnId="{E99A33FF-F0CE-4FC4-8074-EA9E51E38EA8}">
      <dgm:prSet/>
      <dgm:spPr/>
      <dgm:t>
        <a:bodyPr/>
        <a:lstStyle/>
        <a:p>
          <a:endParaRPr lang="fr-FR"/>
        </a:p>
      </dgm:t>
    </dgm:pt>
    <dgm:pt modelId="{24858060-2971-4203-8F19-F0DB4D81FDEE}" type="sibTrans" cxnId="{E99A33FF-F0CE-4FC4-8074-EA9E51E38EA8}">
      <dgm:prSet/>
      <dgm:spPr/>
      <dgm:t>
        <a:bodyPr/>
        <a:lstStyle/>
        <a:p>
          <a:endParaRPr lang="fr-FR"/>
        </a:p>
      </dgm:t>
    </dgm:pt>
    <dgm:pt modelId="{7ED0650C-5D22-4711-AD34-A1D267E011D9}">
      <dgm:prSet phldrT="[Texte]"/>
      <dgm:spPr/>
      <dgm:t>
        <a:bodyPr/>
        <a:lstStyle/>
        <a:p>
          <a:r>
            <a:rPr lang="fr-FR" dirty="0" smtClean="0"/>
            <a:t>ST</a:t>
          </a:r>
          <a:endParaRPr lang="fr-FR" dirty="0"/>
        </a:p>
      </dgm:t>
    </dgm:pt>
    <dgm:pt modelId="{9A0B2EEC-7D20-4500-A8AF-34FE9BF08879}" type="parTrans" cxnId="{0C3BF5AA-6A3B-4B94-9D1C-002936264A47}">
      <dgm:prSet/>
      <dgm:spPr/>
      <dgm:t>
        <a:bodyPr/>
        <a:lstStyle/>
        <a:p>
          <a:endParaRPr lang="fr-FR"/>
        </a:p>
      </dgm:t>
    </dgm:pt>
    <dgm:pt modelId="{DF2A407D-A7EF-4490-A826-A56F2AC0FC87}" type="sibTrans" cxnId="{0C3BF5AA-6A3B-4B94-9D1C-002936264A47}">
      <dgm:prSet/>
      <dgm:spPr/>
      <dgm:t>
        <a:bodyPr/>
        <a:lstStyle/>
        <a:p>
          <a:endParaRPr lang="fr-FR"/>
        </a:p>
      </dgm:t>
    </dgm:pt>
    <dgm:pt modelId="{B7063EEE-7E1D-42A6-97BB-F516A6623865}">
      <dgm:prSet phldrT="[Texte]"/>
      <dgm:spPr>
        <a:solidFill>
          <a:srgbClr val="FF0000"/>
        </a:solidFill>
      </dgm:spPr>
      <dgm:t>
        <a:bodyPr/>
        <a:lstStyle/>
        <a:p>
          <a:r>
            <a:rPr lang="fr-FR" dirty="0" smtClean="0"/>
            <a:t>WO</a:t>
          </a:r>
          <a:endParaRPr lang="fr-FR" dirty="0"/>
        </a:p>
      </dgm:t>
    </dgm:pt>
    <dgm:pt modelId="{0B8EFAA0-B043-47A4-85CF-D2F74CBF4589}" type="parTrans" cxnId="{883E9E01-BF17-4979-994C-EC7D1A460E73}">
      <dgm:prSet/>
      <dgm:spPr/>
      <dgm:t>
        <a:bodyPr/>
        <a:lstStyle/>
        <a:p>
          <a:endParaRPr lang="fr-FR"/>
        </a:p>
      </dgm:t>
    </dgm:pt>
    <dgm:pt modelId="{9DCD4014-F790-4787-B83C-A143A0E0D06E}" type="sibTrans" cxnId="{883E9E01-BF17-4979-994C-EC7D1A460E73}">
      <dgm:prSet/>
      <dgm:spPr/>
      <dgm:t>
        <a:bodyPr/>
        <a:lstStyle/>
        <a:p>
          <a:endParaRPr lang="fr-FR"/>
        </a:p>
      </dgm:t>
    </dgm:pt>
    <dgm:pt modelId="{61DF0907-421D-4D9E-B4EF-3A2AC347342E}">
      <dgm:prSet phldrT="[Texte]"/>
      <dgm:spPr/>
      <dgm:t>
        <a:bodyPr/>
        <a:lstStyle/>
        <a:p>
          <a:r>
            <a:rPr lang="fr-FR" dirty="0" smtClean="0"/>
            <a:t>WT</a:t>
          </a:r>
          <a:endParaRPr lang="fr-FR" dirty="0"/>
        </a:p>
      </dgm:t>
    </dgm:pt>
    <dgm:pt modelId="{A740F36B-EFD6-4E40-BC1A-A4FCFB977BA8}" type="parTrans" cxnId="{B4A3846D-CFC0-4AA9-9342-2B10D7A12E6D}">
      <dgm:prSet/>
      <dgm:spPr/>
      <dgm:t>
        <a:bodyPr/>
        <a:lstStyle/>
        <a:p>
          <a:endParaRPr lang="fr-FR"/>
        </a:p>
      </dgm:t>
    </dgm:pt>
    <dgm:pt modelId="{BFC45F40-B315-4A67-8251-8B6F666C4C33}" type="sibTrans" cxnId="{B4A3846D-CFC0-4AA9-9342-2B10D7A12E6D}">
      <dgm:prSet/>
      <dgm:spPr/>
      <dgm:t>
        <a:bodyPr/>
        <a:lstStyle/>
        <a:p>
          <a:endParaRPr lang="fr-FR"/>
        </a:p>
      </dgm:t>
    </dgm:pt>
    <dgm:pt modelId="{365A6286-45C2-481A-AD2D-184885D035E0}" type="pres">
      <dgm:prSet presAssocID="{CDE1EBC9-FF21-4668-B91E-A653B174E1E9}" presName="matrix" presStyleCnt="0">
        <dgm:presLayoutVars>
          <dgm:chMax val="1"/>
          <dgm:dir/>
          <dgm:resizeHandles val="exact"/>
        </dgm:presLayoutVars>
      </dgm:prSet>
      <dgm:spPr/>
      <dgm:t>
        <a:bodyPr/>
        <a:lstStyle/>
        <a:p>
          <a:endParaRPr lang="fr-FR"/>
        </a:p>
      </dgm:t>
    </dgm:pt>
    <dgm:pt modelId="{83A6B9EA-A78E-43AD-9B43-D5E426377D8D}" type="pres">
      <dgm:prSet presAssocID="{CDE1EBC9-FF21-4668-B91E-A653B174E1E9}" presName="axisShape" presStyleLbl="bgShp" presStyleIdx="0" presStyleCnt="1"/>
      <dgm:spPr/>
    </dgm:pt>
    <dgm:pt modelId="{B0224A02-2385-4F41-8BA0-0B4DDFD7A637}" type="pres">
      <dgm:prSet presAssocID="{CDE1EBC9-FF21-4668-B91E-A653B174E1E9}" presName="rect1" presStyleLbl="node1" presStyleIdx="0" presStyleCnt="4">
        <dgm:presLayoutVars>
          <dgm:chMax val="0"/>
          <dgm:chPref val="0"/>
          <dgm:bulletEnabled val="1"/>
        </dgm:presLayoutVars>
      </dgm:prSet>
      <dgm:spPr/>
      <dgm:t>
        <a:bodyPr/>
        <a:lstStyle/>
        <a:p>
          <a:endParaRPr lang="fr-FR"/>
        </a:p>
      </dgm:t>
    </dgm:pt>
    <dgm:pt modelId="{DAA9442C-9C71-4EE8-99B7-2941F37887AC}" type="pres">
      <dgm:prSet presAssocID="{CDE1EBC9-FF21-4668-B91E-A653B174E1E9}" presName="rect2" presStyleLbl="node1" presStyleIdx="1" presStyleCnt="4">
        <dgm:presLayoutVars>
          <dgm:chMax val="0"/>
          <dgm:chPref val="0"/>
          <dgm:bulletEnabled val="1"/>
        </dgm:presLayoutVars>
      </dgm:prSet>
      <dgm:spPr/>
      <dgm:t>
        <a:bodyPr/>
        <a:lstStyle/>
        <a:p>
          <a:endParaRPr lang="fr-FR"/>
        </a:p>
      </dgm:t>
    </dgm:pt>
    <dgm:pt modelId="{D880F44E-804D-4B74-8A6F-07EB9F758BB6}" type="pres">
      <dgm:prSet presAssocID="{CDE1EBC9-FF21-4668-B91E-A653B174E1E9}" presName="rect3" presStyleLbl="node1" presStyleIdx="2" presStyleCnt="4">
        <dgm:presLayoutVars>
          <dgm:chMax val="0"/>
          <dgm:chPref val="0"/>
          <dgm:bulletEnabled val="1"/>
        </dgm:presLayoutVars>
      </dgm:prSet>
      <dgm:spPr/>
      <dgm:t>
        <a:bodyPr/>
        <a:lstStyle/>
        <a:p>
          <a:endParaRPr lang="fr-FR"/>
        </a:p>
      </dgm:t>
    </dgm:pt>
    <dgm:pt modelId="{B4902E28-4655-4E34-9D62-C10013845DFF}" type="pres">
      <dgm:prSet presAssocID="{CDE1EBC9-FF21-4668-B91E-A653B174E1E9}" presName="rect4" presStyleLbl="node1" presStyleIdx="3" presStyleCnt="4">
        <dgm:presLayoutVars>
          <dgm:chMax val="0"/>
          <dgm:chPref val="0"/>
          <dgm:bulletEnabled val="1"/>
        </dgm:presLayoutVars>
      </dgm:prSet>
      <dgm:spPr/>
      <dgm:t>
        <a:bodyPr/>
        <a:lstStyle/>
        <a:p>
          <a:endParaRPr lang="fr-FR"/>
        </a:p>
      </dgm:t>
    </dgm:pt>
  </dgm:ptLst>
  <dgm:cxnLst>
    <dgm:cxn modelId="{883E9E01-BF17-4979-994C-EC7D1A460E73}" srcId="{CDE1EBC9-FF21-4668-B91E-A653B174E1E9}" destId="{B7063EEE-7E1D-42A6-97BB-F516A6623865}" srcOrd="2" destOrd="0" parTransId="{0B8EFAA0-B043-47A4-85CF-D2F74CBF4589}" sibTransId="{9DCD4014-F790-4787-B83C-A143A0E0D06E}"/>
    <dgm:cxn modelId="{0E17AC08-54C8-4DA7-B8BD-95EB9437CDED}" type="presOf" srcId="{CDE1EBC9-FF21-4668-B91E-A653B174E1E9}" destId="{365A6286-45C2-481A-AD2D-184885D035E0}" srcOrd="0" destOrd="0" presId="urn:microsoft.com/office/officeart/2005/8/layout/matrix2"/>
    <dgm:cxn modelId="{89EFDECD-875D-4ACE-A876-9E6873B040EC}" type="presOf" srcId="{B7063EEE-7E1D-42A6-97BB-F516A6623865}" destId="{D880F44E-804D-4B74-8A6F-07EB9F758BB6}" srcOrd="0" destOrd="0" presId="urn:microsoft.com/office/officeart/2005/8/layout/matrix2"/>
    <dgm:cxn modelId="{E99A33FF-F0CE-4FC4-8074-EA9E51E38EA8}" srcId="{CDE1EBC9-FF21-4668-B91E-A653B174E1E9}" destId="{3535FC4F-051C-4DA2-BC8B-AC97F3699452}" srcOrd="0" destOrd="0" parTransId="{C6495C8A-B3D3-4E32-AECC-978FE77B5E9A}" sibTransId="{24858060-2971-4203-8F19-F0DB4D81FDEE}"/>
    <dgm:cxn modelId="{17211073-562A-4C77-A15D-B58B267BB280}" type="presOf" srcId="{61DF0907-421D-4D9E-B4EF-3A2AC347342E}" destId="{B4902E28-4655-4E34-9D62-C10013845DFF}" srcOrd="0" destOrd="0" presId="urn:microsoft.com/office/officeart/2005/8/layout/matrix2"/>
    <dgm:cxn modelId="{9FB1431B-6E54-4263-8A15-8F36BD913080}" type="presOf" srcId="{3535FC4F-051C-4DA2-BC8B-AC97F3699452}" destId="{B0224A02-2385-4F41-8BA0-0B4DDFD7A637}" srcOrd="0" destOrd="0" presId="urn:microsoft.com/office/officeart/2005/8/layout/matrix2"/>
    <dgm:cxn modelId="{B4A3846D-CFC0-4AA9-9342-2B10D7A12E6D}" srcId="{CDE1EBC9-FF21-4668-B91E-A653B174E1E9}" destId="{61DF0907-421D-4D9E-B4EF-3A2AC347342E}" srcOrd="3" destOrd="0" parTransId="{A740F36B-EFD6-4E40-BC1A-A4FCFB977BA8}" sibTransId="{BFC45F40-B315-4A67-8251-8B6F666C4C33}"/>
    <dgm:cxn modelId="{35DB35DA-2D70-4E01-9A0C-B017894EFD08}" type="presOf" srcId="{7ED0650C-5D22-4711-AD34-A1D267E011D9}" destId="{DAA9442C-9C71-4EE8-99B7-2941F37887AC}" srcOrd="0" destOrd="0" presId="urn:microsoft.com/office/officeart/2005/8/layout/matrix2"/>
    <dgm:cxn modelId="{0C3BF5AA-6A3B-4B94-9D1C-002936264A47}" srcId="{CDE1EBC9-FF21-4668-B91E-A653B174E1E9}" destId="{7ED0650C-5D22-4711-AD34-A1D267E011D9}" srcOrd="1" destOrd="0" parTransId="{9A0B2EEC-7D20-4500-A8AF-34FE9BF08879}" sibTransId="{DF2A407D-A7EF-4490-A826-A56F2AC0FC87}"/>
    <dgm:cxn modelId="{D0AEC2DC-FCD0-455D-A99F-753FF98236EE}" type="presParOf" srcId="{365A6286-45C2-481A-AD2D-184885D035E0}" destId="{83A6B9EA-A78E-43AD-9B43-D5E426377D8D}" srcOrd="0" destOrd="0" presId="urn:microsoft.com/office/officeart/2005/8/layout/matrix2"/>
    <dgm:cxn modelId="{9AC2DB70-7B2D-40CB-8237-4C98DCF3F3E4}" type="presParOf" srcId="{365A6286-45C2-481A-AD2D-184885D035E0}" destId="{B0224A02-2385-4F41-8BA0-0B4DDFD7A637}" srcOrd="1" destOrd="0" presId="urn:microsoft.com/office/officeart/2005/8/layout/matrix2"/>
    <dgm:cxn modelId="{7CAED711-752A-4F5F-BD69-D9A8D667F101}" type="presParOf" srcId="{365A6286-45C2-481A-AD2D-184885D035E0}" destId="{DAA9442C-9C71-4EE8-99B7-2941F37887AC}" srcOrd="2" destOrd="0" presId="urn:microsoft.com/office/officeart/2005/8/layout/matrix2"/>
    <dgm:cxn modelId="{447598E9-6E12-4CD6-95C5-04A530CF4A3E}" type="presParOf" srcId="{365A6286-45C2-481A-AD2D-184885D035E0}" destId="{D880F44E-804D-4B74-8A6F-07EB9F758BB6}" srcOrd="3" destOrd="0" presId="urn:microsoft.com/office/officeart/2005/8/layout/matrix2"/>
    <dgm:cxn modelId="{E651BA58-642F-4C5B-B247-FFA5040D1B35}" type="presParOf" srcId="{365A6286-45C2-481A-AD2D-184885D035E0}" destId="{B4902E28-4655-4E34-9D62-C10013845DFF}"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5B7248-F228-41ED-9074-C0E79AD05D53}" type="datetimeFigureOut">
              <a:rPr lang="fr-FR" smtClean="0"/>
              <a:t>11/10/2025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CA08E4-CCB5-4446-9A34-7D1B4C1275CC}" type="slidenum">
              <a:rPr lang="fr-FR" smtClean="0"/>
              <a:t>‹N°›</a:t>
            </a:fld>
            <a:endParaRPr lang="fr-FR"/>
          </a:p>
        </p:txBody>
      </p:sp>
    </p:spTree>
    <p:extLst>
      <p:ext uri="{BB962C8B-B14F-4D97-AF65-F5344CB8AC3E}">
        <p14:creationId xmlns:p14="http://schemas.microsoft.com/office/powerpoint/2010/main" val="2348559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4</a:t>
            </a:fld>
            <a:endParaRPr lang="fr-FR"/>
          </a:p>
        </p:txBody>
      </p:sp>
    </p:spTree>
    <p:extLst>
      <p:ext uri="{BB962C8B-B14F-4D97-AF65-F5344CB8AC3E}">
        <p14:creationId xmlns:p14="http://schemas.microsoft.com/office/powerpoint/2010/main" val="1749534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11</a:t>
            </a:fld>
            <a:endParaRPr lang="fr-FR"/>
          </a:p>
        </p:txBody>
      </p:sp>
    </p:spTree>
    <p:extLst>
      <p:ext uri="{BB962C8B-B14F-4D97-AF65-F5344CB8AC3E}">
        <p14:creationId xmlns:p14="http://schemas.microsoft.com/office/powerpoint/2010/main" val="3252833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15</a:t>
            </a:fld>
            <a:endParaRPr lang="fr-FR"/>
          </a:p>
        </p:txBody>
      </p:sp>
    </p:spTree>
    <p:extLst>
      <p:ext uri="{BB962C8B-B14F-4D97-AF65-F5344CB8AC3E}">
        <p14:creationId xmlns:p14="http://schemas.microsoft.com/office/powerpoint/2010/main" val="3449411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ar-DZ" baseline="0" dirty="0" smtClean="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16</a:t>
            </a:fld>
            <a:endParaRPr lang="fr-FR"/>
          </a:p>
        </p:txBody>
      </p:sp>
    </p:spTree>
    <p:extLst>
      <p:ext uri="{BB962C8B-B14F-4D97-AF65-F5344CB8AC3E}">
        <p14:creationId xmlns:p14="http://schemas.microsoft.com/office/powerpoint/2010/main" val="342632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1466402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4222619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85658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557612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2601957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C61BD56-FCE9-4096-8B3A-8E6A867EB564}" type="datetimeFigureOut">
              <a:rPr lang="fr-FR" smtClean="0"/>
              <a:t>11/10/2025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109381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C61BD56-FCE9-4096-8B3A-8E6A867EB564}" type="datetimeFigureOut">
              <a:rPr lang="fr-FR" smtClean="0"/>
              <a:t>11/10/2025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884793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C61BD56-FCE9-4096-8B3A-8E6A867EB564}" type="datetimeFigureOut">
              <a:rPr lang="fr-FR" smtClean="0"/>
              <a:t>11/10/2025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3776933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C61BD56-FCE9-4096-8B3A-8E6A867EB564}" type="datetimeFigureOut">
              <a:rPr lang="fr-FR" smtClean="0"/>
              <a:t>11/10/2025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43566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C61BD56-FCE9-4096-8B3A-8E6A867EB564}" type="datetimeFigureOut">
              <a:rPr lang="fr-FR" smtClean="0"/>
              <a:t>11/10/2025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158908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C61BD56-FCE9-4096-8B3A-8E6A867EB564}" type="datetimeFigureOut">
              <a:rPr lang="fr-FR" smtClean="0"/>
              <a:t>11/10/2025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625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451DC-D38B-494E-888F-12045B31A962}" type="slidenum">
              <a:rPr lang="fr-FR" smtClean="0"/>
              <a:t>‹N°›</a:t>
            </a:fld>
            <a:endParaRPr lang="fr-FR"/>
          </a:p>
        </p:txBody>
      </p:sp>
    </p:spTree>
    <p:extLst>
      <p:ext uri="{BB962C8B-B14F-4D97-AF65-F5344CB8AC3E}">
        <p14:creationId xmlns:p14="http://schemas.microsoft.com/office/powerpoint/2010/main" val="299083313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wRl1HZ9IdnA&amp;t=48s" TargetMode="External"/><Relationship Id="rId2" Type="http://schemas.openxmlformats.org/officeDocument/2006/relationships/hyperlink" Target="https://www.youtube.com/watch?v=I2Oz6v2Vjxk&amp;list=TLPQMDUxMDIwMjRZjXYLhi23qg&amp;index=2" TargetMode="External"/><Relationship Id="rId1" Type="http://schemas.openxmlformats.org/officeDocument/2006/relationships/slideLayout" Target="../slideLayouts/slideLayout2.xml"/><Relationship Id="rId4" Type="http://schemas.openxmlformats.org/officeDocument/2006/relationships/hyperlink" Target="https://www.youtube.com/watch?v=gBFOwjGJ8l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095472" y="168124"/>
            <a:ext cx="821537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defTabSz="914400" fontAlgn="base">
              <a:spcBef>
                <a:spcPct val="0"/>
              </a:spcBef>
              <a:spcAft>
                <a:spcPct val="0"/>
              </a:spcAft>
            </a:pPr>
            <a:r>
              <a:rPr lang="fr-FR" sz="1600" b="1" dirty="0">
                <a:latin typeface="Times New Roman" pitchFamily="18" charset="0"/>
                <a:ea typeface="Calibri" pitchFamily="34" charset="0"/>
                <a:cs typeface="Times New Roman" pitchFamily="18" charset="0"/>
              </a:rPr>
              <a:t>République Algérienne Démocratique et populaire</a:t>
            </a:r>
            <a:endParaRPr lang="fr-FR" sz="1600" b="1" dirty="0">
              <a:latin typeface="Times New Roman" panose="02020603050405020304" pitchFamily="18" charset="0"/>
              <a:cs typeface="Times New Roman" panose="02020603050405020304" pitchFamily="18" charset="0"/>
            </a:endParaRPr>
          </a:p>
          <a:p>
            <a:pPr algn="ctr" defTabSz="914400" eaLnBrk="0" fontAlgn="base" hangingPunct="0">
              <a:spcBef>
                <a:spcPct val="0"/>
              </a:spcBef>
              <a:spcAft>
                <a:spcPct val="0"/>
              </a:spcAft>
            </a:pPr>
            <a:r>
              <a:rPr lang="ar-DZ" sz="1600" b="1" dirty="0">
                <a:latin typeface="Times New Roman" pitchFamily="18" charset="0"/>
                <a:ea typeface="Calibri" pitchFamily="34" charset="0"/>
                <a:cs typeface="Times New Roman" pitchFamily="18" charset="0"/>
              </a:rPr>
              <a:t>وزارة التعليم العالي </a:t>
            </a:r>
            <a:r>
              <a:rPr lang="ar-DZ" sz="1600" b="1" dirty="0" smtClean="0">
                <a:latin typeface="Times New Roman" pitchFamily="18" charset="0"/>
                <a:ea typeface="Calibri" pitchFamily="34" charset="0"/>
                <a:cs typeface="Times New Roman" pitchFamily="18" charset="0"/>
              </a:rPr>
              <a:t>والبحث </a:t>
            </a:r>
            <a:r>
              <a:rPr lang="ar-DZ" sz="1600" b="1" dirty="0">
                <a:latin typeface="Times New Roman" pitchFamily="18" charset="0"/>
                <a:ea typeface="Calibri" pitchFamily="34" charset="0"/>
                <a:cs typeface="Times New Roman" pitchFamily="18" charset="0"/>
              </a:rPr>
              <a:t>العلمي</a:t>
            </a:r>
            <a:endParaRPr lang="fr-FR" sz="1600" b="1" dirty="0">
              <a:latin typeface="Times New Roman" panose="02020603050405020304" pitchFamily="18" charset="0"/>
              <a:cs typeface="Times New Roman" panose="02020603050405020304" pitchFamily="18" charset="0"/>
            </a:endParaRPr>
          </a:p>
          <a:p>
            <a:pPr algn="ctr" defTabSz="914400" eaLnBrk="0" fontAlgn="base" hangingPunct="0">
              <a:spcBef>
                <a:spcPct val="0"/>
              </a:spcBef>
              <a:spcAft>
                <a:spcPct val="0"/>
              </a:spcAft>
            </a:pPr>
            <a:r>
              <a:rPr lang="fr-FR" sz="1600" b="1" dirty="0">
                <a:latin typeface="Times New Roman" pitchFamily="18" charset="0"/>
                <a:ea typeface="Calibri" pitchFamily="34" charset="0"/>
                <a:cs typeface="Times New Roman" pitchFamily="18" charset="0"/>
              </a:rPr>
              <a:t>Ministère de L’enseignement supérieur et de la recherche scientifique</a:t>
            </a:r>
            <a:endParaRPr lang="fr-FR" sz="1600" b="1" dirty="0">
              <a:latin typeface="Times New Roman" panose="02020603050405020304" pitchFamily="18" charset="0"/>
              <a:cs typeface="Times New Roman" panose="02020603050405020304" pitchFamily="18" charset="0"/>
            </a:endParaRPr>
          </a:p>
        </p:txBody>
      </p:sp>
      <p:sp>
        <p:nvSpPr>
          <p:cNvPr id="5" name="Rectangle à coins arrondis 4"/>
          <p:cNvSpPr/>
          <p:nvPr/>
        </p:nvSpPr>
        <p:spPr>
          <a:xfrm>
            <a:off x="587632" y="1195045"/>
            <a:ext cx="3332202" cy="12171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sz="1400" b="1" dirty="0">
                <a:solidFill>
                  <a:schemeClr val="tx1"/>
                </a:solidFill>
                <a:latin typeface="Times New Roman" panose="02020603050405020304" pitchFamily="18" charset="0"/>
                <a:cs typeface="Times New Roman" panose="02020603050405020304" pitchFamily="18" charset="0"/>
              </a:rPr>
              <a:t>Université Mohamed </a:t>
            </a:r>
            <a:r>
              <a:rPr lang="fr-FR" sz="1400" b="1" dirty="0" err="1">
                <a:solidFill>
                  <a:schemeClr val="tx1"/>
                </a:solidFill>
                <a:latin typeface="Times New Roman" panose="02020603050405020304" pitchFamily="18" charset="0"/>
                <a:cs typeface="Times New Roman" panose="02020603050405020304" pitchFamily="18" charset="0"/>
              </a:rPr>
              <a:t>Khider</a:t>
            </a:r>
            <a:r>
              <a:rPr lang="fr-FR" sz="1400" b="1" dirty="0">
                <a:solidFill>
                  <a:schemeClr val="tx1"/>
                </a:solidFill>
                <a:latin typeface="Times New Roman" panose="02020603050405020304" pitchFamily="18" charset="0"/>
                <a:cs typeface="Times New Roman" panose="02020603050405020304" pitchFamily="18" charset="0"/>
              </a:rPr>
              <a:t> – Biskra </a:t>
            </a:r>
            <a:endParaRPr lang="fr-FR" sz="1400" dirty="0">
              <a:solidFill>
                <a:schemeClr val="tx1"/>
              </a:solidFill>
              <a:latin typeface="Times New Roman" panose="02020603050405020304" pitchFamily="18" charset="0"/>
              <a:cs typeface="Times New Roman" panose="02020603050405020304" pitchFamily="18" charset="0"/>
            </a:endParaRPr>
          </a:p>
          <a:p>
            <a:pPr>
              <a:lnSpc>
                <a:spcPct val="150000"/>
              </a:lnSpc>
            </a:pPr>
            <a:r>
              <a:rPr lang="fr-FR" sz="1400" b="1" dirty="0">
                <a:solidFill>
                  <a:schemeClr val="tx1"/>
                </a:solidFill>
                <a:latin typeface="Times New Roman" panose="02020603050405020304" pitchFamily="18" charset="0"/>
                <a:cs typeface="Times New Roman" panose="02020603050405020304" pitchFamily="18" charset="0"/>
              </a:rPr>
              <a:t>Faculté des Sciences et de la technologie</a:t>
            </a:r>
            <a:endParaRPr lang="fr-FR" sz="1400" dirty="0">
              <a:solidFill>
                <a:schemeClr val="tx1"/>
              </a:solidFill>
              <a:latin typeface="Times New Roman" panose="02020603050405020304" pitchFamily="18" charset="0"/>
              <a:cs typeface="Times New Roman" panose="02020603050405020304" pitchFamily="18" charset="0"/>
            </a:endParaRPr>
          </a:p>
          <a:p>
            <a:pPr>
              <a:lnSpc>
                <a:spcPct val="150000"/>
              </a:lnSpc>
            </a:pPr>
            <a:r>
              <a:rPr lang="fr-FR" sz="1400" b="1" dirty="0">
                <a:solidFill>
                  <a:schemeClr val="tx1"/>
                </a:solidFill>
                <a:latin typeface="Times New Roman" panose="02020603050405020304" pitchFamily="18" charset="0"/>
                <a:cs typeface="Times New Roman" panose="02020603050405020304" pitchFamily="18" charset="0"/>
              </a:rPr>
              <a:t>Département d’architecture</a:t>
            </a:r>
            <a:endParaRPr lang="fr-FR" sz="1400" dirty="0">
              <a:solidFill>
                <a:schemeClr val="tx1"/>
              </a:solidFill>
              <a:latin typeface="Times New Roman" panose="02020603050405020304" pitchFamily="18" charset="0"/>
              <a:cs typeface="Times New Roman" panose="02020603050405020304" pitchFamily="18" charset="0"/>
            </a:endParaRPr>
          </a:p>
          <a:p>
            <a:pPr algn="ctr"/>
            <a:endParaRPr lang="fr-FR" sz="1200" dirty="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1699118" y="3587962"/>
            <a:ext cx="7938138" cy="830997"/>
          </a:xfrm>
          <a:prstGeom prst="rect">
            <a:avLst/>
          </a:prstGeom>
          <a:solidFill>
            <a:schemeClr val="accent1">
              <a:lumMod val="40000"/>
              <a:lumOff val="60000"/>
            </a:schemeClr>
          </a:solidFill>
        </p:spPr>
        <p:txBody>
          <a:bodyPr wrap="square">
            <a:spAutoFit/>
          </a:bodyPr>
          <a:lstStyle/>
          <a:p>
            <a:pPr algn="ctr"/>
            <a:r>
              <a:rPr lang="fr-FR" sz="2400" b="1" dirty="0" smtClean="0">
                <a:solidFill>
                  <a:srgbClr val="FF0000"/>
                </a:solidFill>
                <a:latin typeface="Times New Roman" panose="02020603050405020304" pitchFamily="18" charset="0"/>
                <a:cs typeface="Times New Roman" panose="02020603050405020304" pitchFamily="18" charset="0"/>
              </a:rPr>
              <a:t>Cours </a:t>
            </a:r>
            <a:r>
              <a:rPr lang="fr-FR" sz="2400" b="1" dirty="0">
                <a:solidFill>
                  <a:srgbClr val="FF0000"/>
                </a:solidFill>
                <a:latin typeface="Times New Roman" panose="02020603050405020304" pitchFamily="18" charset="0"/>
                <a:cs typeface="Times New Roman" panose="02020603050405020304" pitchFamily="18" charset="0"/>
              </a:rPr>
              <a:t>N°</a:t>
            </a:r>
            <a:r>
              <a:rPr lang="ar-DZ" sz="2400" b="1" dirty="0">
                <a:solidFill>
                  <a:srgbClr val="FF0000"/>
                </a:solidFill>
                <a:latin typeface="Times New Roman" panose="02020603050405020304" pitchFamily="18" charset="0"/>
                <a:cs typeface="Times New Roman" panose="02020603050405020304" pitchFamily="18" charset="0"/>
              </a:rPr>
              <a:t>2</a:t>
            </a:r>
            <a:r>
              <a:rPr lang="fr-FR" sz="2400" b="1" dirty="0">
                <a:solidFill>
                  <a:srgbClr val="FF0000"/>
                </a:solidFill>
                <a:latin typeface="Times New Roman" panose="02020603050405020304" pitchFamily="18" charset="0"/>
                <a:cs typeface="Times New Roman" panose="02020603050405020304" pitchFamily="18" charset="0"/>
              </a:rPr>
              <a:t>:</a:t>
            </a:r>
          </a:p>
          <a:p>
            <a:pPr algn="ctr"/>
            <a:r>
              <a:rPr lang="fr-FR" sz="2400" dirty="0">
                <a:solidFill>
                  <a:srgbClr val="0070C0"/>
                </a:solidFill>
                <a:latin typeface="Times New Roman" panose="02020603050405020304" pitchFamily="18" charset="0"/>
              </a:rPr>
              <a:t>IDENTIFICATION DES RISQUES </a:t>
            </a:r>
            <a:endParaRPr lang="fr-FR" sz="2400" dirty="0">
              <a:solidFill>
                <a:srgbClr val="0070C0"/>
              </a:solidFill>
            </a:endParaRPr>
          </a:p>
        </p:txBody>
      </p:sp>
      <p:sp>
        <p:nvSpPr>
          <p:cNvPr id="7" name="Rectangle 6"/>
          <p:cNvSpPr/>
          <p:nvPr/>
        </p:nvSpPr>
        <p:spPr>
          <a:xfrm>
            <a:off x="3796518" y="6380736"/>
            <a:ext cx="2743059" cy="338554"/>
          </a:xfrm>
          <a:prstGeom prst="rect">
            <a:avLst/>
          </a:prstGeom>
        </p:spPr>
        <p:txBody>
          <a:bodyPr wrap="none">
            <a:spAutoFit/>
          </a:bodyPr>
          <a:lstStyle/>
          <a:p>
            <a:pPr algn="ctr">
              <a:spcAft>
                <a:spcPts val="1000"/>
              </a:spcAft>
            </a:pPr>
            <a:r>
              <a:rPr lang="fr-FR" sz="1600" dirty="0">
                <a:latin typeface="Times New Roman" panose="02020603050405020304" pitchFamily="18" charset="0"/>
                <a:ea typeface="Calibri" panose="020F0502020204030204" pitchFamily="34" charset="0"/>
                <a:cs typeface="Arial" panose="020B0604020202020204" pitchFamily="34" charset="0"/>
              </a:rPr>
              <a:t>Année </a:t>
            </a:r>
            <a:r>
              <a:rPr lang="fr-FR" sz="1600">
                <a:latin typeface="Times New Roman" panose="02020603050405020304" pitchFamily="18" charset="0"/>
                <a:ea typeface="Calibri" panose="020F0502020204030204" pitchFamily="34" charset="0"/>
                <a:cs typeface="Arial" panose="020B0604020202020204" pitchFamily="34" charset="0"/>
              </a:rPr>
              <a:t>universitaire </a:t>
            </a:r>
            <a:r>
              <a:rPr lang="fr-FR" sz="1600" smtClean="0">
                <a:latin typeface="Times New Roman" panose="02020603050405020304" pitchFamily="18" charset="0"/>
                <a:ea typeface="Calibri" panose="020F0502020204030204" pitchFamily="34" charset="0"/>
                <a:cs typeface="Arial" panose="020B0604020202020204" pitchFamily="34" charset="0"/>
              </a:rPr>
              <a:t>2025-2026</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292100" y="2608117"/>
            <a:ext cx="5029200" cy="584775"/>
          </a:xfrm>
          <a:prstGeom prst="rect">
            <a:avLst/>
          </a:prstGeom>
        </p:spPr>
        <p:txBody>
          <a:bodyPr wrap="square">
            <a:spAutoFit/>
          </a:bodyPr>
          <a:lstStyle/>
          <a:p>
            <a:r>
              <a:rPr lang="fr-FR" sz="1600" b="1" dirty="0">
                <a:latin typeface="Times New Roman" panose="02020603050405020304" pitchFamily="18" charset="0"/>
                <a:cs typeface="Times New Roman" panose="02020603050405020304" pitchFamily="18" charset="0"/>
              </a:rPr>
              <a:t>Spécialité: Management des Projets de Construction</a:t>
            </a:r>
          </a:p>
          <a:p>
            <a:r>
              <a:rPr lang="fr-FR" sz="1600" b="1" dirty="0" smtClean="0">
                <a:latin typeface="Times New Roman" panose="02020603050405020304" pitchFamily="18" charset="0"/>
                <a:cs typeface="Times New Roman" panose="02020603050405020304" pitchFamily="18" charset="0"/>
              </a:rPr>
              <a:t>Niveau: M2</a:t>
            </a:r>
            <a:endParaRPr lang="fr-FR" sz="1600" b="1" dirty="0">
              <a:latin typeface="Times New Roman" panose="02020603050405020304" pitchFamily="18" charset="0"/>
              <a:cs typeface="Times New Roman" panose="02020603050405020304" pitchFamily="18" charset="0"/>
            </a:endParaRPr>
          </a:p>
        </p:txBody>
      </p:sp>
      <p:sp>
        <p:nvSpPr>
          <p:cNvPr id="11" name="Rectangle 10"/>
          <p:cNvSpPr/>
          <p:nvPr/>
        </p:nvSpPr>
        <p:spPr>
          <a:xfrm>
            <a:off x="8507442" y="2612734"/>
            <a:ext cx="2947958" cy="338554"/>
          </a:xfrm>
          <a:prstGeom prst="rect">
            <a:avLst/>
          </a:prstGeom>
        </p:spPr>
        <p:txBody>
          <a:bodyPr wrap="square">
            <a:spAutoFit/>
          </a:bodyPr>
          <a:lstStyle/>
          <a:p>
            <a:r>
              <a:rPr lang="fr-FR" sz="1600" b="1" dirty="0" smtClean="0">
                <a:latin typeface="Times New Roman" panose="02020603050405020304" pitchFamily="18" charset="0"/>
                <a:cs typeface="Times New Roman" panose="02020603050405020304" pitchFamily="18" charset="0"/>
              </a:rPr>
              <a:t>Matière: Maitrise des risques</a:t>
            </a:r>
            <a:endParaRPr lang="fr-FR"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0345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6600" y="177800"/>
            <a:ext cx="10160000" cy="6858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ETAPE 1: RÉFLÉCHIR SUR LES OBJECTIFS ET ATTENTES DES PROJETS</a:t>
            </a:r>
            <a:endParaRPr lang="fr-FR" sz="2400" dirty="0"/>
          </a:p>
        </p:txBody>
      </p:sp>
      <p:sp>
        <p:nvSpPr>
          <p:cNvPr id="5" name="Rectangle 4"/>
          <p:cNvSpPr/>
          <p:nvPr/>
        </p:nvSpPr>
        <p:spPr>
          <a:xfrm>
            <a:off x="1828800" y="2253852"/>
            <a:ext cx="6096000" cy="2268313"/>
          </a:xfrm>
          <a:prstGeom prst="rect">
            <a:avLst/>
          </a:prstGeom>
        </p:spPr>
        <p:txBody>
          <a:bodyPr>
            <a:spAutoFit/>
          </a:bodyPr>
          <a:lstStyle/>
          <a:p>
            <a:pPr marL="342900" lvl="0" indent="-342900">
              <a:lnSpc>
                <a:spcPct val="20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Quel est le but de cette analyse SWOT?</a:t>
            </a:r>
          </a:p>
          <a:p>
            <a:pPr marL="342900" lvl="0" indent="-342900">
              <a:lnSpc>
                <a:spcPct val="20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Qui sont les clients et à quels besoins va répondre le produit/service</a:t>
            </a:r>
            <a:endParaRPr lang="fr-FR" sz="2000" dirty="0">
              <a:latin typeface="Calibri" panose="020F0502020204030204" pitchFamily="34" charset="0"/>
              <a:ea typeface="Calibri" panose="020F0502020204030204" pitchFamily="34" charset="0"/>
              <a:cs typeface="Arial" panose="020B0604020202020204" pitchFamily="34" charset="0"/>
            </a:endParaRPr>
          </a:p>
          <a:p>
            <a:pPr lvl="1">
              <a:lnSpc>
                <a:spcPct val="107000"/>
              </a:lnSpc>
              <a:spcAft>
                <a:spcPts val="0"/>
              </a:spcAft>
            </a:pP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2082800" y="1314973"/>
            <a:ext cx="6096000" cy="468077"/>
          </a:xfrm>
          <a:prstGeom prst="rect">
            <a:avLst/>
          </a:prstGeom>
        </p:spPr>
        <p:txBody>
          <a:bodyPr>
            <a:spAutoFit/>
          </a:bodyPr>
          <a:lstStyle/>
          <a:p>
            <a:pPr lvl="0">
              <a:lnSpc>
                <a:spcPct val="107000"/>
              </a:lnSpc>
              <a:spcAft>
                <a:spcPts val="0"/>
              </a:spcAft>
            </a:pPr>
            <a:r>
              <a:rPr lang="fr-FR" sz="2400" b="1" dirty="0" smtClean="0">
                <a:latin typeface="Times New Roman" panose="02020603050405020304" pitchFamily="18" charset="0"/>
                <a:ea typeface="Calibri" panose="020F0502020204030204" pitchFamily="34" charset="0"/>
                <a:cs typeface="Arial" panose="020B0604020202020204" pitchFamily="34" charset="0"/>
              </a:rPr>
              <a:t>Il faut baser sur les questions suivantes</a:t>
            </a:r>
            <a:endParaRPr lang="fr-FR" sz="24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0913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600" y="177800"/>
            <a:ext cx="10160000" cy="6858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ETAPE 2</a:t>
            </a:r>
            <a:r>
              <a:rPr lang="fr-FR" sz="2400" dirty="0">
                <a:solidFill>
                  <a:srgbClr val="000000"/>
                </a:solidFill>
                <a:latin typeface="Times New Roman" panose="02020603050405020304" pitchFamily="18" charset="0"/>
                <a:cs typeface="Times New Roman" panose="02020603050405020304" pitchFamily="18" charset="0"/>
              </a:rPr>
              <a:t>: </a:t>
            </a:r>
            <a:r>
              <a:rPr lang="fr-FR" sz="2400" dirty="0" smtClean="0">
                <a:solidFill>
                  <a:srgbClr val="000000"/>
                </a:solidFill>
                <a:latin typeface="Times New Roman" panose="02020603050405020304" pitchFamily="18" charset="0"/>
                <a:cs typeface="Times New Roman" panose="02020603050405020304" pitchFamily="18" charset="0"/>
              </a:rPr>
              <a:t>FAIRE UN DIAGNOSTIC INTERNE ET EXTERNE</a:t>
            </a:r>
            <a:endParaRPr lang="fr-FR" sz="2400" dirty="0"/>
          </a:p>
        </p:txBody>
      </p:sp>
      <p:sp>
        <p:nvSpPr>
          <p:cNvPr id="3" name="Rectangle 2"/>
          <p:cNvSpPr/>
          <p:nvPr/>
        </p:nvSpPr>
        <p:spPr>
          <a:xfrm>
            <a:off x="381000" y="1458098"/>
            <a:ext cx="5715000" cy="4431983"/>
          </a:xfrm>
          <a:prstGeom prst="rect">
            <a:avLst/>
          </a:prstGeom>
          <a:ln w="28575">
            <a:noFill/>
          </a:ln>
        </p:spPr>
        <p:txBody>
          <a:bodyPr wrap="square">
            <a:spAutoFit/>
          </a:bodyPr>
          <a:lstStyle/>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Le diagnostic interne, c’est étudier les point fort et les points faibles de votre projet. L’analyse concerne les aspects suivants: </a:t>
            </a:r>
          </a:p>
          <a:p>
            <a:pPr lvl="0">
              <a:lnSpc>
                <a:spcPct val="150000"/>
              </a:lnSpc>
              <a:spcAft>
                <a:spcPts val="0"/>
              </a:spcAft>
            </a:pPr>
            <a:r>
              <a:rPr lang="fr-FR"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a/Compétences</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Avez-vous des compétences pour mener à terme ce projet?</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Le challenge est-il à votre portée?</a:t>
            </a:r>
          </a:p>
          <a:p>
            <a:pPr lvl="0">
              <a:lnSpc>
                <a:spcPct val="150000"/>
              </a:lnSpc>
              <a:spcAft>
                <a:spcPts val="0"/>
              </a:spcAft>
            </a:pPr>
            <a:r>
              <a:rPr lang="fr-FR"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b/Ressources</a:t>
            </a:r>
          </a:p>
          <a:p>
            <a:pPr marL="342900" lvl="0" indent="-342900">
              <a:lnSpc>
                <a:spcPct val="150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Les ressources sont-elles disponibles</a:t>
            </a:r>
            <a:r>
              <a:rPr lang="fr-FR" sz="2000" dirty="0" smtClean="0">
                <a:latin typeface="Times New Roman" panose="02020603050405020304" pitchFamily="18" charset="0"/>
                <a:ea typeface="Calibri" panose="020F0502020204030204" pitchFamily="34" charset="0"/>
                <a:cs typeface="Arial" panose="020B0604020202020204" pitchFamily="34" charset="0"/>
              </a:rPr>
              <a:t>?</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6362700" y="1181100"/>
            <a:ext cx="5562600" cy="4708981"/>
          </a:xfrm>
          <a:prstGeom prst="rect">
            <a:avLst/>
          </a:prstGeom>
          <a:ln w="28575">
            <a:noFill/>
          </a:ln>
        </p:spPr>
        <p:txBody>
          <a:bodyPr wrap="square">
            <a:spAutoFit/>
          </a:bodyPr>
          <a:lstStyle/>
          <a:p>
            <a:pPr>
              <a:lnSpc>
                <a:spcPct val="150000"/>
              </a:lnSpc>
            </a:pPr>
            <a:r>
              <a:rPr lang="fr-FR" sz="20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c/ Budget</a:t>
            </a:r>
            <a:endParaRPr lang="fr-FR" sz="2000" dirty="0" smtClean="0">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Auriez-vous assez de budget ou la possibilité de l’obtenir?</a:t>
            </a:r>
            <a:endParaRPr lang="fr-FR" sz="2000" dirty="0">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2000" dirty="0">
                <a:solidFill>
                  <a:srgbClr val="FF0000"/>
                </a:solidFill>
                <a:latin typeface="Times New Roman" panose="02020603050405020304" pitchFamily="18" charset="0"/>
                <a:ea typeface="Calibri" panose="020F0502020204030204" pitchFamily="34" charset="0"/>
                <a:cs typeface="Arial" panose="020B0604020202020204" pitchFamily="34" charset="0"/>
              </a:rPr>
              <a:t>c/ </a:t>
            </a:r>
            <a:r>
              <a:rPr lang="fr-FR" sz="20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Organisation</a:t>
            </a:r>
            <a:endParaRPr lang="fr-FR" sz="2000" dirty="0">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L’organisation interne favorise-t-elle la communication?</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Les parties prenantes sont-elles favorables au projet?</a:t>
            </a:r>
          </a:p>
          <a:p>
            <a:pPr>
              <a:lnSpc>
                <a:spcPct val="150000"/>
              </a:lnSpc>
            </a:pPr>
            <a:r>
              <a:rPr lang="fr-FR" sz="20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d/ Processus</a:t>
            </a:r>
            <a:endParaRPr lang="fr-FR" sz="2000" dirty="0">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Existe-t-il des processus pour fluidifier le travail</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381000" y="739632"/>
            <a:ext cx="7870371" cy="718466"/>
          </a:xfrm>
          <a:prstGeom prst="rect">
            <a:avLst/>
          </a:prstGeom>
        </p:spPr>
        <p:txBody>
          <a:bodyPr wrap="square">
            <a:spAutoFit/>
          </a:bodyPr>
          <a:lstStyle/>
          <a:p>
            <a:pPr>
              <a:lnSpc>
                <a:spcPct val="200000"/>
              </a:lnSpc>
            </a:pPr>
            <a:r>
              <a:rPr lang="fr-FR" sz="2400" b="1" dirty="0" smtClean="0">
                <a:solidFill>
                  <a:srgbClr val="000000"/>
                </a:solidFill>
                <a:effectLst/>
                <a:latin typeface="Times New Roman" panose="02020603050405020304" pitchFamily="18" charset="0"/>
                <a:cs typeface="Times New Roman" panose="02020603050405020304" pitchFamily="18" charset="0"/>
              </a:rPr>
              <a:t>2.1 Etudier les forces et faiblesses</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8677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6600" y="177800"/>
            <a:ext cx="10160000" cy="6858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ETAPE 2</a:t>
            </a:r>
            <a:r>
              <a:rPr lang="fr-FR" sz="2400" dirty="0">
                <a:solidFill>
                  <a:srgbClr val="000000"/>
                </a:solidFill>
                <a:latin typeface="Times New Roman" panose="02020603050405020304" pitchFamily="18" charset="0"/>
                <a:cs typeface="Times New Roman" panose="02020603050405020304" pitchFamily="18" charset="0"/>
              </a:rPr>
              <a:t>: </a:t>
            </a:r>
            <a:r>
              <a:rPr lang="fr-FR" sz="2400" dirty="0" smtClean="0">
                <a:solidFill>
                  <a:srgbClr val="000000"/>
                </a:solidFill>
                <a:latin typeface="Times New Roman" panose="02020603050405020304" pitchFamily="18" charset="0"/>
                <a:cs typeface="Times New Roman" panose="02020603050405020304" pitchFamily="18" charset="0"/>
              </a:rPr>
              <a:t>FAIRE UN DIAGNOSTIC INTERNE ET EXTERNE</a:t>
            </a:r>
            <a:endParaRPr lang="fr-FR" sz="2400" dirty="0"/>
          </a:p>
        </p:txBody>
      </p:sp>
      <p:sp>
        <p:nvSpPr>
          <p:cNvPr id="5" name="Rectangle 4"/>
          <p:cNvSpPr/>
          <p:nvPr/>
        </p:nvSpPr>
        <p:spPr>
          <a:xfrm>
            <a:off x="381000" y="863600"/>
            <a:ext cx="7870371" cy="718466"/>
          </a:xfrm>
          <a:prstGeom prst="rect">
            <a:avLst/>
          </a:prstGeom>
        </p:spPr>
        <p:txBody>
          <a:bodyPr wrap="square">
            <a:spAutoFit/>
          </a:bodyPr>
          <a:lstStyle/>
          <a:p>
            <a:pPr>
              <a:lnSpc>
                <a:spcPct val="200000"/>
              </a:lnSpc>
            </a:pPr>
            <a:r>
              <a:rPr lang="fr-FR" sz="2400" b="1" dirty="0" smtClean="0">
                <a:solidFill>
                  <a:srgbClr val="000000"/>
                </a:solidFill>
                <a:effectLst/>
                <a:latin typeface="Times New Roman" panose="02020603050405020304" pitchFamily="18" charset="0"/>
                <a:cs typeface="Times New Roman" panose="02020603050405020304" pitchFamily="18" charset="0"/>
              </a:rPr>
              <a:t>2.2 Etudier les opportunités et menaces</a:t>
            </a:r>
            <a:endParaRPr lang="fr-FR" sz="2400" b="1" dirty="0">
              <a:latin typeface="Times New Roman" panose="02020603050405020304" pitchFamily="18" charset="0"/>
              <a:cs typeface="Times New Roman" panose="02020603050405020304" pitchFamily="18" charset="0"/>
            </a:endParaRPr>
          </a:p>
        </p:txBody>
      </p:sp>
      <p:sp>
        <p:nvSpPr>
          <p:cNvPr id="7" name="Rectangle 6"/>
          <p:cNvSpPr/>
          <p:nvPr/>
        </p:nvSpPr>
        <p:spPr>
          <a:xfrm>
            <a:off x="381000" y="1458098"/>
            <a:ext cx="5715000" cy="2492990"/>
          </a:xfrm>
          <a:prstGeom prst="rect">
            <a:avLst/>
          </a:prstGeom>
          <a:ln w="28575">
            <a:noFill/>
          </a:ln>
        </p:spPr>
        <p:txBody>
          <a:bodyPr wrap="square">
            <a:spAutoFit/>
          </a:bodyPr>
          <a:lstStyle/>
          <a:p>
            <a:pPr lvl="0">
              <a:lnSpc>
                <a:spcPct val="150000"/>
              </a:lnSpc>
              <a:spcAft>
                <a:spcPts val="0"/>
              </a:spcAft>
            </a:pPr>
            <a:r>
              <a:rPr lang="fr-FR"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Micro environnement</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Clients</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Concurrents</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Toute instance externe susceptible d’influencer votre projet</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6096000" y="1465767"/>
            <a:ext cx="5715000" cy="2492990"/>
          </a:xfrm>
          <a:prstGeom prst="rect">
            <a:avLst/>
          </a:prstGeom>
          <a:ln w="28575">
            <a:noFill/>
          </a:ln>
        </p:spPr>
        <p:txBody>
          <a:bodyPr wrap="square">
            <a:spAutoFit/>
          </a:bodyPr>
          <a:lstStyle/>
          <a:p>
            <a:pPr lvl="0">
              <a:lnSpc>
                <a:spcPct val="150000"/>
              </a:lnSpc>
              <a:spcAft>
                <a:spcPts val="0"/>
              </a:spcAft>
            </a:pPr>
            <a:r>
              <a:rPr lang="fr-FR"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Macro environnement</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Facteurs technologiques, économiques, politiques, culturels et environnementaux.</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Analyse détaillée des risques et définition des mesures correctives et préventives.</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26963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0456" y="602818"/>
            <a:ext cx="6415094" cy="53563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ETAPE 3: CONSTRUIRE LA MATRICE</a:t>
            </a:r>
            <a:endParaRPr lang="fr-FR" sz="2400" dirty="0"/>
          </a:p>
        </p:txBody>
      </p:sp>
      <p:sp>
        <p:nvSpPr>
          <p:cNvPr id="5" name="Rectangle 4"/>
          <p:cNvSpPr/>
          <p:nvPr/>
        </p:nvSpPr>
        <p:spPr>
          <a:xfrm>
            <a:off x="292101" y="843085"/>
            <a:ext cx="3238500" cy="830997"/>
          </a:xfrm>
          <a:prstGeom prst="rect">
            <a:avLst/>
          </a:prstGeom>
        </p:spPr>
        <p:txBody>
          <a:bodyPr wrap="square">
            <a:spAutoFit/>
          </a:bodyPr>
          <a:lstStyle/>
          <a:p>
            <a:pPr>
              <a:lnSpc>
                <a:spcPct val="200000"/>
              </a:lnSpc>
            </a:pPr>
            <a:r>
              <a:rPr lang="fr-FR" sz="2400" b="1" dirty="0" smtClean="0">
                <a:solidFill>
                  <a:srgbClr val="000000"/>
                </a:solidFill>
                <a:effectLst/>
                <a:latin typeface="Times New Roman" panose="02020603050405020304" pitchFamily="18" charset="0"/>
                <a:cs typeface="Times New Roman" panose="02020603050405020304" pitchFamily="18" charset="0"/>
              </a:rPr>
              <a:t>Potentiel du projet</a:t>
            </a:r>
            <a:endParaRPr lang="fr-FR" sz="2400" b="1" dirty="0">
              <a:latin typeface="Times New Roman" panose="02020603050405020304" pitchFamily="18" charset="0"/>
              <a:cs typeface="Times New Roman" panose="02020603050405020304" pitchFamily="18"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2939323936"/>
              </p:ext>
            </p:extLst>
          </p:nvPr>
        </p:nvGraphicFramePr>
        <p:xfrm>
          <a:off x="431797" y="1465768"/>
          <a:ext cx="3467102" cy="5067395"/>
        </p:xfrm>
        <a:graphic>
          <a:graphicData uri="http://schemas.openxmlformats.org/drawingml/2006/table">
            <a:tbl>
              <a:tblPr firstRow="1" bandRow="1">
                <a:tableStyleId>{5C22544A-7EE6-4342-B048-85BDC9FD1C3A}</a:tableStyleId>
              </a:tblPr>
              <a:tblGrid>
                <a:gridCol w="1733551"/>
                <a:gridCol w="1733551"/>
              </a:tblGrid>
              <a:tr h="648630">
                <a:tc>
                  <a:txBody>
                    <a:bodyPr/>
                    <a:lstStyle/>
                    <a:p>
                      <a:r>
                        <a:rPr lang="fr-FR" dirty="0" smtClean="0"/>
                        <a:t>Eléments de force</a:t>
                      </a:r>
                      <a:endParaRPr lang="fr-FR" dirty="0"/>
                    </a:p>
                  </a:txBody>
                  <a:tcPr/>
                </a:tc>
                <a:tc>
                  <a:txBody>
                    <a:bodyPr/>
                    <a:lstStyle/>
                    <a:p>
                      <a:r>
                        <a:rPr lang="fr-FR" dirty="0" smtClean="0"/>
                        <a:t>Note/10</a:t>
                      </a:r>
                      <a:endParaRPr lang="fr-FR" dirty="0"/>
                    </a:p>
                  </a:txBody>
                  <a:tcPr/>
                </a:tc>
              </a:tr>
              <a:tr h="1066011">
                <a:tc>
                  <a:txBody>
                    <a:bodyPr/>
                    <a:lstStyle/>
                    <a:p>
                      <a:r>
                        <a:rPr lang="fr-FR" sz="1600" dirty="0" smtClean="0"/>
                        <a:t>Retour sur investissement de 115%</a:t>
                      </a:r>
                      <a:endParaRPr lang="fr-FR" sz="1600" dirty="0"/>
                    </a:p>
                  </a:txBody>
                  <a:tcPr/>
                </a:tc>
                <a:tc>
                  <a:txBody>
                    <a:bodyPr/>
                    <a:lstStyle/>
                    <a:p>
                      <a:endParaRPr lang="fr-FR" dirty="0"/>
                    </a:p>
                  </a:txBody>
                  <a:tcPr/>
                </a:tc>
              </a:tr>
              <a:tr h="833953">
                <a:tc>
                  <a:txBody>
                    <a:bodyPr/>
                    <a:lstStyle/>
                    <a:p>
                      <a:r>
                        <a:rPr lang="fr-FR" sz="1600" dirty="0" smtClean="0"/>
                        <a:t>Disponibilité des ressources</a:t>
                      </a:r>
                      <a:endParaRPr lang="fr-FR" sz="1600" dirty="0"/>
                    </a:p>
                  </a:txBody>
                  <a:tcPr/>
                </a:tc>
                <a:tc>
                  <a:txBody>
                    <a:bodyPr/>
                    <a:lstStyle/>
                    <a:p>
                      <a:endParaRPr lang="fr-FR" dirty="0"/>
                    </a:p>
                  </a:txBody>
                  <a:tcPr/>
                </a:tc>
              </a:tr>
              <a:tr h="586856">
                <a:tc>
                  <a:txBody>
                    <a:bodyPr/>
                    <a:lstStyle/>
                    <a:p>
                      <a:r>
                        <a:rPr lang="fr-FR" sz="1600" dirty="0" smtClean="0"/>
                        <a:t>Couts fixes réduits</a:t>
                      </a:r>
                      <a:endParaRPr lang="fr-FR" sz="1600" dirty="0"/>
                    </a:p>
                  </a:txBody>
                  <a:tcPr/>
                </a:tc>
                <a:tc>
                  <a:txBody>
                    <a:bodyPr/>
                    <a:lstStyle/>
                    <a:p>
                      <a:endParaRPr lang="fr-FR"/>
                    </a:p>
                  </a:txBody>
                  <a:tcPr/>
                </a:tc>
              </a:tr>
              <a:tr h="820007">
                <a:tc>
                  <a:txBody>
                    <a:bodyPr/>
                    <a:lstStyle/>
                    <a:p>
                      <a:r>
                        <a:rPr lang="fr-FR" sz="1600" dirty="0" smtClean="0"/>
                        <a:t>Gouvernance de projet</a:t>
                      </a:r>
                      <a:endParaRPr lang="fr-FR" sz="1600" dirty="0"/>
                    </a:p>
                  </a:txBody>
                  <a:tcPr/>
                </a:tc>
                <a:tc>
                  <a:txBody>
                    <a:bodyPr/>
                    <a:lstStyle/>
                    <a:p>
                      <a:endParaRPr lang="fr-FR"/>
                    </a:p>
                  </a:txBody>
                  <a:tcPr/>
                </a:tc>
              </a:tr>
              <a:tr h="370646">
                <a:tc>
                  <a:txBody>
                    <a:bodyPr/>
                    <a:lstStyle/>
                    <a:p>
                      <a:endParaRPr lang="fr-FR"/>
                    </a:p>
                  </a:txBody>
                  <a:tcPr/>
                </a:tc>
                <a:tc>
                  <a:txBody>
                    <a:bodyPr/>
                    <a:lstStyle/>
                    <a:p>
                      <a:endParaRPr lang="fr-FR"/>
                    </a:p>
                  </a:txBody>
                  <a:tcPr/>
                </a:tc>
              </a:tr>
              <a:tr h="370646">
                <a:tc>
                  <a:txBody>
                    <a:bodyPr/>
                    <a:lstStyle/>
                    <a:p>
                      <a:endParaRPr lang="fr-FR" dirty="0"/>
                    </a:p>
                  </a:txBody>
                  <a:tcPr/>
                </a:tc>
                <a:tc>
                  <a:txBody>
                    <a:bodyPr/>
                    <a:lstStyle/>
                    <a:p>
                      <a:endParaRPr lang="fr-FR"/>
                    </a:p>
                  </a:txBody>
                  <a:tcPr/>
                </a:tc>
              </a:tr>
              <a:tr h="370646">
                <a:tc>
                  <a:txBody>
                    <a:bodyPr/>
                    <a:lstStyle/>
                    <a:p>
                      <a:endParaRPr lang="fr-FR" dirty="0"/>
                    </a:p>
                  </a:txBody>
                  <a:tcPr/>
                </a:tc>
                <a:tc>
                  <a:txBody>
                    <a:bodyPr/>
                    <a:lstStyle/>
                    <a:p>
                      <a:endParaRPr lang="fr-FR" dirty="0"/>
                    </a:p>
                  </a:txBody>
                  <a:tcPr/>
                </a:tc>
              </a:tr>
            </a:tbl>
          </a:graphicData>
        </a:graphic>
      </p:graphicFrame>
      <p:pic>
        <p:nvPicPr>
          <p:cNvPr id="8" name="Image 7"/>
          <p:cNvPicPr>
            <a:picLocks noChangeAspect="1"/>
          </p:cNvPicPr>
          <p:nvPr/>
        </p:nvPicPr>
        <p:blipFill rotWithShape="1">
          <a:blip r:embed="rId2"/>
          <a:srcRect l="5010" r="27865"/>
          <a:stretch/>
        </p:blipFill>
        <p:spPr>
          <a:xfrm>
            <a:off x="7624757" y="1465766"/>
            <a:ext cx="4275143" cy="3975965"/>
          </a:xfrm>
          <a:prstGeom prst="rect">
            <a:avLst/>
          </a:prstGeom>
        </p:spPr>
      </p:pic>
      <p:sp>
        <p:nvSpPr>
          <p:cNvPr id="10" name="Rectangle 9"/>
          <p:cNvSpPr/>
          <p:nvPr/>
        </p:nvSpPr>
        <p:spPr>
          <a:xfrm>
            <a:off x="8684023" y="2431702"/>
            <a:ext cx="1504950" cy="461665"/>
          </a:xfrm>
          <a:prstGeom prst="rect">
            <a:avLst/>
          </a:prstGeom>
        </p:spPr>
        <p:txBody>
          <a:bodyPr wrap="square">
            <a:spAutoFit/>
          </a:bodyPr>
          <a:lstStyle/>
          <a:p>
            <a:r>
              <a:rPr lang="fr-FR" sz="1200" dirty="0" smtClean="0">
                <a:solidFill>
                  <a:srgbClr val="000000"/>
                </a:solidFill>
                <a:effectLst/>
                <a:latin typeface="Times New Roman" panose="02020603050405020304" pitchFamily="18" charset="0"/>
                <a:cs typeface="Times New Roman" panose="02020603050405020304" pitchFamily="18" charset="0"/>
              </a:rPr>
              <a:t>Manque de visibilité sur le risque</a:t>
            </a:r>
            <a:endParaRPr lang="fr-FR" sz="1200" dirty="0">
              <a:latin typeface="Times New Roman" panose="02020603050405020304" pitchFamily="18" charset="0"/>
              <a:cs typeface="Times New Roman" panose="02020603050405020304" pitchFamily="18" charset="0"/>
            </a:endParaRPr>
          </a:p>
        </p:txBody>
      </p:sp>
      <p:sp>
        <p:nvSpPr>
          <p:cNvPr id="12" name="Rectangle 11"/>
          <p:cNvSpPr/>
          <p:nvPr/>
        </p:nvSpPr>
        <p:spPr>
          <a:xfrm>
            <a:off x="10312400" y="2992083"/>
            <a:ext cx="1504950" cy="461665"/>
          </a:xfrm>
          <a:prstGeom prst="rect">
            <a:avLst/>
          </a:prstGeom>
        </p:spPr>
        <p:txBody>
          <a:bodyPr wrap="square">
            <a:spAutoFit/>
          </a:bodyPr>
          <a:lstStyle/>
          <a:p>
            <a:r>
              <a:rPr lang="fr-FR" sz="1200" dirty="0" smtClean="0">
                <a:solidFill>
                  <a:srgbClr val="000000"/>
                </a:solidFill>
                <a:effectLst/>
                <a:latin typeface="Times New Roman" panose="02020603050405020304" pitchFamily="18" charset="0"/>
                <a:cs typeface="Times New Roman" panose="02020603050405020304" pitchFamily="18" charset="0"/>
              </a:rPr>
              <a:t>Indisponibilité de certaines ressources</a:t>
            </a:r>
            <a:endParaRPr lang="fr-FR" sz="1200" dirty="0">
              <a:latin typeface="Times New Roman" panose="02020603050405020304" pitchFamily="18" charset="0"/>
              <a:cs typeface="Times New Roman" panose="02020603050405020304" pitchFamily="18" charset="0"/>
            </a:endParaRPr>
          </a:p>
        </p:txBody>
      </p:sp>
      <p:sp>
        <p:nvSpPr>
          <p:cNvPr id="13" name="Rectangle 12"/>
          <p:cNvSpPr/>
          <p:nvPr/>
        </p:nvSpPr>
        <p:spPr>
          <a:xfrm>
            <a:off x="10833100" y="2448402"/>
            <a:ext cx="1504950" cy="461665"/>
          </a:xfrm>
          <a:prstGeom prst="rect">
            <a:avLst/>
          </a:prstGeom>
        </p:spPr>
        <p:txBody>
          <a:bodyPr wrap="square">
            <a:spAutoFit/>
          </a:bodyPr>
          <a:lstStyle/>
          <a:p>
            <a:r>
              <a:rPr lang="fr-FR" sz="1200" dirty="0" smtClean="0">
                <a:solidFill>
                  <a:srgbClr val="000000"/>
                </a:solidFill>
                <a:effectLst/>
                <a:latin typeface="Times New Roman" panose="02020603050405020304" pitchFamily="18" charset="0"/>
                <a:cs typeface="Times New Roman" panose="02020603050405020304" pitchFamily="18" charset="0"/>
              </a:rPr>
              <a:t>Le manque d’intérêts de partie prenante</a:t>
            </a:r>
            <a:endParaRPr lang="fr-FR" sz="1200" dirty="0">
              <a:latin typeface="Times New Roman" panose="02020603050405020304" pitchFamily="18" charset="0"/>
              <a:cs typeface="Times New Roman" panose="02020603050405020304" pitchFamily="18" charset="0"/>
            </a:endParaRPr>
          </a:p>
        </p:txBody>
      </p:sp>
      <p:sp>
        <p:nvSpPr>
          <p:cNvPr id="14" name="Rectangle 13"/>
          <p:cNvSpPr/>
          <p:nvPr/>
        </p:nvSpPr>
        <p:spPr>
          <a:xfrm>
            <a:off x="2430456" y="67186"/>
            <a:ext cx="6415094" cy="53563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COMMENT FAIRE UNE ANALYSE SWOT?</a:t>
            </a:r>
            <a:endParaRPr lang="fr-FR" sz="2400" dirty="0"/>
          </a:p>
        </p:txBody>
      </p:sp>
      <p:graphicFrame>
        <p:nvGraphicFramePr>
          <p:cNvPr id="15" name="Tableau 14"/>
          <p:cNvGraphicFramePr>
            <a:graphicFrameLocks noGrp="1"/>
          </p:cNvGraphicFramePr>
          <p:nvPr>
            <p:extLst>
              <p:ext uri="{D42A27DB-BD31-4B8C-83A1-F6EECF244321}">
                <p14:modId xmlns:p14="http://schemas.microsoft.com/office/powerpoint/2010/main" val="3793474790"/>
              </p:ext>
            </p:extLst>
          </p:nvPr>
        </p:nvGraphicFramePr>
        <p:xfrm>
          <a:off x="4050902" y="2744147"/>
          <a:ext cx="3289300" cy="2194560"/>
        </p:xfrm>
        <a:graphic>
          <a:graphicData uri="http://schemas.openxmlformats.org/drawingml/2006/table">
            <a:tbl>
              <a:tblPr firstRow="1" bandRow="1">
                <a:tableStyleId>{5C22544A-7EE6-4342-B048-85BDC9FD1C3A}</a:tableStyleId>
              </a:tblPr>
              <a:tblGrid>
                <a:gridCol w="3289300"/>
              </a:tblGrid>
              <a:tr h="3405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smtClean="0">
                          <a:ln>
                            <a:noFill/>
                          </a:ln>
                          <a:solidFill>
                            <a:prstClr val="white"/>
                          </a:solidFill>
                          <a:effectLst/>
                          <a:uLnTx/>
                          <a:uFillTx/>
                          <a:latin typeface="+mn-lt"/>
                          <a:ea typeface="+mn-ea"/>
                          <a:cs typeface="+mn-cs"/>
                        </a:rPr>
                        <a:t>PESTEL</a:t>
                      </a:r>
                      <a:endParaRPr lang="fr-FR" dirty="0"/>
                    </a:p>
                  </a:txBody>
                  <a:tcPr/>
                </a:tc>
              </a:tr>
              <a:tr h="3405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Influences externes</a:t>
                      </a:r>
                      <a:endParaRPr lang="fr-FR" dirty="0"/>
                    </a:p>
                  </a:txBody>
                  <a:tcPr/>
                </a:tc>
              </a:tr>
              <a:tr h="340501">
                <a:tc>
                  <a:txBody>
                    <a:bodyPr/>
                    <a:lstStyle/>
                    <a:p>
                      <a:r>
                        <a:rPr lang="fr-FR" dirty="0" smtClean="0"/>
                        <a:t>Partenariats solides</a:t>
                      </a:r>
                      <a:endParaRPr lang="fr-FR" dirty="0"/>
                    </a:p>
                  </a:txBody>
                  <a:tcPr/>
                </a:tc>
              </a:tr>
              <a:tr h="340501">
                <a:tc>
                  <a:txBody>
                    <a:bodyPr/>
                    <a:lstStyle/>
                    <a:p>
                      <a:r>
                        <a:rPr lang="fr-FR" dirty="0" smtClean="0"/>
                        <a:t>Croissance soutenu</a:t>
                      </a:r>
                      <a:r>
                        <a:rPr lang="fr-FR" baseline="0" dirty="0" smtClean="0"/>
                        <a:t> du marché</a:t>
                      </a:r>
                      <a:endParaRPr lang="fr-FR" dirty="0"/>
                    </a:p>
                  </a:txBody>
                  <a:tcPr/>
                </a:tc>
              </a:tr>
              <a:tr h="3405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Concurrence rude</a:t>
                      </a:r>
                      <a:endParaRPr lang="fr-FR" dirty="0"/>
                    </a:p>
                  </a:txBody>
                  <a:tcPr/>
                </a:tc>
              </a:tr>
              <a:tr h="340501">
                <a:tc>
                  <a:txBody>
                    <a:bodyPr/>
                    <a:lstStyle/>
                    <a:p>
                      <a:pPr algn="l"/>
                      <a:r>
                        <a:rPr lang="fr-FR" dirty="0" smtClean="0"/>
                        <a:t>Complexité légale</a:t>
                      </a:r>
                      <a:endParaRPr lang="fr-FR" dirty="0"/>
                    </a:p>
                  </a:txBody>
                  <a:tcPr/>
                </a:tc>
              </a:tr>
            </a:tbl>
          </a:graphicData>
        </a:graphic>
      </p:graphicFrame>
    </p:spTree>
    <p:extLst>
      <p:ext uri="{BB962C8B-B14F-4D97-AF65-F5344CB8AC3E}">
        <p14:creationId xmlns:p14="http://schemas.microsoft.com/office/powerpoint/2010/main" val="1610686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139147571"/>
              </p:ext>
            </p:extLst>
          </p:nvPr>
        </p:nvGraphicFramePr>
        <p:xfrm>
          <a:off x="2463797" y="859050"/>
          <a:ext cx="5937252" cy="5524064"/>
        </p:xfrm>
        <a:graphic>
          <a:graphicData uri="http://schemas.openxmlformats.org/drawingml/2006/table">
            <a:tbl>
              <a:tblPr firstRow="1" bandRow="1">
                <a:tableStyleId>{5C22544A-7EE6-4342-B048-85BDC9FD1C3A}</a:tableStyleId>
              </a:tblPr>
              <a:tblGrid>
                <a:gridCol w="2968626"/>
                <a:gridCol w="2968626"/>
              </a:tblGrid>
              <a:tr h="403424">
                <a:tc gridSpan="2">
                  <a:txBody>
                    <a:bodyPr/>
                    <a:lstStyle/>
                    <a:p>
                      <a:pPr algn="ctr"/>
                      <a:r>
                        <a:rPr lang="fr-FR" sz="2000" dirty="0" smtClean="0">
                          <a:solidFill>
                            <a:srgbClr val="FF0000"/>
                          </a:solidFill>
                        </a:rPr>
                        <a:t>SYNTHESE SWOT</a:t>
                      </a:r>
                      <a:endParaRPr lang="fr-FR" sz="2000" dirty="0">
                        <a:solidFill>
                          <a:srgbClr val="FF0000"/>
                        </a:solidFill>
                      </a:endParaRPr>
                    </a:p>
                  </a:txBody>
                  <a:tcPr/>
                </a:tc>
                <a:tc hMerge="1">
                  <a:txBody>
                    <a:bodyPr/>
                    <a:lstStyle/>
                    <a:p>
                      <a:endParaRPr lang="fr-FR" dirty="0"/>
                    </a:p>
                  </a:txBody>
                  <a:tcPr/>
                </a:tc>
              </a:tr>
              <a:tr h="1489567">
                <a:tc>
                  <a:txBody>
                    <a:bodyPr/>
                    <a:lstStyle/>
                    <a:p>
                      <a:r>
                        <a:rPr lang="fr-FR" dirty="0" smtClean="0">
                          <a:solidFill>
                            <a:srgbClr val="FF0000"/>
                          </a:solidFill>
                        </a:rPr>
                        <a:t>FORCES</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dirty="0" smtClean="0"/>
                        <a:t>Retour sur investissement de 115%</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sz="1800" dirty="0" smtClean="0"/>
                        <a:t>Disponibilité des ressources</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sz="1800" dirty="0" smtClean="0"/>
                        <a:t>Gouvernance de projet</a:t>
                      </a:r>
                    </a:p>
                    <a:p>
                      <a:pPr marL="285750" marR="0" indent="-285750" algn="l" defTabSz="914400" rtl="0" eaLnBrk="1" fontAlgn="auto" latinLnBrk="0" hangingPunct="1">
                        <a:lnSpc>
                          <a:spcPct val="100000"/>
                        </a:lnSpc>
                        <a:spcBef>
                          <a:spcPts val="0"/>
                        </a:spcBef>
                        <a:spcAft>
                          <a:spcPts val="0"/>
                        </a:spcAft>
                        <a:buClrTx/>
                        <a:buSzTx/>
                        <a:buFontTx/>
                        <a:buChar char="-"/>
                        <a:tabLst/>
                        <a:defRPr/>
                      </a:pPr>
                      <a:endParaRPr lang="fr-FR" sz="1800" dirty="0" smtClean="0"/>
                    </a:p>
                    <a:p>
                      <a:endParaRPr lang="fr-FR" dirty="0">
                        <a:solidFill>
                          <a:srgbClr val="FF0000"/>
                        </a:solidFill>
                      </a:endParaRPr>
                    </a:p>
                  </a:txBody>
                  <a:tcPr/>
                </a:tc>
                <a:tc>
                  <a:txBody>
                    <a:bodyPr/>
                    <a:lstStyle/>
                    <a:p>
                      <a:r>
                        <a:rPr lang="fr-FR" dirty="0" smtClean="0">
                          <a:solidFill>
                            <a:srgbClr val="FF0000"/>
                          </a:solidFill>
                        </a:rPr>
                        <a:t>FAIBLISSES</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a:t>
                      </a:r>
                      <a:r>
                        <a:rPr lang="fr-FR" dirty="0" smtClean="0">
                          <a:solidFill>
                            <a:srgbClr val="FF0000"/>
                          </a:solidFill>
                        </a:rPr>
                        <a:t> </a:t>
                      </a:r>
                      <a:r>
                        <a:rPr lang="fr-FR" sz="1800" dirty="0" smtClean="0">
                          <a:solidFill>
                            <a:srgbClr val="000000"/>
                          </a:solidFill>
                          <a:effectLst/>
                          <a:latin typeface="Times New Roman" panose="02020603050405020304" pitchFamily="18" charset="0"/>
                          <a:cs typeface="Times New Roman" panose="02020603050405020304" pitchFamily="18" charset="0"/>
                        </a:rPr>
                        <a:t>Manque de visibilité sur le risque</a:t>
                      </a:r>
                      <a:endParaRPr lang="fr-FR" sz="1800" dirty="0" smtClean="0">
                        <a:latin typeface="Times New Roman" panose="02020603050405020304" pitchFamily="18" charset="0"/>
                        <a:cs typeface="Times New Roman" panose="02020603050405020304" pitchFamily="18" charset="0"/>
                      </a:endParaRP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sz="1800" dirty="0" smtClean="0">
                          <a:solidFill>
                            <a:srgbClr val="000000"/>
                          </a:solidFill>
                          <a:effectLst/>
                          <a:latin typeface="Times New Roman" panose="02020603050405020304" pitchFamily="18" charset="0"/>
                          <a:cs typeface="Times New Roman" panose="02020603050405020304" pitchFamily="18" charset="0"/>
                        </a:rPr>
                        <a:t>Le manque d’intérêts de partie prenante</a:t>
                      </a:r>
                    </a:p>
                    <a:p>
                      <a:pPr marL="285750" marR="0" indent="-285750" algn="l" defTabSz="914400" rtl="0" eaLnBrk="1" fontAlgn="auto" latinLnBrk="0" hangingPunct="1">
                        <a:lnSpc>
                          <a:spcPct val="100000"/>
                        </a:lnSpc>
                        <a:spcBef>
                          <a:spcPts val="0"/>
                        </a:spcBef>
                        <a:spcAft>
                          <a:spcPts val="0"/>
                        </a:spcAft>
                        <a:buClrTx/>
                        <a:buSzTx/>
                        <a:buFontTx/>
                        <a:buChar char="-"/>
                        <a:tabLst/>
                        <a:defRPr/>
                      </a:pPr>
                      <a:endParaRPr lang="fr-FR" sz="1800" dirty="0" smtClean="0">
                        <a:latin typeface="Times New Roman" panose="02020603050405020304" pitchFamily="18" charset="0"/>
                        <a:cs typeface="Times New Roman" panose="02020603050405020304" pitchFamily="18" charset="0"/>
                      </a:endParaRPr>
                    </a:p>
                    <a:p>
                      <a:r>
                        <a:rPr lang="fr-FR" sz="1800" kern="1200" dirty="0" smtClean="0">
                          <a:solidFill>
                            <a:srgbClr val="000000"/>
                          </a:solidFill>
                          <a:effectLst/>
                          <a:latin typeface="Times New Roman" panose="02020603050405020304" pitchFamily="18" charset="0"/>
                          <a:ea typeface="+mn-ea"/>
                          <a:cs typeface="Times New Roman" panose="02020603050405020304" pitchFamily="18" charset="0"/>
                        </a:rPr>
                        <a:t>- Indisponibilité</a:t>
                      </a:r>
                      <a:r>
                        <a:rPr lang="fr-FR" sz="1800" dirty="0" smtClean="0">
                          <a:solidFill>
                            <a:srgbClr val="000000"/>
                          </a:solidFill>
                          <a:effectLst/>
                          <a:latin typeface="Times New Roman" panose="02020603050405020304" pitchFamily="18" charset="0"/>
                          <a:cs typeface="Times New Roman" panose="02020603050405020304" pitchFamily="18" charset="0"/>
                        </a:rPr>
                        <a:t> de certaines ressources</a:t>
                      </a:r>
                      <a:endParaRPr lang="fr-FR" sz="1800" dirty="0" smtClean="0">
                        <a:latin typeface="Times New Roman" panose="02020603050405020304" pitchFamily="18" charset="0"/>
                        <a:cs typeface="Times New Roman" panose="02020603050405020304" pitchFamily="18" charset="0"/>
                      </a:endParaRPr>
                    </a:p>
                    <a:p>
                      <a:endParaRPr lang="fr-FR" dirty="0" smtClean="0">
                        <a:solidFill>
                          <a:srgbClr val="FF0000"/>
                        </a:solidFill>
                      </a:endParaRPr>
                    </a:p>
                    <a:p>
                      <a:endParaRPr lang="fr-FR" dirty="0" smtClean="0">
                        <a:solidFill>
                          <a:srgbClr val="FF0000"/>
                        </a:solidFill>
                      </a:endParaRPr>
                    </a:p>
                    <a:p>
                      <a:endParaRPr lang="fr-FR" dirty="0" smtClean="0">
                        <a:solidFill>
                          <a:srgbClr val="FF0000"/>
                        </a:solidFill>
                      </a:endParaRPr>
                    </a:p>
                    <a:p>
                      <a:endParaRPr lang="fr-FR" dirty="0">
                        <a:solidFill>
                          <a:srgbClr val="FF0000"/>
                        </a:solidFill>
                      </a:endParaRPr>
                    </a:p>
                  </a:txBody>
                  <a:tcPr/>
                </a:tc>
              </a:tr>
              <a:tr h="1210273">
                <a:tc>
                  <a:txBody>
                    <a:bodyPr/>
                    <a:lstStyle/>
                    <a:p>
                      <a:r>
                        <a:rPr lang="fr-FR" dirty="0" smtClean="0">
                          <a:solidFill>
                            <a:srgbClr val="FF0000"/>
                          </a:solidFill>
                        </a:rPr>
                        <a:t>OPPORTUNITÉS</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dirty="0" smtClean="0">
                          <a:solidFill>
                            <a:schemeClr val="tx1"/>
                          </a:solidFill>
                        </a:rPr>
                        <a:t>Partenariats solides</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fr-FR" dirty="0" smtClean="0"/>
                        <a:t>Croissance soutenu</a:t>
                      </a:r>
                      <a:r>
                        <a:rPr lang="fr-FR" baseline="0" dirty="0" smtClean="0"/>
                        <a:t> du marché</a:t>
                      </a:r>
                      <a:endParaRPr lang="fr-FR" dirty="0" smtClean="0"/>
                    </a:p>
                    <a:p>
                      <a:pPr marL="285750" indent="-285750">
                        <a:buFontTx/>
                        <a:buChar char="-"/>
                      </a:pPr>
                      <a:endParaRPr lang="fr-FR" dirty="0">
                        <a:solidFill>
                          <a:srgbClr val="FF0000"/>
                        </a:solidFill>
                      </a:endParaRPr>
                    </a:p>
                  </a:txBody>
                  <a:tcPr/>
                </a:tc>
                <a:tc>
                  <a:txBody>
                    <a:bodyPr/>
                    <a:lstStyle/>
                    <a:p>
                      <a:r>
                        <a:rPr lang="fr-FR" dirty="0" smtClean="0">
                          <a:solidFill>
                            <a:srgbClr val="FF0000"/>
                          </a:solidFill>
                        </a:rPr>
                        <a:t>MENACES</a:t>
                      </a:r>
                    </a:p>
                    <a:p>
                      <a:r>
                        <a:rPr lang="fr-FR" dirty="0" smtClean="0">
                          <a:solidFill>
                            <a:schemeClr val="tx1"/>
                          </a:solidFill>
                        </a:rPr>
                        <a:t>-</a:t>
                      </a:r>
                      <a:r>
                        <a:rPr lang="fr-FR" dirty="0" smtClean="0">
                          <a:solidFill>
                            <a:srgbClr val="FF0000"/>
                          </a:solidFill>
                        </a:rPr>
                        <a:t> </a:t>
                      </a:r>
                      <a:r>
                        <a:rPr lang="fr-FR" dirty="0" smtClean="0">
                          <a:solidFill>
                            <a:schemeClr val="tx1"/>
                          </a:solidFill>
                        </a:rPr>
                        <a:t>Les syndicats n’approuvent pas le projet</a:t>
                      </a:r>
                    </a:p>
                    <a:p>
                      <a:r>
                        <a:rPr lang="fr-FR" dirty="0" smtClean="0">
                          <a:solidFill>
                            <a:schemeClr val="tx1"/>
                          </a:solidFill>
                        </a:rPr>
                        <a:t>- Concurrence rude</a:t>
                      </a:r>
                    </a:p>
                    <a:p>
                      <a:endParaRPr lang="fr-FR" dirty="0" smtClean="0">
                        <a:solidFill>
                          <a:schemeClr val="tx1"/>
                        </a:solidFill>
                      </a:endParaRPr>
                    </a:p>
                    <a:p>
                      <a:endParaRPr lang="fr-FR" dirty="0">
                        <a:solidFill>
                          <a:schemeClr val="tx1"/>
                        </a:solidFill>
                      </a:endParaRPr>
                    </a:p>
                  </a:txBody>
                  <a:tcPr/>
                </a:tc>
              </a:tr>
            </a:tbl>
          </a:graphicData>
        </a:graphic>
      </p:graphicFrame>
    </p:spTree>
    <p:extLst>
      <p:ext uri="{BB962C8B-B14F-4D97-AF65-F5344CB8AC3E}">
        <p14:creationId xmlns:p14="http://schemas.microsoft.com/office/powerpoint/2010/main" val="289310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0456" y="602818"/>
            <a:ext cx="7323144" cy="53563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ETAPE 4: DÉFINIR DES ACTIONS PRIORITAIRES</a:t>
            </a:r>
            <a:endParaRPr lang="fr-FR" sz="2400" dirty="0"/>
          </a:p>
        </p:txBody>
      </p:sp>
      <p:sp>
        <p:nvSpPr>
          <p:cNvPr id="3" name="Rectangle 2"/>
          <p:cNvSpPr/>
          <p:nvPr/>
        </p:nvSpPr>
        <p:spPr>
          <a:xfrm>
            <a:off x="2430456" y="165100"/>
            <a:ext cx="7323144" cy="437718"/>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COMMENT DÉCLINER LE  SWOT EN ACTION?</a:t>
            </a:r>
            <a:endParaRPr lang="fr-FR" sz="2400" dirty="0"/>
          </a:p>
        </p:txBody>
      </p:sp>
      <p:sp>
        <p:nvSpPr>
          <p:cNvPr id="6" name="Ellipse 5"/>
          <p:cNvSpPr/>
          <p:nvPr/>
        </p:nvSpPr>
        <p:spPr>
          <a:xfrm>
            <a:off x="2324100" y="1576168"/>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S</a:t>
            </a:r>
            <a:endParaRPr lang="fr-FR" sz="3200" b="1" dirty="0">
              <a:solidFill>
                <a:srgbClr val="FF0000"/>
              </a:solidFill>
            </a:endParaRPr>
          </a:p>
        </p:txBody>
      </p:sp>
      <p:sp>
        <p:nvSpPr>
          <p:cNvPr id="8" name="Ellipse 7"/>
          <p:cNvSpPr/>
          <p:nvPr/>
        </p:nvSpPr>
        <p:spPr>
          <a:xfrm>
            <a:off x="2324100" y="2694632"/>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W</a:t>
            </a:r>
            <a:endParaRPr lang="fr-FR" sz="3200" b="1" dirty="0">
              <a:solidFill>
                <a:srgbClr val="FF0000"/>
              </a:solidFill>
            </a:endParaRPr>
          </a:p>
        </p:txBody>
      </p:sp>
      <p:sp>
        <p:nvSpPr>
          <p:cNvPr id="9" name="Ellipse 8"/>
          <p:cNvSpPr/>
          <p:nvPr/>
        </p:nvSpPr>
        <p:spPr>
          <a:xfrm>
            <a:off x="2324100" y="3830850"/>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O</a:t>
            </a:r>
            <a:endParaRPr lang="fr-FR" sz="3200" b="1" dirty="0">
              <a:solidFill>
                <a:srgbClr val="FF0000"/>
              </a:solidFill>
            </a:endParaRPr>
          </a:p>
        </p:txBody>
      </p:sp>
      <p:sp>
        <p:nvSpPr>
          <p:cNvPr id="10" name="Ellipse 9"/>
          <p:cNvSpPr/>
          <p:nvPr/>
        </p:nvSpPr>
        <p:spPr>
          <a:xfrm>
            <a:off x="2324100" y="4967068"/>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T</a:t>
            </a:r>
            <a:endParaRPr lang="fr-FR" sz="3200" b="1" dirty="0">
              <a:solidFill>
                <a:srgbClr val="FF0000"/>
              </a:solidFill>
            </a:endParaRPr>
          </a:p>
        </p:txBody>
      </p:sp>
      <p:sp>
        <p:nvSpPr>
          <p:cNvPr id="11" name="Ellipse 10"/>
          <p:cNvSpPr/>
          <p:nvPr/>
        </p:nvSpPr>
        <p:spPr>
          <a:xfrm>
            <a:off x="3873500" y="1576168"/>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rgbClr val="FF0000"/>
                </a:solidFill>
              </a:rPr>
              <a:t>T</a:t>
            </a:r>
          </a:p>
        </p:txBody>
      </p:sp>
      <p:sp>
        <p:nvSpPr>
          <p:cNvPr id="12" name="Ellipse 11"/>
          <p:cNvSpPr/>
          <p:nvPr/>
        </p:nvSpPr>
        <p:spPr>
          <a:xfrm>
            <a:off x="3873500" y="2694632"/>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O</a:t>
            </a:r>
            <a:endParaRPr lang="fr-FR" sz="3200" b="1" dirty="0">
              <a:solidFill>
                <a:srgbClr val="FF0000"/>
              </a:solidFill>
            </a:endParaRPr>
          </a:p>
        </p:txBody>
      </p:sp>
      <p:sp>
        <p:nvSpPr>
          <p:cNvPr id="13" name="Ellipse 12"/>
          <p:cNvSpPr/>
          <p:nvPr/>
        </p:nvSpPr>
        <p:spPr>
          <a:xfrm>
            <a:off x="3873500" y="3830850"/>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W</a:t>
            </a:r>
            <a:endParaRPr lang="fr-FR" sz="3200" b="1" dirty="0">
              <a:solidFill>
                <a:srgbClr val="FF0000"/>
              </a:solidFill>
            </a:endParaRPr>
          </a:p>
        </p:txBody>
      </p:sp>
      <p:sp>
        <p:nvSpPr>
          <p:cNvPr id="14" name="Ellipse 13"/>
          <p:cNvSpPr/>
          <p:nvPr/>
        </p:nvSpPr>
        <p:spPr>
          <a:xfrm>
            <a:off x="3873500" y="4967068"/>
            <a:ext cx="571500" cy="698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S</a:t>
            </a:r>
            <a:endParaRPr lang="fr-FR" sz="3200" b="1" dirty="0">
              <a:solidFill>
                <a:srgbClr val="FF0000"/>
              </a:solidFill>
            </a:endParaRPr>
          </a:p>
        </p:txBody>
      </p:sp>
      <p:sp>
        <p:nvSpPr>
          <p:cNvPr id="15" name="Rectangle 14"/>
          <p:cNvSpPr/>
          <p:nvPr/>
        </p:nvSpPr>
        <p:spPr>
          <a:xfrm>
            <a:off x="5422900" y="1806264"/>
            <a:ext cx="5715000" cy="1938992"/>
          </a:xfrm>
          <a:prstGeom prst="rect">
            <a:avLst/>
          </a:prstGeom>
          <a:ln w="28575">
            <a:noFill/>
          </a:ln>
        </p:spPr>
        <p:txBody>
          <a:bodyPr wrap="square">
            <a:spAutoFit/>
          </a:bodyPr>
          <a:lstStyle/>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S-O (opportunités et force)</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S-T (Menaces et Forces)</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W-O (Opportunités et Faiblisses)</a:t>
            </a:r>
          </a:p>
          <a:p>
            <a:pPr marL="342900" lvl="0" indent="-342900">
              <a:lnSpc>
                <a:spcPct val="150000"/>
              </a:lnSpc>
              <a:spcAft>
                <a:spcPts val="0"/>
              </a:spcAft>
              <a:buFont typeface="Symbol" panose="05050102010706020507" pitchFamily="18" charset="2"/>
              <a:buChar char=""/>
            </a:pPr>
            <a:r>
              <a:rPr lang="fr-FR" sz="2000" dirty="0" smtClean="0">
                <a:latin typeface="Times New Roman" panose="02020603050405020304" pitchFamily="18" charset="0"/>
                <a:ea typeface="Calibri" panose="020F0502020204030204" pitchFamily="34" charset="0"/>
                <a:cs typeface="Arial" panose="020B0604020202020204" pitchFamily="34" charset="0"/>
              </a:rPr>
              <a:t>W-T (Menaces et </a:t>
            </a:r>
            <a:r>
              <a:rPr lang="fr-FR" sz="2000" dirty="0" err="1" smtClean="0">
                <a:latin typeface="Times New Roman" panose="02020603050405020304" pitchFamily="18" charset="0"/>
                <a:ea typeface="Calibri" panose="020F0502020204030204" pitchFamily="34" charset="0"/>
                <a:cs typeface="Arial" panose="020B0604020202020204" pitchFamily="34" charset="0"/>
              </a:rPr>
              <a:t>Faiblaisses</a:t>
            </a:r>
            <a:r>
              <a:rPr lang="fr-FR" sz="2000" dirty="0" smtClean="0">
                <a:latin typeface="Times New Roman" panose="02020603050405020304" pitchFamily="18" charset="0"/>
                <a:ea typeface="Calibri" panose="020F0502020204030204" pitchFamily="34" charset="0"/>
                <a:cs typeface="Arial" panose="020B0604020202020204" pitchFamily="34" charset="0"/>
              </a:rPr>
              <a:t>)</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cxnSp>
        <p:nvCxnSpPr>
          <p:cNvPr id="17" name="Connecteur droit 16"/>
          <p:cNvCxnSpPr/>
          <p:nvPr/>
        </p:nvCxnSpPr>
        <p:spPr>
          <a:xfrm>
            <a:off x="2984500" y="1925418"/>
            <a:ext cx="7747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2984500" y="5298636"/>
            <a:ext cx="7747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a:off x="2984500" y="4213218"/>
            <a:ext cx="7747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a:off x="2984500" y="3038900"/>
            <a:ext cx="7747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3009900" y="2102771"/>
            <a:ext cx="762000" cy="7674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flipV="1">
            <a:off x="2984500" y="2116386"/>
            <a:ext cx="774700" cy="75381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3035300" y="3273180"/>
            <a:ext cx="762000" cy="7674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flipV="1">
            <a:off x="3009900" y="3286795"/>
            <a:ext cx="774700" cy="75381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3035300" y="4358597"/>
            <a:ext cx="762000" cy="7674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flipV="1">
            <a:off x="3009900" y="4372212"/>
            <a:ext cx="774700" cy="753814"/>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3" name="Rectangle à coins arrondis 22"/>
          <p:cNvSpPr/>
          <p:nvPr/>
        </p:nvSpPr>
        <p:spPr>
          <a:xfrm>
            <a:off x="8154677" y="4669048"/>
            <a:ext cx="2204173" cy="7358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dirty="0" smtClean="0">
              <a:solidFill>
                <a:schemeClr val="tx1"/>
              </a:solidFill>
            </a:endParaRPr>
          </a:p>
          <a:p>
            <a:pPr algn="ctr"/>
            <a:endParaRPr lang="fr-FR" sz="1600" dirty="0" smtClean="0">
              <a:solidFill>
                <a:schemeClr val="tx1"/>
              </a:solidFill>
            </a:endParaRPr>
          </a:p>
          <a:p>
            <a:pPr algn="ctr"/>
            <a:r>
              <a:rPr lang="fr-FR" sz="1600" dirty="0" smtClean="0">
                <a:solidFill>
                  <a:schemeClr val="tx1"/>
                </a:solidFill>
              </a:rPr>
              <a:t>THREATS</a:t>
            </a:r>
          </a:p>
          <a:p>
            <a:pPr algn="ctr"/>
            <a:r>
              <a:rPr lang="fr-FR" sz="1600" dirty="0">
                <a:latin typeface="Calibri" panose="020F0502020204030204" pitchFamily="34" charset="0"/>
                <a:ea typeface="Calibri" panose="020F0502020204030204" pitchFamily="34" charset="0"/>
                <a:cs typeface="Arial" panose="020B0604020202020204" pitchFamily="34" charset="0"/>
              </a:rPr>
              <a:t>menaces</a:t>
            </a:r>
          </a:p>
          <a:p>
            <a:pPr algn="ctr"/>
            <a:endParaRPr lang="fr-FR" sz="2400" dirty="0" smtClean="0">
              <a:solidFill>
                <a:schemeClr val="tx1"/>
              </a:solidFill>
            </a:endParaRPr>
          </a:p>
          <a:p>
            <a:pPr algn="ctr"/>
            <a:endParaRPr lang="fr-FR" sz="2400" dirty="0" smtClean="0">
              <a:solidFill>
                <a:schemeClr val="tx1"/>
              </a:solidFill>
            </a:endParaRPr>
          </a:p>
        </p:txBody>
      </p:sp>
      <p:sp>
        <p:nvSpPr>
          <p:cNvPr id="25" name="Rectangle à coins arrondis 24"/>
          <p:cNvSpPr/>
          <p:nvPr/>
        </p:nvSpPr>
        <p:spPr>
          <a:xfrm>
            <a:off x="8167378" y="3933172"/>
            <a:ext cx="2204173" cy="735877"/>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solidFill>
                  <a:srgbClr val="FF0000"/>
                </a:solidFill>
              </a:rPr>
              <a:t>WEAKNESS</a:t>
            </a:r>
          </a:p>
          <a:p>
            <a:pPr algn="ctr"/>
            <a:r>
              <a:rPr lang="fr-FR" sz="1600" dirty="0" smtClean="0">
                <a:latin typeface="Calibri" panose="020F0502020204030204" pitchFamily="34" charset="0"/>
                <a:ea typeface="Calibri" panose="020F0502020204030204" pitchFamily="34" charset="0"/>
                <a:cs typeface="Arial" panose="020B0604020202020204" pitchFamily="34" charset="0"/>
              </a:rPr>
              <a:t>faiblesses</a:t>
            </a:r>
            <a:endParaRPr lang="fr-FR" sz="1600" dirty="0" smtClean="0">
              <a:solidFill>
                <a:srgbClr val="FF0000"/>
              </a:solidFill>
            </a:endParaRPr>
          </a:p>
        </p:txBody>
      </p:sp>
      <p:sp>
        <p:nvSpPr>
          <p:cNvPr id="26" name="Rectangle à coins arrondis 25"/>
          <p:cNvSpPr/>
          <p:nvPr/>
        </p:nvSpPr>
        <p:spPr>
          <a:xfrm>
            <a:off x="6060201" y="3933172"/>
            <a:ext cx="2107177" cy="735877"/>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solidFill>
                  <a:srgbClr val="FF0000"/>
                </a:solidFill>
              </a:rPr>
              <a:t>STRENGTHS</a:t>
            </a:r>
          </a:p>
          <a:p>
            <a:pPr algn="ctr"/>
            <a:r>
              <a:rPr lang="fr-FR" sz="1600" dirty="0" smtClean="0">
                <a:latin typeface="Calibri" panose="020F0502020204030204" pitchFamily="34" charset="0"/>
                <a:ea typeface="Calibri" panose="020F0502020204030204" pitchFamily="34" charset="0"/>
                <a:cs typeface="Arial" panose="020B0604020202020204" pitchFamily="34" charset="0"/>
              </a:rPr>
              <a:t>Forces</a:t>
            </a:r>
            <a:endParaRPr lang="fr-FR" sz="1600" dirty="0" smtClean="0">
              <a:solidFill>
                <a:srgbClr val="FF0000"/>
              </a:solidFill>
            </a:endParaRPr>
          </a:p>
        </p:txBody>
      </p:sp>
      <p:sp>
        <p:nvSpPr>
          <p:cNvPr id="27" name="Rectangle à coins arrondis 26"/>
          <p:cNvSpPr/>
          <p:nvPr/>
        </p:nvSpPr>
        <p:spPr>
          <a:xfrm>
            <a:off x="6047501" y="4669049"/>
            <a:ext cx="2107176" cy="7358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schemeClr val="tx1"/>
              </a:solidFill>
            </a:endParaRPr>
          </a:p>
          <a:p>
            <a:pPr algn="ctr"/>
            <a:r>
              <a:rPr lang="fr-FR" sz="1600" dirty="0" smtClean="0">
                <a:solidFill>
                  <a:schemeClr val="tx1"/>
                </a:solidFill>
              </a:rPr>
              <a:t>OPPORTUNITIES</a:t>
            </a:r>
          </a:p>
          <a:p>
            <a:pPr algn="ctr"/>
            <a:r>
              <a:rPr lang="fr-FR" sz="1600" dirty="0">
                <a:latin typeface="Calibri" panose="020F0502020204030204" pitchFamily="34" charset="0"/>
                <a:ea typeface="Calibri" panose="020F0502020204030204" pitchFamily="34" charset="0"/>
                <a:cs typeface="Arial" panose="020B0604020202020204" pitchFamily="34" charset="0"/>
              </a:rPr>
              <a:t>opportunités</a:t>
            </a:r>
            <a:endParaRPr lang="fr-FR" sz="1600" dirty="0" smtClean="0">
              <a:solidFill>
                <a:schemeClr val="tx1"/>
              </a:solidFill>
            </a:endParaRPr>
          </a:p>
          <a:p>
            <a:pPr algn="ctr"/>
            <a:endParaRPr lang="fr-FR" sz="2400" dirty="0" smtClean="0">
              <a:solidFill>
                <a:schemeClr val="tx1"/>
              </a:solidFill>
            </a:endParaRPr>
          </a:p>
        </p:txBody>
      </p:sp>
    </p:spTree>
    <p:extLst>
      <p:ext uri="{BB962C8B-B14F-4D97-AF65-F5344CB8AC3E}">
        <p14:creationId xmlns:p14="http://schemas.microsoft.com/office/powerpoint/2010/main" val="1878167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89156" y="209118"/>
            <a:ext cx="7323144" cy="53563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ETAPE 4: DÉFINIR DES ACTIONS PRIORITAIRES</a:t>
            </a:r>
            <a:endParaRPr lang="fr-FR" sz="2400" dirty="0"/>
          </a:p>
        </p:txBody>
      </p:sp>
      <p:graphicFrame>
        <p:nvGraphicFramePr>
          <p:cNvPr id="5" name="Diagramme 4"/>
          <p:cNvGraphicFramePr/>
          <p:nvPr>
            <p:extLst>
              <p:ext uri="{D42A27DB-BD31-4B8C-83A1-F6EECF244321}">
                <p14:modId xmlns:p14="http://schemas.microsoft.com/office/powerpoint/2010/main" val="4157759174"/>
              </p:ext>
            </p:extLst>
          </p:nvPr>
        </p:nvGraphicFramePr>
        <p:xfrm>
          <a:off x="4212428" y="1828800"/>
          <a:ext cx="3276600" cy="3509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317500" y="841064"/>
            <a:ext cx="5715000" cy="1569660"/>
          </a:xfrm>
          <a:prstGeom prst="rect">
            <a:avLst/>
          </a:prstGeom>
          <a:ln w="28575">
            <a:noFill/>
          </a:ln>
        </p:spPr>
        <p:txBody>
          <a:bodyPr wrap="square">
            <a:spAutoFit/>
          </a:bodyPr>
          <a:lstStyle/>
          <a:p>
            <a:pPr lvl="0">
              <a:lnSpc>
                <a:spcPct val="150000"/>
              </a:lnSpc>
              <a:spcAft>
                <a:spcPts val="0"/>
              </a:spcAft>
            </a:pPr>
            <a:r>
              <a:rPr lang="fr-FR" sz="2400" b="1" dirty="0" smtClean="0">
                <a:solidFill>
                  <a:srgbClr val="FFC000"/>
                </a:solidFill>
                <a:latin typeface="Calibri" panose="020F0502020204030204" pitchFamily="34" charset="0"/>
                <a:ea typeface="Calibri" panose="020F0502020204030204" pitchFamily="34" charset="0"/>
                <a:cs typeface="Arial" panose="020B0604020202020204" pitchFamily="34" charset="0"/>
              </a:rPr>
              <a:t>FORCES X OPPORTUNITÉS (SO)</a:t>
            </a:r>
          </a:p>
          <a:p>
            <a:pPr lvl="0">
              <a:lnSpc>
                <a:spcPct val="150000"/>
              </a:lnSpc>
              <a:spcAft>
                <a:spcPts val="0"/>
              </a:spcAft>
            </a:pPr>
            <a:r>
              <a:rPr lang="fr-FR" sz="2000" dirty="0" smtClean="0">
                <a:latin typeface="Calibri" panose="020F0502020204030204" pitchFamily="34" charset="0"/>
                <a:ea typeface="Calibri" panose="020F0502020204030204" pitchFamily="34" charset="0"/>
                <a:cs typeface="Arial" panose="020B0604020202020204" pitchFamily="34" charset="0"/>
              </a:rPr>
              <a:t>S’appuyer sur les forces pour mieux saisir les opportunités.</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6997700" y="841064"/>
            <a:ext cx="4965700" cy="1569660"/>
          </a:xfrm>
          <a:prstGeom prst="rect">
            <a:avLst/>
          </a:prstGeom>
          <a:ln w="28575">
            <a:noFill/>
          </a:ln>
        </p:spPr>
        <p:txBody>
          <a:bodyPr wrap="square">
            <a:spAutoFit/>
          </a:bodyPr>
          <a:lstStyle/>
          <a:p>
            <a:pPr lvl="0">
              <a:lnSpc>
                <a:spcPct val="150000"/>
              </a:lnSpc>
              <a:spcAft>
                <a:spcPts val="0"/>
              </a:spcAft>
            </a:pPr>
            <a:r>
              <a:rPr lang="fr-FR" sz="2400" b="1" dirty="0" smtClean="0">
                <a:solidFill>
                  <a:srgbClr val="92D050"/>
                </a:solidFill>
                <a:latin typeface="Calibri" panose="020F0502020204030204" pitchFamily="34" charset="0"/>
                <a:ea typeface="Calibri" panose="020F0502020204030204" pitchFamily="34" charset="0"/>
                <a:cs typeface="Arial" panose="020B0604020202020204" pitchFamily="34" charset="0"/>
              </a:rPr>
              <a:t>FORCES X MENACES (ST)</a:t>
            </a:r>
          </a:p>
          <a:p>
            <a:pPr lvl="0">
              <a:lnSpc>
                <a:spcPct val="150000"/>
              </a:lnSpc>
              <a:spcAft>
                <a:spcPts val="0"/>
              </a:spcAft>
            </a:pPr>
            <a:r>
              <a:rPr lang="fr-FR" sz="2000" dirty="0" smtClean="0">
                <a:latin typeface="Calibri" panose="020F0502020204030204" pitchFamily="34" charset="0"/>
                <a:ea typeface="Calibri" panose="020F0502020204030204" pitchFamily="34" charset="0"/>
                <a:cs typeface="Arial" panose="020B0604020202020204" pitchFamily="34" charset="0"/>
              </a:rPr>
              <a:t>Utiliser vos forces pour contrer ou minimiser les menaces.</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215900" y="4854264"/>
            <a:ext cx="4965700" cy="2031325"/>
          </a:xfrm>
          <a:prstGeom prst="rect">
            <a:avLst/>
          </a:prstGeom>
          <a:ln w="28575">
            <a:noFill/>
          </a:ln>
        </p:spPr>
        <p:txBody>
          <a:bodyPr wrap="square">
            <a:spAutoFit/>
          </a:bodyPr>
          <a:lstStyle/>
          <a:p>
            <a:pPr lvl="0">
              <a:lnSpc>
                <a:spcPct val="150000"/>
              </a:lnSpc>
              <a:spcAft>
                <a:spcPts val="0"/>
              </a:spcAft>
            </a:pPr>
            <a:r>
              <a:rPr lang="fr-FR" sz="2400" b="1" dirty="0" smtClean="0">
                <a:solidFill>
                  <a:srgbClr val="FF0000"/>
                </a:solidFill>
                <a:latin typeface="Calibri" panose="020F0502020204030204" pitchFamily="34" charset="0"/>
                <a:ea typeface="Calibri" panose="020F0502020204030204" pitchFamily="34" charset="0"/>
                <a:cs typeface="Arial" panose="020B0604020202020204" pitchFamily="34" charset="0"/>
              </a:rPr>
              <a:t>FAIBLAISES X OPPORTUNITÉS (WO)</a:t>
            </a:r>
            <a:endParaRPr lang="fr-FR" sz="24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lvl="0">
              <a:lnSpc>
                <a:spcPct val="150000"/>
              </a:lnSpc>
              <a:spcAft>
                <a:spcPts val="0"/>
              </a:spcAft>
            </a:pPr>
            <a:r>
              <a:rPr lang="fr-FR" sz="2000" dirty="0" smtClean="0">
                <a:latin typeface="Calibri" panose="020F0502020204030204" pitchFamily="34" charset="0"/>
                <a:ea typeface="Calibri" panose="020F0502020204030204" pitchFamily="34" charset="0"/>
                <a:cs typeface="Arial" panose="020B0604020202020204" pitchFamily="34" charset="0"/>
              </a:rPr>
              <a:t>Savoir si vous pouvez améliorer vos capacités ou  développer vos capacités pour saisir ces opportunités.</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7137400" y="4943164"/>
            <a:ext cx="4965700" cy="1107996"/>
          </a:xfrm>
          <a:prstGeom prst="rect">
            <a:avLst/>
          </a:prstGeom>
          <a:ln w="28575">
            <a:noFill/>
          </a:ln>
        </p:spPr>
        <p:txBody>
          <a:bodyPr wrap="square">
            <a:spAutoFit/>
          </a:bodyPr>
          <a:lstStyle/>
          <a:p>
            <a:pPr lvl="0">
              <a:lnSpc>
                <a:spcPct val="150000"/>
              </a:lnSpc>
              <a:spcAft>
                <a:spcPts val="0"/>
              </a:spcAft>
            </a:pPr>
            <a:r>
              <a:rPr lang="fr-FR" sz="2400" b="1" dirty="0" smtClean="0">
                <a:solidFill>
                  <a:schemeClr val="accent1">
                    <a:lumMod val="75000"/>
                  </a:schemeClr>
                </a:solidFill>
                <a:latin typeface="Calibri" panose="020F0502020204030204" pitchFamily="34" charset="0"/>
                <a:ea typeface="Calibri" panose="020F0502020204030204" pitchFamily="34" charset="0"/>
                <a:cs typeface="Arial" panose="020B0604020202020204" pitchFamily="34" charset="0"/>
              </a:rPr>
              <a:t>FAIBLAISES X OPPORTUNITÉS (WT)</a:t>
            </a:r>
            <a:endParaRPr lang="fr-FR" sz="2400" b="1" dirty="0">
              <a:solidFill>
                <a:schemeClr val="accent1">
                  <a:lumMod val="75000"/>
                </a:schemeClr>
              </a:solidFill>
              <a:latin typeface="Calibri" panose="020F0502020204030204" pitchFamily="34" charset="0"/>
              <a:ea typeface="Calibri" panose="020F0502020204030204" pitchFamily="34" charset="0"/>
              <a:cs typeface="Arial" panose="020B0604020202020204" pitchFamily="34" charset="0"/>
            </a:endParaRPr>
          </a:p>
          <a:p>
            <a:pPr lvl="0">
              <a:lnSpc>
                <a:spcPct val="150000"/>
              </a:lnSpc>
              <a:spcAft>
                <a:spcPts val="0"/>
              </a:spcAft>
            </a:pPr>
            <a:r>
              <a:rPr lang="fr-FR" sz="2000" dirty="0" smtClean="0">
                <a:latin typeface="Calibri" panose="020F0502020204030204" pitchFamily="34" charset="0"/>
                <a:ea typeface="Calibri" panose="020F0502020204030204" pitchFamily="34" charset="0"/>
                <a:cs typeface="Arial" panose="020B0604020202020204" pitchFamily="34" charset="0"/>
              </a:rPr>
              <a:t>Anticiper les risques, les gérer et les surveiller.</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93253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408356" y="181486"/>
            <a:ext cx="4478344" cy="53563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0000"/>
                </a:solidFill>
                <a:latin typeface="Times New Roman" panose="02020603050405020304" pitchFamily="18" charset="0"/>
                <a:cs typeface="Times New Roman" panose="02020603050405020304" pitchFamily="18" charset="0"/>
              </a:rPr>
              <a:t>LA MÉTHODE PESTEL</a:t>
            </a:r>
            <a:endParaRPr lang="fr-FR" sz="2400" dirty="0"/>
          </a:p>
        </p:txBody>
      </p:sp>
      <p:sp>
        <p:nvSpPr>
          <p:cNvPr id="4" name="Rectangle 3"/>
          <p:cNvSpPr/>
          <p:nvPr/>
        </p:nvSpPr>
        <p:spPr>
          <a:xfrm>
            <a:off x="1124342" y="1092200"/>
            <a:ext cx="9924658" cy="1323439"/>
          </a:xfrm>
          <a:prstGeom prst="rect">
            <a:avLst/>
          </a:prstGeom>
        </p:spPr>
        <p:txBody>
          <a:bodyPr wrap="square">
            <a:spAutoFit/>
          </a:bodyPr>
          <a:lstStyle/>
          <a:p>
            <a:pPr algn="just"/>
            <a:r>
              <a:rPr lang="fr-FR" sz="2000" dirty="0">
                <a:latin typeface="Times New Roman" panose="02020603050405020304" pitchFamily="18" charset="0"/>
                <a:cs typeface="Times New Roman" panose="02020603050405020304" pitchFamily="18" charset="0"/>
              </a:rPr>
              <a:t>L’analyse PESTEL, également appelée méthode ou modèle PESTEL, est un outil d’analyse stratégique qui vous permet d’identifier les facteurs externes (opportunités et menaces) qui peuvent avoir un impact, positif ou négatif, sur votre entreprise. Il fournit un point de vue global sur l’environnement de votre entreprise</a:t>
            </a:r>
          </a:p>
        </p:txBody>
      </p:sp>
      <p:pic>
        <p:nvPicPr>
          <p:cNvPr id="7" name="Image 6"/>
          <p:cNvPicPr>
            <a:picLocks noChangeAspect="1"/>
          </p:cNvPicPr>
          <p:nvPr/>
        </p:nvPicPr>
        <p:blipFill rotWithShape="1">
          <a:blip r:embed="rId2">
            <a:extLst>
              <a:ext uri="{28A0092B-C50C-407E-A947-70E740481C1C}">
                <a14:useLocalDpi xmlns:a14="http://schemas.microsoft.com/office/drawing/2010/main" val="0"/>
              </a:ext>
            </a:extLst>
          </a:blip>
          <a:srcRect r="5112" b="15682"/>
          <a:stretch/>
        </p:blipFill>
        <p:spPr>
          <a:xfrm>
            <a:off x="3105542" y="2415639"/>
            <a:ext cx="4781158" cy="3806825"/>
          </a:xfrm>
          <a:prstGeom prst="rect">
            <a:avLst/>
          </a:prstGeom>
        </p:spPr>
      </p:pic>
    </p:spTree>
    <p:extLst>
      <p:ext uri="{BB962C8B-B14F-4D97-AF65-F5344CB8AC3E}">
        <p14:creationId xmlns:p14="http://schemas.microsoft.com/office/powerpoint/2010/main" val="1094836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analyse PESTEL : définition, utilité &amp; exemp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908" y="1170379"/>
            <a:ext cx="10533585" cy="381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1649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640918"/>
            <a:ext cx="11417300" cy="4524315"/>
          </a:xfrm>
          <a:prstGeom prst="rect">
            <a:avLst/>
          </a:prstGeom>
        </p:spPr>
        <p:txBody>
          <a:bodyPr wrap="square">
            <a:spAutoFit/>
          </a:bodyPr>
          <a:lstStyle/>
          <a:p>
            <a:pPr>
              <a:lnSpc>
                <a:spcPct val="150000"/>
              </a:lnSpc>
            </a:pPr>
            <a:r>
              <a:rPr lang="fr-FR" sz="2400" dirty="0" smtClean="0">
                <a:solidFill>
                  <a:srgbClr val="000000"/>
                </a:solidFill>
                <a:latin typeface="Times New Roman" panose="02020603050405020304" pitchFamily="18" charset="0"/>
              </a:rPr>
              <a:t>La </a:t>
            </a:r>
            <a:r>
              <a:rPr lang="fr-FR" sz="2400" dirty="0">
                <a:solidFill>
                  <a:srgbClr val="000000"/>
                </a:solidFill>
                <a:latin typeface="Times New Roman" panose="02020603050405020304" pitchFamily="18" charset="0"/>
              </a:rPr>
              <a:t>phase de traitement des risques vise à mettre en place un plan d’action et </a:t>
            </a:r>
            <a:r>
              <a:rPr lang="fr-FR" sz="2400" dirty="0" smtClean="0">
                <a:solidFill>
                  <a:srgbClr val="000000"/>
                </a:solidFill>
                <a:latin typeface="Times New Roman" panose="02020603050405020304" pitchFamily="18" charset="0"/>
              </a:rPr>
              <a:t>établir </a:t>
            </a:r>
            <a:r>
              <a:rPr lang="fr-FR" sz="2400" dirty="0">
                <a:solidFill>
                  <a:srgbClr val="000000"/>
                </a:solidFill>
                <a:latin typeface="Times New Roman" panose="02020603050405020304" pitchFamily="18" charset="0"/>
              </a:rPr>
              <a:t>les mesures de mitigation qui permettront de diminuer les risques identifiés et notamment les risques inacceptables et majeurs. Ultimement, les mesures de mitigation viseront à réduire la probabilité de survenance du risque dans ce cas-là on parle du système de précaution d’une part, d’une part de réduire la gravité du risque on parle du système de protection. On parle du transfert du risque à un intervenant externe (par ex Assureur) lorsqu’on augmente le domaine d’acceptation du </a:t>
            </a:r>
            <a:r>
              <a:rPr lang="fr-FR" sz="2400" dirty="0" smtClean="0">
                <a:solidFill>
                  <a:srgbClr val="000000"/>
                </a:solidFill>
                <a:latin typeface="Times New Roman" panose="02020603050405020304" pitchFamily="18" charset="0"/>
              </a:rPr>
              <a:t>risque (</a:t>
            </a:r>
            <a:r>
              <a:rPr lang="fr-FR" sz="2400" dirty="0" smtClean="0">
                <a:latin typeface="Times New Roman" panose="02020603050405020304" pitchFamily="18" charset="0"/>
                <a:cs typeface="Times New Roman" panose="02020603050405020304" pitchFamily="18" charset="0"/>
              </a:rPr>
              <a:t>EL HSSINI &amp; BENTAHAR, 2015)</a:t>
            </a:r>
            <a:r>
              <a:rPr lang="fr-FR" sz="2400" dirty="0" smtClean="0">
                <a:solidFill>
                  <a:srgbClr val="000000"/>
                </a:solidFill>
                <a:latin typeface="Times New Roman" panose="02020603050405020304" pitchFamily="18" charset="0"/>
              </a:rPr>
              <a:t>.</a:t>
            </a:r>
            <a:r>
              <a:rPr lang="fr-FR" sz="2400" dirty="0" smtClean="0"/>
              <a:t> </a:t>
            </a:r>
            <a:r>
              <a:rPr lang="fr-FR" sz="2400" dirty="0"/>
              <a:t/>
            </a:r>
            <a:br>
              <a:rPr lang="fr-FR" sz="2400" dirty="0"/>
            </a:br>
            <a:endParaRPr lang="fr-FR" sz="2400" dirty="0"/>
          </a:p>
        </p:txBody>
      </p:sp>
      <p:sp>
        <p:nvSpPr>
          <p:cNvPr id="5" name="Rectangle 4"/>
          <p:cNvSpPr/>
          <p:nvPr/>
        </p:nvSpPr>
        <p:spPr>
          <a:xfrm>
            <a:off x="233356" y="105286"/>
            <a:ext cx="4478344" cy="5356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70C0"/>
                </a:solidFill>
                <a:latin typeface="Times New Roman" panose="02020603050405020304" pitchFamily="18" charset="0"/>
              </a:rPr>
              <a:t>TRAITEMENT DES RISQUES</a:t>
            </a:r>
            <a:endParaRPr lang="fr-FR" sz="2400" dirty="0">
              <a:solidFill>
                <a:srgbClr val="0070C0"/>
              </a:solidFill>
            </a:endParaRPr>
          </a:p>
        </p:txBody>
      </p:sp>
    </p:spTree>
    <p:extLst>
      <p:ext uri="{BB962C8B-B14F-4D97-AF65-F5344CB8AC3E}">
        <p14:creationId xmlns:p14="http://schemas.microsoft.com/office/powerpoint/2010/main" val="827485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2300" y="952500"/>
            <a:ext cx="8521700" cy="1754326"/>
          </a:xfrm>
          <a:prstGeom prst="rect">
            <a:avLst/>
          </a:prstGeom>
        </p:spPr>
        <p:txBody>
          <a:bodyPr wrap="square">
            <a:spAutoFit/>
          </a:bodyPr>
          <a:lstStyle/>
          <a:p>
            <a:r>
              <a:rPr lang="fr-FR" dirty="0" smtClean="0">
                <a:solidFill>
                  <a:srgbClr val="000000"/>
                </a:solidFill>
                <a:latin typeface="Times New Roman" panose="02020603050405020304" pitchFamily="18" charset="0"/>
              </a:rPr>
              <a:t>Pour </a:t>
            </a:r>
            <a:r>
              <a:rPr lang="fr-FR" dirty="0">
                <a:solidFill>
                  <a:srgbClr val="000000"/>
                </a:solidFill>
                <a:latin typeface="Times New Roman" panose="02020603050405020304" pitchFamily="18" charset="0"/>
              </a:rPr>
              <a:t>identifier les risques on se base sur 4 éléments [Desroches et al. 2007] :</a:t>
            </a:r>
          </a:p>
          <a:p>
            <a:r>
              <a:rPr lang="fr-FR" dirty="0">
                <a:solidFill>
                  <a:srgbClr val="000000"/>
                </a:solidFill>
                <a:latin typeface="Wingdings" panose="05000000000000000000" pitchFamily="2" charset="2"/>
              </a:rPr>
              <a:t> </a:t>
            </a:r>
            <a:r>
              <a:rPr lang="fr-FR" dirty="0">
                <a:solidFill>
                  <a:srgbClr val="000000"/>
                </a:solidFill>
                <a:latin typeface="Times New Roman" panose="02020603050405020304" pitchFamily="18" charset="0"/>
              </a:rPr>
              <a:t>Se souvenir du passé et imaginer les risques potentiels (ce qu’on appelle REX)</a:t>
            </a:r>
          </a:p>
          <a:p>
            <a:r>
              <a:rPr lang="fr-FR" dirty="0">
                <a:solidFill>
                  <a:srgbClr val="000000"/>
                </a:solidFill>
                <a:latin typeface="Wingdings" panose="05000000000000000000" pitchFamily="2" charset="2"/>
              </a:rPr>
              <a:t> </a:t>
            </a:r>
            <a:r>
              <a:rPr lang="fr-FR" dirty="0">
                <a:solidFill>
                  <a:srgbClr val="000000"/>
                </a:solidFill>
                <a:latin typeface="Times New Roman" panose="02020603050405020304" pitchFamily="18" charset="0"/>
              </a:rPr>
              <a:t>Se demander, pour chaque typologie du risque, quel risque pourrait survenir</a:t>
            </a:r>
          </a:p>
          <a:p>
            <a:r>
              <a:rPr lang="fr-FR" dirty="0">
                <a:solidFill>
                  <a:srgbClr val="000000"/>
                </a:solidFill>
                <a:latin typeface="Wingdings" panose="05000000000000000000" pitchFamily="2" charset="2"/>
              </a:rPr>
              <a:t> </a:t>
            </a:r>
            <a:r>
              <a:rPr lang="fr-FR" dirty="0">
                <a:solidFill>
                  <a:srgbClr val="000000"/>
                </a:solidFill>
                <a:latin typeface="Times New Roman" panose="02020603050405020304" pitchFamily="18" charset="0"/>
              </a:rPr>
              <a:t>Formuler le risque de façons précise (qualification du risque par rapport à l’activité ou</a:t>
            </a:r>
          </a:p>
          <a:p>
            <a:r>
              <a:rPr lang="fr-FR" dirty="0">
                <a:solidFill>
                  <a:srgbClr val="000000"/>
                </a:solidFill>
                <a:latin typeface="Times New Roman" panose="02020603050405020304" pitchFamily="18" charset="0"/>
              </a:rPr>
              <a:t>à l’objectif sur lesquels il porte)</a:t>
            </a:r>
          </a:p>
          <a:p>
            <a:r>
              <a:rPr lang="fr-FR" dirty="0">
                <a:solidFill>
                  <a:srgbClr val="000000"/>
                </a:solidFill>
                <a:latin typeface="Wingdings" panose="05000000000000000000" pitchFamily="2" charset="2"/>
              </a:rPr>
              <a:t> </a:t>
            </a:r>
            <a:r>
              <a:rPr lang="fr-FR" dirty="0">
                <a:solidFill>
                  <a:srgbClr val="000000"/>
                </a:solidFill>
                <a:latin typeface="Times New Roman" panose="02020603050405020304" pitchFamily="18" charset="0"/>
              </a:rPr>
              <a:t>Faire abstraction des actions de maîtrise </a:t>
            </a:r>
            <a:r>
              <a:rPr lang="fr-FR" dirty="0" smtClean="0">
                <a:solidFill>
                  <a:srgbClr val="000000"/>
                </a:solidFill>
                <a:latin typeface="Times New Roman" panose="02020603050405020304" pitchFamily="18" charset="0"/>
              </a:rPr>
              <a:t>existantes</a:t>
            </a:r>
            <a:endParaRPr lang="fr-FR" dirty="0">
              <a:solidFill>
                <a:srgbClr val="000000"/>
              </a:solidFill>
              <a:latin typeface="Times New Roman" panose="02020603050405020304" pitchFamily="18" charset="0"/>
            </a:endParaRPr>
          </a:p>
        </p:txBody>
      </p:sp>
      <p:sp>
        <p:nvSpPr>
          <p:cNvPr id="5" name="Rectangle 4"/>
          <p:cNvSpPr/>
          <p:nvPr/>
        </p:nvSpPr>
        <p:spPr>
          <a:xfrm>
            <a:off x="508939" y="490835"/>
            <a:ext cx="4711098" cy="461665"/>
          </a:xfrm>
          <a:prstGeom prst="rect">
            <a:avLst/>
          </a:prstGeom>
        </p:spPr>
        <p:txBody>
          <a:bodyPr wrap="none">
            <a:spAutoFit/>
          </a:bodyPr>
          <a:lstStyle/>
          <a:p>
            <a:r>
              <a:rPr lang="fr-FR" sz="2400" dirty="0" smtClean="0">
                <a:solidFill>
                  <a:srgbClr val="0070C0"/>
                </a:solidFill>
                <a:latin typeface="Times New Roman" panose="02020603050405020304" pitchFamily="18" charset="0"/>
              </a:rPr>
              <a:t>IDENTIFICATION DES RISQUES </a:t>
            </a:r>
            <a:endParaRPr lang="fr-FR" sz="2400" dirty="0">
              <a:solidFill>
                <a:srgbClr val="0070C0"/>
              </a:solidFill>
            </a:endParaRPr>
          </a:p>
        </p:txBody>
      </p:sp>
    </p:spTree>
    <p:extLst>
      <p:ext uri="{BB962C8B-B14F-4D97-AF65-F5344CB8AC3E}">
        <p14:creationId xmlns:p14="http://schemas.microsoft.com/office/powerpoint/2010/main" val="1582173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0700" y="456084"/>
            <a:ext cx="10541000" cy="6186309"/>
          </a:xfrm>
          <a:prstGeom prst="rect">
            <a:avLst/>
          </a:prstGeom>
        </p:spPr>
        <p:txBody>
          <a:bodyPr wrap="square">
            <a:spAutoFit/>
          </a:bodyPr>
          <a:lstStyle/>
          <a:p>
            <a:pPr algn="just">
              <a:lnSpc>
                <a:spcPct val="150000"/>
              </a:lnSpc>
            </a:pPr>
            <a:r>
              <a:rPr lang="fr-FR" sz="2400" dirty="0" smtClean="0">
                <a:solidFill>
                  <a:srgbClr val="000000"/>
                </a:solidFill>
                <a:latin typeface="Times New Roman" panose="02020603050405020304" pitchFamily="18" charset="0"/>
              </a:rPr>
              <a:t>La </a:t>
            </a:r>
            <a:r>
              <a:rPr lang="fr-FR" sz="2400" dirty="0">
                <a:solidFill>
                  <a:srgbClr val="000000"/>
                </a:solidFill>
                <a:latin typeface="Times New Roman" panose="02020603050405020304" pitchFamily="18" charset="0"/>
              </a:rPr>
              <a:t>phase de suivi vise à recueillir l’information pertinente permettant de mettre à jour les fiches de risque et de présenter cette information de façon claire et intelligible aux personnes et aux groupes à qui elle est destinée. L’objectif ultime de l’information résultant de la phase de suivi est de pouvoir prendre une décision à l’égard de chaque risque faisant l’objet d’un suivi. La phase de suivi doit inclure les activités suivantes :</a:t>
            </a:r>
          </a:p>
          <a:p>
            <a:pPr algn="just">
              <a:lnSpc>
                <a:spcPct val="150000"/>
              </a:lnSpc>
            </a:pPr>
            <a:r>
              <a:rPr lang="fr-FR" sz="2400" dirty="0">
                <a:solidFill>
                  <a:srgbClr val="000000"/>
                </a:solidFill>
                <a:latin typeface="Wingdings" panose="05000000000000000000" pitchFamily="2" charset="2"/>
              </a:rPr>
              <a:t> </a:t>
            </a:r>
            <a:r>
              <a:rPr lang="fr-FR" sz="2400" dirty="0">
                <a:solidFill>
                  <a:srgbClr val="000000"/>
                </a:solidFill>
                <a:latin typeface="Times New Roman" panose="02020603050405020304" pitchFamily="18" charset="0"/>
              </a:rPr>
              <a:t>La collecte de l’information requise afin de mettre à jour les fiches de risque</a:t>
            </a:r>
          </a:p>
          <a:p>
            <a:pPr algn="just">
              <a:lnSpc>
                <a:spcPct val="150000"/>
              </a:lnSpc>
            </a:pPr>
            <a:r>
              <a:rPr lang="fr-FR" sz="2400" dirty="0">
                <a:solidFill>
                  <a:srgbClr val="000000"/>
                </a:solidFill>
                <a:latin typeface="Wingdings" panose="05000000000000000000" pitchFamily="2" charset="2"/>
              </a:rPr>
              <a:t> </a:t>
            </a:r>
            <a:r>
              <a:rPr lang="fr-FR" sz="2400" dirty="0">
                <a:solidFill>
                  <a:srgbClr val="000000"/>
                </a:solidFill>
                <a:latin typeface="Times New Roman" panose="02020603050405020304" pitchFamily="18" charset="0"/>
              </a:rPr>
              <a:t>La compilation de cette information</a:t>
            </a:r>
          </a:p>
          <a:p>
            <a:pPr algn="just">
              <a:lnSpc>
                <a:spcPct val="150000"/>
              </a:lnSpc>
            </a:pPr>
            <a:r>
              <a:rPr lang="fr-FR" sz="2400" dirty="0">
                <a:solidFill>
                  <a:srgbClr val="000000"/>
                </a:solidFill>
                <a:latin typeface="Wingdings" panose="05000000000000000000" pitchFamily="2" charset="2"/>
              </a:rPr>
              <a:t> </a:t>
            </a:r>
            <a:r>
              <a:rPr lang="fr-FR" sz="2400" dirty="0">
                <a:solidFill>
                  <a:srgbClr val="000000"/>
                </a:solidFill>
                <a:latin typeface="Times New Roman" panose="02020603050405020304" pitchFamily="18" charset="0"/>
              </a:rPr>
              <a:t>La communication du résultat de cette compilation par l’entremise des fiches de</a:t>
            </a:r>
          </a:p>
          <a:p>
            <a:pPr algn="just">
              <a:lnSpc>
                <a:spcPct val="150000"/>
              </a:lnSpc>
            </a:pPr>
            <a:r>
              <a:rPr lang="fr-FR" sz="2400" dirty="0">
                <a:solidFill>
                  <a:srgbClr val="000000"/>
                </a:solidFill>
                <a:latin typeface="Times New Roman" panose="02020603050405020304" pitchFamily="18" charset="0"/>
              </a:rPr>
              <a:t>risque mises à jour et de tout autre véhicule </a:t>
            </a:r>
            <a:r>
              <a:rPr lang="fr-FR" sz="2400" dirty="0" smtClean="0">
                <a:solidFill>
                  <a:srgbClr val="000000"/>
                </a:solidFill>
                <a:latin typeface="Times New Roman" panose="02020603050405020304" pitchFamily="18" charset="0"/>
              </a:rPr>
              <a:t>approprié </a:t>
            </a:r>
            <a:r>
              <a:rPr lang="fr-FR" sz="2400" dirty="0">
                <a:solidFill>
                  <a:srgbClr val="000000"/>
                </a:solidFill>
                <a:latin typeface="Times New Roman" panose="02020603050405020304" pitchFamily="18" charset="0"/>
              </a:rPr>
              <a:t>(</a:t>
            </a:r>
            <a:r>
              <a:rPr lang="fr-FR" sz="2400" dirty="0">
                <a:latin typeface="Times New Roman" panose="02020603050405020304" pitchFamily="18" charset="0"/>
                <a:cs typeface="Times New Roman" panose="02020603050405020304" pitchFamily="18" charset="0"/>
              </a:rPr>
              <a:t>EL HSSINI &amp; BENTAHAR, 2015)</a:t>
            </a:r>
            <a:r>
              <a:rPr lang="fr-FR" sz="2400" dirty="0">
                <a:solidFill>
                  <a:srgbClr val="000000"/>
                </a:solidFill>
                <a:latin typeface="Times New Roman" panose="02020603050405020304" pitchFamily="18" charset="0"/>
              </a:rPr>
              <a:t>.</a:t>
            </a:r>
            <a:r>
              <a:rPr lang="fr-FR" sz="2400" dirty="0"/>
              <a:t> </a:t>
            </a:r>
            <a:endParaRPr lang="fr-FR" dirty="0"/>
          </a:p>
        </p:txBody>
      </p:sp>
      <p:sp>
        <p:nvSpPr>
          <p:cNvPr id="6" name="Rectangle 5"/>
          <p:cNvSpPr/>
          <p:nvPr/>
        </p:nvSpPr>
        <p:spPr>
          <a:xfrm>
            <a:off x="-122244" y="137468"/>
            <a:ext cx="4478344" cy="5356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0070C0"/>
                </a:solidFill>
                <a:latin typeface="Times New Roman" panose="02020603050405020304" pitchFamily="18" charset="0"/>
              </a:rPr>
              <a:t>SUIVI DES RISQUES</a:t>
            </a:r>
            <a:endParaRPr lang="fr-FR" sz="2400" dirty="0">
              <a:solidFill>
                <a:srgbClr val="0070C0"/>
              </a:solidFill>
            </a:endParaRPr>
          </a:p>
        </p:txBody>
      </p:sp>
    </p:spTree>
    <p:extLst>
      <p:ext uri="{BB962C8B-B14F-4D97-AF65-F5344CB8AC3E}">
        <p14:creationId xmlns:p14="http://schemas.microsoft.com/office/powerpoint/2010/main" val="2893981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6600" y="736600"/>
            <a:ext cx="10007600" cy="5770811"/>
          </a:xfrm>
          <a:prstGeom prst="rect">
            <a:avLst/>
          </a:prstGeom>
        </p:spPr>
        <p:txBody>
          <a:bodyPr wrap="square">
            <a:spAutoFit/>
          </a:bodyPr>
          <a:lstStyle/>
          <a:p>
            <a:pPr algn="just">
              <a:lnSpc>
                <a:spcPct val="150000"/>
              </a:lnSpc>
            </a:pPr>
            <a:r>
              <a:rPr lang="fr-FR" dirty="0" smtClean="0">
                <a:latin typeface="Times New Roman" panose="02020603050405020304" pitchFamily="18" charset="0"/>
                <a:cs typeface="Times New Roman" panose="02020603050405020304" pitchFamily="18" charset="0"/>
              </a:rPr>
              <a:t>Bibliographie </a:t>
            </a:r>
            <a:r>
              <a:rPr lang="fr-FR" dirty="0">
                <a:latin typeface="Times New Roman" panose="02020603050405020304" pitchFamily="18" charset="0"/>
                <a:cs typeface="Times New Roman" panose="02020603050405020304" pitchFamily="18" charset="0"/>
              </a:rPr>
              <a:t>:</a:t>
            </a:r>
          </a:p>
          <a:p>
            <a:pPr algn="just">
              <a:lnSpc>
                <a:spcPct val="150000"/>
              </a:lnSpc>
            </a:pPr>
            <a:r>
              <a:rPr lang="fr-FR" dirty="0">
                <a:latin typeface="Times New Roman" panose="02020603050405020304" pitchFamily="18" charset="0"/>
                <a:cs typeface="Times New Roman" panose="02020603050405020304" pitchFamily="18" charset="0"/>
              </a:rPr>
              <a:t>EL HSSINI, S., &amp; BENTAHAR, M. (2015). La gestion des risques d’un projet: un moyen pour faciliter le développement des petites entreprises innovantes au Maroc. Revue Economie, Gestion et Société, (2).</a:t>
            </a:r>
          </a:p>
          <a:p>
            <a:pPr algn="just">
              <a:lnSpc>
                <a:spcPct val="150000"/>
              </a:lnSpc>
            </a:pPr>
            <a:r>
              <a:rPr lang="fr-FR" dirty="0" err="1" smtClean="0">
                <a:latin typeface="Times New Roman" panose="02020603050405020304" pitchFamily="18" charset="0"/>
                <a:cs typeface="Times New Roman" panose="02020603050405020304" pitchFamily="18" charset="0"/>
              </a:rPr>
              <a:t>Lambeck</a:t>
            </a:r>
            <a:r>
              <a:rPr lang="fr-FR" dirty="0">
                <a:latin typeface="Times New Roman" panose="02020603050405020304" pitchFamily="18" charset="0"/>
                <a:cs typeface="Times New Roman" panose="02020603050405020304" pitchFamily="18" charset="0"/>
              </a:rPr>
              <a:t>, R., &amp; </a:t>
            </a:r>
            <a:r>
              <a:rPr lang="fr-FR" dirty="0" err="1">
                <a:latin typeface="Times New Roman" panose="02020603050405020304" pitchFamily="18" charset="0"/>
                <a:cs typeface="Times New Roman" panose="02020603050405020304" pitchFamily="18" charset="0"/>
              </a:rPr>
              <a:t>Eschemuller</a:t>
            </a:r>
            <a:r>
              <a:rPr lang="fr-FR" dirty="0">
                <a:latin typeface="Times New Roman" panose="02020603050405020304" pitchFamily="18" charset="0"/>
                <a:cs typeface="Times New Roman" panose="02020603050405020304" pitchFamily="18" charset="0"/>
              </a:rPr>
              <a:t>, J. (2009). </a:t>
            </a:r>
            <a:r>
              <a:rPr lang="fr-FR" dirty="0" err="1">
                <a:latin typeface="Times New Roman" panose="02020603050405020304" pitchFamily="18" charset="0"/>
                <a:cs typeface="Times New Roman" panose="02020603050405020304" pitchFamily="18" charset="0"/>
              </a:rPr>
              <a:t>Urban</a:t>
            </a:r>
            <a:r>
              <a:rPr lang="fr-FR" dirty="0">
                <a:latin typeface="Times New Roman" panose="02020603050405020304" pitchFamily="18" charset="0"/>
                <a:cs typeface="Times New Roman" panose="02020603050405020304" pitchFamily="18" charset="0"/>
              </a:rPr>
              <a:t> construction </a:t>
            </a:r>
            <a:r>
              <a:rPr lang="fr-FR" dirty="0" err="1">
                <a:latin typeface="Times New Roman" panose="02020603050405020304" pitchFamily="18" charset="0"/>
                <a:cs typeface="Times New Roman" panose="02020603050405020304" pitchFamily="18" charset="0"/>
              </a:rPr>
              <a:t>project</a:t>
            </a:r>
            <a:r>
              <a:rPr lang="fr-FR" dirty="0">
                <a:latin typeface="Times New Roman" panose="02020603050405020304" pitchFamily="18" charset="0"/>
                <a:cs typeface="Times New Roman" panose="02020603050405020304" pitchFamily="18" charset="0"/>
              </a:rPr>
              <a:t> management. New York: </a:t>
            </a:r>
            <a:r>
              <a:rPr lang="fr-FR" dirty="0" err="1">
                <a:latin typeface="Times New Roman" panose="02020603050405020304" pitchFamily="18" charset="0"/>
                <a:cs typeface="Times New Roman" panose="02020603050405020304" pitchFamily="18" charset="0"/>
              </a:rPr>
              <a:t>McGraw</a:t>
            </a:r>
            <a:r>
              <a:rPr lang="fr-FR" dirty="0">
                <a:latin typeface="Times New Roman" panose="02020603050405020304" pitchFamily="18" charset="0"/>
                <a:cs typeface="Times New Roman" panose="02020603050405020304" pitchFamily="18" charset="0"/>
              </a:rPr>
              <a:t>-Hill.‏</a:t>
            </a:r>
          </a:p>
          <a:p>
            <a:pPr algn="just">
              <a:lnSpc>
                <a:spcPct val="150000"/>
              </a:lnSpc>
            </a:pPr>
            <a:r>
              <a:rPr lang="fr-FR" dirty="0" err="1">
                <a:latin typeface="Times New Roman" panose="02020603050405020304" pitchFamily="18" charset="0"/>
                <a:cs typeface="Times New Roman" panose="02020603050405020304" pitchFamily="18" charset="0"/>
              </a:rPr>
              <a:t>Marquès</a:t>
            </a:r>
            <a:r>
              <a:rPr lang="fr-FR" dirty="0">
                <a:latin typeface="Times New Roman" panose="02020603050405020304" pitchFamily="18" charset="0"/>
                <a:cs typeface="Times New Roman" panose="02020603050405020304" pitchFamily="18" charset="0"/>
              </a:rPr>
              <a:t>, G. (2010). </a:t>
            </a:r>
            <a:r>
              <a:rPr lang="fr-FR" i="1" dirty="0">
                <a:latin typeface="Times New Roman" panose="02020603050405020304" pitchFamily="18" charset="0"/>
                <a:cs typeface="Times New Roman" panose="02020603050405020304" pitchFamily="18" charset="0"/>
              </a:rPr>
              <a:t>Management des risques pour l'aide à la gestion de la collaboration au sein d'une chaîne logistique: une approche par simulation</a:t>
            </a:r>
            <a:r>
              <a:rPr lang="fr-FR" dirty="0">
                <a:latin typeface="Times New Roman" panose="02020603050405020304" pitchFamily="18" charset="0"/>
                <a:cs typeface="Times New Roman" panose="02020603050405020304" pitchFamily="18" charset="0"/>
              </a:rPr>
              <a:t> (Doctoral dissertation, Institut National Polytechnique de Toulouse-INPT).‏</a:t>
            </a:r>
          </a:p>
          <a:p>
            <a:pPr algn="just">
              <a:lnSpc>
                <a:spcPct val="150000"/>
              </a:lnSpc>
            </a:pPr>
            <a:r>
              <a:rPr lang="fr-FR" dirty="0">
                <a:latin typeface="Times New Roman" panose="02020603050405020304" pitchFamily="18" charset="0"/>
                <a:cs typeface="Times New Roman" panose="02020603050405020304" pitchFamily="18" charset="0"/>
                <a:hlinkClick r:id="rId2"/>
              </a:rPr>
              <a:t>https://</a:t>
            </a:r>
            <a:r>
              <a:rPr lang="fr-FR" dirty="0" smtClean="0">
                <a:latin typeface="Times New Roman" panose="02020603050405020304" pitchFamily="18" charset="0"/>
                <a:cs typeface="Times New Roman" panose="02020603050405020304" pitchFamily="18" charset="0"/>
                <a:hlinkClick r:id="rId2"/>
              </a:rPr>
              <a:t>www.youtube.com/watch?v=I2Oz6v2Vjxk&amp;list=TLPQMDUxMDIwMjRZjXYLhi23qg&amp;index=2</a:t>
            </a:r>
            <a:endParaRPr lang="fr-FR" dirty="0" smtClean="0">
              <a:latin typeface="Times New Roman" panose="02020603050405020304" pitchFamily="18" charset="0"/>
              <a:cs typeface="Times New Roman" panose="02020603050405020304" pitchFamily="18" charset="0"/>
            </a:endParaRPr>
          </a:p>
          <a:p>
            <a:pPr algn="just">
              <a:lnSpc>
                <a:spcPct val="150000"/>
              </a:lnSpc>
            </a:pPr>
            <a:r>
              <a:rPr lang="fr-FR" dirty="0" smtClean="0">
                <a:latin typeface="Times New Roman" panose="02020603050405020304" pitchFamily="18" charset="0"/>
                <a:cs typeface="Times New Roman" panose="02020603050405020304" pitchFamily="18" charset="0"/>
                <a:hlinkClick r:id="rId3"/>
              </a:rPr>
              <a:t>https</a:t>
            </a:r>
            <a:r>
              <a:rPr lang="fr-FR" dirty="0">
                <a:latin typeface="Times New Roman" panose="02020603050405020304" pitchFamily="18" charset="0"/>
                <a:cs typeface="Times New Roman" panose="02020603050405020304" pitchFamily="18" charset="0"/>
                <a:hlinkClick r:id="rId3"/>
              </a:rPr>
              <a:t>://</a:t>
            </a:r>
            <a:r>
              <a:rPr lang="fr-FR" dirty="0" smtClean="0">
                <a:latin typeface="Times New Roman" panose="02020603050405020304" pitchFamily="18" charset="0"/>
                <a:cs typeface="Times New Roman" panose="02020603050405020304" pitchFamily="18" charset="0"/>
                <a:hlinkClick r:id="rId3"/>
              </a:rPr>
              <a:t>www.youtube.com/watch?v=wRl1HZ9IdnA&amp;t=48s</a:t>
            </a:r>
            <a:endParaRPr lang="fr-FR" dirty="0" smtClean="0">
              <a:latin typeface="Times New Roman" panose="02020603050405020304" pitchFamily="18" charset="0"/>
              <a:cs typeface="Times New Roman" panose="02020603050405020304" pitchFamily="18" charset="0"/>
            </a:endParaRPr>
          </a:p>
          <a:p>
            <a:pPr algn="just">
              <a:lnSpc>
                <a:spcPct val="150000"/>
              </a:lnSpc>
            </a:pPr>
            <a:r>
              <a:rPr lang="fr-FR" dirty="0">
                <a:latin typeface="Times New Roman" panose="02020603050405020304" pitchFamily="18" charset="0"/>
                <a:cs typeface="Times New Roman" panose="02020603050405020304" pitchFamily="18" charset="0"/>
                <a:hlinkClick r:id="rId4"/>
              </a:rPr>
              <a:t>https://</a:t>
            </a:r>
            <a:r>
              <a:rPr lang="fr-FR" dirty="0" smtClean="0">
                <a:latin typeface="Times New Roman" panose="02020603050405020304" pitchFamily="18" charset="0"/>
                <a:cs typeface="Times New Roman" panose="02020603050405020304" pitchFamily="18" charset="0"/>
                <a:hlinkClick r:id="rId4"/>
              </a:rPr>
              <a:t>www.youtube.com/watch?v=gBFOwjGJ8lo</a:t>
            </a:r>
            <a:endParaRPr lang="fr-FR" dirty="0" smtClean="0">
              <a:latin typeface="Times New Roman" panose="02020603050405020304" pitchFamily="18" charset="0"/>
              <a:cs typeface="Times New Roman" panose="02020603050405020304" pitchFamily="18" charset="0"/>
            </a:endParaRPr>
          </a:p>
          <a:p>
            <a:pPr algn="just">
              <a:lnSpc>
                <a:spcPct val="150000"/>
              </a:lnSpc>
            </a:pPr>
            <a:endParaRPr lang="fr-FR" dirty="0" smtClean="0"/>
          </a:p>
          <a:p>
            <a:pPr algn="just">
              <a:lnSpc>
                <a:spcPct val="150000"/>
              </a:lnSpc>
            </a:pPr>
            <a:endParaRPr lang="fr-FR" dirty="0" smtClean="0"/>
          </a:p>
          <a:p>
            <a:endParaRPr lang="fr-FR" dirty="0"/>
          </a:p>
        </p:txBody>
      </p:sp>
    </p:spTree>
    <p:extLst>
      <p:ext uri="{BB962C8B-B14F-4D97-AF65-F5344CB8AC3E}">
        <p14:creationId xmlns:p14="http://schemas.microsoft.com/office/powerpoint/2010/main" val="336883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8744" y="564023"/>
            <a:ext cx="6398098" cy="728726"/>
          </a:xfrm>
          <a:prstGeom prst="rect">
            <a:avLst/>
          </a:prstGeom>
        </p:spPr>
        <p:txBody>
          <a:bodyPr wrap="none">
            <a:spAutoFit/>
          </a:bodyPr>
          <a:lstStyle/>
          <a:p>
            <a:pPr marL="457200">
              <a:lnSpc>
                <a:spcPct val="107000"/>
              </a:lnSpc>
            </a:pPr>
            <a:r>
              <a:rPr lang="fr-FR" sz="2000" b="1"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MÉTHODES D’IDENTIFICATION DES </a:t>
            </a:r>
            <a:r>
              <a:rPr lang="fr-FR" sz="2000" b="1" dirty="0" smtClean="0">
                <a:solidFill>
                  <a:srgbClr val="0070C0"/>
                </a:solidFill>
                <a:latin typeface="Times New Roman" panose="02020603050405020304" pitchFamily="18" charset="0"/>
                <a:cs typeface="Times New Roman" panose="02020603050405020304" pitchFamily="18" charset="0"/>
              </a:rPr>
              <a:t>RISQUES</a:t>
            </a:r>
            <a:endParaRPr lang="fr-FR" sz="2000" dirty="0" smtClean="0">
              <a:solidFill>
                <a:srgbClr val="0070C0"/>
              </a:solidFill>
              <a:latin typeface="Times New Roman" panose="02020603050405020304" pitchFamily="18" charset="0"/>
              <a:cs typeface="Times New Roman" panose="02020603050405020304" pitchFamily="18" charset="0"/>
            </a:endParaRPr>
          </a:p>
          <a:p>
            <a:pPr marL="457200">
              <a:lnSpc>
                <a:spcPct val="107000"/>
              </a:lnSpc>
              <a:spcAft>
                <a:spcPts val="0"/>
              </a:spcAft>
            </a:pP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1044036" y="1292749"/>
            <a:ext cx="8887364" cy="3970318"/>
          </a:xfrm>
          <a:prstGeom prst="rect">
            <a:avLst/>
          </a:prstGeom>
        </p:spPr>
        <p:txBody>
          <a:bodyPr wrap="square">
            <a:spAutoFit/>
          </a:bodyPr>
          <a:lstStyle/>
          <a:p>
            <a:pPr>
              <a:lnSpc>
                <a:spcPct val="150000"/>
              </a:lnSpc>
            </a:pPr>
            <a:r>
              <a:rPr lang="fr-FR" sz="2400"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1- </a:t>
            </a:r>
            <a:r>
              <a:rPr lang="fr-FR" sz="2400" b="1" dirty="0" smtClean="0">
                <a:solidFill>
                  <a:srgbClr val="000000"/>
                </a:solidFill>
                <a:latin typeface="Times New Roman" panose="02020603050405020304" pitchFamily="18" charset="0"/>
                <a:cs typeface="Arial" panose="020B0604020202020204" pitchFamily="34" charset="0"/>
              </a:rPr>
              <a:t>LA MÉTHODE BRAINSTORMING</a:t>
            </a:r>
          </a:p>
          <a:p>
            <a:pPr>
              <a:lnSpc>
                <a:spcPct val="150000"/>
              </a:lnSpc>
            </a:pPr>
            <a:r>
              <a:rPr lang="fr-FR" sz="2400" b="1" dirty="0" smtClean="0">
                <a:solidFill>
                  <a:srgbClr val="000000"/>
                </a:solidFill>
                <a:latin typeface="Times New Roman" panose="02020603050405020304" pitchFamily="18" charset="0"/>
                <a:cs typeface="Arial" panose="020B0604020202020204" pitchFamily="34" charset="0"/>
              </a:rPr>
              <a:t>2- LA MÉTHODE SWOT</a:t>
            </a:r>
          </a:p>
          <a:p>
            <a:pPr>
              <a:lnSpc>
                <a:spcPct val="150000"/>
              </a:lnSpc>
            </a:pPr>
            <a:r>
              <a:rPr lang="fr-FR" sz="2400" b="1" dirty="0" smtClean="0">
                <a:solidFill>
                  <a:srgbClr val="000000"/>
                </a:solidFill>
                <a:latin typeface="Times New Roman" panose="02020603050405020304" pitchFamily="18" charset="0"/>
                <a:cs typeface="Arial" panose="020B0604020202020204" pitchFamily="34" charset="0"/>
              </a:rPr>
              <a:t>3- LA MÉTHODE PESTEL</a:t>
            </a:r>
          </a:p>
          <a:p>
            <a:pPr>
              <a:lnSpc>
                <a:spcPct val="150000"/>
              </a:lnSpc>
            </a:pPr>
            <a:r>
              <a:rPr lang="fr-FR" sz="2400" b="1" dirty="0" smtClean="0">
                <a:solidFill>
                  <a:srgbClr val="000000"/>
                </a:solidFill>
                <a:latin typeface="Times New Roman" panose="02020603050405020304" pitchFamily="18" charset="0"/>
                <a:cs typeface="Arial" panose="020B0604020202020204" pitchFamily="34" charset="0"/>
              </a:rPr>
              <a:t>4- LA MÉTHODE DES CAUSES PROFONDES</a:t>
            </a:r>
          </a:p>
          <a:p>
            <a:pPr>
              <a:lnSpc>
                <a:spcPct val="150000"/>
              </a:lnSpc>
            </a:pPr>
            <a:r>
              <a:rPr lang="fr-FR" sz="2400" b="1" dirty="0" smtClean="0">
                <a:solidFill>
                  <a:srgbClr val="000000"/>
                </a:solidFill>
                <a:latin typeface="Times New Roman" panose="02020603050405020304" pitchFamily="18" charset="0"/>
                <a:cs typeface="Arial" panose="020B0604020202020204" pitchFamily="34" charset="0"/>
              </a:rPr>
              <a:t>5- REMUE-MÉNINGES </a:t>
            </a:r>
          </a:p>
          <a:p>
            <a:pPr>
              <a:lnSpc>
                <a:spcPct val="150000"/>
              </a:lnSpc>
            </a:pPr>
            <a:r>
              <a:rPr lang="fr-FR" sz="2400" b="1" dirty="0" smtClean="0">
                <a:solidFill>
                  <a:srgbClr val="000000"/>
                </a:solidFill>
                <a:latin typeface="Times New Roman" panose="02020603050405020304" pitchFamily="18" charset="0"/>
                <a:cs typeface="Arial" panose="020B0604020202020204" pitchFamily="34" charset="0"/>
              </a:rPr>
              <a:t>6- INTERVIEW</a:t>
            </a:r>
          </a:p>
          <a:p>
            <a:pPr>
              <a:lnSpc>
                <a:spcPct val="150000"/>
              </a:lnSpc>
            </a:pPr>
            <a:r>
              <a:rPr lang="fr-FR" sz="2400" b="1" dirty="0" smtClean="0">
                <a:solidFill>
                  <a:srgbClr val="000000"/>
                </a:solidFill>
                <a:latin typeface="Times New Roman" panose="02020603050405020304" pitchFamily="18" charset="0"/>
                <a:cs typeface="Arial" panose="020B0604020202020204" pitchFamily="34" charset="0"/>
              </a:rPr>
              <a:t> </a:t>
            </a:r>
            <a:endParaRPr lang="fr-FR" sz="2400" dirty="0"/>
          </a:p>
        </p:txBody>
      </p:sp>
    </p:spTree>
    <p:extLst>
      <p:ext uri="{BB962C8B-B14F-4D97-AF65-F5344CB8AC3E}">
        <p14:creationId xmlns:p14="http://schemas.microsoft.com/office/powerpoint/2010/main" val="3366424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8744" y="564023"/>
            <a:ext cx="4580293" cy="728726"/>
          </a:xfrm>
          <a:prstGeom prst="rect">
            <a:avLst/>
          </a:prstGeom>
        </p:spPr>
        <p:txBody>
          <a:bodyPr wrap="none">
            <a:spAutoFit/>
          </a:bodyPr>
          <a:lstStyle/>
          <a:p>
            <a:pPr marL="457200">
              <a:lnSpc>
                <a:spcPct val="107000"/>
              </a:lnSpc>
            </a:pPr>
            <a:r>
              <a:rPr lang="fr-FR" sz="2000" b="1"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IDENTIFICATION DES </a:t>
            </a:r>
            <a:r>
              <a:rPr lang="fr-FR" sz="2000" b="1" dirty="0" smtClean="0">
                <a:solidFill>
                  <a:srgbClr val="0070C0"/>
                </a:solidFill>
                <a:latin typeface="Times New Roman" panose="02020603050405020304" pitchFamily="18" charset="0"/>
                <a:cs typeface="Times New Roman" panose="02020603050405020304" pitchFamily="18" charset="0"/>
              </a:rPr>
              <a:t>RISQUES</a:t>
            </a:r>
            <a:endParaRPr lang="fr-FR" sz="2000" dirty="0" smtClean="0">
              <a:solidFill>
                <a:srgbClr val="0070C0"/>
              </a:solidFill>
              <a:latin typeface="Times New Roman" panose="02020603050405020304" pitchFamily="18" charset="0"/>
              <a:cs typeface="Times New Roman" panose="02020603050405020304" pitchFamily="18" charset="0"/>
            </a:endParaRPr>
          </a:p>
          <a:p>
            <a:pPr marL="457200">
              <a:lnSpc>
                <a:spcPct val="107000"/>
              </a:lnSpc>
              <a:spcAft>
                <a:spcPts val="0"/>
              </a:spcAft>
            </a:pP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398744" y="1124004"/>
            <a:ext cx="6096000" cy="1065613"/>
          </a:xfrm>
          <a:prstGeom prst="rect">
            <a:avLst/>
          </a:prstGeom>
        </p:spPr>
        <p:txBody>
          <a:bodyPr>
            <a:spAutoFit/>
          </a:bodyPr>
          <a:lstStyle/>
          <a:p>
            <a:pPr marL="742950" indent="-285750">
              <a:lnSpc>
                <a:spcPct val="107000"/>
              </a:lnSpc>
              <a:spcAft>
                <a:spcPts val="0"/>
              </a:spcAft>
              <a:buFont typeface="Wingdings" panose="05000000000000000000" pitchFamily="2" charset="2"/>
              <a:buChar char="v"/>
            </a:pPr>
            <a:r>
              <a:rPr lang="fr-FR"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La méthode Brainstorming</a:t>
            </a:r>
            <a:r>
              <a:rPr lang="fr-FR" dirty="0">
                <a:solidFill>
                  <a:srgbClr val="000000"/>
                </a:solidFill>
                <a:latin typeface="Times New Roman" panose="02020603050405020304" pitchFamily="18" charset="0"/>
                <a:ea typeface="Calibri" panose="020F0502020204030204" pitchFamily="34" charset="0"/>
                <a:cs typeface="Arial" panose="020B0604020202020204" pitchFamily="34" charset="0"/>
              </a:rPr>
              <a:t> : c’est-à-dire </a:t>
            </a:r>
            <a:r>
              <a:rPr lang="fr-FR"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qu’on fait des </a:t>
            </a:r>
            <a:r>
              <a:rPr lang="fr-FR" dirty="0">
                <a:solidFill>
                  <a:srgbClr val="000000"/>
                </a:solidFill>
                <a:latin typeface="Times New Roman" panose="02020603050405020304" pitchFamily="18" charset="0"/>
                <a:ea typeface="Calibri" panose="020F0502020204030204" pitchFamily="34" charset="0"/>
                <a:cs typeface="Arial" panose="020B0604020202020204" pitchFamily="34" charset="0"/>
              </a:rPr>
              <a:t>interviews avec les collaborateurs pour pouvoir identifier les risques.</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620417" y="2360902"/>
            <a:ext cx="2211696" cy="487506"/>
          </a:xfrm>
          <a:prstGeom prst="rect">
            <a:avLst/>
          </a:prstGeom>
        </p:spPr>
        <p:txBody>
          <a:bodyPr wrap="none">
            <a:spAutoFit/>
          </a:bodyPr>
          <a:lstStyle/>
          <a:p>
            <a:pPr marL="742950" indent="-285750">
              <a:lnSpc>
                <a:spcPct val="107000"/>
              </a:lnSpc>
              <a:spcAft>
                <a:spcPts val="0"/>
              </a:spcAft>
              <a:buFont typeface="Wingdings" panose="05000000000000000000" pitchFamily="2" charset="2"/>
              <a:buChar char="v"/>
            </a:pPr>
            <a:r>
              <a:rPr lang="fr-FR"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Processus</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9" name="Tableau 8"/>
          <p:cNvGraphicFramePr>
            <a:graphicFrameLocks noGrp="1"/>
          </p:cNvGraphicFramePr>
          <p:nvPr>
            <p:extLst/>
          </p:nvPr>
        </p:nvGraphicFramePr>
        <p:xfrm>
          <a:off x="1226784" y="2848409"/>
          <a:ext cx="6799616" cy="978408"/>
        </p:xfrm>
        <a:graphic>
          <a:graphicData uri="http://schemas.openxmlformats.org/drawingml/2006/table">
            <a:tbl>
              <a:tblPr firstRow="1" firstCol="1" bandRow="1"/>
              <a:tblGrid>
                <a:gridCol w="3399808"/>
                <a:gridCol w="3399808"/>
              </a:tblGrid>
              <a:tr h="288625">
                <a:tc>
                  <a:txBody>
                    <a:bodyPr/>
                    <a:lstStyle/>
                    <a:p>
                      <a:pPr marL="457200">
                        <a:lnSpc>
                          <a:spcPct val="107000"/>
                        </a:lnSpc>
                        <a:spcAft>
                          <a:spcPts val="0"/>
                        </a:spcAft>
                      </a:pPr>
                      <a:r>
                        <a:rPr lang="fr-FR"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Processus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07000"/>
                        </a:lnSpc>
                        <a:spcAft>
                          <a:spcPts val="0"/>
                        </a:spcAft>
                      </a:pPr>
                      <a:r>
                        <a:rPr lang="fr-FR" sz="20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Risque</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7249">
                <a:tc>
                  <a:txBody>
                    <a:bodyPr/>
                    <a:lstStyle/>
                    <a:p>
                      <a:pPr marL="457200">
                        <a:lnSpc>
                          <a:spcPct val="107000"/>
                        </a:lnSpc>
                        <a:spcAft>
                          <a:spcPts val="0"/>
                        </a:spcAft>
                      </a:pPr>
                      <a:r>
                        <a:rPr lang="fr-FR"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Facturation des prestations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rtl="0">
                        <a:lnSpc>
                          <a:spcPct val="107000"/>
                        </a:lnSpc>
                        <a:spcAft>
                          <a:spcPts val="0"/>
                        </a:spcAft>
                        <a:buFont typeface="Times New Roman" panose="02020603050405020304" pitchFamily="18" charset="0"/>
                        <a:buChar char="-"/>
                      </a:pPr>
                      <a:r>
                        <a:rPr lang="fr-FR"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Erreur de saisie comptable</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Times New Roman" panose="02020603050405020304" pitchFamily="18" charset="0"/>
                        <a:buChar char="-"/>
                      </a:pPr>
                      <a:r>
                        <a:rPr lang="fr-FR"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Fausse facture</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0" name="Tableau 9"/>
          <p:cNvGraphicFramePr>
            <a:graphicFrameLocks noGrp="1"/>
          </p:cNvGraphicFramePr>
          <p:nvPr>
            <p:extLst/>
          </p:nvPr>
        </p:nvGraphicFramePr>
        <p:xfrm>
          <a:off x="1052648" y="5021944"/>
          <a:ext cx="6915694" cy="1218887"/>
        </p:xfrm>
        <a:graphic>
          <a:graphicData uri="http://schemas.openxmlformats.org/drawingml/2006/table">
            <a:tbl>
              <a:tblPr firstRow="1" firstCol="1" bandRow="1"/>
              <a:tblGrid>
                <a:gridCol w="3457847"/>
                <a:gridCol w="3457847"/>
              </a:tblGrid>
              <a:tr h="392805">
                <a:tc>
                  <a:txBody>
                    <a:bodyPr/>
                    <a:lstStyle/>
                    <a:p>
                      <a:pPr marL="457200">
                        <a:lnSpc>
                          <a:spcPct val="107000"/>
                        </a:lnSpc>
                        <a:spcAft>
                          <a:spcPts val="0"/>
                        </a:spcAft>
                      </a:pPr>
                      <a:r>
                        <a:rPr lang="fr-F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Actif</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07000"/>
                        </a:lnSpc>
                        <a:spcAft>
                          <a:spcPts val="0"/>
                        </a:spcAft>
                      </a:pPr>
                      <a:r>
                        <a:rPr lang="fr-FR"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Risque</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6082">
                <a:tc>
                  <a:txBody>
                    <a:bodyPr/>
                    <a:lstStyle/>
                    <a:p>
                      <a:pPr marL="457200">
                        <a:lnSpc>
                          <a:spcPct val="107000"/>
                        </a:lnSpc>
                        <a:spcAft>
                          <a:spcPts val="0"/>
                        </a:spcAft>
                      </a:pPr>
                      <a:r>
                        <a:rPr lang="fr-F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Information médicale des patients</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rtl="0">
                        <a:lnSpc>
                          <a:spcPct val="107000"/>
                        </a:lnSpc>
                        <a:spcAft>
                          <a:spcPts val="0"/>
                        </a:spcAft>
                        <a:buFont typeface="Times New Roman" panose="02020603050405020304" pitchFamily="18" charset="0"/>
                        <a:buChar char="-"/>
                      </a:pPr>
                      <a:r>
                        <a:rPr lang="fr-F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Délégation des données</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fr-F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Inaccessibilité aux données</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Rectangle 10"/>
          <p:cNvSpPr/>
          <p:nvPr/>
        </p:nvSpPr>
        <p:spPr>
          <a:xfrm>
            <a:off x="620417" y="4109873"/>
            <a:ext cx="1584088" cy="468077"/>
          </a:xfrm>
          <a:prstGeom prst="rect">
            <a:avLst/>
          </a:prstGeom>
        </p:spPr>
        <p:txBody>
          <a:bodyPr wrap="none">
            <a:spAutoFit/>
          </a:bodyPr>
          <a:lstStyle/>
          <a:p>
            <a:pPr marL="742950" indent="-285750">
              <a:lnSpc>
                <a:spcPct val="107000"/>
              </a:lnSpc>
              <a:spcAft>
                <a:spcPts val="0"/>
              </a:spcAft>
              <a:buFont typeface="Wingdings" panose="05000000000000000000" pitchFamily="2" charset="2"/>
              <a:buChar char="v"/>
            </a:pPr>
            <a:r>
              <a:rPr lang="fr-FR" sz="2400"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Actif</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11"/>
          <p:cNvSpPr/>
          <p:nvPr/>
        </p:nvSpPr>
        <p:spPr>
          <a:xfrm>
            <a:off x="620417" y="4577950"/>
            <a:ext cx="3413114" cy="460895"/>
          </a:xfrm>
          <a:prstGeom prst="rect">
            <a:avLst/>
          </a:prstGeom>
        </p:spPr>
        <p:txBody>
          <a:bodyPr wrap="none">
            <a:spAutoFit/>
          </a:bodyPr>
          <a:lstStyle/>
          <a:p>
            <a:pPr marL="1371600" lvl="2" algn="r" rtl="1">
              <a:lnSpc>
                <a:spcPct val="107000"/>
              </a:lnSpc>
            </a:pPr>
            <a:r>
              <a:rPr lang="fr-FR" sz="2400" dirty="0" smtClean="0">
                <a:effectLst/>
                <a:latin typeface="Times New Roman" panose="02020603050405020304" pitchFamily="18" charset="0"/>
                <a:ea typeface="Calibri" panose="020F0502020204030204" pitchFamily="34" charset="0"/>
                <a:cs typeface="Times New Roman" panose="02020603050405020304" pitchFamily="18" charset="0"/>
              </a:rPr>
              <a:t>Risque en actif</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0034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04836" y="216554"/>
            <a:ext cx="2116285" cy="461665"/>
          </a:xfrm>
          <a:prstGeom prst="rect">
            <a:avLst/>
          </a:prstGeom>
        </p:spPr>
        <p:txBody>
          <a:bodyPr wrap="none">
            <a:spAutoFit/>
          </a:bodyPr>
          <a:lstStyle/>
          <a:p>
            <a:r>
              <a:rPr lang="fr-FR"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Brainstorming</a:t>
            </a:r>
            <a:endParaRPr lang="fr-FR" sz="2400" dirty="0"/>
          </a:p>
        </p:txBody>
      </p:sp>
      <p:sp>
        <p:nvSpPr>
          <p:cNvPr id="5" name="Ellipse 4"/>
          <p:cNvSpPr/>
          <p:nvPr/>
        </p:nvSpPr>
        <p:spPr>
          <a:xfrm>
            <a:off x="4951539" y="650701"/>
            <a:ext cx="1712686" cy="19017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solidFill>
                  <a:schemeClr val="tx1"/>
                </a:solidFill>
                <a:latin typeface="Times New Roman" panose="02020603050405020304" pitchFamily="18" charset="0"/>
                <a:cs typeface="Times New Roman" panose="02020603050405020304" pitchFamily="18" charset="0"/>
              </a:rPr>
              <a:t>Diversité</a:t>
            </a:r>
            <a:endParaRPr lang="fr-FR" sz="2000" dirty="0">
              <a:solidFill>
                <a:schemeClr val="tx1"/>
              </a:solidFill>
              <a:latin typeface="Times New Roman" panose="02020603050405020304" pitchFamily="18" charset="0"/>
              <a:cs typeface="Times New Roman" panose="02020603050405020304" pitchFamily="18" charset="0"/>
            </a:endParaRPr>
          </a:p>
        </p:txBody>
      </p:sp>
      <p:sp>
        <p:nvSpPr>
          <p:cNvPr id="13" name="Losange 12"/>
          <p:cNvSpPr/>
          <p:nvPr/>
        </p:nvSpPr>
        <p:spPr>
          <a:xfrm>
            <a:off x="5469301" y="2993496"/>
            <a:ext cx="1551820" cy="1475814"/>
          </a:xfrm>
          <a:prstGeom prst="diamon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Durée</a:t>
            </a:r>
          </a:p>
          <a:p>
            <a:pPr algn="ctr"/>
            <a:endParaRPr lang="fr-FR" dirty="0"/>
          </a:p>
        </p:txBody>
      </p:sp>
      <p:sp>
        <p:nvSpPr>
          <p:cNvPr id="14" name="Trapèze 13"/>
          <p:cNvSpPr/>
          <p:nvPr/>
        </p:nvSpPr>
        <p:spPr>
          <a:xfrm>
            <a:off x="3571281" y="2280594"/>
            <a:ext cx="1541124" cy="1412033"/>
          </a:xfrm>
          <a:prstGeom prst="trapezoi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imes New Roman" panose="02020603050405020304" pitchFamily="18" charset="0"/>
                <a:cs typeface="Times New Roman" panose="02020603050405020304" pitchFamily="18" charset="0"/>
              </a:rPr>
              <a:t>Outils visuels</a:t>
            </a:r>
          </a:p>
          <a:p>
            <a:pPr algn="ctr"/>
            <a:endParaRPr lang="fr-FR" dirty="0"/>
          </a:p>
        </p:txBody>
      </p:sp>
      <p:sp>
        <p:nvSpPr>
          <p:cNvPr id="15" name="Rectangle 14"/>
          <p:cNvSpPr/>
          <p:nvPr/>
        </p:nvSpPr>
        <p:spPr>
          <a:xfrm>
            <a:off x="3381517" y="4279239"/>
            <a:ext cx="1730888" cy="83220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imes New Roman" panose="02020603050405020304" pitchFamily="18" charset="0"/>
                <a:cs typeface="Times New Roman" panose="02020603050405020304" pitchFamily="18" charset="0"/>
              </a:rPr>
              <a:t>Nombre de idées</a:t>
            </a:r>
          </a:p>
          <a:p>
            <a:pPr algn="ctr"/>
            <a:endParaRPr lang="fr-FR" dirty="0"/>
          </a:p>
        </p:txBody>
      </p:sp>
      <p:sp>
        <p:nvSpPr>
          <p:cNvPr id="16" name="Rectangle à coins arrondis 15"/>
          <p:cNvSpPr/>
          <p:nvPr/>
        </p:nvSpPr>
        <p:spPr>
          <a:xfrm>
            <a:off x="7558546" y="3955552"/>
            <a:ext cx="1630747" cy="729465"/>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imes New Roman" panose="02020603050405020304" pitchFamily="18" charset="0"/>
                <a:cs typeface="Times New Roman" panose="02020603050405020304" pitchFamily="18" charset="0"/>
              </a:rPr>
              <a:t>Facilitateur</a:t>
            </a:r>
          </a:p>
          <a:p>
            <a:pPr algn="ctr"/>
            <a:endParaRPr lang="fr-FR" dirty="0"/>
          </a:p>
        </p:txBody>
      </p:sp>
      <p:sp>
        <p:nvSpPr>
          <p:cNvPr id="17" name="Ellipse 16"/>
          <p:cNvSpPr/>
          <p:nvPr/>
        </p:nvSpPr>
        <p:spPr>
          <a:xfrm>
            <a:off x="5469300" y="4685017"/>
            <a:ext cx="1835625" cy="1469204"/>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imes New Roman" panose="02020603050405020304" pitchFamily="18" charset="0"/>
                <a:cs typeface="Times New Roman" panose="02020603050405020304" pitchFamily="18" charset="0"/>
              </a:rPr>
              <a:t>Règles principales</a:t>
            </a:r>
          </a:p>
          <a:p>
            <a:pPr algn="ctr"/>
            <a:endParaRPr lang="fr-FR" dirty="0"/>
          </a:p>
        </p:txBody>
      </p:sp>
      <p:sp>
        <p:nvSpPr>
          <p:cNvPr id="18" name="Pentagone régulier 17"/>
          <p:cNvSpPr/>
          <p:nvPr/>
        </p:nvSpPr>
        <p:spPr>
          <a:xfrm>
            <a:off x="6710928" y="1335640"/>
            <a:ext cx="1695236" cy="2033527"/>
          </a:xfrm>
          <a:prstGeom prst="pentagon">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imes New Roman" panose="02020603050405020304" pitchFamily="18" charset="0"/>
                <a:cs typeface="Times New Roman" panose="02020603050405020304" pitchFamily="18" charset="0"/>
              </a:rPr>
              <a:t>Nombre suffisant</a:t>
            </a:r>
          </a:p>
          <a:p>
            <a:pPr algn="ctr"/>
            <a:endParaRPr lang="fr-FR" dirty="0"/>
          </a:p>
        </p:txBody>
      </p:sp>
    </p:spTree>
    <p:extLst>
      <p:ext uri="{BB962C8B-B14F-4D97-AF65-F5344CB8AC3E}">
        <p14:creationId xmlns:p14="http://schemas.microsoft.com/office/powerpoint/2010/main" val="3860140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echniques de brainstorming pour motiver les équipes | Smartshe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4575" y="845820"/>
            <a:ext cx="4332555" cy="4819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991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7040035" y="4597400"/>
            <a:ext cx="2789765"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dirty="0" smtClean="0">
              <a:solidFill>
                <a:schemeClr val="tx1"/>
              </a:solidFill>
            </a:endParaRPr>
          </a:p>
          <a:p>
            <a:pPr algn="ctr"/>
            <a:r>
              <a:rPr lang="fr-FR" sz="2400" dirty="0" smtClean="0">
                <a:solidFill>
                  <a:schemeClr val="tx1"/>
                </a:solidFill>
              </a:rPr>
              <a:t>THREATS</a:t>
            </a:r>
          </a:p>
          <a:p>
            <a:pPr algn="ctr"/>
            <a:r>
              <a:rPr lang="fr-FR" sz="2400" dirty="0">
                <a:latin typeface="Calibri" panose="020F0502020204030204" pitchFamily="34" charset="0"/>
                <a:ea typeface="Calibri" panose="020F0502020204030204" pitchFamily="34" charset="0"/>
                <a:cs typeface="Arial" panose="020B0604020202020204" pitchFamily="34" charset="0"/>
              </a:rPr>
              <a:t>menaces</a:t>
            </a:r>
          </a:p>
          <a:p>
            <a:pPr algn="ctr"/>
            <a:endParaRPr lang="fr-FR" sz="2400" dirty="0" smtClean="0">
              <a:solidFill>
                <a:schemeClr val="tx1"/>
              </a:solidFill>
            </a:endParaRPr>
          </a:p>
          <a:p>
            <a:pPr algn="ctr"/>
            <a:endParaRPr lang="fr-FR" sz="2400" dirty="0" smtClean="0">
              <a:solidFill>
                <a:schemeClr val="tx1"/>
              </a:solidFill>
            </a:endParaRPr>
          </a:p>
        </p:txBody>
      </p:sp>
      <p:sp>
        <p:nvSpPr>
          <p:cNvPr id="5" name="Rectangle à coins arrondis 4"/>
          <p:cNvSpPr/>
          <p:nvPr/>
        </p:nvSpPr>
        <p:spPr>
          <a:xfrm>
            <a:off x="7040035" y="2688773"/>
            <a:ext cx="2789765" cy="16764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FF0000"/>
                </a:solidFill>
              </a:rPr>
              <a:t>WEAKNESS</a:t>
            </a:r>
          </a:p>
          <a:p>
            <a:pPr algn="ctr"/>
            <a:r>
              <a:rPr lang="fr-FR" sz="2400" dirty="0" smtClean="0">
                <a:latin typeface="Calibri" panose="020F0502020204030204" pitchFamily="34" charset="0"/>
                <a:ea typeface="Calibri" panose="020F0502020204030204" pitchFamily="34" charset="0"/>
                <a:cs typeface="Arial" panose="020B0604020202020204" pitchFamily="34" charset="0"/>
              </a:rPr>
              <a:t>faiblesses</a:t>
            </a:r>
            <a:endParaRPr lang="fr-FR" sz="2400" dirty="0" smtClean="0">
              <a:solidFill>
                <a:srgbClr val="FF0000"/>
              </a:solidFill>
            </a:endParaRPr>
          </a:p>
        </p:txBody>
      </p:sp>
      <p:sp>
        <p:nvSpPr>
          <p:cNvPr id="6" name="Rectangle à coins arrondis 5"/>
          <p:cNvSpPr/>
          <p:nvPr/>
        </p:nvSpPr>
        <p:spPr>
          <a:xfrm>
            <a:off x="4000499" y="2688774"/>
            <a:ext cx="2667000" cy="16764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FF0000"/>
                </a:solidFill>
              </a:rPr>
              <a:t>STRENGTHS</a:t>
            </a:r>
          </a:p>
          <a:p>
            <a:pPr algn="ctr"/>
            <a:r>
              <a:rPr lang="fr-FR" sz="2400" dirty="0" smtClean="0">
                <a:latin typeface="Calibri" panose="020F0502020204030204" pitchFamily="34" charset="0"/>
                <a:ea typeface="Calibri" panose="020F0502020204030204" pitchFamily="34" charset="0"/>
                <a:cs typeface="Arial" panose="020B0604020202020204" pitchFamily="34" charset="0"/>
              </a:rPr>
              <a:t>Forces</a:t>
            </a:r>
            <a:endParaRPr lang="fr-FR" sz="2400" dirty="0" smtClean="0">
              <a:solidFill>
                <a:srgbClr val="FF0000"/>
              </a:solidFill>
            </a:endParaRPr>
          </a:p>
        </p:txBody>
      </p:sp>
      <p:sp>
        <p:nvSpPr>
          <p:cNvPr id="7" name="Rectangle à coins arrondis 6"/>
          <p:cNvSpPr/>
          <p:nvPr/>
        </p:nvSpPr>
        <p:spPr>
          <a:xfrm>
            <a:off x="4145338" y="4631204"/>
            <a:ext cx="2666999"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OPPORTUNITIES</a:t>
            </a:r>
          </a:p>
          <a:p>
            <a:pPr algn="ctr"/>
            <a:r>
              <a:rPr lang="fr-FR" sz="2400" dirty="0">
                <a:latin typeface="Calibri" panose="020F0502020204030204" pitchFamily="34" charset="0"/>
                <a:ea typeface="Calibri" panose="020F0502020204030204" pitchFamily="34" charset="0"/>
                <a:cs typeface="Arial" panose="020B0604020202020204" pitchFamily="34" charset="0"/>
              </a:rPr>
              <a:t>opportunités</a:t>
            </a:r>
            <a:endParaRPr lang="fr-FR" sz="2400" dirty="0" smtClean="0">
              <a:solidFill>
                <a:schemeClr val="tx1"/>
              </a:solidFill>
            </a:endParaRPr>
          </a:p>
          <a:p>
            <a:pPr algn="ctr"/>
            <a:endParaRPr lang="fr-FR" sz="2400" dirty="0" smtClean="0">
              <a:solidFill>
                <a:schemeClr val="tx1"/>
              </a:solidFill>
            </a:endParaRPr>
          </a:p>
        </p:txBody>
      </p:sp>
      <p:sp>
        <p:nvSpPr>
          <p:cNvPr id="8" name="Rectangle 7"/>
          <p:cNvSpPr/>
          <p:nvPr/>
        </p:nvSpPr>
        <p:spPr>
          <a:xfrm>
            <a:off x="321129" y="3164844"/>
            <a:ext cx="2536370" cy="461665"/>
          </a:xfrm>
          <a:prstGeom prst="rect">
            <a:avLst/>
          </a:prstGeom>
        </p:spPr>
        <p:txBody>
          <a:bodyPr wrap="square">
            <a:spAutoFit/>
          </a:bodyPr>
          <a:lstStyle/>
          <a:p>
            <a:r>
              <a:rPr lang="fr-FR" sz="2400" dirty="0">
                <a:solidFill>
                  <a:srgbClr val="FF0000"/>
                </a:solidFill>
              </a:rPr>
              <a:t>Facteurs </a:t>
            </a:r>
            <a:r>
              <a:rPr lang="fr-FR" sz="2400" dirty="0" smtClean="0">
                <a:solidFill>
                  <a:srgbClr val="FF0000"/>
                </a:solidFill>
              </a:rPr>
              <a:t>internes</a:t>
            </a:r>
            <a:endParaRPr lang="fr-FR" sz="2400" dirty="0"/>
          </a:p>
        </p:txBody>
      </p:sp>
      <p:sp>
        <p:nvSpPr>
          <p:cNvPr id="9" name="Flèche droite 8"/>
          <p:cNvSpPr/>
          <p:nvPr/>
        </p:nvSpPr>
        <p:spPr>
          <a:xfrm>
            <a:off x="2779185" y="3255976"/>
            <a:ext cx="901699" cy="279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321129" y="5238572"/>
            <a:ext cx="2536370" cy="461665"/>
          </a:xfrm>
          <a:prstGeom prst="rect">
            <a:avLst/>
          </a:prstGeom>
        </p:spPr>
        <p:txBody>
          <a:bodyPr wrap="square">
            <a:spAutoFit/>
          </a:bodyPr>
          <a:lstStyle/>
          <a:p>
            <a:r>
              <a:rPr lang="fr-FR" sz="2400" dirty="0">
                <a:solidFill>
                  <a:srgbClr val="FF0000"/>
                </a:solidFill>
              </a:rPr>
              <a:t>Facteurs </a:t>
            </a:r>
            <a:r>
              <a:rPr lang="fr-FR" sz="2400" dirty="0" smtClean="0">
                <a:solidFill>
                  <a:srgbClr val="FF0000"/>
                </a:solidFill>
              </a:rPr>
              <a:t>externes</a:t>
            </a:r>
            <a:endParaRPr lang="fr-FR" sz="2400" dirty="0"/>
          </a:p>
        </p:txBody>
      </p:sp>
      <p:sp>
        <p:nvSpPr>
          <p:cNvPr id="11" name="Flèche droite 10"/>
          <p:cNvSpPr/>
          <p:nvPr/>
        </p:nvSpPr>
        <p:spPr>
          <a:xfrm>
            <a:off x="2779185" y="5329704"/>
            <a:ext cx="901699" cy="279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682393" y="192305"/>
            <a:ext cx="2096792" cy="461665"/>
          </a:xfrm>
          <a:prstGeom prst="rect">
            <a:avLst/>
          </a:prstGeom>
        </p:spPr>
        <p:txBody>
          <a:bodyPr wrap="none">
            <a:spAutoFit/>
          </a:bodyPr>
          <a:lstStyle/>
          <a:p>
            <a:r>
              <a:rPr lang="fr-FR" sz="2400" b="1" smtClean="0"/>
              <a:t>Analyse SWOT </a:t>
            </a:r>
            <a:endParaRPr lang="fr-FR" sz="2400"/>
          </a:p>
        </p:txBody>
      </p:sp>
      <p:sp>
        <p:nvSpPr>
          <p:cNvPr id="14" name="Rectangle 13"/>
          <p:cNvSpPr/>
          <p:nvPr/>
        </p:nvSpPr>
        <p:spPr>
          <a:xfrm>
            <a:off x="618892" y="753101"/>
            <a:ext cx="6858001" cy="1673022"/>
          </a:xfrm>
          <a:prstGeom prst="rect">
            <a:avLst/>
          </a:prstGeom>
        </p:spPr>
        <p:txBody>
          <a:bodyPr wrap="square">
            <a:spAutoFit/>
          </a:bodyPr>
          <a:lstStyle/>
          <a:p>
            <a:pPr algn="just">
              <a:lnSpc>
                <a:spcPct val="107000"/>
              </a:lnSpc>
              <a:spcAft>
                <a:spcPts val="800"/>
              </a:spcAft>
              <a:tabLst>
                <a:tab pos="1235710" algn="l"/>
              </a:tabLst>
            </a:pPr>
            <a:r>
              <a:rPr lang="fr-FR" sz="2400" dirty="0">
                <a:solidFill>
                  <a:srgbClr val="293745"/>
                </a:solidFill>
                <a:latin typeface="Arial" panose="020B0604020202020204" pitchFamily="34" charset="0"/>
                <a:ea typeface="Calibri" panose="020F0502020204030204" pitchFamily="34" charset="0"/>
                <a:cs typeface="Arial" panose="020B0604020202020204" pitchFamily="34" charset="0"/>
              </a:rPr>
              <a:t>Il s’agit d’une </a:t>
            </a:r>
            <a:r>
              <a:rPr lang="fr-FR" sz="2400" dirty="0">
                <a:latin typeface="Calibri" panose="020F0502020204030204" pitchFamily="34" charset="0"/>
                <a:ea typeface="Calibri" panose="020F0502020204030204" pitchFamily="34" charset="0"/>
                <a:cs typeface="Arial" panose="020B0604020202020204" pitchFamily="34" charset="0"/>
              </a:rPr>
              <a:t>excellente méthode pour comprendre les risques commerciaux ou les risques liés à un projet en utilisant différents facteurs – forces, faiblesses, opportunités et menaces.</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4193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698498" y="304800"/>
            <a:ext cx="4102102" cy="6350000"/>
          </a:xfrm>
          <a:prstGeom prst="round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smtClean="0">
              <a:solidFill>
                <a:srgbClr val="FF0000"/>
              </a:solidFill>
            </a:endParaRPr>
          </a:p>
          <a:p>
            <a:pPr algn="just"/>
            <a:endParaRPr lang="fr-FR" sz="2400" dirty="0">
              <a:solidFill>
                <a:srgbClr val="FF0000"/>
              </a:solidFill>
            </a:endParaRPr>
          </a:p>
          <a:p>
            <a:pPr algn="just"/>
            <a:r>
              <a:rPr lang="fr-FR" sz="2000" dirty="0" smtClean="0">
                <a:solidFill>
                  <a:schemeClr val="tx1"/>
                </a:solidFill>
              </a:rPr>
              <a:t>Les forces </a:t>
            </a:r>
            <a:r>
              <a:rPr lang="fr-FR" sz="2000" dirty="0">
                <a:solidFill>
                  <a:schemeClr val="tx1"/>
                </a:solidFill>
              </a:rPr>
              <a:t>sont les capacités dont vous disposez, et les attributs de l’organisation, qui favorisent la réussite de votre </a:t>
            </a:r>
            <a:r>
              <a:rPr lang="fr-FR" sz="2000" dirty="0" smtClean="0">
                <a:solidFill>
                  <a:schemeClr val="tx1"/>
                </a:solidFill>
              </a:rPr>
              <a:t>projet.</a:t>
            </a:r>
          </a:p>
          <a:p>
            <a:pPr algn="just"/>
            <a:r>
              <a:rPr lang="fr-FR" sz="2000" b="1" dirty="0">
                <a:solidFill>
                  <a:schemeClr val="tx1"/>
                </a:solidFill>
              </a:rPr>
              <a:t>E</a:t>
            </a:r>
            <a:r>
              <a:rPr lang="fr-FR" sz="2000" b="1" dirty="0" smtClean="0">
                <a:solidFill>
                  <a:schemeClr val="tx1"/>
                </a:solidFill>
              </a:rPr>
              <a:t>xemples:</a:t>
            </a:r>
          </a:p>
          <a:p>
            <a:pPr algn="just"/>
            <a:r>
              <a:rPr lang="fr-FR" sz="2000" dirty="0" smtClean="0">
                <a:solidFill>
                  <a:schemeClr val="tx1"/>
                </a:solidFill>
              </a:rPr>
              <a:t>Ressources</a:t>
            </a:r>
            <a:r>
              <a:rPr lang="fr-FR" sz="2000" dirty="0">
                <a:solidFill>
                  <a:schemeClr val="tx1"/>
                </a:solidFill>
              </a:rPr>
              <a:t>, mode de fonctionnement interne, produit </a:t>
            </a:r>
            <a:r>
              <a:rPr lang="fr-FR" sz="2000" dirty="0" smtClean="0">
                <a:solidFill>
                  <a:schemeClr val="tx1"/>
                </a:solidFill>
              </a:rPr>
              <a:t>novateur, etc.</a:t>
            </a:r>
          </a:p>
          <a:p>
            <a:pPr algn="just"/>
            <a:endParaRPr lang="fr-FR" sz="2000" dirty="0">
              <a:solidFill>
                <a:schemeClr val="tx1"/>
              </a:solidFill>
            </a:endParaRPr>
          </a:p>
          <a:p>
            <a:pPr algn="just"/>
            <a:endParaRPr lang="fr-FR" sz="2400" dirty="0">
              <a:solidFill>
                <a:srgbClr val="FF0000"/>
              </a:solidFill>
            </a:endParaRPr>
          </a:p>
          <a:p>
            <a:pPr algn="just"/>
            <a:r>
              <a:rPr lang="fr-FR" sz="2000" dirty="0">
                <a:solidFill>
                  <a:schemeClr val="tx1"/>
                </a:solidFill>
              </a:rPr>
              <a:t>Les changements externes qui peuvent nous </a:t>
            </a:r>
            <a:r>
              <a:rPr lang="fr-FR" sz="2000" dirty="0" smtClean="0">
                <a:solidFill>
                  <a:schemeClr val="tx1"/>
                </a:solidFill>
              </a:rPr>
              <a:t>profiter</a:t>
            </a:r>
          </a:p>
          <a:p>
            <a:pPr algn="just"/>
            <a:r>
              <a:rPr lang="fr-FR" sz="2000" b="1" dirty="0" smtClean="0">
                <a:solidFill>
                  <a:schemeClr val="tx1"/>
                </a:solidFill>
              </a:rPr>
              <a:t>Exemples:</a:t>
            </a:r>
          </a:p>
          <a:p>
            <a:pPr algn="just"/>
            <a:r>
              <a:rPr lang="fr-FR" sz="2000" dirty="0" smtClean="0">
                <a:solidFill>
                  <a:schemeClr val="tx1"/>
                </a:solidFill>
              </a:rPr>
              <a:t>Assouplissement de la règlementations, changements sociaux, nouveaux produits, etc.</a:t>
            </a:r>
            <a:endParaRPr lang="fr-FR" sz="2000" dirty="0">
              <a:solidFill>
                <a:schemeClr val="tx1"/>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smtClean="0">
              <a:solidFill>
                <a:srgbClr val="FF0000"/>
              </a:solidFill>
            </a:endParaRPr>
          </a:p>
          <a:p>
            <a:pPr algn="just"/>
            <a:endParaRPr lang="fr-FR" sz="2400" dirty="0" smtClean="0">
              <a:solidFill>
                <a:srgbClr val="FF0000"/>
              </a:solidFill>
            </a:endParaRPr>
          </a:p>
          <a:p>
            <a:pPr algn="just"/>
            <a:r>
              <a:rPr lang="fr-FR" sz="2400" dirty="0">
                <a:latin typeface="Calibri" panose="020F0502020204030204" pitchFamily="34" charset="0"/>
                <a:ea typeface="Calibri" panose="020F0502020204030204" pitchFamily="34" charset="0"/>
                <a:cs typeface="Arial" panose="020B0604020202020204" pitchFamily="34" charset="0"/>
              </a:rPr>
              <a:t>Force</a:t>
            </a:r>
            <a:endParaRPr lang="fr-FR" sz="2400" dirty="0" smtClean="0">
              <a:solidFill>
                <a:srgbClr val="FF0000"/>
              </a:solidFill>
            </a:endParaRPr>
          </a:p>
        </p:txBody>
      </p:sp>
      <p:sp>
        <p:nvSpPr>
          <p:cNvPr id="6" name="Rectangle à coins arrondis 5"/>
          <p:cNvSpPr/>
          <p:nvPr/>
        </p:nvSpPr>
        <p:spPr>
          <a:xfrm>
            <a:off x="6108696" y="304800"/>
            <a:ext cx="3873503" cy="6350000"/>
          </a:xfrm>
          <a:prstGeom prst="round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r>
              <a:rPr lang="fr-FR" sz="2000" dirty="0" smtClean="0">
                <a:solidFill>
                  <a:schemeClr val="tx1"/>
                </a:solidFill>
              </a:rPr>
              <a:t>Les points faibles qui vous freinent et limitent</a:t>
            </a:r>
          </a:p>
          <a:p>
            <a:pPr algn="just"/>
            <a:r>
              <a:rPr lang="fr-FR" sz="2000" b="1" dirty="0" smtClean="0">
                <a:solidFill>
                  <a:schemeClr val="tx1"/>
                </a:solidFill>
              </a:rPr>
              <a:t>Exemples</a:t>
            </a:r>
          </a:p>
          <a:p>
            <a:pPr algn="just"/>
            <a:r>
              <a:rPr lang="fr-FR" sz="2000" dirty="0" smtClean="0">
                <a:solidFill>
                  <a:schemeClr val="tx1"/>
                </a:solidFill>
              </a:rPr>
              <a:t>Manque de compétences, dépendance de prestataires, couts non maitrisés, etc.</a:t>
            </a:r>
            <a:endParaRPr lang="fr-FR" sz="2000" dirty="0">
              <a:solidFill>
                <a:schemeClr val="tx1"/>
              </a:solidFill>
            </a:endParaRPr>
          </a:p>
          <a:p>
            <a:pPr algn="just"/>
            <a:r>
              <a:rPr lang="fr-FR" sz="2000" dirty="0">
                <a:solidFill>
                  <a:schemeClr val="tx1"/>
                </a:solidFill>
              </a:rPr>
              <a:t>Les facteurs externes qui peuvent nous impacter </a:t>
            </a:r>
            <a:r>
              <a:rPr lang="fr-FR" sz="2000" dirty="0" smtClean="0">
                <a:solidFill>
                  <a:schemeClr val="tx1"/>
                </a:solidFill>
              </a:rPr>
              <a:t>négativement. </a:t>
            </a:r>
          </a:p>
          <a:p>
            <a:pPr algn="just"/>
            <a:endParaRPr lang="fr-FR" sz="2000" dirty="0">
              <a:solidFill>
                <a:schemeClr val="tx1"/>
              </a:solidFill>
            </a:endParaRPr>
          </a:p>
          <a:p>
            <a:pPr algn="just"/>
            <a:endParaRPr lang="fr-FR" sz="2000" dirty="0">
              <a:solidFill>
                <a:schemeClr val="tx1"/>
              </a:solidFill>
            </a:endParaRPr>
          </a:p>
          <a:p>
            <a:pPr algn="just"/>
            <a:r>
              <a:rPr lang="fr-FR" sz="2000" b="1" dirty="0">
                <a:solidFill>
                  <a:schemeClr val="tx1"/>
                </a:solidFill>
              </a:rPr>
              <a:t>Exemples</a:t>
            </a:r>
            <a:r>
              <a:rPr lang="fr-FR" sz="2000" b="1" dirty="0" smtClean="0">
                <a:solidFill>
                  <a:schemeClr val="tx1"/>
                </a:solidFill>
              </a:rPr>
              <a:t>:</a:t>
            </a:r>
          </a:p>
          <a:p>
            <a:pPr algn="just"/>
            <a:r>
              <a:rPr lang="fr-FR" sz="2000" dirty="0" smtClean="0">
                <a:solidFill>
                  <a:schemeClr val="tx1"/>
                </a:solidFill>
              </a:rPr>
              <a:t>Fluctuation de taux de change, innovations technologiques, réglementations gouvernementales</a:t>
            </a:r>
            <a:r>
              <a:rPr lang="fr-FR" sz="2000" dirty="0">
                <a:solidFill>
                  <a:schemeClr val="tx1"/>
                </a:solidFill>
              </a:rPr>
              <a:t>, etc.</a:t>
            </a:r>
          </a:p>
          <a:p>
            <a:pPr algn="just"/>
            <a:endParaRPr lang="fr-FR" sz="2000" dirty="0">
              <a:solidFill>
                <a:schemeClr val="tx1"/>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a:solidFill>
                <a:srgbClr val="FF0000"/>
              </a:solidFill>
            </a:endParaRPr>
          </a:p>
          <a:p>
            <a:pPr algn="just"/>
            <a:endParaRPr lang="fr-FR" sz="2400" dirty="0" smtClean="0">
              <a:solidFill>
                <a:srgbClr val="FF0000"/>
              </a:solidFill>
            </a:endParaRPr>
          </a:p>
          <a:p>
            <a:pPr algn="just"/>
            <a:endParaRPr lang="fr-FR" sz="2400" dirty="0" smtClean="0">
              <a:solidFill>
                <a:srgbClr val="FF0000"/>
              </a:solidFill>
            </a:endParaRPr>
          </a:p>
          <a:p>
            <a:pPr algn="just"/>
            <a:endParaRPr lang="fr-FR" sz="2400" dirty="0" smtClean="0">
              <a:solidFill>
                <a:srgbClr val="FF0000"/>
              </a:solidFill>
            </a:endParaRPr>
          </a:p>
          <a:p>
            <a:pPr algn="just"/>
            <a:r>
              <a:rPr lang="fr-FR" sz="2400" dirty="0">
                <a:latin typeface="Calibri" panose="020F0502020204030204" pitchFamily="34" charset="0"/>
                <a:ea typeface="Calibri" panose="020F0502020204030204" pitchFamily="34" charset="0"/>
                <a:cs typeface="Arial" panose="020B0604020202020204" pitchFamily="34" charset="0"/>
              </a:rPr>
              <a:t>Force</a:t>
            </a:r>
            <a:endParaRPr lang="fr-FR" sz="2400" dirty="0" smtClean="0">
              <a:solidFill>
                <a:srgbClr val="FF0000"/>
              </a:solidFill>
            </a:endParaRPr>
          </a:p>
        </p:txBody>
      </p:sp>
      <p:sp>
        <p:nvSpPr>
          <p:cNvPr id="7" name="Rectangle à coins arrondis 6"/>
          <p:cNvSpPr/>
          <p:nvPr/>
        </p:nvSpPr>
        <p:spPr>
          <a:xfrm>
            <a:off x="1431920" y="444500"/>
            <a:ext cx="2054227" cy="4445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2400" dirty="0">
                <a:solidFill>
                  <a:srgbClr val="FF0000"/>
                </a:solidFill>
              </a:rPr>
              <a:t>LES FORCES</a:t>
            </a:r>
          </a:p>
          <a:p>
            <a:pPr algn="ctr"/>
            <a:endParaRPr lang="fr-FR" dirty="0"/>
          </a:p>
        </p:txBody>
      </p:sp>
      <p:sp>
        <p:nvSpPr>
          <p:cNvPr id="8" name="Rectangle à coins arrondis 7"/>
          <p:cNvSpPr/>
          <p:nvPr/>
        </p:nvSpPr>
        <p:spPr>
          <a:xfrm>
            <a:off x="999327" y="3524250"/>
            <a:ext cx="2970215" cy="46355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2400" dirty="0">
                <a:solidFill>
                  <a:srgbClr val="FF0000"/>
                </a:solidFill>
              </a:rPr>
              <a:t>LES </a:t>
            </a:r>
            <a:r>
              <a:rPr lang="fr-FR" sz="2400" dirty="0" smtClean="0">
                <a:solidFill>
                  <a:srgbClr val="FF0000"/>
                </a:solidFill>
              </a:rPr>
              <a:t>OPPORTUNITÉS</a:t>
            </a:r>
          </a:p>
          <a:p>
            <a:pPr algn="ctr"/>
            <a:endParaRPr lang="fr-FR" dirty="0"/>
          </a:p>
        </p:txBody>
      </p:sp>
      <p:sp>
        <p:nvSpPr>
          <p:cNvPr id="9" name="Rectangle à coins arrondis 8"/>
          <p:cNvSpPr/>
          <p:nvPr/>
        </p:nvSpPr>
        <p:spPr>
          <a:xfrm>
            <a:off x="6306339" y="3943350"/>
            <a:ext cx="2970215" cy="46355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2400" dirty="0">
                <a:solidFill>
                  <a:srgbClr val="FF0000"/>
                </a:solidFill>
              </a:rPr>
              <a:t>LES </a:t>
            </a:r>
            <a:r>
              <a:rPr lang="fr-FR" sz="2400" dirty="0" smtClean="0">
                <a:solidFill>
                  <a:srgbClr val="FF0000"/>
                </a:solidFill>
              </a:rPr>
              <a:t>MENACES</a:t>
            </a:r>
          </a:p>
          <a:p>
            <a:pPr algn="ctr"/>
            <a:endParaRPr lang="fr-FR" dirty="0"/>
          </a:p>
        </p:txBody>
      </p:sp>
      <p:sp>
        <p:nvSpPr>
          <p:cNvPr id="10" name="Rectangle à coins arrondis 9"/>
          <p:cNvSpPr/>
          <p:nvPr/>
        </p:nvSpPr>
        <p:spPr>
          <a:xfrm>
            <a:off x="6664320" y="444500"/>
            <a:ext cx="2479680" cy="4572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2400" dirty="0">
                <a:solidFill>
                  <a:srgbClr val="FF0000"/>
                </a:solidFill>
              </a:rPr>
              <a:t>LES </a:t>
            </a:r>
            <a:r>
              <a:rPr lang="fr-FR" sz="2400" dirty="0" smtClean="0">
                <a:solidFill>
                  <a:srgbClr val="FF0000"/>
                </a:solidFill>
              </a:rPr>
              <a:t>FAIBLESSES</a:t>
            </a:r>
          </a:p>
          <a:p>
            <a:pPr algn="ctr"/>
            <a:endParaRPr lang="fr-FR" dirty="0"/>
          </a:p>
        </p:txBody>
      </p:sp>
    </p:spTree>
    <p:extLst>
      <p:ext uri="{BB962C8B-B14F-4D97-AF65-F5344CB8AC3E}">
        <p14:creationId xmlns:p14="http://schemas.microsoft.com/office/powerpoint/2010/main" val="2351036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587620" y="368300"/>
            <a:ext cx="6035680" cy="6096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2400" dirty="0" smtClean="0">
                <a:solidFill>
                  <a:srgbClr val="FF0000"/>
                </a:solidFill>
              </a:rPr>
              <a:t>Comment faire une analyse SWOT?</a:t>
            </a:r>
            <a:endParaRPr lang="fr-FR" sz="2400" dirty="0">
              <a:solidFill>
                <a:srgbClr val="FF0000"/>
              </a:solidFill>
            </a:endParaRPr>
          </a:p>
          <a:p>
            <a:pPr algn="ctr"/>
            <a:endParaRPr lang="fr-FR" dirty="0"/>
          </a:p>
        </p:txBody>
      </p:sp>
      <p:sp>
        <p:nvSpPr>
          <p:cNvPr id="5" name="Rectangle 4"/>
          <p:cNvSpPr/>
          <p:nvPr/>
        </p:nvSpPr>
        <p:spPr>
          <a:xfrm>
            <a:off x="321128" y="1612900"/>
            <a:ext cx="7870371" cy="4411785"/>
          </a:xfrm>
          <a:prstGeom prst="rect">
            <a:avLst/>
          </a:prstGeom>
        </p:spPr>
        <p:txBody>
          <a:bodyPr wrap="square">
            <a:spAutoFit/>
          </a:bodyPr>
          <a:lstStyle/>
          <a:p>
            <a:pPr>
              <a:lnSpc>
                <a:spcPct val="200000"/>
              </a:lnSpc>
            </a:pPr>
            <a:r>
              <a:rPr lang="fr-FR" sz="2400" dirty="0" smtClean="0">
                <a:solidFill>
                  <a:srgbClr val="000000"/>
                </a:solidFill>
                <a:effectLst/>
                <a:latin typeface="Times New Roman" panose="02020603050405020304" pitchFamily="18" charset="0"/>
                <a:cs typeface="Times New Roman" panose="02020603050405020304" pitchFamily="18" charset="0"/>
              </a:rPr>
              <a:t>1- Réfléchir sur les objectifs et attentes des projet</a:t>
            </a:r>
          </a:p>
          <a:p>
            <a:pPr>
              <a:lnSpc>
                <a:spcPct val="200000"/>
              </a:lnSpc>
            </a:pPr>
            <a:r>
              <a:rPr lang="fr-FR" sz="2400" dirty="0" smtClean="0">
                <a:solidFill>
                  <a:srgbClr val="000000"/>
                </a:solidFill>
                <a:latin typeface="Times New Roman" panose="02020603050405020304" pitchFamily="18" charset="0"/>
                <a:cs typeface="Times New Roman" panose="02020603050405020304" pitchFamily="18" charset="0"/>
              </a:rPr>
              <a:t>2- Faire un diagnostic interne et externe</a:t>
            </a:r>
          </a:p>
          <a:p>
            <a:pPr>
              <a:lnSpc>
                <a:spcPct val="200000"/>
              </a:lnSpc>
            </a:pPr>
            <a:r>
              <a:rPr lang="fr-FR" sz="2400" dirty="0" smtClean="0">
                <a:solidFill>
                  <a:srgbClr val="000000"/>
                </a:solidFill>
                <a:effectLst/>
                <a:latin typeface="Times New Roman" panose="02020603050405020304" pitchFamily="18" charset="0"/>
                <a:cs typeface="Times New Roman" panose="02020603050405020304" pitchFamily="18" charset="0"/>
              </a:rPr>
              <a:t>3- Construire la matrice</a:t>
            </a:r>
          </a:p>
          <a:p>
            <a:pPr>
              <a:lnSpc>
                <a:spcPct val="200000"/>
              </a:lnSpc>
            </a:pPr>
            <a:r>
              <a:rPr lang="fr-FR" sz="2400" dirty="0" smtClean="0">
                <a:solidFill>
                  <a:srgbClr val="000000"/>
                </a:solidFill>
                <a:latin typeface="Times New Roman" panose="02020603050405020304" pitchFamily="18" charset="0"/>
                <a:cs typeface="Times New Roman" panose="02020603050405020304" pitchFamily="18" charset="0"/>
              </a:rPr>
              <a:t>4- Définir un plan d’action</a:t>
            </a:r>
            <a:endParaRPr lang="fr-FR" sz="2400" dirty="0" smtClean="0">
              <a:solidFill>
                <a:srgbClr val="000000"/>
              </a:solidFill>
              <a:effectLst/>
              <a:latin typeface="Times New Roman" panose="02020603050405020304" pitchFamily="18" charset="0"/>
              <a:cs typeface="Times New Roman" panose="02020603050405020304" pitchFamily="18" charset="0"/>
            </a:endParaRPr>
          </a:p>
          <a:p>
            <a:pPr>
              <a:lnSpc>
                <a:spcPct val="200000"/>
              </a:lnSpc>
            </a:pPr>
            <a:r>
              <a:rPr lang="fr-FR" sz="2400" dirty="0" smtClean="0">
                <a:latin typeface="Times New Roman" panose="02020603050405020304" pitchFamily="18" charset="0"/>
                <a:cs typeface="Times New Roman" panose="02020603050405020304" pitchFamily="18" charset="0"/>
              </a:rPr>
              <a:t> </a:t>
            </a:r>
            <a:br>
              <a:rPr lang="fr-FR" sz="2400" dirty="0" smtClean="0">
                <a:latin typeface="Times New Roman" panose="02020603050405020304" pitchFamily="18"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628293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2832</TotalTime>
  <Words>1146</Words>
  <Application>Microsoft Office PowerPoint</Application>
  <PresentationFormat>Grand écran</PresentationFormat>
  <Paragraphs>243</Paragraphs>
  <Slides>21</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Calibri</vt:lpstr>
      <vt:lpstr>Calibri Light</vt:lpstr>
      <vt:lpstr>Symbol</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dc:creator>
  <cp:lastModifiedBy>MICRO</cp:lastModifiedBy>
  <cp:revision>194</cp:revision>
  <dcterms:created xsi:type="dcterms:W3CDTF">2024-09-21T06:46:58Z</dcterms:created>
  <dcterms:modified xsi:type="dcterms:W3CDTF">2025-10-11T18:28:44Z</dcterms:modified>
</cp:coreProperties>
</file>