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notesMasterIdLst>
    <p:notesMasterId r:id="rId19"/>
  </p:notesMasterIdLst>
  <p:sldIdLst>
    <p:sldId id="256" r:id="rId2"/>
    <p:sldId id="265" r:id="rId3"/>
    <p:sldId id="259" r:id="rId4"/>
    <p:sldId id="260" r:id="rId5"/>
    <p:sldId id="257" r:id="rId6"/>
    <p:sldId id="258" r:id="rId7"/>
    <p:sldId id="266" r:id="rId8"/>
    <p:sldId id="267" r:id="rId9"/>
    <p:sldId id="275" r:id="rId10"/>
    <p:sldId id="263" r:id="rId11"/>
    <p:sldId id="269" r:id="rId12"/>
    <p:sldId id="270" r:id="rId13"/>
    <p:sldId id="262" r:id="rId14"/>
    <p:sldId id="271" r:id="rId15"/>
    <p:sldId id="272" r:id="rId16"/>
    <p:sldId id="273" r:id="rId17"/>
    <p:sldId id="291" r:id="rId1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6046" autoAdjust="0"/>
  </p:normalViewPr>
  <p:slideViewPr>
    <p:cSldViewPr snapToGrid="0">
      <p:cViewPr varScale="1">
        <p:scale>
          <a:sx n="76" d="100"/>
          <a:sy n="76" d="100"/>
        </p:scale>
        <p:origin x="126" y="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5B7248-F228-41ED-9074-C0E79AD05D53}" type="datetimeFigureOut">
              <a:rPr lang="fr-FR" smtClean="0"/>
              <a:t>11/10/2025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CA08E4-CCB5-4446-9A34-7D1B4C1275CC}" type="slidenum">
              <a:rPr lang="fr-FR" smtClean="0"/>
              <a:t>‹N°›</a:t>
            </a:fld>
            <a:endParaRPr lang="fr-FR"/>
          </a:p>
        </p:txBody>
      </p:sp>
    </p:spTree>
    <p:extLst>
      <p:ext uri="{BB962C8B-B14F-4D97-AF65-F5344CB8AC3E}">
        <p14:creationId xmlns:p14="http://schemas.microsoft.com/office/powerpoint/2010/main" val="2348559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2</a:t>
            </a:fld>
            <a:endParaRPr lang="fr-FR"/>
          </a:p>
        </p:txBody>
      </p:sp>
    </p:spTree>
    <p:extLst>
      <p:ext uri="{BB962C8B-B14F-4D97-AF65-F5344CB8AC3E}">
        <p14:creationId xmlns:p14="http://schemas.microsoft.com/office/powerpoint/2010/main" val="6802930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15</a:t>
            </a:fld>
            <a:endParaRPr lang="fr-FR"/>
          </a:p>
        </p:txBody>
      </p:sp>
    </p:spTree>
    <p:extLst>
      <p:ext uri="{BB962C8B-B14F-4D97-AF65-F5344CB8AC3E}">
        <p14:creationId xmlns:p14="http://schemas.microsoft.com/office/powerpoint/2010/main" val="2332301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16</a:t>
            </a:fld>
            <a:endParaRPr lang="fr-FR"/>
          </a:p>
        </p:txBody>
      </p:sp>
    </p:spTree>
    <p:extLst>
      <p:ext uri="{BB962C8B-B14F-4D97-AF65-F5344CB8AC3E}">
        <p14:creationId xmlns:p14="http://schemas.microsoft.com/office/powerpoint/2010/main" val="23616781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3</a:t>
            </a:fld>
            <a:endParaRPr lang="fr-FR"/>
          </a:p>
        </p:txBody>
      </p:sp>
    </p:spTree>
    <p:extLst>
      <p:ext uri="{BB962C8B-B14F-4D97-AF65-F5344CB8AC3E}">
        <p14:creationId xmlns:p14="http://schemas.microsoft.com/office/powerpoint/2010/main" val="2643427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4</a:t>
            </a:fld>
            <a:endParaRPr lang="fr-FR"/>
          </a:p>
        </p:txBody>
      </p:sp>
    </p:spTree>
    <p:extLst>
      <p:ext uri="{BB962C8B-B14F-4D97-AF65-F5344CB8AC3E}">
        <p14:creationId xmlns:p14="http://schemas.microsoft.com/office/powerpoint/2010/main" val="42755971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5</a:t>
            </a:fld>
            <a:endParaRPr lang="fr-FR"/>
          </a:p>
        </p:txBody>
      </p:sp>
    </p:spTree>
    <p:extLst>
      <p:ext uri="{BB962C8B-B14F-4D97-AF65-F5344CB8AC3E}">
        <p14:creationId xmlns:p14="http://schemas.microsoft.com/office/powerpoint/2010/main" val="1687848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6</a:t>
            </a:fld>
            <a:endParaRPr lang="fr-FR"/>
          </a:p>
        </p:txBody>
      </p:sp>
    </p:spTree>
    <p:extLst>
      <p:ext uri="{BB962C8B-B14F-4D97-AF65-F5344CB8AC3E}">
        <p14:creationId xmlns:p14="http://schemas.microsoft.com/office/powerpoint/2010/main" val="39760387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smtClean="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7</a:t>
            </a:fld>
            <a:endParaRPr lang="fr-FR"/>
          </a:p>
        </p:txBody>
      </p:sp>
    </p:spTree>
    <p:extLst>
      <p:ext uri="{BB962C8B-B14F-4D97-AF65-F5344CB8AC3E}">
        <p14:creationId xmlns:p14="http://schemas.microsoft.com/office/powerpoint/2010/main" val="34911933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11</a:t>
            </a:fld>
            <a:endParaRPr lang="fr-FR"/>
          </a:p>
        </p:txBody>
      </p:sp>
    </p:spTree>
    <p:extLst>
      <p:ext uri="{BB962C8B-B14F-4D97-AF65-F5344CB8AC3E}">
        <p14:creationId xmlns:p14="http://schemas.microsoft.com/office/powerpoint/2010/main" val="3007587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12</a:t>
            </a:fld>
            <a:endParaRPr lang="fr-FR"/>
          </a:p>
        </p:txBody>
      </p:sp>
    </p:spTree>
    <p:extLst>
      <p:ext uri="{BB962C8B-B14F-4D97-AF65-F5344CB8AC3E}">
        <p14:creationId xmlns:p14="http://schemas.microsoft.com/office/powerpoint/2010/main" val="1121710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algn="r"/>
            <a:endParaRPr lang="fr-FR" dirty="0"/>
          </a:p>
        </p:txBody>
      </p:sp>
      <p:sp>
        <p:nvSpPr>
          <p:cNvPr id="4" name="Espace réservé du numéro de diapositive 3"/>
          <p:cNvSpPr>
            <a:spLocks noGrp="1"/>
          </p:cNvSpPr>
          <p:nvPr>
            <p:ph type="sldNum" sz="quarter" idx="10"/>
          </p:nvPr>
        </p:nvSpPr>
        <p:spPr/>
        <p:txBody>
          <a:bodyPr/>
          <a:lstStyle/>
          <a:p>
            <a:fld id="{68CA08E4-CCB5-4446-9A34-7D1B4C1275CC}" type="slidenum">
              <a:rPr lang="fr-FR" smtClean="0"/>
              <a:t>14</a:t>
            </a:fld>
            <a:endParaRPr lang="fr-FR"/>
          </a:p>
        </p:txBody>
      </p:sp>
    </p:spTree>
    <p:extLst>
      <p:ext uri="{BB962C8B-B14F-4D97-AF65-F5344CB8AC3E}">
        <p14:creationId xmlns:p14="http://schemas.microsoft.com/office/powerpoint/2010/main" val="774703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466402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4222619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85658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557612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26019573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09381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5C61BD56-FCE9-4096-8B3A-8E6A867EB564}" type="datetimeFigureOut">
              <a:rPr lang="fr-FR" smtClean="0"/>
              <a:t>11/10/2025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884793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5C61BD56-FCE9-4096-8B3A-8E6A867EB564}" type="datetimeFigureOut">
              <a:rPr lang="fr-FR" smtClean="0"/>
              <a:t>11/10/2025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3776933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C61BD56-FCE9-4096-8B3A-8E6A867EB564}" type="datetimeFigureOut">
              <a:rPr lang="fr-FR" smtClean="0"/>
              <a:t>11/10/2025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435666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1589088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5C61BD56-FCE9-4096-8B3A-8E6A867EB564}" type="datetimeFigureOut">
              <a:rPr lang="fr-FR" smtClean="0"/>
              <a:t>11/10/2025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06451DC-D38B-494E-888F-12045B31A962}" type="slidenum">
              <a:rPr lang="fr-FR" smtClean="0"/>
              <a:t>‹N°›</a:t>
            </a:fld>
            <a:endParaRPr lang="fr-FR"/>
          </a:p>
        </p:txBody>
      </p:sp>
    </p:spTree>
    <p:extLst>
      <p:ext uri="{BB962C8B-B14F-4D97-AF65-F5344CB8AC3E}">
        <p14:creationId xmlns:p14="http://schemas.microsoft.com/office/powerpoint/2010/main" val="625733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61BD56-FCE9-4096-8B3A-8E6A867EB564}" type="datetimeFigureOut">
              <a:rPr lang="fr-FR" smtClean="0"/>
              <a:t>11/10/2025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6451DC-D38B-494E-888F-12045B31A962}" type="slidenum">
              <a:rPr lang="fr-FR" smtClean="0"/>
              <a:t>‹N°›</a:t>
            </a:fld>
            <a:endParaRPr lang="fr-FR"/>
          </a:p>
        </p:txBody>
      </p:sp>
    </p:spTree>
    <p:extLst>
      <p:ext uri="{BB962C8B-B14F-4D97-AF65-F5344CB8AC3E}">
        <p14:creationId xmlns:p14="http://schemas.microsoft.com/office/powerpoint/2010/main" val="2990833135"/>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youtube.com/watch?v=wRl1HZ9IdnA&amp;t=48s" TargetMode="External"/><Relationship Id="rId2" Type="http://schemas.openxmlformats.org/officeDocument/2006/relationships/hyperlink" Target="https://www.youtube.com/watch?v=I2Oz6v2Vjxk&amp;list=TLPQMDUxMDIwMjRZjXYLhi23qg&amp;index=2" TargetMode="External"/><Relationship Id="rId1" Type="http://schemas.openxmlformats.org/officeDocument/2006/relationships/slideLayout" Target="../slideLayouts/slideLayout2.xml"/><Relationship Id="rId4" Type="http://schemas.openxmlformats.org/officeDocument/2006/relationships/hyperlink" Target="https://www.youtube.com/watch?v=gBFOwjGJ8lo"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2095472" y="168124"/>
            <a:ext cx="821537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ctr" defTabSz="914400" fontAlgn="base">
              <a:spcBef>
                <a:spcPct val="0"/>
              </a:spcBef>
              <a:spcAft>
                <a:spcPct val="0"/>
              </a:spcAft>
            </a:pPr>
            <a:r>
              <a:rPr lang="fr-FR" sz="1600" b="1" dirty="0">
                <a:latin typeface="Times New Roman" pitchFamily="18" charset="0"/>
                <a:ea typeface="Calibri" pitchFamily="34" charset="0"/>
                <a:cs typeface="Times New Roman" pitchFamily="18" charset="0"/>
              </a:rPr>
              <a:t>République Algérienne Démocratique et populaire</a:t>
            </a:r>
            <a:endParaRPr lang="fr-FR" sz="1600" b="1" dirty="0">
              <a:latin typeface="Times New Roman" panose="02020603050405020304" pitchFamily="18" charset="0"/>
              <a:cs typeface="Times New Roman" panose="02020603050405020304" pitchFamily="18" charset="0"/>
            </a:endParaRPr>
          </a:p>
          <a:p>
            <a:pPr algn="ctr" defTabSz="914400" eaLnBrk="0" fontAlgn="base" hangingPunct="0">
              <a:spcBef>
                <a:spcPct val="0"/>
              </a:spcBef>
              <a:spcAft>
                <a:spcPct val="0"/>
              </a:spcAft>
            </a:pPr>
            <a:r>
              <a:rPr lang="ar-DZ" sz="1600" b="1" dirty="0">
                <a:latin typeface="Times New Roman" pitchFamily="18" charset="0"/>
                <a:ea typeface="Calibri" pitchFamily="34" charset="0"/>
                <a:cs typeface="Times New Roman" pitchFamily="18" charset="0"/>
              </a:rPr>
              <a:t>وزارة التعليم العالي </a:t>
            </a:r>
            <a:r>
              <a:rPr lang="ar-DZ" sz="1600" b="1" dirty="0" smtClean="0">
                <a:latin typeface="Times New Roman" pitchFamily="18" charset="0"/>
                <a:ea typeface="Calibri" pitchFamily="34" charset="0"/>
                <a:cs typeface="Times New Roman" pitchFamily="18" charset="0"/>
              </a:rPr>
              <a:t>والبحث </a:t>
            </a:r>
            <a:r>
              <a:rPr lang="ar-DZ" sz="1600" b="1" dirty="0">
                <a:latin typeface="Times New Roman" pitchFamily="18" charset="0"/>
                <a:ea typeface="Calibri" pitchFamily="34" charset="0"/>
                <a:cs typeface="Times New Roman" pitchFamily="18" charset="0"/>
              </a:rPr>
              <a:t>العلمي</a:t>
            </a:r>
            <a:endParaRPr lang="fr-FR" sz="1600" b="1" dirty="0">
              <a:latin typeface="Times New Roman" panose="02020603050405020304" pitchFamily="18" charset="0"/>
              <a:cs typeface="Times New Roman" panose="02020603050405020304" pitchFamily="18" charset="0"/>
            </a:endParaRPr>
          </a:p>
          <a:p>
            <a:pPr algn="ctr" defTabSz="914400" eaLnBrk="0" fontAlgn="base" hangingPunct="0">
              <a:spcBef>
                <a:spcPct val="0"/>
              </a:spcBef>
              <a:spcAft>
                <a:spcPct val="0"/>
              </a:spcAft>
            </a:pPr>
            <a:r>
              <a:rPr lang="fr-FR" sz="1600" b="1" dirty="0">
                <a:latin typeface="Times New Roman" pitchFamily="18" charset="0"/>
                <a:ea typeface="Calibri" pitchFamily="34" charset="0"/>
                <a:cs typeface="Times New Roman" pitchFamily="18" charset="0"/>
              </a:rPr>
              <a:t>Ministère de L’enseignement supérieur et de la recherche scientifique</a:t>
            </a:r>
            <a:endParaRPr lang="fr-FR" sz="1600" b="1" dirty="0">
              <a:latin typeface="Times New Roman" panose="02020603050405020304" pitchFamily="18" charset="0"/>
              <a:cs typeface="Times New Roman" panose="02020603050405020304" pitchFamily="18" charset="0"/>
            </a:endParaRPr>
          </a:p>
        </p:txBody>
      </p:sp>
      <p:sp>
        <p:nvSpPr>
          <p:cNvPr id="5" name="Rectangle à coins arrondis 4"/>
          <p:cNvSpPr/>
          <p:nvPr/>
        </p:nvSpPr>
        <p:spPr>
          <a:xfrm>
            <a:off x="587632" y="1195045"/>
            <a:ext cx="3332202" cy="12171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Université Mohamed </a:t>
            </a:r>
            <a:r>
              <a:rPr lang="fr-FR" sz="1400" b="1" dirty="0" err="1">
                <a:solidFill>
                  <a:schemeClr val="tx1"/>
                </a:solidFill>
                <a:latin typeface="Times New Roman" panose="02020603050405020304" pitchFamily="18" charset="0"/>
                <a:cs typeface="Times New Roman" panose="02020603050405020304" pitchFamily="18" charset="0"/>
              </a:rPr>
              <a:t>Khider</a:t>
            </a:r>
            <a:r>
              <a:rPr lang="fr-FR" sz="1400" b="1" dirty="0">
                <a:solidFill>
                  <a:schemeClr val="tx1"/>
                </a:solidFill>
                <a:latin typeface="Times New Roman" panose="02020603050405020304" pitchFamily="18" charset="0"/>
                <a:cs typeface="Times New Roman" panose="02020603050405020304" pitchFamily="18" charset="0"/>
              </a:rPr>
              <a:t> – Biskra </a:t>
            </a:r>
            <a:endParaRPr lang="fr-FR" sz="1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Faculté des Sciences et de la technologie</a:t>
            </a:r>
            <a:endParaRPr lang="fr-FR" sz="1400" dirty="0">
              <a:solidFill>
                <a:schemeClr val="tx1"/>
              </a:solidFill>
              <a:latin typeface="Times New Roman" panose="02020603050405020304" pitchFamily="18" charset="0"/>
              <a:cs typeface="Times New Roman" panose="02020603050405020304" pitchFamily="18" charset="0"/>
            </a:endParaRPr>
          </a:p>
          <a:p>
            <a:pPr>
              <a:lnSpc>
                <a:spcPct val="150000"/>
              </a:lnSpc>
            </a:pPr>
            <a:r>
              <a:rPr lang="fr-FR" sz="1400" b="1" dirty="0">
                <a:solidFill>
                  <a:schemeClr val="tx1"/>
                </a:solidFill>
                <a:latin typeface="Times New Roman" panose="02020603050405020304" pitchFamily="18" charset="0"/>
                <a:cs typeface="Times New Roman" panose="02020603050405020304" pitchFamily="18" charset="0"/>
              </a:rPr>
              <a:t>Département d’architecture</a:t>
            </a:r>
            <a:endParaRPr lang="fr-FR" sz="1400" dirty="0">
              <a:solidFill>
                <a:schemeClr val="tx1"/>
              </a:solidFill>
              <a:latin typeface="Times New Roman" panose="02020603050405020304" pitchFamily="18" charset="0"/>
              <a:cs typeface="Times New Roman" panose="02020603050405020304" pitchFamily="18" charset="0"/>
            </a:endParaRPr>
          </a:p>
          <a:p>
            <a:pPr algn="ctr"/>
            <a:endParaRPr lang="fr-FR" sz="1200" dirty="0">
              <a:solidFill>
                <a:schemeClr val="tx1"/>
              </a:solidFill>
              <a:latin typeface="Times New Roman" panose="02020603050405020304" pitchFamily="18" charset="0"/>
              <a:cs typeface="Times New Roman" panose="02020603050405020304" pitchFamily="18" charset="0"/>
            </a:endParaRPr>
          </a:p>
        </p:txBody>
      </p:sp>
      <p:sp>
        <p:nvSpPr>
          <p:cNvPr id="6" name="Rectangle 5"/>
          <p:cNvSpPr/>
          <p:nvPr/>
        </p:nvSpPr>
        <p:spPr>
          <a:xfrm>
            <a:off x="1699118" y="3587962"/>
            <a:ext cx="7938138" cy="830997"/>
          </a:xfrm>
          <a:prstGeom prst="rect">
            <a:avLst/>
          </a:prstGeom>
          <a:solidFill>
            <a:schemeClr val="accent1">
              <a:lumMod val="40000"/>
              <a:lumOff val="60000"/>
            </a:schemeClr>
          </a:solidFill>
        </p:spPr>
        <p:txBody>
          <a:bodyPr wrap="square">
            <a:spAutoFit/>
          </a:bodyPr>
          <a:lstStyle/>
          <a:p>
            <a:pPr algn="ctr"/>
            <a:r>
              <a:rPr lang="fr-FR" sz="2400" b="1" dirty="0" smtClean="0">
                <a:solidFill>
                  <a:srgbClr val="FF0000"/>
                </a:solidFill>
                <a:latin typeface="Times New Roman" panose="02020603050405020304" pitchFamily="18" charset="0"/>
                <a:cs typeface="Times New Roman" panose="02020603050405020304" pitchFamily="18" charset="0"/>
              </a:rPr>
              <a:t>Cours N°1:</a:t>
            </a:r>
          </a:p>
          <a:p>
            <a:pPr algn="ctr"/>
            <a:r>
              <a:rPr lang="fr-FR" sz="2400" b="1" dirty="0" smtClean="0">
                <a:solidFill>
                  <a:srgbClr val="FF0000"/>
                </a:solidFill>
                <a:latin typeface="Times New Roman" panose="02020603050405020304" pitchFamily="18" charset="0"/>
                <a:cs typeface="Times New Roman" panose="02020603050405020304" pitchFamily="18" charset="0"/>
              </a:rPr>
              <a:t>Définition du risque</a:t>
            </a:r>
            <a:endParaRPr lang="fr-FR" sz="2400" dirty="0">
              <a:solidFill>
                <a:srgbClr val="FF0000"/>
              </a:solidFill>
              <a:latin typeface="Times New Roman" panose="02020603050405020304" pitchFamily="18" charset="0"/>
              <a:cs typeface="Times New Roman" panose="02020603050405020304" pitchFamily="18" charset="0"/>
            </a:endParaRPr>
          </a:p>
        </p:txBody>
      </p:sp>
      <p:sp>
        <p:nvSpPr>
          <p:cNvPr id="7" name="Rectangle 6"/>
          <p:cNvSpPr/>
          <p:nvPr/>
        </p:nvSpPr>
        <p:spPr>
          <a:xfrm>
            <a:off x="3796518" y="6380736"/>
            <a:ext cx="2743059" cy="338554"/>
          </a:xfrm>
          <a:prstGeom prst="rect">
            <a:avLst/>
          </a:prstGeom>
        </p:spPr>
        <p:txBody>
          <a:bodyPr wrap="none">
            <a:spAutoFit/>
          </a:bodyPr>
          <a:lstStyle/>
          <a:p>
            <a:pPr algn="ctr">
              <a:spcAft>
                <a:spcPts val="1000"/>
              </a:spcAft>
            </a:pPr>
            <a:r>
              <a:rPr lang="fr-FR" sz="1600" dirty="0">
                <a:latin typeface="Times New Roman" panose="02020603050405020304" pitchFamily="18" charset="0"/>
                <a:ea typeface="Calibri" panose="020F0502020204030204" pitchFamily="34" charset="0"/>
                <a:cs typeface="Arial" panose="020B0604020202020204" pitchFamily="34" charset="0"/>
              </a:rPr>
              <a:t>Année universitaire </a:t>
            </a:r>
            <a:r>
              <a:rPr lang="fr-FR" sz="1600" dirty="0" smtClean="0">
                <a:latin typeface="Times New Roman" panose="02020603050405020304" pitchFamily="18" charset="0"/>
                <a:ea typeface="Calibri" panose="020F0502020204030204" pitchFamily="34" charset="0"/>
                <a:cs typeface="Arial" panose="020B0604020202020204" pitchFamily="34" charset="0"/>
              </a:rPr>
              <a:t>2025-2026</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292100" y="2608117"/>
            <a:ext cx="5029200" cy="584775"/>
          </a:xfrm>
          <a:prstGeom prst="rect">
            <a:avLst/>
          </a:prstGeom>
        </p:spPr>
        <p:txBody>
          <a:bodyPr wrap="square">
            <a:spAutoFit/>
          </a:bodyPr>
          <a:lstStyle/>
          <a:p>
            <a:r>
              <a:rPr lang="fr-FR" sz="1600" b="1" dirty="0">
                <a:latin typeface="Times New Roman" panose="02020603050405020304" pitchFamily="18" charset="0"/>
                <a:cs typeface="Times New Roman" panose="02020603050405020304" pitchFamily="18" charset="0"/>
              </a:rPr>
              <a:t>Spécialité: Management des Projets de Construction</a:t>
            </a:r>
          </a:p>
          <a:p>
            <a:r>
              <a:rPr lang="fr-FR" sz="1600" b="1" dirty="0" smtClean="0">
                <a:latin typeface="Times New Roman" panose="02020603050405020304" pitchFamily="18" charset="0"/>
                <a:cs typeface="Times New Roman" panose="02020603050405020304" pitchFamily="18" charset="0"/>
              </a:rPr>
              <a:t>Niveau: M2</a:t>
            </a:r>
            <a:endParaRPr lang="fr-FR" sz="1600" b="1" dirty="0">
              <a:latin typeface="Times New Roman" panose="02020603050405020304" pitchFamily="18" charset="0"/>
              <a:cs typeface="Times New Roman" panose="02020603050405020304" pitchFamily="18" charset="0"/>
            </a:endParaRPr>
          </a:p>
        </p:txBody>
      </p:sp>
      <p:sp>
        <p:nvSpPr>
          <p:cNvPr id="11" name="Rectangle 10"/>
          <p:cNvSpPr/>
          <p:nvPr/>
        </p:nvSpPr>
        <p:spPr>
          <a:xfrm>
            <a:off x="8507442" y="2612734"/>
            <a:ext cx="2947958" cy="338554"/>
          </a:xfrm>
          <a:prstGeom prst="rect">
            <a:avLst/>
          </a:prstGeom>
        </p:spPr>
        <p:txBody>
          <a:bodyPr wrap="square">
            <a:spAutoFit/>
          </a:bodyPr>
          <a:lstStyle/>
          <a:p>
            <a:r>
              <a:rPr lang="fr-FR" sz="1600" b="1" dirty="0" smtClean="0">
                <a:latin typeface="Times New Roman" panose="02020603050405020304" pitchFamily="18" charset="0"/>
                <a:cs typeface="Times New Roman" panose="02020603050405020304" pitchFamily="18" charset="0"/>
              </a:rPr>
              <a:t>Matière: Maitrise des risques</a:t>
            </a:r>
            <a:endParaRPr lang="fr-FR" sz="1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03456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2"/>
          <a:stretch>
            <a:fillRect/>
          </a:stretch>
        </p:blipFill>
        <p:spPr>
          <a:xfrm>
            <a:off x="2359479" y="1581829"/>
            <a:ext cx="6591300" cy="2486025"/>
          </a:xfrm>
          <a:prstGeom prst="rect">
            <a:avLst/>
          </a:prstGeom>
        </p:spPr>
      </p:pic>
      <p:pic>
        <p:nvPicPr>
          <p:cNvPr id="7" name="Image 6"/>
          <p:cNvPicPr>
            <a:picLocks noChangeAspect="1"/>
          </p:cNvPicPr>
          <p:nvPr/>
        </p:nvPicPr>
        <p:blipFill>
          <a:blip r:embed="rId3"/>
          <a:stretch>
            <a:fillRect/>
          </a:stretch>
        </p:blipFill>
        <p:spPr>
          <a:xfrm>
            <a:off x="3578679" y="4317455"/>
            <a:ext cx="3009900" cy="323850"/>
          </a:xfrm>
          <a:prstGeom prst="rect">
            <a:avLst/>
          </a:prstGeom>
        </p:spPr>
      </p:pic>
    </p:spTree>
    <p:extLst>
      <p:ext uri="{BB962C8B-B14F-4D97-AF65-F5344CB8AC3E}">
        <p14:creationId xmlns:p14="http://schemas.microsoft.com/office/powerpoint/2010/main" val="40999810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91212" y="821652"/>
            <a:ext cx="3828292" cy="405367"/>
          </a:xfrm>
          <a:prstGeom prst="rect">
            <a:avLst/>
          </a:prstGeom>
        </p:spPr>
        <p:txBody>
          <a:bodyPr wrap="none">
            <a:spAutoFit/>
          </a:bodyPr>
          <a:lstStyle/>
          <a:p>
            <a:pPr marL="457200">
              <a:lnSpc>
                <a:spcPct val="107000"/>
              </a:lnSpc>
              <a:spcAft>
                <a:spcPts val="0"/>
              </a:spcAft>
            </a:pPr>
            <a:r>
              <a:rPr lang="fr-FR" sz="2000" b="1" dirty="0" smtClean="0">
                <a:latin typeface="Times New Roman" panose="02020603050405020304" pitchFamily="18" charset="0"/>
                <a:ea typeface="Calibri" panose="020F0502020204030204" pitchFamily="34" charset="0"/>
                <a:cs typeface="Arial" panose="020B0604020202020204" pitchFamily="34" charset="0"/>
              </a:rPr>
              <a:t>OBJECTIFS DES RISQUES</a:t>
            </a:r>
            <a:endParaRPr lang="fr-FR"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749300" y="1600571"/>
            <a:ext cx="6096000" cy="1064009"/>
          </a:xfrm>
          <a:prstGeom prst="rect">
            <a:avLst/>
          </a:prstGeom>
        </p:spPr>
        <p:txBody>
          <a:bodyPr>
            <a:spAutoFit/>
          </a:bodyPr>
          <a:lstStyle/>
          <a:p>
            <a:pPr marL="342900" lvl="0" indent="-342900">
              <a:lnSpc>
                <a:spcPct val="107000"/>
              </a:lnSpc>
              <a:buFont typeface="+mj-lt"/>
              <a:buAutoNum type="arabicPeriod"/>
            </a:pPr>
            <a:r>
              <a:rPr lang="fr-FR" sz="2000" dirty="0">
                <a:latin typeface="Times New Roman" panose="02020603050405020304" pitchFamily="18" charset="0"/>
                <a:ea typeface="Calibri" panose="020F0502020204030204" pitchFamily="34" charset="0"/>
                <a:cs typeface="Arial" panose="020B0604020202020204" pitchFamily="34" charset="0"/>
              </a:rPr>
              <a:t>Prise de conscience, probabilité d’occurrence et gravité</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mj-lt"/>
              <a:buAutoNum type="arabicPeriod"/>
            </a:pPr>
            <a:r>
              <a:rPr lang="fr-FR" sz="2000" dirty="0">
                <a:latin typeface="Times New Roman" panose="02020603050405020304" pitchFamily="18" charset="0"/>
                <a:ea typeface="Calibri" panose="020F0502020204030204" pitchFamily="34" charset="0"/>
                <a:cs typeface="Arial" panose="020B0604020202020204" pitchFamily="34" charset="0"/>
              </a:rPr>
              <a:t>Mesures correctives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291212" y="2827305"/>
            <a:ext cx="7377789" cy="421654"/>
          </a:xfrm>
          <a:prstGeom prst="rect">
            <a:avLst/>
          </a:prstGeom>
        </p:spPr>
        <p:txBody>
          <a:bodyPr wrap="none">
            <a:spAutoFit/>
          </a:bodyPr>
          <a:lstStyle/>
          <a:p>
            <a:pPr marL="457200">
              <a:lnSpc>
                <a:spcPct val="107000"/>
              </a:lnSpc>
            </a:pPr>
            <a:r>
              <a:rPr lang="fr-FR" sz="2000" b="1" dirty="0" smtClean="0">
                <a:latin typeface="Times New Roman" panose="02020603050405020304" pitchFamily="18" charset="0"/>
                <a:ea typeface="Calibri" panose="020F0502020204030204" pitchFamily="34" charset="0"/>
                <a:cs typeface="Arial" panose="020B0604020202020204" pitchFamily="34" charset="0"/>
              </a:rPr>
              <a:t>LA DIFFÉRENCE ENTRE UN RISQUE ET UNE MENACE</a:t>
            </a:r>
            <a:endParaRPr lang="fr-FR" sz="2000" b="1" dirty="0">
              <a:latin typeface="Times New Roman" panose="02020603050405020304" pitchFamily="18" charset="0"/>
              <a:ea typeface="Calibri" panose="020F0502020204030204" pitchFamily="34" charset="0"/>
              <a:cs typeface="Arial" panose="020B0604020202020204" pitchFamily="34" charset="0"/>
            </a:endParaRPr>
          </a:p>
        </p:txBody>
      </p:sp>
      <p:sp>
        <p:nvSpPr>
          <p:cNvPr id="7" name="Rectangle 6"/>
          <p:cNvSpPr/>
          <p:nvPr/>
        </p:nvSpPr>
        <p:spPr>
          <a:xfrm>
            <a:off x="749300" y="4387580"/>
            <a:ext cx="6096000" cy="1323439"/>
          </a:xfrm>
          <a:prstGeom prst="rect">
            <a:avLst/>
          </a:prstGeom>
        </p:spPr>
        <p:txBody>
          <a:bodyPr>
            <a:spAutoFit/>
          </a:bodyPr>
          <a:lstStyle/>
          <a:p>
            <a:r>
              <a:rPr lang="fr-FR" sz="2000" b="1" dirty="0" smtClean="0">
                <a:latin typeface="Times New Roman" panose="02020603050405020304" pitchFamily="18" charset="0"/>
                <a:cs typeface="Times New Roman" panose="02020603050405020304" pitchFamily="18" charset="0"/>
              </a:rPr>
              <a:t>MENACE</a:t>
            </a:r>
          </a:p>
          <a:p>
            <a:r>
              <a:rPr lang="fr-FR" sz="2000" dirty="0" smtClean="0">
                <a:latin typeface="Times New Roman" panose="02020603050405020304" pitchFamily="18" charset="0"/>
                <a:cs typeface="Times New Roman" panose="02020603050405020304" pitchFamily="18" charset="0"/>
              </a:rPr>
              <a:t>Signes </a:t>
            </a:r>
            <a:r>
              <a:rPr lang="fr-FR" sz="2000" dirty="0">
                <a:latin typeface="Times New Roman" panose="02020603050405020304" pitchFamily="18" charset="0"/>
                <a:cs typeface="Times New Roman" panose="02020603050405020304" pitchFamily="18" charset="0"/>
              </a:rPr>
              <a:t>qu’un risques est sur le point de se matérialiser ou se matérialisera de manière quasi certaine à brève échéance.</a:t>
            </a:r>
          </a:p>
        </p:txBody>
      </p:sp>
      <p:sp>
        <p:nvSpPr>
          <p:cNvPr id="8" name="Rectangle 7"/>
          <p:cNvSpPr/>
          <p:nvPr/>
        </p:nvSpPr>
        <p:spPr>
          <a:xfrm>
            <a:off x="147070" y="3416621"/>
            <a:ext cx="2366642" cy="405367"/>
          </a:xfrm>
          <a:prstGeom prst="rect">
            <a:avLst/>
          </a:prstGeom>
        </p:spPr>
        <p:txBody>
          <a:bodyPr wrap="square">
            <a:spAutoFit/>
          </a:bodyPr>
          <a:lstStyle/>
          <a:p>
            <a:pPr marL="685800">
              <a:lnSpc>
                <a:spcPct val="107000"/>
              </a:lnSpc>
              <a:spcAft>
                <a:spcPts val="0"/>
              </a:spcAft>
            </a:pPr>
            <a:r>
              <a:rPr lang="fr-FR" sz="2000" b="1" dirty="0" smtClean="0">
                <a:latin typeface="Times New Roman" panose="02020603050405020304" pitchFamily="18" charset="0"/>
                <a:ea typeface="Calibri" panose="020F0502020204030204" pitchFamily="34" charset="0"/>
                <a:cs typeface="Arial" panose="020B0604020202020204" pitchFamily="34" charset="0"/>
              </a:rPr>
              <a:t>RISQUE </a:t>
            </a:r>
            <a:endParaRPr lang="fr-FR" sz="2000" b="1" dirty="0">
              <a:latin typeface="Calibri" panose="020F0502020204030204" pitchFamily="34" charset="0"/>
              <a:ea typeface="Calibri" panose="020F0502020204030204" pitchFamily="34" charset="0"/>
              <a:cs typeface="Arial" panose="020B0604020202020204" pitchFamily="34" charset="0"/>
            </a:endParaRPr>
          </a:p>
        </p:txBody>
      </p:sp>
      <p:sp>
        <p:nvSpPr>
          <p:cNvPr id="9" name="Rectangle 8"/>
          <p:cNvSpPr/>
          <p:nvPr/>
        </p:nvSpPr>
        <p:spPr>
          <a:xfrm>
            <a:off x="95382" y="3563135"/>
            <a:ext cx="6266430" cy="701731"/>
          </a:xfrm>
          <a:prstGeom prst="rect">
            <a:avLst/>
          </a:prstGeom>
        </p:spPr>
        <p:txBody>
          <a:bodyPr wrap="square">
            <a:spAutoFit/>
          </a:bodyPr>
          <a:lstStyle/>
          <a:p>
            <a:pPr marL="685800">
              <a:lnSpc>
                <a:spcPct val="107000"/>
              </a:lnSpc>
              <a:spcAft>
                <a:spcPts val="0"/>
              </a:spcAft>
            </a:pPr>
            <a:r>
              <a:rPr lang="fr-FR" dirty="0" smtClean="0">
                <a:latin typeface="Times New Roman" panose="02020603050405020304" pitchFamily="18"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marL="685800">
              <a:lnSpc>
                <a:spcPct val="107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a:t>
            </a:r>
            <a:r>
              <a:rPr lang="fr-FR" sz="2000" dirty="0">
                <a:latin typeface="Times New Roman" panose="02020603050405020304" pitchFamily="18" charset="0"/>
                <a:ea typeface="Calibri" panose="020F0502020204030204" pitchFamily="34" charset="0"/>
                <a:cs typeface="Arial" panose="020B0604020202020204" pitchFamily="34" charset="0"/>
              </a:rPr>
              <a:t>Danger éventuel plus ou moins </a:t>
            </a:r>
            <a:r>
              <a:rPr lang="fr-FR" sz="2000" dirty="0" smtClean="0">
                <a:latin typeface="Times New Roman" panose="02020603050405020304" pitchFamily="18" charset="0"/>
                <a:ea typeface="Calibri" panose="020F0502020204030204" pitchFamily="34" charset="0"/>
                <a:cs typeface="Arial" panose="020B0604020202020204" pitchFamily="34" charset="0"/>
              </a:rPr>
              <a:t>prévisibles</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60662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7000" y="656552"/>
            <a:ext cx="5072222" cy="405367"/>
          </a:xfrm>
          <a:prstGeom prst="rect">
            <a:avLst/>
          </a:prstGeom>
        </p:spPr>
        <p:txBody>
          <a:bodyPr wrap="none">
            <a:spAutoFit/>
          </a:bodyPr>
          <a:lstStyle/>
          <a:p>
            <a:pPr marL="457200">
              <a:lnSpc>
                <a:spcPct val="107000"/>
              </a:lnSpc>
              <a:spcAft>
                <a:spcPts val="0"/>
              </a:spcAft>
            </a:pPr>
            <a:r>
              <a:rPr lang="fr-FR" sz="2000" b="1" dirty="0" smtClean="0">
                <a:solidFill>
                  <a:srgbClr val="0070C0"/>
                </a:solidFill>
                <a:latin typeface="Times New Roman" panose="02020603050405020304" pitchFamily="18" charset="0"/>
                <a:ea typeface="Calibri" panose="020F0502020204030204" pitchFamily="34" charset="0"/>
                <a:cs typeface="Arial" panose="020B0604020202020204" pitchFamily="34" charset="0"/>
              </a:rPr>
              <a:t>CARACTÉRISTIQUES D’UN RISQUE</a:t>
            </a:r>
            <a:endParaRPr lang="fr-FR" sz="20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127000" y="1295771"/>
            <a:ext cx="6096000" cy="750975"/>
          </a:xfrm>
          <a:prstGeom prst="rect">
            <a:avLst/>
          </a:prstGeom>
        </p:spPr>
        <p:txBody>
          <a:bodyPr>
            <a:spAutoFit/>
          </a:bodyPr>
          <a:lstStyle/>
          <a:p>
            <a:pPr marL="457200">
              <a:lnSpc>
                <a:spcPct val="107000"/>
              </a:lnSpc>
              <a:spcAft>
                <a:spcPts val="0"/>
              </a:spcAft>
            </a:pPr>
            <a:r>
              <a:rPr lang="fr-FR" sz="2000" b="1" dirty="0" smtClean="0">
                <a:latin typeface="Times New Roman" panose="02020603050405020304" pitchFamily="18" charset="0"/>
                <a:ea typeface="Calibri" panose="020F0502020204030204" pitchFamily="34" charset="0"/>
                <a:cs typeface="Times New Roman" panose="02020603050405020304" pitchFamily="18" charset="0"/>
              </a:rPr>
              <a:t>1- Sa </a:t>
            </a:r>
            <a:r>
              <a:rPr lang="fr-FR" sz="2000" b="1" dirty="0">
                <a:latin typeface="Times New Roman" panose="02020603050405020304" pitchFamily="18" charset="0"/>
                <a:ea typeface="Calibri" panose="020F0502020204030204" pitchFamily="34" charset="0"/>
                <a:cs typeface="Times New Roman" panose="02020603050405020304" pitchFamily="18" charset="0"/>
              </a:rPr>
              <a:t>gravité</a:t>
            </a:r>
            <a:endParaRPr lang="fr-FR" sz="2000" dirty="0">
              <a:latin typeface="Times New Roman" panose="02020603050405020304" pitchFamily="18" charset="0"/>
              <a:ea typeface="Calibri" panose="020F0502020204030204" pitchFamily="34" charset="0"/>
              <a:cs typeface="Times New Roman" panose="02020603050405020304" pitchFamily="18" charset="0"/>
            </a:endParaRPr>
          </a:p>
          <a:p>
            <a:pPr marL="457200">
              <a:lnSpc>
                <a:spcPct val="107000"/>
              </a:lnSpc>
              <a:spcAft>
                <a:spcPts val="0"/>
              </a:spcAft>
            </a:pPr>
            <a:r>
              <a:rPr lang="fr-FR" sz="2000" b="1" dirty="0" smtClean="0">
                <a:latin typeface="Times New Roman" panose="02020603050405020304" pitchFamily="18" charset="0"/>
                <a:ea typeface="Calibri" panose="020F0502020204030204" pitchFamily="34" charset="0"/>
                <a:cs typeface="Times New Roman" panose="02020603050405020304" pitchFamily="18" charset="0"/>
              </a:rPr>
              <a:t>2- Sa </a:t>
            </a:r>
            <a:r>
              <a:rPr lang="fr-FR" sz="2000" b="1" dirty="0">
                <a:latin typeface="Times New Roman" panose="02020603050405020304" pitchFamily="18" charset="0"/>
                <a:ea typeface="Calibri" panose="020F0502020204030204" pitchFamily="34" charset="0"/>
                <a:cs typeface="Times New Roman" panose="02020603050405020304" pitchFamily="18" charset="0"/>
              </a:rPr>
              <a:t>probabilité d’occurrence</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ectangle 5"/>
          <p:cNvSpPr/>
          <p:nvPr/>
        </p:nvSpPr>
        <p:spPr>
          <a:xfrm>
            <a:off x="127000" y="2030459"/>
            <a:ext cx="7277100" cy="1277786"/>
          </a:xfrm>
          <a:prstGeom prst="rect">
            <a:avLst/>
          </a:prstGeom>
        </p:spPr>
        <p:txBody>
          <a:bodyPr wrap="square">
            <a:spAutoFit/>
          </a:bodyPr>
          <a:lstStyle/>
          <a:p>
            <a:pPr marL="457200">
              <a:lnSpc>
                <a:spcPct val="107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C’est par le croisement de gravité et de probabilité d’occurrence que l’on peut déterminé la criticité du risque pour mesurer cet criticité </a:t>
            </a:r>
            <a:r>
              <a:rPr lang="fr-FR" dirty="0" smtClean="0">
                <a:latin typeface="Times New Roman" panose="02020603050405020304" pitchFamily="18" charset="0"/>
                <a:ea typeface="Calibri" panose="020F0502020204030204" pitchFamily="34" charset="0"/>
                <a:cs typeface="Arial" panose="020B0604020202020204" pitchFamily="34" charset="0"/>
              </a:rPr>
              <a:t>il </a:t>
            </a:r>
            <a:r>
              <a:rPr lang="fr-FR" dirty="0">
                <a:latin typeface="Times New Roman" panose="02020603050405020304" pitchFamily="18" charset="0"/>
                <a:ea typeface="Calibri" panose="020F0502020204030204" pitchFamily="34" charset="0"/>
                <a:cs typeface="Arial" panose="020B0604020202020204" pitchFamily="34" charset="0"/>
              </a:rPr>
              <a:t>est d’usagé d’utiliser une matrice appelé matrice d’analyse de risque ou matrice de criticité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57" name="Rectangle 56"/>
          <p:cNvSpPr/>
          <p:nvPr/>
        </p:nvSpPr>
        <p:spPr>
          <a:xfrm>
            <a:off x="6741630" y="3558048"/>
            <a:ext cx="4832350" cy="2554545"/>
          </a:xfrm>
          <a:prstGeom prst="rect">
            <a:avLst/>
          </a:prstGeom>
        </p:spPr>
        <p:txBody>
          <a:bodyPr wrap="square">
            <a:spAutoFit/>
          </a:bodyPr>
          <a:lstStyle/>
          <a:p>
            <a:pPr algn="just"/>
            <a:r>
              <a:rPr lang="fr-FR" sz="2000" dirty="0">
                <a:latin typeface="Times New Roman" panose="02020603050405020304" pitchFamily="18" charset="0"/>
                <a:ea typeface="Calibri" panose="020F0502020204030204" pitchFamily="34" charset="0"/>
              </a:rPr>
              <a:t>Le niveau de criticité du risque il faut multiplier la probabilité d’occurrence avec sa gravité. Toute la difficulté de l’exercice consiste à déterminer avec précision les niveaux de probabilité d’occurrence et de gravité pour chaque risque identifié afin d’obtenir un niveau de criticité qu’ils soient le plus juste et le plus réaliste possible</a:t>
            </a:r>
            <a:endParaRPr lang="fr-FR" sz="2000" dirty="0"/>
          </a:p>
        </p:txBody>
      </p:sp>
      <p:sp>
        <p:nvSpPr>
          <p:cNvPr id="58" name="Rectangle 57"/>
          <p:cNvSpPr/>
          <p:nvPr/>
        </p:nvSpPr>
        <p:spPr>
          <a:xfrm>
            <a:off x="171368" y="1012262"/>
            <a:ext cx="5257800" cy="368755"/>
          </a:xfrm>
          <a:prstGeom prst="rect">
            <a:avLst/>
          </a:prstGeom>
        </p:spPr>
        <p:txBody>
          <a:bodyPr wrap="square">
            <a:spAutoFit/>
          </a:bodyPr>
          <a:lstStyle/>
          <a:p>
            <a:pPr marL="457200">
              <a:lnSpc>
                <a:spcPct val="107000"/>
              </a:lnSpc>
              <a:spcAft>
                <a:spcPts val="0"/>
              </a:spcAft>
            </a:pPr>
            <a:r>
              <a:rPr lang="fr-FR" dirty="0" smtClean="0">
                <a:latin typeface="Times New Roman" panose="02020603050405020304" pitchFamily="18" charset="0"/>
                <a:ea typeface="Calibri" panose="020F0502020204030204" pitchFamily="34" charset="0"/>
                <a:cs typeface="Arial" panose="020B0604020202020204" pitchFamily="34" charset="0"/>
              </a:rPr>
              <a:t>Un risque est caractérisé par deux donnée</a:t>
            </a:r>
            <a:endParaRPr lang="fr-FR" dirty="0">
              <a:latin typeface="Times New Roman" panose="02020603050405020304" pitchFamily="18" charset="0"/>
              <a:ea typeface="Calibri" panose="020F0502020204030204" pitchFamily="34" charset="0"/>
              <a:cs typeface="Arial" panose="020B0604020202020204" pitchFamily="34" charset="0"/>
            </a:endParaRPr>
          </a:p>
        </p:txBody>
      </p:sp>
      <p:pic>
        <p:nvPicPr>
          <p:cNvPr id="2" name="Image 1"/>
          <p:cNvPicPr>
            <a:picLocks noChangeAspect="1"/>
          </p:cNvPicPr>
          <p:nvPr/>
        </p:nvPicPr>
        <p:blipFill>
          <a:blip r:embed="rId3"/>
          <a:stretch>
            <a:fillRect/>
          </a:stretch>
        </p:blipFill>
        <p:spPr>
          <a:xfrm>
            <a:off x="1323964" y="3558048"/>
            <a:ext cx="4555674" cy="2844000"/>
          </a:xfrm>
          <a:prstGeom prst="rect">
            <a:avLst/>
          </a:prstGeom>
        </p:spPr>
      </p:pic>
      <p:sp>
        <p:nvSpPr>
          <p:cNvPr id="8" name="Rectangle 7"/>
          <p:cNvSpPr/>
          <p:nvPr/>
        </p:nvSpPr>
        <p:spPr>
          <a:xfrm>
            <a:off x="7056967" y="2823360"/>
            <a:ext cx="4423199" cy="734688"/>
          </a:xfrm>
          <a:prstGeom prst="rect">
            <a:avLst/>
          </a:prstGeom>
        </p:spPr>
        <p:txBody>
          <a:bodyPr wrap="none">
            <a:spAutoFit/>
          </a:bodyPr>
          <a:lstStyle/>
          <a:p>
            <a:pPr marL="457200">
              <a:lnSpc>
                <a:spcPct val="107000"/>
              </a:lnSpc>
            </a:pPr>
            <a:r>
              <a:rPr lang="fr-FR" sz="2000" b="1" dirty="0">
                <a:solidFill>
                  <a:srgbClr val="0070C0"/>
                </a:solidFill>
                <a:latin typeface="Times New Roman" panose="02020603050405020304" pitchFamily="18" charset="0"/>
                <a:ea typeface="Calibri" panose="020F0502020204030204" pitchFamily="34" charset="0"/>
                <a:cs typeface="Arial" panose="020B0604020202020204" pitchFamily="34" charset="0"/>
              </a:rPr>
              <a:t>CRITICITÉ=Impact + probabilité</a:t>
            </a:r>
            <a:endParaRPr lang="fr-FR" sz="2000"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0"/>
              </a:spcAft>
            </a:pPr>
            <a:r>
              <a:rPr lang="fr-FR" sz="2000" b="1" dirty="0" smtClean="0">
                <a:solidFill>
                  <a:srgbClr val="0070C0"/>
                </a:solidFill>
                <a:latin typeface="Times New Roman" panose="02020603050405020304" pitchFamily="18" charset="0"/>
                <a:ea typeface="Calibri" panose="020F0502020204030204" pitchFamily="34" charset="0"/>
                <a:cs typeface="Arial" panose="020B0604020202020204" pitchFamily="34" charset="0"/>
              </a:rPr>
              <a:t> </a:t>
            </a:r>
            <a:endParaRPr lang="fr-FR" sz="2000"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623057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5142" y="1077686"/>
            <a:ext cx="8899074" cy="2394307"/>
          </a:xfrm>
          <a:prstGeom prst="rect">
            <a:avLst/>
          </a:prstGeom>
          <a:solidFill>
            <a:schemeClr val="accent1">
              <a:lumMod val="20000"/>
              <a:lumOff val="80000"/>
            </a:schemeClr>
          </a:solidFill>
        </p:spPr>
        <p:txBody>
          <a:bodyPr wrap="square">
            <a:spAutoFit/>
          </a:bodyPr>
          <a:lstStyle/>
          <a:p>
            <a:pPr algn="just">
              <a:lnSpc>
                <a:spcPct val="150000"/>
              </a:lnSpc>
            </a:pPr>
            <a:r>
              <a:rPr lang="fr-FR" sz="2000" b="1" dirty="0" smtClean="0">
                <a:solidFill>
                  <a:srgbClr val="000000"/>
                </a:solidFill>
                <a:effectLst/>
                <a:latin typeface="Times New Roman" panose="02020603050405020304" pitchFamily="18" charset="0"/>
                <a:cs typeface="Times New Roman" panose="02020603050405020304" pitchFamily="18" charset="0"/>
              </a:rPr>
              <a:t>L’analyse de ces risques passe par leur formalisation et leur évaluation. Le recours aux RBS (</a:t>
            </a:r>
            <a:r>
              <a:rPr lang="fr-FR" sz="2000" b="1" dirty="0" err="1" smtClean="0">
                <a:solidFill>
                  <a:srgbClr val="000000"/>
                </a:solidFill>
                <a:effectLst/>
                <a:latin typeface="Times New Roman" panose="02020603050405020304" pitchFamily="18" charset="0"/>
                <a:cs typeface="Times New Roman" panose="02020603050405020304" pitchFamily="18" charset="0"/>
              </a:rPr>
              <a:t>Risk</a:t>
            </a:r>
            <a:r>
              <a:rPr lang="fr-FR" sz="2000" b="1" dirty="0" smtClean="0">
                <a:solidFill>
                  <a:srgbClr val="000000"/>
                </a:solidFill>
                <a:effectLst/>
                <a:latin typeface="Times New Roman" panose="02020603050405020304" pitchFamily="18" charset="0"/>
                <a:cs typeface="Times New Roman" panose="02020603050405020304" pitchFamily="18" charset="0"/>
              </a:rPr>
              <a:t> Breakdown Structures) qui consistent en une représentation hiérarchisée et arborescente des risques du projet, apparait comme une solution pertinente de modélisation.</a:t>
            </a:r>
            <a:r>
              <a:rPr lang="fr-FR" sz="2000" b="1" dirty="0" smtClean="0">
                <a:latin typeface="Times New Roman" panose="02020603050405020304" pitchFamily="18" charset="0"/>
                <a:cs typeface="Times New Roman" panose="02020603050405020304" pitchFamily="18" charset="0"/>
              </a:rPr>
              <a:t> </a:t>
            </a:r>
            <a:br>
              <a:rPr lang="fr-FR" sz="2000" b="1" dirty="0" smtClean="0">
                <a:latin typeface="Times New Roman" panose="02020603050405020304" pitchFamily="18" charset="0"/>
                <a:cs typeface="Times New Roman" panose="02020603050405020304" pitchFamily="18" charset="0"/>
              </a:rPr>
            </a:br>
            <a:endParaRPr lang="fr-FR" sz="2000" b="1" dirty="0">
              <a:latin typeface="Times New Roman" panose="02020603050405020304" pitchFamily="18" charset="0"/>
              <a:cs typeface="Times New Roman" panose="02020603050405020304" pitchFamily="18" charset="0"/>
            </a:endParaRPr>
          </a:p>
        </p:txBody>
      </p:sp>
      <p:sp>
        <p:nvSpPr>
          <p:cNvPr id="5" name="Rectangle 4"/>
          <p:cNvSpPr/>
          <p:nvPr/>
        </p:nvSpPr>
        <p:spPr>
          <a:xfrm>
            <a:off x="1415142" y="3592287"/>
            <a:ext cx="8899074" cy="2400657"/>
          </a:xfrm>
          <a:prstGeom prst="rect">
            <a:avLst/>
          </a:prstGeom>
          <a:solidFill>
            <a:schemeClr val="accent1">
              <a:lumMod val="20000"/>
              <a:lumOff val="80000"/>
            </a:schemeClr>
          </a:solidFill>
        </p:spPr>
        <p:txBody>
          <a:bodyPr wrap="square">
            <a:spAutoFit/>
          </a:bodyPr>
          <a:lstStyle/>
          <a:p>
            <a:pPr algn="just">
              <a:lnSpc>
                <a:spcPct val="150000"/>
              </a:lnSpc>
            </a:pPr>
            <a:r>
              <a:rPr lang="fr-FR" sz="2000" b="1" dirty="0">
                <a:solidFill>
                  <a:srgbClr val="000000"/>
                </a:solidFill>
                <a:latin typeface="Times New Roman" panose="02020603050405020304" pitchFamily="18" charset="0"/>
                <a:cs typeface="Times New Roman" panose="02020603050405020304" pitchFamily="18" charset="0"/>
              </a:rPr>
              <a:t>Les projets de construction sont soumis à de nombreux risques, qu’ils soient d’ordre organisationnel, humain ou économique (He </a:t>
            </a:r>
            <a:r>
              <a:rPr lang="fr-FR" sz="2000" b="1" dirty="0" err="1">
                <a:solidFill>
                  <a:srgbClr val="000000"/>
                </a:solidFill>
                <a:latin typeface="Times New Roman" panose="02020603050405020304" pitchFamily="18" charset="0"/>
                <a:cs typeface="Times New Roman" panose="02020603050405020304" pitchFamily="18" charset="0"/>
              </a:rPr>
              <a:t>Zhi</a:t>
            </a:r>
            <a:r>
              <a:rPr lang="fr-FR" sz="2000" b="1" dirty="0">
                <a:solidFill>
                  <a:srgbClr val="000000"/>
                </a:solidFill>
                <a:latin typeface="Times New Roman" panose="02020603050405020304" pitchFamily="18" charset="0"/>
                <a:cs typeface="Times New Roman" panose="02020603050405020304" pitchFamily="18" charset="0"/>
              </a:rPr>
              <a:t>, 95). La maitrise de ces risques est l’un des enjeux importants de la gestion de projet. De nombreux travaux se sont attachés à identifier et évaluer ces risques (Carr et al., 2001). </a:t>
            </a:r>
            <a:br>
              <a:rPr lang="fr-FR" sz="2000" b="1" dirty="0">
                <a:solidFill>
                  <a:srgbClr val="000000"/>
                </a:solidFill>
                <a:latin typeface="Times New Roman" panose="02020603050405020304" pitchFamily="18" charset="0"/>
                <a:cs typeface="Times New Roman" panose="02020603050405020304" pitchFamily="18" charset="0"/>
              </a:rPr>
            </a:br>
            <a:endParaRPr lang="fr-FR" sz="2000" b="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444029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 y="596900"/>
            <a:ext cx="8064500" cy="685059"/>
          </a:xfrm>
          <a:prstGeom prst="rect">
            <a:avLst/>
          </a:prstGeom>
        </p:spPr>
        <p:txBody>
          <a:bodyPr wrap="square">
            <a:spAutoFit/>
          </a:bodyPr>
          <a:lstStyle/>
          <a:p>
            <a:pPr marL="457200">
              <a:lnSpc>
                <a:spcPct val="107000"/>
              </a:lnSpc>
              <a:spcAft>
                <a:spcPts val="0"/>
              </a:spcAft>
            </a:pPr>
            <a:r>
              <a:rPr lang="fr-FR" b="1" dirty="0" smtClean="0">
                <a:solidFill>
                  <a:srgbClr val="0070C0"/>
                </a:solidFill>
                <a:latin typeface="Times New Roman" panose="02020603050405020304" pitchFamily="18" charset="0"/>
                <a:ea typeface="Calibri" panose="020F0502020204030204" pitchFamily="34" charset="0"/>
                <a:cs typeface="Arial" panose="020B0604020202020204" pitchFamily="34" charset="0"/>
              </a:rPr>
              <a:t>L’ÉVALUATION OBJECTIVE DE LA PROBABILITÉ D’OCCURRENCE ET DE LA GRAVITÉ D’UN RISQUE :</a:t>
            </a:r>
            <a:endParaRPr lang="fr-FR" dirty="0">
              <a:solidFill>
                <a:srgbClr val="0070C0"/>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90500" y="1397000"/>
            <a:ext cx="3263900" cy="388696"/>
          </a:xfrm>
          <a:prstGeom prst="rect">
            <a:avLst/>
          </a:prstGeom>
        </p:spPr>
        <p:txBody>
          <a:bodyPr wrap="square">
            <a:spAutoFit/>
          </a:bodyPr>
          <a:lstStyle/>
          <a:p>
            <a:pPr marL="457200">
              <a:lnSpc>
                <a:spcPct val="107000"/>
              </a:lnSpc>
              <a:spcAft>
                <a:spcPts val="0"/>
              </a:spcAft>
              <a:tabLst>
                <a:tab pos="1099185" algn="l"/>
              </a:tabLst>
            </a:pPr>
            <a:r>
              <a:rPr lang="fr-FR" b="1" dirty="0">
                <a:latin typeface="Times New Roman" panose="02020603050405020304" pitchFamily="18" charset="0"/>
                <a:ea typeface="Calibri" panose="020F0502020204030204" pitchFamily="34" charset="0"/>
                <a:cs typeface="Arial" panose="020B0604020202020204" pitchFamily="34" charset="0"/>
              </a:rPr>
              <a:t>Probabilité d’occurrence</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241300" y="1900737"/>
            <a:ext cx="6096000" cy="685059"/>
          </a:xfrm>
          <a:prstGeom prst="rect">
            <a:avLst/>
          </a:prstGeom>
        </p:spPr>
        <p:txBody>
          <a:bodyPr>
            <a:spAutoFit/>
          </a:bodyPr>
          <a:lstStyle/>
          <a:p>
            <a:pPr marL="342900" lvl="0" indent="-342900">
              <a:lnSpc>
                <a:spcPct val="107000"/>
              </a:lnSpc>
              <a:buFont typeface="Times New Roman" panose="02020603050405020304" pitchFamily="18" charset="0"/>
              <a:buChar char="-"/>
              <a:tabLst>
                <a:tab pos="1099185" algn="l"/>
              </a:tabLst>
            </a:pPr>
            <a:r>
              <a:rPr lang="fr-FR" dirty="0">
                <a:latin typeface="Times New Roman" panose="02020603050405020304" pitchFamily="18" charset="0"/>
                <a:ea typeface="Calibri" panose="020F0502020204030204" pitchFamily="34" charset="0"/>
                <a:cs typeface="Arial" panose="020B0604020202020204" pitchFamily="34" charset="0"/>
              </a:rPr>
              <a:t>Peut s’évaluer à partir de différentes données statistiques</a:t>
            </a:r>
            <a:endParaRPr lang="fr-FR"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Times New Roman" panose="02020603050405020304" pitchFamily="18" charset="0"/>
              <a:buChar char="-"/>
              <a:tabLst>
                <a:tab pos="1099185" algn="l"/>
              </a:tabLst>
            </a:pPr>
            <a:r>
              <a:rPr lang="fr-FR" dirty="0">
                <a:latin typeface="Times New Roman" panose="02020603050405020304" pitchFamily="18" charset="0"/>
                <a:ea typeface="Calibri" panose="020F0502020204030204" pitchFamily="34" charset="0"/>
                <a:cs typeface="Arial" panose="020B0604020202020204" pitchFamily="34" charset="0"/>
              </a:rPr>
              <a:t>Du recueil de signaux faibles</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Rectangle 5"/>
          <p:cNvSpPr/>
          <p:nvPr/>
        </p:nvSpPr>
        <p:spPr>
          <a:xfrm>
            <a:off x="241300" y="2955163"/>
            <a:ext cx="6096000" cy="2166875"/>
          </a:xfrm>
          <a:prstGeom prst="rect">
            <a:avLst/>
          </a:prstGeom>
        </p:spPr>
        <p:txBody>
          <a:bodyPr>
            <a:spAutoFit/>
          </a:bodyPr>
          <a:lstStyle/>
          <a:p>
            <a:pPr marL="457200" algn="just">
              <a:lnSpc>
                <a:spcPct val="107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L’exploitation des signaux faibles réclame quant à eux une méthode basée sur le croisement de l’information et une analyse prospective très fine concernant la gravité il s’agira de déterminer ce qui distingue sur un plan financier et ou humain, un évènement peu graves ou événement catastrophique. La gravité identifiées ne sera pas le même s’il s’agit d’un pm d’une multinationale ou d’un état</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0742871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978181"/>
            <a:ext cx="6096000" cy="2463238"/>
          </a:xfrm>
          <a:prstGeom prst="rect">
            <a:avLst/>
          </a:prstGeom>
        </p:spPr>
        <p:txBody>
          <a:bodyPr>
            <a:spAutoFit/>
          </a:bodyPr>
          <a:lstStyle/>
          <a:p>
            <a:pPr marL="342900" lvl="0" indent="-342900">
              <a:lnSpc>
                <a:spcPct val="107000"/>
              </a:lnSpc>
              <a:buFont typeface="Times New Roman" panose="02020603050405020304" pitchFamily="18" charset="0"/>
              <a:buChar char="-"/>
            </a:pPr>
            <a:r>
              <a:rPr lang="fr-FR" dirty="0">
                <a:latin typeface="Times New Roman" panose="02020603050405020304" pitchFamily="18" charset="0"/>
                <a:ea typeface="Calibri" panose="020F0502020204030204" pitchFamily="34" charset="0"/>
                <a:cs typeface="Arial" panose="020B0604020202020204" pitchFamily="34" charset="0"/>
              </a:rPr>
              <a:t>Un risque qui a été identifié est un risque certains dans le temps et cela même si un moment donné son niveau de criticité a été 1/16 </a:t>
            </a:r>
            <a:endParaRPr lang="fr-FR"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Times New Roman" panose="02020603050405020304" pitchFamily="18" charset="0"/>
              <a:buChar char="-"/>
            </a:pPr>
            <a:r>
              <a:rPr lang="fr-FR" dirty="0">
                <a:latin typeface="Times New Roman" panose="02020603050405020304" pitchFamily="18" charset="0"/>
                <a:ea typeface="Calibri" panose="020F0502020204030204" pitchFamily="34" charset="0"/>
                <a:cs typeface="Arial" panose="020B0604020202020204" pitchFamily="34" charset="0"/>
              </a:rPr>
              <a:t>Accepter qu’un risque, est une sorte d’être vivant (un risque qui est peu probable aujourd’hui peut transformer en à risque dont la probabilité d’occurrence est certaine une semaine plus tard d’où l’importance de surveiller les risques identifiés comme le sur le feu  </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453185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599" y="931333"/>
            <a:ext cx="9076267" cy="1323439"/>
          </a:xfrm>
          <a:prstGeom prst="rect">
            <a:avLst/>
          </a:prstGeom>
        </p:spPr>
        <p:txBody>
          <a:bodyPr wrap="square">
            <a:spAutoFit/>
          </a:bodyPr>
          <a:lstStyle/>
          <a:p>
            <a:pPr algn="just"/>
            <a:r>
              <a:rPr lang="fr-FR" sz="2000" dirty="0">
                <a:solidFill>
                  <a:srgbClr val="000000"/>
                </a:solidFill>
                <a:latin typeface="Times New Roman" panose="02020603050405020304" pitchFamily="18" charset="0"/>
              </a:rPr>
              <a:t>1- « en la possibilité qu’un projet ne s’exécute pas conformément aux prévisions de date d’achèvement, de coût et de spécifications, ces écarts par rapport aux prévisions étant considérés comme difficilement acceptables, voire inacceptables » [Giard, 1991],</a:t>
            </a:r>
            <a:r>
              <a:rPr lang="fr-FR" sz="2000" dirty="0"/>
              <a:t> </a:t>
            </a:r>
            <a:br>
              <a:rPr lang="fr-FR" sz="2000" dirty="0"/>
            </a:br>
            <a:endParaRPr lang="fr-FR" sz="2000" dirty="0"/>
          </a:p>
        </p:txBody>
      </p:sp>
      <p:sp>
        <p:nvSpPr>
          <p:cNvPr id="5" name="Rectangle 4"/>
          <p:cNvSpPr/>
          <p:nvPr/>
        </p:nvSpPr>
        <p:spPr>
          <a:xfrm>
            <a:off x="609598" y="2254772"/>
            <a:ext cx="9076267" cy="1938992"/>
          </a:xfrm>
          <a:prstGeom prst="rect">
            <a:avLst/>
          </a:prstGeom>
        </p:spPr>
        <p:txBody>
          <a:bodyPr wrap="square">
            <a:spAutoFit/>
          </a:bodyPr>
          <a:lstStyle/>
          <a:p>
            <a:pPr algn="just"/>
            <a:r>
              <a:rPr lang="fr-FR" sz="2000" dirty="0">
                <a:solidFill>
                  <a:srgbClr val="000000"/>
                </a:solidFill>
                <a:latin typeface="Times New Roman" panose="02020603050405020304" pitchFamily="18" charset="0"/>
              </a:rPr>
              <a:t>2- « en des implications de l’existence d’une incertitude significative en regard du niveau de performance atteignable dans le cadre du projet. Une source de risque est définie par tout facteur pouvant affecter la performance du projet et le risque survient lorsque ses effets sur la performance du projet sont incertains et significatifs » [Chapman and Ward, 2003],</a:t>
            </a:r>
            <a:r>
              <a:rPr lang="fr-FR" sz="2000" dirty="0"/>
              <a:t> </a:t>
            </a:r>
            <a:br>
              <a:rPr lang="fr-FR" sz="2000" dirty="0"/>
            </a:br>
            <a:endParaRPr lang="fr-FR" sz="2000" dirty="0"/>
          </a:p>
        </p:txBody>
      </p:sp>
      <p:sp>
        <p:nvSpPr>
          <p:cNvPr id="6" name="Rectangle 5"/>
          <p:cNvSpPr/>
          <p:nvPr/>
        </p:nvSpPr>
        <p:spPr>
          <a:xfrm>
            <a:off x="609598" y="413436"/>
            <a:ext cx="6096002" cy="1200329"/>
          </a:xfrm>
          <a:prstGeom prst="rect">
            <a:avLst/>
          </a:prstGeom>
        </p:spPr>
        <p:txBody>
          <a:bodyPr wrap="square">
            <a:spAutoFit/>
          </a:bodyPr>
          <a:lstStyle/>
          <a:p>
            <a:r>
              <a:rPr lang="fr-FR" sz="2400" dirty="0" smtClean="0">
                <a:solidFill>
                  <a:srgbClr val="0070C0"/>
                </a:solidFill>
                <a:latin typeface="Times New Roman" panose="02020603050405020304" pitchFamily="18" charset="0"/>
              </a:rPr>
              <a:t>LA DÉFINITION DU RISQUE D’UN PROJET :</a:t>
            </a:r>
            <a:r>
              <a:rPr lang="fr-FR" sz="2400" dirty="0" smtClean="0">
                <a:solidFill>
                  <a:srgbClr val="0070C0"/>
                </a:solidFill>
              </a:rPr>
              <a:t> </a:t>
            </a:r>
            <a:br>
              <a:rPr lang="fr-FR" sz="2400" dirty="0" smtClean="0">
                <a:solidFill>
                  <a:srgbClr val="0070C0"/>
                </a:solidFill>
              </a:rPr>
            </a:br>
            <a:endParaRPr lang="fr-FR" sz="2400" dirty="0">
              <a:solidFill>
                <a:srgbClr val="0070C0"/>
              </a:solidFill>
            </a:endParaRPr>
          </a:p>
        </p:txBody>
      </p:sp>
      <p:sp>
        <p:nvSpPr>
          <p:cNvPr id="8" name="Rectangle 7"/>
          <p:cNvSpPr/>
          <p:nvPr/>
        </p:nvSpPr>
        <p:spPr>
          <a:xfrm>
            <a:off x="609599" y="4318000"/>
            <a:ext cx="9076265" cy="1015663"/>
          </a:xfrm>
          <a:prstGeom prst="rect">
            <a:avLst/>
          </a:prstGeom>
        </p:spPr>
        <p:txBody>
          <a:bodyPr wrap="square">
            <a:spAutoFit/>
          </a:bodyPr>
          <a:lstStyle/>
          <a:p>
            <a:r>
              <a:rPr lang="fr-FR" sz="2000" dirty="0">
                <a:solidFill>
                  <a:srgbClr val="000000"/>
                </a:solidFill>
                <a:latin typeface="Times New Roman" panose="02020603050405020304" pitchFamily="18" charset="0"/>
              </a:rPr>
              <a:t>3- « en un événement dont l’apparition n’est pas certaine et dont la manifestation est susceptible d’affecter les objectifs du projet » [AFNOR, 2003].</a:t>
            </a:r>
            <a:r>
              <a:rPr lang="fr-FR" sz="2000" dirty="0"/>
              <a:t> </a:t>
            </a:r>
            <a:br>
              <a:rPr lang="fr-FR" sz="2000" dirty="0"/>
            </a:br>
            <a:endParaRPr lang="fr-FR" sz="2000" dirty="0"/>
          </a:p>
        </p:txBody>
      </p:sp>
    </p:spTree>
    <p:extLst>
      <p:ext uri="{BB962C8B-B14F-4D97-AF65-F5344CB8AC3E}">
        <p14:creationId xmlns:p14="http://schemas.microsoft.com/office/powerpoint/2010/main" val="30777749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36600" y="736600"/>
            <a:ext cx="10007600" cy="5770811"/>
          </a:xfrm>
          <a:prstGeom prst="rect">
            <a:avLst/>
          </a:prstGeom>
        </p:spPr>
        <p:txBody>
          <a:bodyPr wrap="square">
            <a:spAutoFit/>
          </a:bodyPr>
          <a:lstStyle/>
          <a:p>
            <a:pPr algn="just">
              <a:lnSpc>
                <a:spcPct val="150000"/>
              </a:lnSpc>
            </a:pPr>
            <a:r>
              <a:rPr lang="fr-FR" dirty="0" smtClean="0">
                <a:latin typeface="Times New Roman" panose="02020603050405020304" pitchFamily="18" charset="0"/>
                <a:cs typeface="Times New Roman" panose="02020603050405020304" pitchFamily="18" charset="0"/>
              </a:rPr>
              <a:t>Bibliographie </a:t>
            </a:r>
            <a:r>
              <a:rPr lang="fr-FR" dirty="0">
                <a:latin typeface="Times New Roman" panose="02020603050405020304" pitchFamily="18" charset="0"/>
                <a:cs typeface="Times New Roman" panose="02020603050405020304" pitchFamily="18" charset="0"/>
              </a:rPr>
              <a:t>:</a:t>
            </a:r>
          </a:p>
          <a:p>
            <a:pPr algn="just">
              <a:lnSpc>
                <a:spcPct val="150000"/>
              </a:lnSpc>
            </a:pPr>
            <a:r>
              <a:rPr lang="fr-FR" dirty="0">
                <a:latin typeface="Times New Roman" panose="02020603050405020304" pitchFamily="18" charset="0"/>
                <a:cs typeface="Times New Roman" panose="02020603050405020304" pitchFamily="18" charset="0"/>
              </a:rPr>
              <a:t>EL HSSINI, S., &amp; BENTAHAR, M. (2015). La gestion des risques d’un projet: un moyen pour faciliter le développement des petites entreprises innovantes au Maroc. Revue Economie, Gestion et Société, (2).</a:t>
            </a:r>
          </a:p>
          <a:p>
            <a:pPr algn="just">
              <a:lnSpc>
                <a:spcPct val="150000"/>
              </a:lnSpc>
            </a:pPr>
            <a:r>
              <a:rPr lang="fr-FR" dirty="0" err="1" smtClean="0">
                <a:latin typeface="Times New Roman" panose="02020603050405020304" pitchFamily="18" charset="0"/>
                <a:cs typeface="Times New Roman" panose="02020603050405020304" pitchFamily="18" charset="0"/>
              </a:rPr>
              <a:t>Lambeck</a:t>
            </a:r>
            <a:r>
              <a:rPr lang="fr-FR" dirty="0">
                <a:latin typeface="Times New Roman" panose="02020603050405020304" pitchFamily="18" charset="0"/>
                <a:cs typeface="Times New Roman" panose="02020603050405020304" pitchFamily="18" charset="0"/>
              </a:rPr>
              <a:t>, R., &amp; </a:t>
            </a:r>
            <a:r>
              <a:rPr lang="fr-FR" dirty="0" err="1">
                <a:latin typeface="Times New Roman" panose="02020603050405020304" pitchFamily="18" charset="0"/>
                <a:cs typeface="Times New Roman" panose="02020603050405020304" pitchFamily="18" charset="0"/>
              </a:rPr>
              <a:t>Eschemuller</a:t>
            </a:r>
            <a:r>
              <a:rPr lang="fr-FR" dirty="0">
                <a:latin typeface="Times New Roman" panose="02020603050405020304" pitchFamily="18" charset="0"/>
                <a:cs typeface="Times New Roman" panose="02020603050405020304" pitchFamily="18" charset="0"/>
              </a:rPr>
              <a:t>, J. (2009). </a:t>
            </a:r>
            <a:r>
              <a:rPr lang="fr-FR" dirty="0" err="1">
                <a:latin typeface="Times New Roman" panose="02020603050405020304" pitchFamily="18" charset="0"/>
                <a:cs typeface="Times New Roman" panose="02020603050405020304" pitchFamily="18" charset="0"/>
              </a:rPr>
              <a:t>Urban</a:t>
            </a:r>
            <a:r>
              <a:rPr lang="fr-FR" dirty="0">
                <a:latin typeface="Times New Roman" panose="02020603050405020304" pitchFamily="18" charset="0"/>
                <a:cs typeface="Times New Roman" panose="02020603050405020304" pitchFamily="18" charset="0"/>
              </a:rPr>
              <a:t> construction </a:t>
            </a:r>
            <a:r>
              <a:rPr lang="fr-FR" dirty="0" err="1">
                <a:latin typeface="Times New Roman" panose="02020603050405020304" pitchFamily="18" charset="0"/>
                <a:cs typeface="Times New Roman" panose="02020603050405020304" pitchFamily="18" charset="0"/>
              </a:rPr>
              <a:t>project</a:t>
            </a:r>
            <a:r>
              <a:rPr lang="fr-FR" dirty="0">
                <a:latin typeface="Times New Roman" panose="02020603050405020304" pitchFamily="18" charset="0"/>
                <a:cs typeface="Times New Roman" panose="02020603050405020304" pitchFamily="18" charset="0"/>
              </a:rPr>
              <a:t> management. New York: </a:t>
            </a:r>
            <a:r>
              <a:rPr lang="fr-FR" dirty="0" err="1">
                <a:latin typeface="Times New Roman" panose="02020603050405020304" pitchFamily="18" charset="0"/>
                <a:cs typeface="Times New Roman" panose="02020603050405020304" pitchFamily="18" charset="0"/>
              </a:rPr>
              <a:t>McGraw</a:t>
            </a:r>
            <a:r>
              <a:rPr lang="fr-FR" dirty="0">
                <a:latin typeface="Times New Roman" panose="02020603050405020304" pitchFamily="18" charset="0"/>
                <a:cs typeface="Times New Roman" panose="02020603050405020304" pitchFamily="18" charset="0"/>
              </a:rPr>
              <a:t>-Hill.‏</a:t>
            </a:r>
          </a:p>
          <a:p>
            <a:pPr algn="just">
              <a:lnSpc>
                <a:spcPct val="150000"/>
              </a:lnSpc>
            </a:pPr>
            <a:r>
              <a:rPr lang="fr-FR" dirty="0" err="1">
                <a:latin typeface="Times New Roman" panose="02020603050405020304" pitchFamily="18" charset="0"/>
                <a:cs typeface="Times New Roman" panose="02020603050405020304" pitchFamily="18" charset="0"/>
              </a:rPr>
              <a:t>Marquès</a:t>
            </a:r>
            <a:r>
              <a:rPr lang="fr-FR" dirty="0">
                <a:latin typeface="Times New Roman" panose="02020603050405020304" pitchFamily="18" charset="0"/>
                <a:cs typeface="Times New Roman" panose="02020603050405020304" pitchFamily="18" charset="0"/>
              </a:rPr>
              <a:t>, G. (2010). </a:t>
            </a:r>
            <a:r>
              <a:rPr lang="fr-FR" i="1" dirty="0">
                <a:latin typeface="Times New Roman" panose="02020603050405020304" pitchFamily="18" charset="0"/>
                <a:cs typeface="Times New Roman" panose="02020603050405020304" pitchFamily="18" charset="0"/>
              </a:rPr>
              <a:t>Management des risques pour l'aide à la gestion de la collaboration au sein d'une chaîne logistique: une approche par simulation</a:t>
            </a:r>
            <a:r>
              <a:rPr lang="fr-FR" dirty="0">
                <a:latin typeface="Times New Roman" panose="02020603050405020304" pitchFamily="18" charset="0"/>
                <a:cs typeface="Times New Roman" panose="02020603050405020304" pitchFamily="18" charset="0"/>
              </a:rPr>
              <a:t> (Doctoral dissertation, Institut National Polytechnique de Toulouse-INPT).‏</a:t>
            </a:r>
          </a:p>
          <a:p>
            <a:pPr algn="just">
              <a:lnSpc>
                <a:spcPct val="150000"/>
              </a:lnSpc>
            </a:pPr>
            <a:r>
              <a:rPr lang="fr-FR" dirty="0">
                <a:latin typeface="Times New Roman" panose="02020603050405020304" pitchFamily="18" charset="0"/>
                <a:cs typeface="Times New Roman" panose="02020603050405020304" pitchFamily="18" charset="0"/>
                <a:hlinkClick r:id="rId2"/>
              </a:rPr>
              <a:t>https://</a:t>
            </a:r>
            <a:r>
              <a:rPr lang="fr-FR" dirty="0" smtClean="0">
                <a:latin typeface="Times New Roman" panose="02020603050405020304" pitchFamily="18" charset="0"/>
                <a:cs typeface="Times New Roman" panose="02020603050405020304" pitchFamily="18" charset="0"/>
                <a:hlinkClick r:id="rId2"/>
              </a:rPr>
              <a:t>www.youtube.com/watch?v=I2Oz6v2Vjxk&amp;list=TLPQMDUxMDIwMjRZjXYLhi23qg&amp;index=2</a:t>
            </a:r>
            <a:endParaRPr lang="fr-FR" dirty="0" smtClean="0">
              <a:latin typeface="Times New Roman" panose="02020603050405020304" pitchFamily="18" charset="0"/>
              <a:cs typeface="Times New Roman" panose="02020603050405020304" pitchFamily="18" charset="0"/>
            </a:endParaRPr>
          </a:p>
          <a:p>
            <a:pPr algn="just">
              <a:lnSpc>
                <a:spcPct val="150000"/>
              </a:lnSpc>
            </a:pPr>
            <a:r>
              <a:rPr lang="fr-FR" dirty="0" smtClean="0">
                <a:latin typeface="Times New Roman" panose="02020603050405020304" pitchFamily="18" charset="0"/>
                <a:cs typeface="Times New Roman" panose="02020603050405020304" pitchFamily="18" charset="0"/>
                <a:hlinkClick r:id="rId3"/>
              </a:rPr>
              <a:t>https</a:t>
            </a:r>
            <a:r>
              <a:rPr lang="fr-FR" dirty="0">
                <a:latin typeface="Times New Roman" panose="02020603050405020304" pitchFamily="18" charset="0"/>
                <a:cs typeface="Times New Roman" panose="02020603050405020304" pitchFamily="18" charset="0"/>
                <a:hlinkClick r:id="rId3"/>
              </a:rPr>
              <a:t>://</a:t>
            </a:r>
            <a:r>
              <a:rPr lang="fr-FR" dirty="0" smtClean="0">
                <a:latin typeface="Times New Roman" panose="02020603050405020304" pitchFamily="18" charset="0"/>
                <a:cs typeface="Times New Roman" panose="02020603050405020304" pitchFamily="18" charset="0"/>
                <a:hlinkClick r:id="rId3"/>
              </a:rPr>
              <a:t>www.youtube.com/watch?v=wRl1HZ9IdnA&amp;t=48s</a:t>
            </a:r>
            <a:endParaRPr lang="fr-FR" dirty="0" smtClean="0">
              <a:latin typeface="Times New Roman" panose="02020603050405020304" pitchFamily="18" charset="0"/>
              <a:cs typeface="Times New Roman" panose="02020603050405020304" pitchFamily="18" charset="0"/>
            </a:endParaRPr>
          </a:p>
          <a:p>
            <a:pPr algn="just">
              <a:lnSpc>
                <a:spcPct val="150000"/>
              </a:lnSpc>
            </a:pPr>
            <a:r>
              <a:rPr lang="fr-FR" dirty="0">
                <a:latin typeface="Times New Roman" panose="02020603050405020304" pitchFamily="18" charset="0"/>
                <a:cs typeface="Times New Roman" panose="02020603050405020304" pitchFamily="18" charset="0"/>
                <a:hlinkClick r:id="rId4"/>
              </a:rPr>
              <a:t>https://</a:t>
            </a:r>
            <a:r>
              <a:rPr lang="fr-FR" dirty="0" smtClean="0">
                <a:latin typeface="Times New Roman" panose="02020603050405020304" pitchFamily="18" charset="0"/>
                <a:cs typeface="Times New Roman" panose="02020603050405020304" pitchFamily="18" charset="0"/>
                <a:hlinkClick r:id="rId4"/>
              </a:rPr>
              <a:t>www.youtube.com/watch?v=gBFOwjGJ8lo</a:t>
            </a:r>
            <a:endParaRPr lang="fr-FR" dirty="0" smtClean="0">
              <a:latin typeface="Times New Roman" panose="02020603050405020304" pitchFamily="18" charset="0"/>
              <a:cs typeface="Times New Roman" panose="02020603050405020304" pitchFamily="18" charset="0"/>
            </a:endParaRPr>
          </a:p>
          <a:p>
            <a:pPr algn="just">
              <a:lnSpc>
                <a:spcPct val="150000"/>
              </a:lnSpc>
            </a:pPr>
            <a:endParaRPr lang="fr-FR" dirty="0" smtClean="0"/>
          </a:p>
          <a:p>
            <a:pPr algn="just">
              <a:lnSpc>
                <a:spcPct val="150000"/>
              </a:lnSpc>
            </a:pPr>
            <a:endParaRPr lang="fr-FR" dirty="0" smtClean="0"/>
          </a:p>
          <a:p>
            <a:endParaRPr lang="fr-FR" dirty="0"/>
          </a:p>
        </p:txBody>
      </p:sp>
    </p:spTree>
    <p:extLst>
      <p:ext uri="{BB962C8B-B14F-4D97-AF65-F5344CB8AC3E}">
        <p14:creationId xmlns:p14="http://schemas.microsoft.com/office/powerpoint/2010/main" val="3368837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7300" y="1003300"/>
            <a:ext cx="8102600" cy="4814972"/>
          </a:xfrm>
          <a:prstGeom prst="rect">
            <a:avLst/>
          </a:prstGeom>
        </p:spPr>
        <p:txBody>
          <a:bodyPr wrap="square">
            <a:spAutoFit/>
          </a:bodyPr>
          <a:lstStyle/>
          <a:p>
            <a:pPr>
              <a:lnSpc>
                <a:spcPct val="107000"/>
              </a:lnSpc>
              <a:spcAft>
                <a:spcPts val="0"/>
              </a:spcAft>
            </a:pPr>
            <a:r>
              <a:rPr lang="fr-FR" sz="2400" dirty="0">
                <a:solidFill>
                  <a:srgbClr val="0070C0"/>
                </a:solidFill>
                <a:latin typeface="LMRoman12-Regular-Identity-H"/>
                <a:ea typeface="Calibri" panose="020F0502020204030204" pitchFamily="34" charset="0"/>
                <a:cs typeface="Arial" panose="020B0604020202020204" pitchFamily="34" charset="0"/>
              </a:rPr>
              <a:t>Le dictionnaire Larousse définie un risque comme :</a:t>
            </a:r>
            <a:endParaRPr lang="fr-FR" sz="2400"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Arial" panose="020B0604020202020204" pitchFamily="34" charset="0"/>
              </a:rPr>
              <a:t>possibilité, probabilité d’un fait, d’un événement considéré comme un mal ou un danger : les risques de guerre augmentent.</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Arial" panose="020B0604020202020204" pitchFamily="34" charset="0"/>
              </a:rPr>
              <a:t>Danger inconvénient plus ou moins probable auquel on est exposé : courir le </a:t>
            </a:r>
            <a:r>
              <a:rPr lang="fr-FR" sz="2400" dirty="0" smtClean="0">
                <a:latin typeface="Times New Roman" panose="02020603050405020304" pitchFamily="18" charset="0"/>
                <a:ea typeface="Calibri" panose="020F0502020204030204" pitchFamily="34" charset="0"/>
                <a:cs typeface="Arial" panose="020B0604020202020204" pitchFamily="34" charset="0"/>
              </a:rPr>
              <a:t>risque d’un </a:t>
            </a:r>
            <a:r>
              <a:rPr lang="fr-FR" sz="2400" dirty="0">
                <a:latin typeface="Times New Roman" panose="02020603050405020304" pitchFamily="18" charset="0"/>
                <a:ea typeface="Calibri" panose="020F0502020204030204" pitchFamily="34" charset="0"/>
                <a:cs typeface="Arial" panose="020B0604020202020204" pitchFamily="34" charset="0"/>
              </a:rPr>
              <a:t>échec. Un pilote qui prend trop de risques.</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Arial" panose="020B0604020202020204" pitchFamily="34" charset="0"/>
              </a:rPr>
              <a:t>Fait s’engager dans une action qui pourrait apporter un avantage, mais qui porte l’éventualité d’un danger : Avoir le gout du risque.</a:t>
            </a:r>
            <a:endParaRPr lang="fr-FR" sz="24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400" dirty="0">
                <a:latin typeface="Times New Roman" panose="02020603050405020304" pitchFamily="18" charset="0"/>
                <a:ea typeface="Calibri" panose="020F0502020204030204" pitchFamily="34" charset="0"/>
                <a:cs typeface="Arial" panose="020B0604020202020204" pitchFamily="34" charset="0"/>
              </a:rPr>
              <a:t>Préjudice, sinistre éventuel que les compagnies d’assurance garantissent moyennant le paiement d’une prime.</a:t>
            </a:r>
            <a:endParaRPr lang="fr-FR"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935664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60020" y="881743"/>
            <a:ext cx="8953500" cy="1421992"/>
          </a:xfrm>
          <a:prstGeom prst="rect">
            <a:avLst/>
          </a:prstGeom>
          <a:solidFill>
            <a:schemeClr val="accent4">
              <a:lumMod val="20000"/>
              <a:lumOff val="80000"/>
            </a:schemeClr>
          </a:solidFill>
          <a:ln w="28575">
            <a:solidFill>
              <a:schemeClr val="tx1"/>
            </a:solidFill>
          </a:ln>
          <a:effectLst>
            <a:glow rad="228600">
              <a:schemeClr val="accent5">
                <a:satMod val="175000"/>
                <a:alpha val="40000"/>
              </a:schemeClr>
            </a:glow>
          </a:effectLst>
        </p:spPr>
        <p:txBody>
          <a:bodyPr wrap="square">
            <a:spAutoFit/>
          </a:bodyPr>
          <a:lstStyle/>
          <a:p>
            <a:pPr algn="just">
              <a:lnSpc>
                <a:spcPct val="150000"/>
              </a:lnSpc>
              <a:spcAft>
                <a:spcPts val="0"/>
              </a:spcAft>
            </a:pPr>
            <a:r>
              <a:rPr lang="fr-FR" sz="2000" b="1" dirty="0">
                <a:latin typeface="Times New Roman" panose="02020603050405020304" pitchFamily="18" charset="0"/>
                <a:cs typeface="Times New Roman" panose="02020603050405020304" pitchFamily="18" charset="0"/>
              </a:rPr>
              <a:t>Le risque est présent dans de très nombreuses activités de gestion. C’est ainsi qu’il a été étudié dans de très nombreux champs disciplinaires : stratégie, finance, production, comptabilité, marketing, etc.</a:t>
            </a:r>
          </a:p>
        </p:txBody>
      </p:sp>
      <p:sp>
        <p:nvSpPr>
          <p:cNvPr id="7" name="Rectangle 6"/>
          <p:cNvSpPr/>
          <p:nvPr/>
        </p:nvSpPr>
        <p:spPr>
          <a:xfrm>
            <a:off x="1235528" y="3216729"/>
            <a:ext cx="9002485" cy="1477328"/>
          </a:xfrm>
          <a:prstGeom prst="rect">
            <a:avLst/>
          </a:prstGeom>
          <a:solidFill>
            <a:schemeClr val="accent4">
              <a:lumMod val="20000"/>
              <a:lumOff val="80000"/>
            </a:schemeClr>
          </a:solidFill>
          <a:ln w="19050">
            <a:solidFill>
              <a:schemeClr val="tx1"/>
            </a:solidFill>
          </a:ln>
          <a:effectLst>
            <a:glow rad="228600">
              <a:schemeClr val="accent5">
                <a:satMod val="175000"/>
                <a:alpha val="40000"/>
              </a:schemeClr>
            </a:glow>
          </a:effectLst>
        </p:spPr>
        <p:txBody>
          <a:bodyPr wrap="square">
            <a:spAutoFit/>
          </a:bodyPr>
          <a:lstStyle/>
          <a:p>
            <a:pPr>
              <a:lnSpc>
                <a:spcPct val="150000"/>
              </a:lnSpc>
            </a:pPr>
            <a:r>
              <a:rPr lang="fr-FR" sz="2000" b="1" dirty="0" smtClean="0">
                <a:latin typeface="Times New Roman" panose="02020603050405020304" pitchFamily="18" charset="0"/>
                <a:cs typeface="Times New Roman" panose="02020603050405020304" pitchFamily="18" charset="0"/>
              </a:rPr>
              <a:t>Le risque est défini comme l'ampleur de l'incertitude associée à la possibilité qu'un événement potentiellement décevant se produise (</a:t>
            </a:r>
            <a:r>
              <a:rPr lang="fr-FR" sz="2000" b="1" i="0" dirty="0" err="1" smtClean="0">
                <a:solidFill>
                  <a:srgbClr val="000000"/>
                </a:solidFill>
                <a:effectLst/>
                <a:latin typeface="Times New Roman" panose="02020603050405020304" pitchFamily="18" charset="0"/>
                <a:cs typeface="Times New Roman" panose="02020603050405020304" pitchFamily="18" charset="0"/>
              </a:rPr>
              <a:t>Sitkin</a:t>
            </a:r>
            <a:r>
              <a:rPr lang="fr-FR" sz="2000" b="1" i="0" dirty="0" smtClean="0">
                <a:solidFill>
                  <a:srgbClr val="000000"/>
                </a:solidFill>
                <a:effectLst/>
                <a:latin typeface="Times New Roman" panose="02020603050405020304" pitchFamily="18" charset="0"/>
                <a:cs typeface="Times New Roman" panose="02020603050405020304" pitchFamily="18" charset="0"/>
              </a:rPr>
              <a:t> et Pablo;</a:t>
            </a:r>
            <a:r>
              <a:rPr lang="fr-FR" sz="2000" b="1" dirty="0">
                <a:latin typeface="Times New Roman" panose="02020603050405020304" pitchFamily="18" charset="0"/>
                <a:cs typeface="Times New Roman" panose="02020603050405020304" pitchFamily="18" charset="0"/>
              </a:rPr>
              <a:t> </a:t>
            </a:r>
            <a:r>
              <a:rPr lang="fr-FR" sz="2000" b="1" dirty="0" err="1">
                <a:latin typeface="Times New Roman" panose="02020603050405020304" pitchFamily="18" charset="0"/>
                <a:cs typeface="Times New Roman" panose="02020603050405020304" pitchFamily="18" charset="0"/>
              </a:rPr>
              <a:t>Lavastre</a:t>
            </a:r>
            <a:r>
              <a:rPr lang="fr-FR" sz="2000" b="1" dirty="0">
                <a:latin typeface="Times New Roman" panose="02020603050405020304" pitchFamily="18" charset="0"/>
                <a:cs typeface="Times New Roman" panose="02020603050405020304" pitchFamily="18" charset="0"/>
              </a:rPr>
              <a:t> et </a:t>
            </a:r>
            <a:r>
              <a:rPr lang="fr-FR" sz="2000" b="1" dirty="0" err="1">
                <a:latin typeface="Times New Roman" panose="02020603050405020304" pitchFamily="18" charset="0"/>
                <a:cs typeface="Times New Roman" panose="02020603050405020304" pitchFamily="18" charset="0"/>
              </a:rPr>
              <a:t>Spalanzani</a:t>
            </a:r>
            <a:r>
              <a:rPr lang="fr-FR" sz="2000" b="1" dirty="0">
                <a:latin typeface="Times New Roman" panose="02020603050405020304" pitchFamily="18" charset="0"/>
                <a:cs typeface="Times New Roman" panose="02020603050405020304" pitchFamily="18" charset="0"/>
              </a:rPr>
              <a:t> </a:t>
            </a:r>
            <a:r>
              <a:rPr lang="fr-FR" sz="2000" b="1" dirty="0" smtClean="0">
                <a:latin typeface="Times New Roman" panose="02020603050405020304" pitchFamily="18" charset="0"/>
                <a:cs typeface="Times New Roman" panose="02020603050405020304" pitchFamily="18" charset="0"/>
              </a:rPr>
              <a:t>2010)</a:t>
            </a:r>
            <a:r>
              <a:rPr lang="fr-FR" sz="2000" b="1" i="0" dirty="0" smtClean="0">
                <a:solidFill>
                  <a:srgbClr val="000000"/>
                </a:solidFill>
                <a:effectLst/>
                <a:latin typeface="Times New Roman" panose="02020603050405020304" pitchFamily="18" charset="0"/>
                <a:cs typeface="Times New Roman" panose="02020603050405020304" pitchFamily="18" charset="0"/>
              </a:rPr>
              <a:t> </a:t>
            </a:r>
            <a:endParaRPr lang="fr-FR" sz="2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7721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51856" y="898071"/>
            <a:ext cx="9231086" cy="1889300"/>
          </a:xfrm>
          <a:prstGeom prst="rect">
            <a:avLst/>
          </a:prstGeom>
          <a:solidFill>
            <a:schemeClr val="accent4">
              <a:lumMod val="20000"/>
              <a:lumOff val="80000"/>
            </a:schemeClr>
          </a:solidFill>
          <a:effectLst>
            <a:glow rad="228600">
              <a:schemeClr val="accent5">
                <a:satMod val="175000"/>
                <a:alpha val="40000"/>
              </a:schemeClr>
            </a:glow>
          </a:effectLst>
        </p:spPr>
        <p:txBody>
          <a:bodyPr wrap="square">
            <a:spAutoFit/>
          </a:bodyPr>
          <a:lstStyle/>
          <a:p>
            <a:pPr>
              <a:lnSpc>
                <a:spcPct val="150000"/>
              </a:lnSpc>
            </a:pPr>
            <a:r>
              <a:rPr lang="fr-FR" sz="2000" b="1" i="0" dirty="0" smtClean="0">
                <a:solidFill>
                  <a:srgbClr val="000000"/>
                </a:solidFill>
                <a:effectLst/>
                <a:latin typeface="TimesNewRoman"/>
              </a:rPr>
              <a:t>Yates et Stone (1992) insistent sur trois éléments pour définir un risque :</a:t>
            </a:r>
          </a:p>
          <a:p>
            <a:pPr>
              <a:lnSpc>
                <a:spcPct val="150000"/>
              </a:lnSpc>
            </a:pPr>
            <a:r>
              <a:rPr lang="fr-FR" sz="2000" b="1" dirty="0" smtClean="0">
                <a:solidFill>
                  <a:srgbClr val="000000"/>
                </a:solidFill>
                <a:latin typeface="TimesNewRoman"/>
              </a:rPr>
              <a:t>1-</a:t>
            </a:r>
            <a:r>
              <a:rPr lang="fr-FR" sz="2000" b="1" i="0" dirty="0" smtClean="0">
                <a:solidFill>
                  <a:srgbClr val="000000"/>
                </a:solidFill>
                <a:effectLst/>
                <a:latin typeface="TimesNewRoman"/>
              </a:rPr>
              <a:t> L'étendue de la perte, </a:t>
            </a:r>
          </a:p>
          <a:p>
            <a:pPr>
              <a:lnSpc>
                <a:spcPct val="150000"/>
              </a:lnSpc>
            </a:pPr>
            <a:r>
              <a:rPr lang="fr-FR" sz="2000" b="1" dirty="0" smtClean="0">
                <a:solidFill>
                  <a:srgbClr val="000000"/>
                </a:solidFill>
                <a:latin typeface="TimesNewRoman"/>
              </a:rPr>
              <a:t>2- </a:t>
            </a:r>
            <a:r>
              <a:rPr lang="fr-FR" sz="2000" b="1" i="0" dirty="0" smtClean="0">
                <a:solidFill>
                  <a:srgbClr val="000000"/>
                </a:solidFill>
                <a:effectLst/>
                <a:latin typeface="TimesNewRoman"/>
              </a:rPr>
              <a:t>Son importance,</a:t>
            </a:r>
          </a:p>
          <a:p>
            <a:pPr>
              <a:lnSpc>
                <a:spcPct val="150000"/>
              </a:lnSpc>
            </a:pPr>
            <a:r>
              <a:rPr lang="fr-FR" sz="2000" b="1" dirty="0" smtClean="0">
                <a:solidFill>
                  <a:srgbClr val="000000"/>
                </a:solidFill>
                <a:latin typeface="TimesNewRoman"/>
              </a:rPr>
              <a:t>3-</a:t>
            </a:r>
            <a:r>
              <a:rPr lang="fr-FR" sz="2000" b="1" i="0" dirty="0" smtClean="0">
                <a:solidFill>
                  <a:srgbClr val="000000"/>
                </a:solidFill>
                <a:effectLst/>
                <a:latin typeface="TimesNewRoman"/>
              </a:rPr>
              <a:t> Sa probabilité d'apparition</a:t>
            </a:r>
            <a:endParaRPr lang="fr-FR" sz="2000" b="1" dirty="0"/>
          </a:p>
        </p:txBody>
      </p:sp>
      <p:sp>
        <p:nvSpPr>
          <p:cNvPr id="6" name="Rectangle 5"/>
          <p:cNvSpPr/>
          <p:nvPr/>
        </p:nvSpPr>
        <p:spPr>
          <a:xfrm>
            <a:off x="1251856" y="3858985"/>
            <a:ext cx="9231086" cy="1422312"/>
          </a:xfrm>
          <a:prstGeom prst="rect">
            <a:avLst/>
          </a:prstGeom>
          <a:solidFill>
            <a:schemeClr val="accent4">
              <a:lumMod val="20000"/>
              <a:lumOff val="80000"/>
            </a:schemeClr>
          </a:solidFill>
          <a:effectLst>
            <a:glow rad="228600">
              <a:schemeClr val="accent5">
                <a:satMod val="175000"/>
                <a:alpha val="40000"/>
              </a:schemeClr>
            </a:glow>
          </a:effectLst>
        </p:spPr>
        <p:txBody>
          <a:bodyPr wrap="square">
            <a:spAutoFit/>
          </a:bodyPr>
          <a:lstStyle/>
          <a:p>
            <a:pPr>
              <a:lnSpc>
                <a:spcPct val="150000"/>
              </a:lnSpc>
            </a:pPr>
            <a:r>
              <a:rPr lang="fr-FR" sz="2000" b="1" dirty="0">
                <a:solidFill>
                  <a:srgbClr val="000000"/>
                </a:solidFill>
                <a:latin typeface="TimesNewRoman"/>
              </a:rPr>
              <a:t>Harlan et al. (2003), reprenant l'exposé de Mitchell (1995), définissent un risque comme la probabilité d'une perte et de l'importance de cette perte pour </a:t>
            </a:r>
            <a:r>
              <a:rPr lang="fr-FR" sz="2000" b="1" dirty="0" smtClean="0">
                <a:solidFill>
                  <a:srgbClr val="000000"/>
                </a:solidFill>
                <a:latin typeface="TimesNewRoman"/>
              </a:rPr>
              <a:t>l'organisation ou </a:t>
            </a:r>
            <a:r>
              <a:rPr lang="fr-FR" sz="2000" b="1" dirty="0">
                <a:solidFill>
                  <a:srgbClr val="000000"/>
                </a:solidFill>
                <a:latin typeface="TimesNewRoman"/>
              </a:rPr>
              <a:t>l'individu</a:t>
            </a:r>
            <a:r>
              <a:rPr lang="fr-FR" b="1" dirty="0">
                <a:solidFill>
                  <a:srgbClr val="000000"/>
                </a:solidFill>
                <a:latin typeface="TimesNewRoman"/>
              </a:rPr>
              <a:t>.</a:t>
            </a:r>
            <a:r>
              <a:rPr lang="fr-FR" b="0" i="0" dirty="0" smtClean="0">
                <a:solidFill>
                  <a:srgbClr val="000000"/>
                </a:solidFill>
                <a:effectLst/>
                <a:latin typeface="TimesNewRoman"/>
              </a:rPr>
              <a:t> </a:t>
            </a:r>
            <a:endParaRPr lang="fr-FR" b="1" dirty="0"/>
          </a:p>
        </p:txBody>
      </p:sp>
    </p:spTree>
    <p:extLst>
      <p:ext uri="{BB962C8B-B14F-4D97-AF65-F5344CB8AC3E}">
        <p14:creationId xmlns:p14="http://schemas.microsoft.com/office/powerpoint/2010/main" val="1824627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31715" y="1583871"/>
            <a:ext cx="9377699" cy="1015663"/>
          </a:xfrm>
          <a:prstGeom prst="rect">
            <a:avLst/>
          </a:prstGeom>
          <a:solidFill>
            <a:schemeClr val="accent2">
              <a:lumMod val="20000"/>
              <a:lumOff val="80000"/>
            </a:schemeClr>
          </a:solidFill>
        </p:spPr>
        <p:txBody>
          <a:bodyPr wrap="square">
            <a:spAutoFit/>
          </a:bodyPr>
          <a:lstStyle/>
          <a:p>
            <a:r>
              <a:rPr lang="fr-FR" sz="2000" b="1" i="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La combinaison des probabilités d’un événement et de ses conséquences.</a:t>
            </a:r>
          </a:p>
          <a:p>
            <a:pPr algn="r"/>
            <a:r>
              <a:rPr lang="fr-FR" sz="2000" b="1" dirty="0" err="1" smtClean="0"/>
              <a:t>الجمع</a:t>
            </a:r>
            <a:r>
              <a:rPr lang="fr-FR" sz="2000" b="1" dirty="0" smtClean="0"/>
              <a:t> </a:t>
            </a:r>
            <a:r>
              <a:rPr lang="fr-FR" sz="2000" b="1" dirty="0" err="1" smtClean="0"/>
              <a:t>بين</a:t>
            </a:r>
            <a:r>
              <a:rPr lang="fr-FR" sz="2000" b="1" dirty="0" smtClean="0"/>
              <a:t> </a:t>
            </a:r>
            <a:r>
              <a:rPr lang="fr-FR" sz="2000" b="1" dirty="0" err="1" smtClean="0"/>
              <a:t>احتمالات</a:t>
            </a:r>
            <a:r>
              <a:rPr lang="fr-FR" sz="2000" b="1" dirty="0" smtClean="0"/>
              <a:t> </a:t>
            </a:r>
            <a:r>
              <a:rPr lang="fr-FR" sz="2000" b="1" dirty="0" err="1" smtClean="0"/>
              <a:t>وقوع</a:t>
            </a:r>
            <a:r>
              <a:rPr lang="fr-FR" sz="2000" b="1" dirty="0" smtClean="0"/>
              <a:t> </a:t>
            </a:r>
            <a:r>
              <a:rPr lang="fr-FR" sz="2000" b="1" dirty="0" err="1" smtClean="0"/>
              <a:t>حدث</a:t>
            </a:r>
            <a:r>
              <a:rPr lang="fr-FR" sz="2000" b="1" dirty="0" smtClean="0"/>
              <a:t> </a:t>
            </a:r>
            <a:r>
              <a:rPr lang="fr-FR" sz="2000" b="1" dirty="0" err="1" smtClean="0"/>
              <a:t>وعواقبه</a:t>
            </a:r>
            <a:endParaRPr lang="fr-FR" sz="2000" b="1" dirty="0" smtClean="0"/>
          </a:p>
          <a:p>
            <a:endParaRPr lang="fr-FR" sz="2000" b="1" dirty="0">
              <a:latin typeface="Times New Roman" panose="02020603050405020304" pitchFamily="18" charset="0"/>
              <a:cs typeface="Times New Roman" panose="02020603050405020304" pitchFamily="18" charset="0"/>
            </a:endParaRPr>
          </a:p>
        </p:txBody>
      </p:sp>
      <p:sp>
        <p:nvSpPr>
          <p:cNvPr id="9" name="Rectangle 8"/>
          <p:cNvSpPr/>
          <p:nvPr/>
        </p:nvSpPr>
        <p:spPr>
          <a:xfrm>
            <a:off x="631716" y="3069771"/>
            <a:ext cx="9377698" cy="1938992"/>
          </a:xfrm>
          <a:prstGeom prst="rect">
            <a:avLst/>
          </a:prstGeom>
          <a:solidFill>
            <a:schemeClr val="accent5">
              <a:lumMod val="20000"/>
              <a:lumOff val="80000"/>
            </a:schemeClr>
          </a:solidFill>
        </p:spPr>
        <p:txBody>
          <a:bodyPr wrap="square">
            <a:spAutoFit/>
          </a:bodyPr>
          <a:lstStyle/>
          <a:p>
            <a:pPr algn="just"/>
            <a:r>
              <a:rPr lang="fr-FR" sz="2400" b="1" i="0" dirty="0" smtClean="0">
                <a:solidFill>
                  <a:srgbClr val="000000"/>
                </a:solidFill>
                <a:effectLst/>
                <a:latin typeface="Garamond" panose="02020404030301010803" pitchFamily="18" charset="0"/>
              </a:rPr>
              <a:t>Dans ce cadre, l’effet est défini comme « écart, positif et/ou négatif par rapport à une attente ». L’incertitude « est l'état, même partiel, de défaut d'information concernant la compréhension ou la connaissance d'un événement, de ses conséquences ou de sa vraisemblance »</a:t>
            </a:r>
            <a:r>
              <a:rPr lang="fr-FR" sz="2400" b="1" dirty="0" smtClean="0"/>
              <a:t> </a:t>
            </a:r>
            <a:br>
              <a:rPr lang="fr-FR" sz="2400" b="1" dirty="0" smtClean="0"/>
            </a:br>
            <a:endParaRPr lang="fr-FR" sz="2400" b="1" dirty="0"/>
          </a:p>
        </p:txBody>
      </p:sp>
      <p:sp>
        <p:nvSpPr>
          <p:cNvPr id="12" name="Rectangle 11"/>
          <p:cNvSpPr/>
          <p:nvPr/>
        </p:nvSpPr>
        <p:spPr>
          <a:xfrm>
            <a:off x="3527316" y="617835"/>
            <a:ext cx="6096000" cy="830997"/>
          </a:xfrm>
          <a:prstGeom prst="rect">
            <a:avLst/>
          </a:prstGeom>
        </p:spPr>
        <p:txBody>
          <a:bodyPr>
            <a:spAutoFit/>
          </a:bodyPr>
          <a:lstStyle/>
          <a:p>
            <a:r>
              <a:rPr lang="fr-FR" sz="2400" b="1" i="0" dirty="0" smtClean="0">
                <a:solidFill>
                  <a:srgbClr val="000000"/>
                </a:solidFill>
                <a:effectLst/>
                <a:latin typeface="Times New Roman" panose="02020603050405020304" pitchFamily="18" charset="0"/>
                <a:cs typeface="Times New Roman" panose="02020603050405020304" pitchFamily="18" charset="0"/>
              </a:rPr>
              <a:t>La notion de risque</a:t>
            </a:r>
            <a:r>
              <a:rPr lang="fr-FR" sz="2400" dirty="0" smtClean="0">
                <a:latin typeface="Times New Roman" panose="02020603050405020304" pitchFamily="18" charset="0"/>
                <a:cs typeface="Times New Roman" panose="02020603050405020304" pitchFamily="18" charset="0"/>
              </a:rPr>
              <a:t> </a:t>
            </a:r>
            <a:br>
              <a:rPr lang="fr-FR" sz="2400" dirty="0" smtClean="0">
                <a:latin typeface="Times New Roman" panose="02020603050405020304" pitchFamily="18" charset="0"/>
                <a:cs typeface="Times New Roman" panose="02020603050405020304" pitchFamily="18" charset="0"/>
              </a:rPr>
            </a:br>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713694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260" y="539261"/>
            <a:ext cx="10482525" cy="1338828"/>
          </a:xfrm>
          <a:prstGeom prst="rect">
            <a:avLst/>
          </a:prstGeom>
          <a:solidFill>
            <a:schemeClr val="accent1">
              <a:lumMod val="20000"/>
              <a:lumOff val="80000"/>
            </a:schemeClr>
          </a:solidFill>
        </p:spPr>
        <p:txBody>
          <a:bodyPr wrap="square">
            <a:spAutoFit/>
          </a:bodyPr>
          <a:lstStyle/>
          <a:p>
            <a:pPr algn="just">
              <a:lnSpc>
                <a:spcPct val="150000"/>
              </a:lnSpc>
              <a:spcAft>
                <a:spcPts val="800"/>
              </a:spcAft>
            </a:pPr>
            <a:r>
              <a:rPr lang="fr-FR" dirty="0" smtClean="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Le risque est en relation à la détection d’un événement ou de ses conséquences, le risque est phénomène évolutif. La nature évolutive suggère que le risque demeure un phénomène entaché d'un manque d'informations et/ou de certitudes (</a:t>
            </a:r>
            <a:r>
              <a:rPr lang="fr-FR" dirty="0" err="1" smtClean="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Marquès</a:t>
            </a:r>
            <a:r>
              <a:rPr lang="fr-FR" dirty="0" smtClean="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2010)</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4745415" y="3449016"/>
            <a:ext cx="2223686" cy="369332"/>
          </a:xfrm>
          <a:prstGeom prst="rect">
            <a:avLst/>
          </a:prstGeom>
          <a:solidFill>
            <a:srgbClr val="FFFF00"/>
          </a:solidFill>
        </p:spPr>
        <p:txBody>
          <a:bodyPr wrap="none">
            <a:spAutoFit/>
          </a:bodyPr>
          <a:lstStyle/>
          <a:p>
            <a:r>
              <a:rPr lang="fr-FR" b="1"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Concept dynamique </a:t>
            </a:r>
            <a:endParaRPr lang="fr-FR" b="1" dirty="0">
              <a:latin typeface="Times New Roman" panose="02020603050405020304" pitchFamily="18" charset="0"/>
              <a:cs typeface="Times New Roman" panose="02020603050405020304" pitchFamily="18" charset="0"/>
            </a:endParaRPr>
          </a:p>
        </p:txBody>
      </p:sp>
      <p:sp>
        <p:nvSpPr>
          <p:cNvPr id="6" name="Rectangle 5"/>
          <p:cNvSpPr/>
          <p:nvPr/>
        </p:nvSpPr>
        <p:spPr>
          <a:xfrm>
            <a:off x="522932" y="4818275"/>
            <a:ext cx="2339102" cy="369332"/>
          </a:xfrm>
          <a:prstGeom prst="rect">
            <a:avLst/>
          </a:prstGeom>
          <a:solidFill>
            <a:schemeClr val="accent4">
              <a:lumMod val="20000"/>
              <a:lumOff val="80000"/>
            </a:schemeClr>
          </a:solidFill>
        </p:spPr>
        <p:txBody>
          <a:bodyPr wrap="none">
            <a:spAutoFit/>
          </a:bodyPr>
          <a:lstStyle/>
          <a:p>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Une situation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nominale</a:t>
            </a:r>
          </a:p>
        </p:txBody>
      </p:sp>
      <p:sp>
        <p:nvSpPr>
          <p:cNvPr id="7" name="Rectangle 6"/>
          <p:cNvSpPr/>
          <p:nvPr/>
        </p:nvSpPr>
        <p:spPr>
          <a:xfrm>
            <a:off x="6003349" y="4818275"/>
            <a:ext cx="2815579" cy="369332"/>
          </a:xfrm>
          <a:prstGeom prst="rect">
            <a:avLst/>
          </a:prstGeom>
          <a:solidFill>
            <a:schemeClr val="accent4">
              <a:lumMod val="20000"/>
              <a:lumOff val="80000"/>
            </a:schemeClr>
          </a:solidFill>
        </p:spPr>
        <p:txBody>
          <a:bodyPr wrap="none">
            <a:spAutoFit/>
          </a:bodyPr>
          <a:lstStyle/>
          <a:p>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Une </a:t>
            </a: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perturbation </a:t>
            </a:r>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éventuelle </a:t>
            </a: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9200104" y="4818275"/>
            <a:ext cx="1041311" cy="369332"/>
          </a:xfrm>
          <a:prstGeom prst="rect">
            <a:avLst/>
          </a:prstGeom>
          <a:solidFill>
            <a:schemeClr val="accent4">
              <a:lumMod val="20000"/>
              <a:lumOff val="80000"/>
            </a:schemeClr>
          </a:solidFill>
        </p:spPr>
        <p:txBody>
          <a:bodyPr wrap="none">
            <a:spAutoFit/>
          </a:bodyPr>
          <a:lstStyle/>
          <a:p>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L’impact</a:t>
            </a:r>
          </a:p>
        </p:txBody>
      </p:sp>
      <p:sp>
        <p:nvSpPr>
          <p:cNvPr id="9" name="Rectangle 8"/>
          <p:cNvSpPr/>
          <p:nvPr/>
        </p:nvSpPr>
        <p:spPr>
          <a:xfrm>
            <a:off x="3209548" y="4818275"/>
            <a:ext cx="2448106" cy="369332"/>
          </a:xfrm>
          <a:prstGeom prst="rect">
            <a:avLst/>
          </a:prstGeom>
          <a:solidFill>
            <a:schemeClr val="accent4">
              <a:lumMod val="20000"/>
              <a:lumOff val="80000"/>
            </a:schemeClr>
          </a:solidFill>
        </p:spPr>
        <p:txBody>
          <a:bodyPr wrap="none">
            <a:spAutoFit/>
          </a:bodyPr>
          <a:lstStyle/>
          <a:p>
            <a:r>
              <a:rPr lang="fr-FR"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Un événement potentiel </a:t>
            </a:r>
            <a:endParaRPr lang="fr-FR" dirty="0">
              <a:latin typeface="Times New Roman" panose="02020603050405020304" pitchFamily="18" charset="0"/>
              <a:cs typeface="Times New Roman" panose="02020603050405020304" pitchFamily="18" charset="0"/>
            </a:endParaRPr>
          </a:p>
        </p:txBody>
      </p:sp>
      <p:sp>
        <p:nvSpPr>
          <p:cNvPr id="10" name="Rectangle 9"/>
          <p:cNvSpPr/>
          <p:nvPr/>
        </p:nvSpPr>
        <p:spPr>
          <a:xfrm>
            <a:off x="10567984" y="4276111"/>
            <a:ext cx="787395" cy="369332"/>
          </a:xfrm>
          <a:prstGeom prst="rect">
            <a:avLst/>
          </a:prstGeom>
          <a:solidFill>
            <a:schemeClr val="accent4">
              <a:lumMod val="20000"/>
              <a:lumOff val="80000"/>
            </a:schemeClr>
          </a:solidFill>
        </p:spPr>
        <p:txBody>
          <a:bodyPr wrap="none">
            <a:spAutoFit/>
          </a:bodyPr>
          <a:lstStyle/>
          <a:p>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Positif</a:t>
            </a: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Rectangle 10"/>
          <p:cNvSpPr/>
          <p:nvPr/>
        </p:nvSpPr>
        <p:spPr>
          <a:xfrm>
            <a:off x="10567983" y="5360439"/>
            <a:ext cx="877163" cy="369332"/>
          </a:xfrm>
          <a:prstGeom prst="rect">
            <a:avLst/>
          </a:prstGeom>
          <a:solidFill>
            <a:schemeClr val="accent4">
              <a:lumMod val="20000"/>
              <a:lumOff val="80000"/>
            </a:schemeClr>
          </a:solidFill>
        </p:spPr>
        <p:txBody>
          <a:bodyPr wrap="none">
            <a:spAutoFit/>
          </a:bodyPr>
          <a:lstStyle/>
          <a:p>
            <a:r>
              <a:rPr lang="fr-FR"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Négatif</a:t>
            </a:r>
            <a:endPar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cxnSp>
        <p:nvCxnSpPr>
          <p:cNvPr id="23" name="Connecteur droit 22"/>
          <p:cNvCxnSpPr/>
          <p:nvPr/>
        </p:nvCxnSpPr>
        <p:spPr>
          <a:xfrm>
            <a:off x="1959429" y="4276111"/>
            <a:ext cx="7641771"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9601200" y="4276111"/>
            <a:ext cx="0"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4479471" y="4276111"/>
            <a:ext cx="0"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p:nvPr/>
        </p:nvCxnSpPr>
        <p:spPr>
          <a:xfrm>
            <a:off x="1937658" y="4276111"/>
            <a:ext cx="0"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28" name="Connecteur droit avec flèche 27"/>
          <p:cNvCxnSpPr/>
          <p:nvPr/>
        </p:nvCxnSpPr>
        <p:spPr>
          <a:xfrm>
            <a:off x="7282543" y="4276111"/>
            <a:ext cx="0"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0" name="Connecteur droit avec flèche 29"/>
          <p:cNvCxnSpPr>
            <a:stCxn id="8" idx="3"/>
            <a:endCxn id="10" idx="1"/>
          </p:cNvCxnSpPr>
          <p:nvPr/>
        </p:nvCxnSpPr>
        <p:spPr>
          <a:xfrm flipV="1">
            <a:off x="10241415" y="4460777"/>
            <a:ext cx="326569"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a:stCxn id="8" idx="3"/>
            <a:endCxn id="11" idx="1"/>
          </p:cNvCxnSpPr>
          <p:nvPr/>
        </p:nvCxnSpPr>
        <p:spPr>
          <a:xfrm>
            <a:off x="10241415" y="5002941"/>
            <a:ext cx="326568" cy="542164"/>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cxnSp>
        <p:nvCxnSpPr>
          <p:cNvPr id="33" name="Connecteur droit avec flèche 32"/>
          <p:cNvCxnSpPr/>
          <p:nvPr/>
        </p:nvCxnSpPr>
        <p:spPr>
          <a:xfrm>
            <a:off x="5780313" y="3818348"/>
            <a:ext cx="0" cy="45776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4236241" y="2621921"/>
            <a:ext cx="3088144" cy="369332"/>
          </a:xfrm>
          <a:prstGeom prst="rect">
            <a:avLst/>
          </a:prstGeom>
          <a:solidFill>
            <a:srgbClr val="FFFF00"/>
          </a:solidFill>
        </p:spPr>
        <p:txBody>
          <a:bodyPr wrap="square">
            <a:spAutoFit/>
          </a:bodyPr>
          <a:lstStyle/>
          <a:p>
            <a:r>
              <a:rPr lang="fr-FR" b="1" i="0" dirty="0" smtClean="0">
                <a:solidFill>
                  <a:srgbClr val="000000"/>
                </a:solidFill>
                <a:effectLst/>
                <a:latin typeface="Times New Roman" panose="02020603050405020304" pitchFamily="18" charset="0"/>
                <a:cs typeface="Times New Roman" panose="02020603050405020304" pitchFamily="18" charset="0"/>
              </a:rPr>
              <a:t>Vision générale du risque</a:t>
            </a:r>
            <a:endParaRPr lang="fr-FR" dirty="0">
              <a:latin typeface="Times New Roman" panose="02020603050405020304" pitchFamily="18" charset="0"/>
              <a:cs typeface="Times New Roman" panose="02020603050405020304" pitchFamily="18" charset="0"/>
            </a:endParaRPr>
          </a:p>
        </p:txBody>
      </p:sp>
      <p:cxnSp>
        <p:nvCxnSpPr>
          <p:cNvPr id="37" name="Connecteur droit avec flèche 36"/>
          <p:cNvCxnSpPr/>
          <p:nvPr/>
        </p:nvCxnSpPr>
        <p:spPr>
          <a:xfrm>
            <a:off x="5780313" y="2991253"/>
            <a:ext cx="0" cy="457763"/>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13881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57400" y="487144"/>
            <a:ext cx="6096000" cy="1870512"/>
          </a:xfrm>
          <a:prstGeom prst="rect">
            <a:avLst/>
          </a:prstGeom>
        </p:spPr>
        <p:txBody>
          <a:bodyPr>
            <a:spAutoFit/>
          </a:bodyPr>
          <a:lstStyle/>
          <a:p>
            <a:pPr algn="ctr">
              <a:lnSpc>
                <a:spcPct val="107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One définition plus mathématique serait l’équation suivante</a:t>
            </a:r>
            <a:endParaRPr lang="fr-FR" sz="1600" dirty="0">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fr-FR" dirty="0">
                <a:solidFill>
                  <a:srgbClr val="FF0000"/>
                </a:solidFill>
                <a:latin typeface="Times New Roman" panose="02020603050405020304" pitchFamily="18" charset="0"/>
                <a:ea typeface="Calibri" panose="020F0502020204030204" pitchFamily="34" charset="0"/>
                <a:cs typeface="Arial" panose="020B0604020202020204" pitchFamily="34" charset="0"/>
              </a:rPr>
              <a:t>Risque= Probabilité x Impact</a:t>
            </a:r>
            <a:endParaRPr lang="fr-FR" sz="1600"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algn="ctr">
              <a:lnSpc>
                <a:spcPct val="107000"/>
              </a:lnSpc>
              <a:spcAft>
                <a:spcPts val="0"/>
              </a:spcAft>
            </a:pPr>
            <a:r>
              <a:rPr lang="fr-FR" dirty="0">
                <a:latin typeface="Times New Roman" panose="02020603050405020304" pitchFamily="18" charset="0"/>
                <a:ea typeface="Calibri" panose="020F0502020204030204" pitchFamily="34" charset="0"/>
                <a:cs typeface="Arial" panose="020B0604020202020204" pitchFamily="34" charset="0"/>
              </a:rPr>
              <a:t> </a:t>
            </a:r>
            <a:endParaRPr lang="fr-FR" sz="16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dirty="0">
                <a:latin typeface="Times New Roman" panose="02020603050405020304" pitchFamily="18" charset="0"/>
                <a:ea typeface="Calibri" panose="020F0502020204030204" pitchFamily="34" charset="0"/>
                <a:cs typeface="Arial" panose="020B0604020202020204" pitchFamily="34" charset="0"/>
              </a:rPr>
              <a:t>Les normes ISO 31000 :2018 définissent le risque comme suit :</a:t>
            </a:r>
            <a:endParaRPr lang="fr-FR" sz="16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dirty="0">
                <a:latin typeface="Times New Roman" panose="02020603050405020304" pitchFamily="18" charset="0"/>
                <a:ea typeface="Calibri" panose="020F0502020204030204" pitchFamily="34" charset="0"/>
                <a:cs typeface="Arial" panose="020B0604020202020204" pitchFamily="34" charset="0"/>
              </a:rPr>
              <a:t>Le risque est l’effet de l’incertitude sur l’atteinte des objets.</a:t>
            </a:r>
            <a:endParaRPr lang="fr-FR" sz="16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Rectangle 4"/>
          <p:cNvSpPr/>
          <p:nvPr/>
        </p:nvSpPr>
        <p:spPr>
          <a:xfrm>
            <a:off x="2057400" y="2837479"/>
            <a:ext cx="6096000" cy="3418243"/>
          </a:xfrm>
          <a:prstGeom prst="rect">
            <a:avLst/>
          </a:prstGeom>
        </p:spPr>
        <p:txBody>
          <a:bodyPr>
            <a:spAutoFit/>
          </a:bodyPr>
          <a:lstStyle/>
          <a:p>
            <a:pPr marL="457200" algn="ctr">
              <a:lnSpc>
                <a:spcPct val="107000"/>
              </a:lnSpc>
              <a:spcAft>
                <a:spcPts val="0"/>
              </a:spcAft>
            </a:pPr>
            <a:r>
              <a:rPr lang="fr-FR" dirty="0">
                <a:solidFill>
                  <a:srgbClr val="0070C0"/>
                </a:solidFill>
                <a:latin typeface="Times New Roman" panose="02020603050405020304" pitchFamily="18" charset="0"/>
                <a:ea typeface="Calibri" panose="020F0502020204030204" pitchFamily="34" charset="0"/>
                <a:cs typeface="Arial" panose="020B0604020202020204" pitchFamily="34" charset="0"/>
              </a:rPr>
              <a:t>C’EST QUOI LE RISQUE</a:t>
            </a:r>
            <a:endParaRPr lang="fr-FR"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457200" algn="ctr">
              <a:lnSpc>
                <a:spcPct val="107000"/>
              </a:lnSpc>
              <a:spcAft>
                <a:spcPts val="0"/>
              </a:spcAft>
            </a:pPr>
            <a:r>
              <a:rPr lang="fr-FR" dirty="0">
                <a:solidFill>
                  <a:srgbClr val="FF0000"/>
                </a:solidFill>
                <a:latin typeface="Times New Roman" panose="02020603050405020304" pitchFamily="18" charset="0"/>
                <a:ea typeface="Calibri" panose="020F0502020204030204" pitchFamily="34" charset="0"/>
                <a:cs typeface="Arial" panose="020B0604020202020204" pitchFamily="34" charset="0"/>
              </a:rPr>
              <a:t>Que signifie pour vous le mot « risque » ?</a:t>
            </a:r>
            <a:endParaRPr lang="fr-FR" dirty="0">
              <a:solidFill>
                <a:srgbClr val="FF0000"/>
              </a:solidFill>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dirty="0">
                <a:latin typeface="Times New Roman" panose="02020603050405020304" pitchFamily="18" charset="0"/>
                <a:ea typeface="Calibri" panose="020F0502020204030204" pitchFamily="34" charset="0"/>
                <a:cs typeface="Arial" panose="020B0604020202020204" pitchFamily="34" charset="0"/>
              </a:rPr>
              <a:t>Pour un </a:t>
            </a:r>
            <a:r>
              <a:rPr lang="fr-FR" sz="2000" dirty="0">
                <a:latin typeface="Times New Roman" panose="02020603050405020304" pitchFamily="18" charset="0"/>
                <a:ea typeface="Calibri" panose="020F0502020204030204" pitchFamily="34" charset="0"/>
                <a:cs typeface="Arial" panose="020B0604020202020204" pitchFamily="34" charset="0"/>
              </a:rPr>
              <a:t>chauffeur, le prix des carburants</a:t>
            </a:r>
            <a:endParaRPr lang="fr-FR"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Pour un magasin, la sécurité</a:t>
            </a:r>
            <a:r>
              <a:rPr lang="fr-FR" dirty="0">
                <a:latin typeface="Times New Roman" panose="02020603050405020304" pitchFamily="18" charset="0"/>
                <a:ea typeface="Calibri" panose="020F0502020204030204" pitchFamily="34" charset="0"/>
                <a:cs typeface="Arial" panose="020B0604020202020204" pitchFamily="34" charset="0"/>
              </a:rPr>
              <a:t> et la qualité de l’approvisionnement</a:t>
            </a:r>
            <a:endParaRPr lang="fr-FR" dirty="0">
              <a:latin typeface="Calibri" panose="020F0502020204030204" pitchFamily="34" charset="0"/>
              <a:ea typeface="Calibri" panose="020F0502020204030204" pitchFamily="34" charset="0"/>
              <a:cs typeface="Arial" panose="020B0604020202020204" pitchFamily="34" charset="0"/>
            </a:endParaRPr>
          </a:p>
          <a:p>
            <a:pPr lvl="0" algn="ctr">
              <a:lnSpc>
                <a:spcPct val="107000"/>
              </a:lnSpc>
              <a:spcAft>
                <a:spcPts val="0"/>
              </a:spcAft>
            </a:pPr>
            <a:r>
              <a:rPr lang="fr-FR" dirty="0" smtClean="0">
                <a:solidFill>
                  <a:srgbClr val="0070C0"/>
                </a:solidFill>
                <a:latin typeface="Times New Roman" panose="02020603050405020304" pitchFamily="18" charset="0"/>
                <a:ea typeface="Calibri" panose="020F0502020204030204" pitchFamily="34" charset="0"/>
                <a:cs typeface="Arial" panose="020B0604020202020204" pitchFamily="34" charset="0"/>
              </a:rPr>
              <a:t>VOTRE AVIS</a:t>
            </a:r>
          </a:p>
          <a:p>
            <a:pPr marL="342900" lvl="0" indent="-342900">
              <a:lnSpc>
                <a:spcPct val="107000"/>
              </a:lnSpc>
              <a:spcAft>
                <a:spcPts val="0"/>
              </a:spcAft>
              <a:buFont typeface="Symbol" panose="05050102010706020507" pitchFamily="18" charset="2"/>
              <a:buChar char=""/>
            </a:pPr>
            <a:r>
              <a:rPr lang="fr-FR" dirty="0" smtClean="0">
                <a:latin typeface="Times New Roman" panose="02020603050405020304" pitchFamily="18" charset="0"/>
                <a:ea typeface="Calibri" panose="020F0502020204030204" pitchFamily="34" charset="0"/>
                <a:cs typeface="Arial" panose="020B0604020202020204" pitchFamily="34" charset="0"/>
              </a:rPr>
              <a:t>Sur </a:t>
            </a:r>
            <a:r>
              <a:rPr lang="fr-FR" dirty="0">
                <a:latin typeface="Times New Roman" panose="02020603050405020304" pitchFamily="18" charset="0"/>
                <a:ea typeface="Calibri" panose="020F0502020204030204" pitchFamily="34" charset="0"/>
                <a:cs typeface="Arial" panose="020B0604020202020204" pitchFamily="34" charset="0"/>
              </a:rPr>
              <a:t>quelle base aviez-vous défini le risque (selon : votre expérience, vos </a:t>
            </a:r>
            <a:r>
              <a:rPr lang="fr-FR" dirty="0" smtClean="0">
                <a:latin typeface="Times New Roman" panose="02020603050405020304" pitchFamily="18" charset="0"/>
                <a:ea typeface="Calibri" panose="020F0502020204030204" pitchFamily="34" charset="0"/>
                <a:cs typeface="Arial" panose="020B0604020202020204" pitchFamily="34" charset="0"/>
              </a:rPr>
              <a:t>emplois</a:t>
            </a:r>
            <a:r>
              <a:rPr lang="fr-FR" dirty="0">
                <a:latin typeface="Times New Roman" panose="02020603050405020304" pitchFamily="18" charset="0"/>
                <a:ea typeface="Calibri" panose="020F0502020204030204" pitchFamily="34" charset="0"/>
                <a:cs typeface="Arial" panose="020B0604020202020204" pitchFamily="34" charset="0"/>
              </a:rPr>
              <a:t>, vos information…</a:t>
            </a:r>
            <a:r>
              <a:rPr lang="fr-FR" dirty="0" err="1">
                <a:latin typeface="Times New Roman" panose="02020603050405020304" pitchFamily="18" charset="0"/>
                <a:ea typeface="Calibri" panose="020F0502020204030204" pitchFamily="34" charset="0"/>
                <a:cs typeface="Arial" panose="020B0604020202020204" pitchFamily="34" charset="0"/>
              </a:rPr>
              <a:t>etc</a:t>
            </a:r>
            <a:r>
              <a:rPr lang="fr-FR" dirty="0">
                <a:latin typeface="Times New Roman" panose="02020603050405020304" pitchFamily="18" charset="0"/>
                <a:ea typeface="Calibri" panose="020F0502020204030204" pitchFamily="34" charset="0"/>
                <a:cs typeface="Arial" panose="020B0604020202020204" pitchFamily="34" charset="0"/>
              </a:rPr>
              <a:t>) ?</a:t>
            </a:r>
            <a:endParaRPr lang="fr-FR"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dirty="0">
                <a:latin typeface="Times New Roman" panose="02020603050405020304" pitchFamily="18" charset="0"/>
                <a:ea typeface="Calibri" panose="020F0502020204030204" pitchFamily="34" charset="0"/>
                <a:cs typeface="Arial" panose="020B0604020202020204" pitchFamily="34" charset="0"/>
              </a:rPr>
              <a:t>Essayer d’obtenir la définition du risque auprès de vos collègues et/ou amis et verrez certainement que les définitions seront différentes.</a:t>
            </a:r>
            <a:endParaRPr lang="fr-FR"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944967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79600" y="558800"/>
            <a:ext cx="7251700" cy="4044184"/>
          </a:xfrm>
          <a:prstGeom prst="rect">
            <a:avLst/>
          </a:prstGeom>
        </p:spPr>
        <p:txBody>
          <a:bodyPr wrap="square">
            <a:spAutoFit/>
          </a:bodyPr>
          <a:lstStyle/>
          <a:p>
            <a:pPr marL="457200" algn="ctr">
              <a:lnSpc>
                <a:spcPct val="107000"/>
              </a:lnSpc>
              <a:spcAft>
                <a:spcPts val="0"/>
              </a:spcAft>
            </a:pPr>
            <a:r>
              <a:rPr lang="fr-FR" sz="2000" dirty="0">
                <a:solidFill>
                  <a:srgbClr val="0070C0"/>
                </a:solidFill>
                <a:latin typeface="Times New Roman" panose="02020603050405020304" pitchFamily="18" charset="0"/>
                <a:ea typeface="Calibri" panose="020F0502020204030204" pitchFamily="34" charset="0"/>
                <a:cs typeface="Arial" panose="020B0604020202020204" pitchFamily="34" charset="0"/>
              </a:rPr>
              <a:t>LA NATURE DES RISQUES</a:t>
            </a:r>
            <a:endParaRPr lang="fr-FR" sz="2000" dirty="0">
              <a:solidFill>
                <a:srgbClr val="0070C0"/>
              </a:solidFill>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Les risques peuvent être catégorisés de la manière suivante :</a:t>
            </a:r>
            <a:endParaRPr lang="fr-FR" sz="20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Externes ou Internes</a:t>
            </a:r>
            <a:endParaRPr lang="fr-FR" sz="20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Financiers ou Non-financiers</a:t>
            </a:r>
            <a:endParaRPr lang="fr-FR" sz="20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Contrôlable ou incontrôlable</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Risques externes ou internes</a:t>
            </a:r>
            <a:endParaRPr lang="fr-FR" sz="20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Les risques externes sont influencés par l’environnement, par exemple les risques règlementaires ou les risques liés aux fournisseurs.</a:t>
            </a:r>
            <a:endParaRPr lang="fr-FR" sz="2000" dirty="0">
              <a:latin typeface="Calibri" panose="020F0502020204030204" pitchFamily="34" charset="0"/>
              <a:ea typeface="Calibri" panose="020F0502020204030204" pitchFamily="34" charset="0"/>
              <a:cs typeface="Arial" panose="020B0604020202020204" pitchFamily="34" charset="0"/>
            </a:endParaRPr>
          </a:p>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Les risques internes sont inhérents à l’entreprise comme les risques humains ou les risques de production.</a:t>
            </a:r>
            <a:endParaRPr lang="fr-FR" sz="2000" dirty="0">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Symbol" panose="05050102010706020507" pitchFamily="18" charset="2"/>
              <a:buChar char=""/>
            </a:pPr>
            <a:r>
              <a:rPr lang="fr-FR" sz="2000" b="1" dirty="0">
                <a:latin typeface="Times New Roman" panose="02020603050405020304" pitchFamily="18" charset="0"/>
                <a:ea typeface="Calibri" panose="020F0502020204030204" pitchFamily="34" charset="0"/>
                <a:cs typeface="Arial" panose="020B0604020202020204" pitchFamily="34" charset="0"/>
              </a:rPr>
              <a:t>Risques Financiers ou Non-financiers</a:t>
            </a:r>
            <a:endParaRPr lang="fr-FR"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34962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3874770510"/>
              </p:ext>
            </p:extLst>
          </p:nvPr>
        </p:nvGraphicFramePr>
        <p:xfrm>
          <a:off x="762000" y="897464"/>
          <a:ext cx="5113867" cy="1956816"/>
        </p:xfrm>
        <a:graphic>
          <a:graphicData uri="http://schemas.openxmlformats.org/drawingml/2006/table">
            <a:tbl>
              <a:tblPr firstRow="1" firstCol="1" bandRow="1"/>
              <a:tblGrid>
                <a:gridCol w="5113867"/>
              </a:tblGrid>
              <a:tr h="316310">
                <a:tc>
                  <a:txBody>
                    <a:bodyPr/>
                    <a:lstStyle/>
                    <a:p>
                      <a:pPr marL="457200" algn="ctr">
                        <a:lnSpc>
                          <a:spcPct val="107000"/>
                        </a:lnSpc>
                        <a:spcAft>
                          <a:spcPts val="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Risques Financiers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Quantifiables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Transférables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tabLst>
                          <a:tab pos="1729105" algn="l"/>
                        </a:tabLst>
                      </a:pPr>
                      <a:r>
                        <a:rPr lang="fr-FR" sz="2000" dirty="0">
                          <a:effectLst/>
                          <a:latin typeface="Times New Roman" panose="02020603050405020304" pitchFamily="18" charset="0"/>
                          <a:ea typeface="Calibri" panose="020F0502020204030204" pitchFamily="34" charset="0"/>
                          <a:cs typeface="Arial" panose="020B0604020202020204" pitchFamily="34" charset="0"/>
                        </a:rPr>
                        <a:t>Disponibilité des données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tabLst>
                          <a:tab pos="1729105" algn="l"/>
                        </a:tabLst>
                      </a:pPr>
                      <a:r>
                        <a:rPr lang="fr-FR" sz="2000" dirty="0">
                          <a:effectLst/>
                          <a:latin typeface="Times New Roman" panose="02020603050405020304" pitchFamily="18" charset="0"/>
                          <a:ea typeface="Calibri" panose="020F0502020204030204" pitchFamily="34" charset="0"/>
                          <a:cs typeface="Arial" panose="020B0604020202020204" pitchFamily="34" charset="0"/>
                        </a:rPr>
                        <a:t>Couverture par des produits financiers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a:effectLst/>
                          <a:latin typeface="Times New Roman" panose="02020603050405020304" pitchFamily="18" charset="0"/>
                          <a:ea typeface="Calibri" panose="020F0502020204030204" pitchFamily="34" charset="0"/>
                          <a:cs typeface="Arial" panose="020B0604020202020204" pitchFamily="34" charset="0"/>
                        </a:rPr>
                        <a:t>Modèles statiques fiables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6" name="Tableau 5"/>
          <p:cNvGraphicFramePr>
            <a:graphicFrameLocks noGrp="1"/>
          </p:cNvGraphicFramePr>
          <p:nvPr>
            <p:extLst>
              <p:ext uri="{D42A27DB-BD31-4B8C-83A1-F6EECF244321}">
                <p14:modId xmlns:p14="http://schemas.microsoft.com/office/powerpoint/2010/main" val="2098999828"/>
              </p:ext>
            </p:extLst>
          </p:nvPr>
        </p:nvGraphicFramePr>
        <p:xfrm>
          <a:off x="6451600" y="897464"/>
          <a:ext cx="5130800" cy="1946990"/>
        </p:xfrm>
        <a:graphic>
          <a:graphicData uri="http://schemas.openxmlformats.org/drawingml/2006/table">
            <a:tbl>
              <a:tblPr firstRow="1" firstCol="1" bandRow="1"/>
              <a:tblGrid>
                <a:gridCol w="5130800"/>
              </a:tblGrid>
              <a:tr h="316310">
                <a:tc>
                  <a:txBody>
                    <a:bodyPr/>
                    <a:lstStyle/>
                    <a:p>
                      <a:pPr marL="457200" algn="ctr">
                        <a:lnSpc>
                          <a:spcPct val="107000"/>
                        </a:lnSpc>
                        <a:spcAft>
                          <a:spcPts val="0"/>
                        </a:spcAft>
                      </a:pPr>
                      <a:r>
                        <a:rPr lang="fr-FR" sz="2000" b="1" dirty="0">
                          <a:effectLst/>
                          <a:latin typeface="Times New Roman" panose="02020603050405020304" pitchFamily="18" charset="0"/>
                          <a:ea typeface="Calibri" panose="020F0502020204030204" pitchFamily="34" charset="0"/>
                          <a:cs typeface="Arial" panose="020B0604020202020204" pitchFamily="34" charset="0"/>
                        </a:rPr>
                        <a:t>Risques </a:t>
                      </a:r>
                      <a:r>
                        <a:rPr lang="fr-FR" sz="2000" b="1" dirty="0" smtClean="0">
                          <a:effectLst/>
                          <a:latin typeface="Times New Roman" panose="02020603050405020304" pitchFamily="18" charset="0"/>
                          <a:ea typeface="Calibri" panose="020F0502020204030204" pitchFamily="34" charset="0"/>
                          <a:cs typeface="Arial" panose="020B0604020202020204" pitchFamily="34" charset="0"/>
                        </a:rPr>
                        <a:t>Financiers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Non quantifiables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Non transférables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tabLst>
                          <a:tab pos="1729105" algn="l"/>
                        </a:tabLs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Pas ou peu de </a:t>
                      </a:r>
                      <a:r>
                        <a:rPr lang="fr-FR" sz="2000" dirty="0">
                          <a:effectLst/>
                          <a:latin typeface="Times New Roman" panose="02020603050405020304" pitchFamily="18" charset="0"/>
                          <a:ea typeface="Calibri" panose="020F0502020204030204" pitchFamily="34" charset="0"/>
                          <a:cs typeface="Arial" panose="020B0604020202020204" pitchFamily="34" charset="0"/>
                        </a:rPr>
                        <a:t>données	</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tabLst>
                          <a:tab pos="1729105" algn="l"/>
                        </a:tabLs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Pas de couverture</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6310">
                <a:tc>
                  <a:txBody>
                    <a:bodyPr/>
                    <a:lstStyle/>
                    <a:p>
                      <a:pPr marL="457200">
                        <a:lnSpc>
                          <a:spcPct val="107000"/>
                        </a:lnSpc>
                        <a:spcAft>
                          <a:spcPts val="0"/>
                        </a:spcAft>
                      </a:pPr>
                      <a:r>
                        <a:rPr lang="fr-FR" sz="2000" dirty="0" smtClean="0">
                          <a:effectLst/>
                          <a:latin typeface="Times New Roman" panose="02020603050405020304" pitchFamily="18" charset="0"/>
                          <a:ea typeface="Calibri" panose="020F0502020204030204" pitchFamily="34" charset="0"/>
                          <a:cs typeface="Arial" panose="020B0604020202020204" pitchFamily="34" charset="0"/>
                        </a:rPr>
                        <a:t>Peu de Modèles statiques</a:t>
                      </a:r>
                      <a:endParaRPr lang="fr-FR" sz="20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Rectangle 6"/>
          <p:cNvSpPr/>
          <p:nvPr/>
        </p:nvSpPr>
        <p:spPr>
          <a:xfrm>
            <a:off x="325236" y="3232688"/>
            <a:ext cx="3877985" cy="421654"/>
          </a:xfrm>
          <a:prstGeom prst="rect">
            <a:avLst/>
          </a:prstGeom>
        </p:spPr>
        <p:txBody>
          <a:bodyPr wrap="none">
            <a:spAutoFit/>
          </a:bodyPr>
          <a:lstStyle/>
          <a:p>
            <a:pPr marL="742950" lvl="1" indent="-285750">
              <a:lnSpc>
                <a:spcPct val="107000"/>
              </a:lnSpc>
              <a:spcAft>
                <a:spcPts val="0"/>
              </a:spcAft>
              <a:buFont typeface="Symbol" panose="05050102010706020507" pitchFamily="18" charset="2"/>
              <a:buChar char=""/>
            </a:pPr>
            <a:r>
              <a:rPr lang="fr-FR" sz="2000" dirty="0">
                <a:latin typeface="Times New Roman" panose="02020603050405020304" pitchFamily="18" charset="0"/>
                <a:ea typeface="Calibri" panose="020F0502020204030204" pitchFamily="34" charset="0"/>
                <a:cs typeface="Arial" panose="020B0604020202020204" pitchFamily="34" charset="0"/>
              </a:rPr>
              <a:t>Contrôlable ou incontrôlable</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
        <p:nvSpPr>
          <p:cNvPr id="8" name="Rectangle 7"/>
          <p:cNvSpPr/>
          <p:nvPr/>
        </p:nvSpPr>
        <p:spPr>
          <a:xfrm>
            <a:off x="325235" y="3798745"/>
            <a:ext cx="2663614" cy="407035"/>
          </a:xfrm>
          <a:prstGeom prst="rect">
            <a:avLst/>
          </a:prstGeom>
        </p:spPr>
        <p:txBody>
          <a:bodyPr wrap="none">
            <a:spAutoFit/>
          </a:bodyPr>
          <a:lstStyle/>
          <a:p>
            <a:pPr lvl="1">
              <a:lnSpc>
                <a:spcPct val="107000"/>
              </a:lnSpc>
              <a:spcAft>
                <a:spcPts val="0"/>
              </a:spcAft>
            </a:pPr>
            <a:r>
              <a:rPr lang="fr-FR" sz="2000" dirty="0" smtClean="0">
                <a:latin typeface="Calibri" panose="020F0502020204030204" pitchFamily="34" charset="0"/>
                <a:ea typeface="Calibri" panose="020F0502020204030204" pitchFamily="34" charset="0"/>
                <a:cs typeface="Arial" panose="020B0604020202020204" pitchFamily="34" charset="0"/>
              </a:rPr>
              <a:t>Exemple: COVID-19</a:t>
            </a:r>
            <a:endParaRPr lang="fr-FR" sz="2000"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058827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2767</TotalTime>
  <Words>1050</Words>
  <Application>Microsoft Office PowerPoint</Application>
  <PresentationFormat>Grand écran</PresentationFormat>
  <Paragraphs>121</Paragraphs>
  <Slides>17</Slides>
  <Notes>11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17</vt:i4>
      </vt:variant>
    </vt:vector>
  </HeadingPairs>
  <TitlesOfParts>
    <vt:vector size="26" baseType="lpstr">
      <vt:lpstr>Arial</vt:lpstr>
      <vt:lpstr>Calibri</vt:lpstr>
      <vt:lpstr>Calibri Light</vt:lpstr>
      <vt:lpstr>Garamond</vt:lpstr>
      <vt:lpstr>LMRoman12-Regular-Identity-H</vt:lpstr>
      <vt:lpstr>Symbol</vt:lpstr>
      <vt:lpstr>Times New Roman</vt:lpstr>
      <vt:lpstr>TimesNewRoman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MICRO</dc:creator>
  <cp:lastModifiedBy>MICRO</cp:lastModifiedBy>
  <cp:revision>194</cp:revision>
  <dcterms:created xsi:type="dcterms:W3CDTF">2024-09-21T06:46:58Z</dcterms:created>
  <dcterms:modified xsi:type="dcterms:W3CDTF">2025-10-11T18:31:44Z</dcterms:modified>
</cp:coreProperties>
</file>