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2" r:id="rId2"/>
    <p:sldMasterId id="2147483678" r:id="rId3"/>
  </p:sldMasterIdLst>
  <p:notesMasterIdLst>
    <p:notesMasterId r:id="rId31"/>
  </p:notesMasterIdLst>
  <p:sldIdLst>
    <p:sldId id="256" r:id="rId4"/>
    <p:sldId id="284" r:id="rId5"/>
    <p:sldId id="283" r:id="rId6"/>
    <p:sldId id="289" r:id="rId7"/>
    <p:sldId id="290" r:id="rId8"/>
    <p:sldId id="269" r:id="rId9"/>
    <p:sldId id="261" r:id="rId10"/>
    <p:sldId id="257" r:id="rId11"/>
    <p:sldId id="260" r:id="rId12"/>
    <p:sldId id="313" r:id="rId13"/>
    <p:sldId id="316" r:id="rId14"/>
    <p:sldId id="258" r:id="rId15"/>
    <p:sldId id="259" r:id="rId16"/>
    <p:sldId id="262" r:id="rId17"/>
    <p:sldId id="291" r:id="rId18"/>
    <p:sldId id="264" r:id="rId19"/>
    <p:sldId id="317" r:id="rId20"/>
    <p:sldId id="318" r:id="rId21"/>
    <p:sldId id="272" r:id="rId22"/>
    <p:sldId id="319" r:id="rId23"/>
    <p:sldId id="453" r:id="rId24"/>
    <p:sldId id="454" r:id="rId25"/>
    <p:sldId id="467" r:id="rId26"/>
    <p:sldId id="459" r:id="rId27"/>
    <p:sldId id="273" r:id="rId28"/>
    <p:sldId id="292" r:id="rId29"/>
    <p:sldId id="294" r:id="rId30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32"/>
    </p:embeddedFont>
    <p:embeddedFont>
      <p:font typeface="Bebas Neue" panose="020B0606020202050201" pitchFamily="34" charset="0"/>
      <p:regular r:id="rId33"/>
    </p:embeddedFont>
    <p:embeddedFont>
      <p:font typeface="book antiqua" panose="02040602050305030304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ira Sans Extra Condensed" panose="020B0503050000020004" pitchFamily="34" charset="0"/>
      <p:regular r:id="rId42"/>
      <p:bold r:id="rId43"/>
      <p:italic r:id="rId44"/>
      <p:boldItalic r:id="rId45"/>
    </p:embeddedFont>
    <p:embeddedFont>
      <p:font typeface="Fira Sans Extra Condensed Medium" panose="020B0604020202020204" charset="0"/>
      <p:regular r:id="rId46"/>
      <p:bold r:id="rId47"/>
      <p:italic r:id="rId48"/>
      <p:boldItalic r:id="rId49"/>
    </p:embeddedFont>
    <p:embeddedFont>
      <p:font typeface="Fira Sans Extra Condensed SemiBold" panose="020B0604020202020204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  <p:embeddedFont>
      <p:font typeface="Roboto Condensed Light" panose="02000000000000000000" pitchFamily="2" charset="0"/>
      <p:regular r:id="rId58"/>
      <p:italic r:id="rId59"/>
    </p:embeddedFont>
    <p:embeddedFont>
      <p:font typeface="Staatliches" pitchFamily="2" charset="0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52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7C0D2-C1DF-47CF-97FA-05ADDD58CC33}" type="doc">
      <dgm:prSet loTypeId="urn:microsoft.com/office/officeart/2005/8/layout/radial6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672360-DECF-4827-9E9F-99B85F81114A}">
      <dgm:prSet phldrT="[Texte]"/>
      <dgm:spPr/>
      <dgm:t>
        <a:bodyPr/>
        <a:lstStyle/>
        <a:p>
          <a:r>
            <a:rPr lang="ar-DZ">
              <a:cs typeface="Khalid Art bold" pitchFamily="2" charset="-78"/>
            </a:rPr>
            <a:t>قوى تنافس بورتر</a:t>
          </a:r>
          <a:endParaRPr lang="fr-FR" dirty="0">
            <a:cs typeface="Khalid Art bold" pitchFamily="2" charset="-78"/>
          </a:endParaRPr>
        </a:p>
      </dgm:t>
    </dgm:pt>
    <dgm:pt modelId="{E6474171-4B00-4A9C-AC9A-AD9734F2C40C}" type="parTrans" cxnId="{DEE84C96-E888-4DB3-9309-2CA333176A57}">
      <dgm:prSet/>
      <dgm:spPr/>
      <dgm:t>
        <a:bodyPr/>
        <a:lstStyle/>
        <a:p>
          <a:endParaRPr lang="fr-FR"/>
        </a:p>
      </dgm:t>
    </dgm:pt>
    <dgm:pt modelId="{7453BA3B-CE8D-49DD-82AF-5AA7FB7F8762}" type="sibTrans" cxnId="{DEE84C96-E888-4DB3-9309-2CA333176A57}">
      <dgm:prSet/>
      <dgm:spPr/>
      <dgm:t>
        <a:bodyPr/>
        <a:lstStyle/>
        <a:p>
          <a:endParaRPr lang="fr-FR"/>
        </a:p>
      </dgm:t>
    </dgm:pt>
    <dgm:pt modelId="{33743D49-0762-4E2D-AD26-7E0EB227B117}">
      <dgm:prSet phldrT="[Texte]" custT="1"/>
      <dgm:spPr/>
      <dgm:t>
        <a:bodyPr/>
        <a:lstStyle/>
        <a:p>
          <a:pPr rtl="1"/>
          <a:r>
            <a:rPr lang="ar-DZ" sz="1500" b="1">
              <a:cs typeface="Khalid Art bold" pitchFamily="2" charset="-78"/>
            </a:rPr>
            <a:t>الموردون-</a:t>
          </a:r>
          <a:endParaRPr lang="fr-FR" sz="1500" b="1" dirty="0">
            <a:cs typeface="Khalid Art bold" pitchFamily="2" charset="-78"/>
          </a:endParaRPr>
        </a:p>
      </dgm:t>
    </dgm:pt>
    <dgm:pt modelId="{03166321-E71A-4D69-AC33-75053E97339D}" type="parTrans" cxnId="{6CE1731E-2D11-4AFF-A840-764B16CC9B91}">
      <dgm:prSet/>
      <dgm:spPr/>
      <dgm:t>
        <a:bodyPr/>
        <a:lstStyle/>
        <a:p>
          <a:endParaRPr lang="fr-FR"/>
        </a:p>
      </dgm:t>
    </dgm:pt>
    <dgm:pt modelId="{7507D832-409F-472F-AA07-D090DA9269A3}" type="sibTrans" cxnId="{6CE1731E-2D11-4AFF-A840-764B16CC9B91}">
      <dgm:prSet/>
      <dgm:spPr/>
      <dgm:t>
        <a:bodyPr/>
        <a:lstStyle/>
        <a:p>
          <a:endParaRPr lang="fr-FR"/>
        </a:p>
      </dgm:t>
    </dgm:pt>
    <dgm:pt modelId="{D1C1EAAD-D0A7-4D8E-8B36-777764A1D03E}">
      <dgm:prSet phldrT="[Texte]" custT="1"/>
      <dgm:spPr/>
      <dgm:t>
        <a:bodyPr/>
        <a:lstStyle/>
        <a:p>
          <a:pPr rtl="1"/>
          <a:r>
            <a:rPr lang="ar-DZ" sz="1300" b="1" dirty="0">
              <a:cs typeface="Khalid Art bold" pitchFamily="2" charset="-78"/>
            </a:rPr>
            <a:t>المنافسون+</a:t>
          </a:r>
          <a:endParaRPr lang="fr-FR" sz="1300" b="1" dirty="0">
            <a:cs typeface="Khalid Art bold" pitchFamily="2" charset="-78"/>
          </a:endParaRPr>
        </a:p>
      </dgm:t>
    </dgm:pt>
    <dgm:pt modelId="{740B9CFB-A7FF-49DE-880C-867AB633BF57}" type="parTrans" cxnId="{A63021FF-948F-4CF1-B737-C6D450FF00D2}">
      <dgm:prSet/>
      <dgm:spPr/>
      <dgm:t>
        <a:bodyPr/>
        <a:lstStyle/>
        <a:p>
          <a:endParaRPr lang="fr-FR"/>
        </a:p>
      </dgm:t>
    </dgm:pt>
    <dgm:pt modelId="{1308AC6B-A73F-47F8-87F9-18FE893F7429}" type="sibTrans" cxnId="{A63021FF-948F-4CF1-B737-C6D450FF00D2}">
      <dgm:prSet/>
      <dgm:spPr/>
      <dgm:t>
        <a:bodyPr/>
        <a:lstStyle/>
        <a:p>
          <a:endParaRPr lang="fr-FR"/>
        </a:p>
      </dgm:t>
    </dgm:pt>
    <dgm:pt modelId="{DE6D5B8B-B7E6-45C0-AB95-C6AF88DC65C9}">
      <dgm:prSet phldrT="[Texte]"/>
      <dgm:spPr/>
      <dgm:t>
        <a:bodyPr/>
        <a:lstStyle/>
        <a:p>
          <a:pPr rtl="1"/>
          <a:r>
            <a:rPr lang="ar-DZ" b="1">
              <a:cs typeface="Khalid Art bold" pitchFamily="2" charset="-78"/>
            </a:rPr>
            <a:t>المشترون+</a:t>
          </a:r>
          <a:endParaRPr lang="fr-FR" b="1" dirty="0">
            <a:cs typeface="Khalid Art bold" pitchFamily="2" charset="-78"/>
          </a:endParaRPr>
        </a:p>
      </dgm:t>
    </dgm:pt>
    <dgm:pt modelId="{D69BC9F3-6B12-4D14-BEA3-00F6432450E2}" type="parTrans" cxnId="{9DD904A1-06DD-473D-A565-3AD7B258A3EC}">
      <dgm:prSet/>
      <dgm:spPr/>
      <dgm:t>
        <a:bodyPr/>
        <a:lstStyle/>
        <a:p>
          <a:endParaRPr lang="fr-FR"/>
        </a:p>
      </dgm:t>
    </dgm:pt>
    <dgm:pt modelId="{5A560388-3647-4392-AC56-A9C77AA73A2E}" type="sibTrans" cxnId="{9DD904A1-06DD-473D-A565-3AD7B258A3EC}">
      <dgm:prSet/>
      <dgm:spPr/>
      <dgm:t>
        <a:bodyPr/>
        <a:lstStyle/>
        <a:p>
          <a:endParaRPr lang="fr-FR"/>
        </a:p>
      </dgm:t>
    </dgm:pt>
    <dgm:pt modelId="{F90F6375-9E2D-4048-9B19-DE0D110ECD17}">
      <dgm:prSet phldrT="[Texte]" custT="1"/>
      <dgm:spPr/>
      <dgm:t>
        <a:bodyPr/>
        <a:lstStyle/>
        <a:p>
          <a:pPr rtl="1"/>
          <a:r>
            <a:rPr lang="ar-DZ" sz="1600" b="1">
              <a:cs typeface="Khalid Art bold" pitchFamily="2" charset="-78"/>
            </a:rPr>
            <a:t>+البدائل</a:t>
          </a:r>
          <a:endParaRPr lang="fr-FR" sz="1600" b="1" dirty="0">
            <a:cs typeface="Khalid Art bold" pitchFamily="2" charset="-78"/>
          </a:endParaRPr>
        </a:p>
      </dgm:t>
    </dgm:pt>
    <dgm:pt modelId="{29FAC41C-5850-4BB3-B27D-B15DEF7420C7}" type="parTrans" cxnId="{CE5FE873-B822-45D1-9381-0533F10860D3}">
      <dgm:prSet/>
      <dgm:spPr/>
      <dgm:t>
        <a:bodyPr/>
        <a:lstStyle/>
        <a:p>
          <a:endParaRPr lang="fr-FR"/>
        </a:p>
      </dgm:t>
    </dgm:pt>
    <dgm:pt modelId="{75D0FD07-90C8-4557-8F02-0061FB9510D8}" type="sibTrans" cxnId="{CE5FE873-B822-45D1-9381-0533F10860D3}">
      <dgm:prSet/>
      <dgm:spPr/>
      <dgm:t>
        <a:bodyPr/>
        <a:lstStyle/>
        <a:p>
          <a:endParaRPr lang="fr-FR"/>
        </a:p>
      </dgm:t>
    </dgm:pt>
    <dgm:pt modelId="{95CF5D4D-65C2-43B4-8DA7-8C08805F6B45}">
      <dgm:prSet phldrT="[Texte]" custT="1"/>
      <dgm:spPr/>
      <dgm:t>
        <a:bodyPr/>
        <a:lstStyle/>
        <a:p>
          <a:pPr rtl="1"/>
          <a:r>
            <a:rPr lang="ar-DZ" sz="1400" b="1">
              <a:cs typeface="Khalid Art bold" pitchFamily="2" charset="-78"/>
            </a:rPr>
            <a:t>الوافدون الجدد </a:t>
          </a:r>
          <a:r>
            <a:rPr lang="ar-DZ" sz="1600"/>
            <a:t>*</a:t>
          </a:r>
          <a:endParaRPr lang="fr-FR" sz="1400" dirty="0"/>
        </a:p>
      </dgm:t>
    </dgm:pt>
    <dgm:pt modelId="{6297F30E-57BB-471B-969C-AC10B4D42391}" type="parTrans" cxnId="{700DF1F3-4F8D-4540-A550-9146CDFF6B20}">
      <dgm:prSet/>
      <dgm:spPr/>
      <dgm:t>
        <a:bodyPr/>
        <a:lstStyle/>
        <a:p>
          <a:endParaRPr lang="fr-FR"/>
        </a:p>
      </dgm:t>
    </dgm:pt>
    <dgm:pt modelId="{8E276B79-B715-4707-B31F-4917878D20E5}" type="sibTrans" cxnId="{700DF1F3-4F8D-4540-A550-9146CDFF6B20}">
      <dgm:prSet/>
      <dgm:spPr/>
      <dgm:t>
        <a:bodyPr/>
        <a:lstStyle/>
        <a:p>
          <a:endParaRPr lang="fr-FR"/>
        </a:p>
      </dgm:t>
    </dgm:pt>
    <dgm:pt modelId="{C6E4867F-8D5D-40FB-8BE4-0A0049D298F3}" type="pres">
      <dgm:prSet presAssocID="{52B7C0D2-C1DF-47CF-97FA-05ADDD58CC3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1FEEB5-F8B2-432D-B19F-292AE28E39C4}" type="pres">
      <dgm:prSet presAssocID="{A7672360-DECF-4827-9E9F-99B85F81114A}" presName="centerShape" presStyleLbl="node0" presStyleIdx="0" presStyleCnt="1"/>
      <dgm:spPr/>
    </dgm:pt>
    <dgm:pt modelId="{D7FB1941-FB9C-42C4-A92E-47FA7FC7838C}" type="pres">
      <dgm:prSet presAssocID="{33743D49-0762-4E2D-AD26-7E0EB227B117}" presName="node" presStyleLbl="node1" presStyleIdx="0" presStyleCnt="5" custScaleX="100999" custScaleY="93386" custRadScaleRad="97284" custRadScaleInc="4960">
        <dgm:presLayoutVars>
          <dgm:bulletEnabled val="1"/>
        </dgm:presLayoutVars>
      </dgm:prSet>
      <dgm:spPr/>
    </dgm:pt>
    <dgm:pt modelId="{ADED58B7-43E7-4271-A7ED-AC8D5EAF1726}" type="pres">
      <dgm:prSet presAssocID="{33743D49-0762-4E2D-AD26-7E0EB227B117}" presName="dummy" presStyleCnt="0"/>
      <dgm:spPr/>
    </dgm:pt>
    <dgm:pt modelId="{BAA7852F-ABB5-4729-8E2B-082BA5A142BA}" type="pres">
      <dgm:prSet presAssocID="{7507D832-409F-472F-AA07-D090DA9269A3}" presName="sibTrans" presStyleLbl="sibTrans2D1" presStyleIdx="0" presStyleCnt="5" custLinFactNeighborX="6085" custLinFactNeighborY="-1401"/>
      <dgm:spPr/>
    </dgm:pt>
    <dgm:pt modelId="{6D1FE765-4DA2-478C-9BB8-AE8244045FA7}" type="pres">
      <dgm:prSet presAssocID="{95CF5D4D-65C2-43B4-8DA7-8C08805F6B45}" presName="node" presStyleLbl="node1" presStyleIdx="1" presStyleCnt="5">
        <dgm:presLayoutVars>
          <dgm:bulletEnabled val="1"/>
        </dgm:presLayoutVars>
      </dgm:prSet>
      <dgm:spPr/>
    </dgm:pt>
    <dgm:pt modelId="{4FC95995-2638-4FE7-B6B0-8A260C5706F1}" type="pres">
      <dgm:prSet presAssocID="{95CF5D4D-65C2-43B4-8DA7-8C08805F6B45}" presName="dummy" presStyleCnt="0"/>
      <dgm:spPr/>
    </dgm:pt>
    <dgm:pt modelId="{9B34A7FC-8A0C-4AB5-85BB-498AE49901C0}" type="pres">
      <dgm:prSet presAssocID="{8E276B79-B715-4707-B31F-4917878D20E5}" presName="sibTrans" presStyleLbl="sibTrans2D1" presStyleIdx="1" presStyleCnt="5"/>
      <dgm:spPr/>
    </dgm:pt>
    <dgm:pt modelId="{B42A6317-0427-49FA-9FDF-5F6770B7B722}" type="pres">
      <dgm:prSet presAssocID="{D1C1EAAD-D0A7-4D8E-8B36-777764A1D03E}" presName="node" presStyleLbl="node1" presStyleIdx="2" presStyleCnt="5">
        <dgm:presLayoutVars>
          <dgm:bulletEnabled val="1"/>
        </dgm:presLayoutVars>
      </dgm:prSet>
      <dgm:spPr/>
    </dgm:pt>
    <dgm:pt modelId="{7CA37756-84E6-4007-B23D-50F202DEE40F}" type="pres">
      <dgm:prSet presAssocID="{D1C1EAAD-D0A7-4D8E-8B36-777764A1D03E}" presName="dummy" presStyleCnt="0"/>
      <dgm:spPr/>
    </dgm:pt>
    <dgm:pt modelId="{72279365-E907-4016-B381-E36AB8684C56}" type="pres">
      <dgm:prSet presAssocID="{1308AC6B-A73F-47F8-87F9-18FE893F7429}" presName="sibTrans" presStyleLbl="sibTrans2D1" presStyleIdx="2" presStyleCnt="5"/>
      <dgm:spPr/>
    </dgm:pt>
    <dgm:pt modelId="{328944B4-F22A-47BE-9FCA-4E2FE4644AF3}" type="pres">
      <dgm:prSet presAssocID="{DE6D5B8B-B7E6-45C0-AB95-C6AF88DC65C9}" presName="node" presStyleLbl="node1" presStyleIdx="3" presStyleCnt="5">
        <dgm:presLayoutVars>
          <dgm:bulletEnabled val="1"/>
        </dgm:presLayoutVars>
      </dgm:prSet>
      <dgm:spPr/>
    </dgm:pt>
    <dgm:pt modelId="{C32BF61C-3AA7-4CDA-8CC3-51C78606C026}" type="pres">
      <dgm:prSet presAssocID="{DE6D5B8B-B7E6-45C0-AB95-C6AF88DC65C9}" presName="dummy" presStyleCnt="0"/>
      <dgm:spPr/>
    </dgm:pt>
    <dgm:pt modelId="{2BD19D80-202C-4D1C-9258-451AEC09B70B}" type="pres">
      <dgm:prSet presAssocID="{5A560388-3647-4392-AC56-A9C77AA73A2E}" presName="sibTrans" presStyleLbl="sibTrans2D1" presStyleIdx="3" presStyleCnt="5"/>
      <dgm:spPr/>
    </dgm:pt>
    <dgm:pt modelId="{D10288FE-2B30-4864-B216-72642AF88D1D}" type="pres">
      <dgm:prSet presAssocID="{F90F6375-9E2D-4048-9B19-DE0D110ECD17}" presName="node" presStyleLbl="node1" presStyleIdx="4" presStyleCnt="5">
        <dgm:presLayoutVars>
          <dgm:bulletEnabled val="1"/>
        </dgm:presLayoutVars>
      </dgm:prSet>
      <dgm:spPr/>
    </dgm:pt>
    <dgm:pt modelId="{845009C9-8826-46B6-B87B-6E1E572107C3}" type="pres">
      <dgm:prSet presAssocID="{F90F6375-9E2D-4048-9B19-DE0D110ECD17}" presName="dummy" presStyleCnt="0"/>
      <dgm:spPr/>
    </dgm:pt>
    <dgm:pt modelId="{85ED72A5-DCCD-402C-AD90-99B7CAA93FF7}" type="pres">
      <dgm:prSet presAssocID="{75D0FD07-90C8-4557-8F02-0061FB9510D8}" presName="sibTrans" presStyleLbl="sibTrans2D1" presStyleIdx="4" presStyleCnt="5"/>
      <dgm:spPr/>
    </dgm:pt>
  </dgm:ptLst>
  <dgm:cxnLst>
    <dgm:cxn modelId="{9D81AC0F-54C9-4B28-99A3-F556D30660BA}" type="presOf" srcId="{D1C1EAAD-D0A7-4D8E-8B36-777764A1D03E}" destId="{B42A6317-0427-49FA-9FDF-5F6770B7B722}" srcOrd="0" destOrd="0" presId="urn:microsoft.com/office/officeart/2005/8/layout/radial6"/>
    <dgm:cxn modelId="{6CE1731E-2D11-4AFF-A840-764B16CC9B91}" srcId="{A7672360-DECF-4827-9E9F-99B85F81114A}" destId="{33743D49-0762-4E2D-AD26-7E0EB227B117}" srcOrd="0" destOrd="0" parTransId="{03166321-E71A-4D69-AC33-75053E97339D}" sibTransId="{7507D832-409F-472F-AA07-D090DA9269A3}"/>
    <dgm:cxn modelId="{AEFB9332-27DB-41CB-9E86-A197DCA21864}" type="presOf" srcId="{1308AC6B-A73F-47F8-87F9-18FE893F7429}" destId="{72279365-E907-4016-B381-E36AB8684C56}" srcOrd="0" destOrd="0" presId="urn:microsoft.com/office/officeart/2005/8/layout/radial6"/>
    <dgm:cxn modelId="{D801A73F-DEBE-4DA4-AE4D-3E6BAA0574C9}" type="presOf" srcId="{DE6D5B8B-B7E6-45C0-AB95-C6AF88DC65C9}" destId="{328944B4-F22A-47BE-9FCA-4E2FE4644AF3}" srcOrd="0" destOrd="0" presId="urn:microsoft.com/office/officeart/2005/8/layout/radial6"/>
    <dgm:cxn modelId="{2B06355E-9A47-479E-86D5-AD1903FFDDD7}" type="presOf" srcId="{33743D49-0762-4E2D-AD26-7E0EB227B117}" destId="{D7FB1941-FB9C-42C4-A92E-47FA7FC7838C}" srcOrd="0" destOrd="0" presId="urn:microsoft.com/office/officeart/2005/8/layout/radial6"/>
    <dgm:cxn modelId="{5DB8B66A-F293-4105-A769-23B88719EB68}" type="presOf" srcId="{95CF5D4D-65C2-43B4-8DA7-8C08805F6B45}" destId="{6D1FE765-4DA2-478C-9BB8-AE8244045FA7}" srcOrd="0" destOrd="0" presId="urn:microsoft.com/office/officeart/2005/8/layout/radial6"/>
    <dgm:cxn modelId="{0B2B4C72-71D5-4CB8-A477-CCB744D29E38}" type="presOf" srcId="{5A560388-3647-4392-AC56-A9C77AA73A2E}" destId="{2BD19D80-202C-4D1C-9258-451AEC09B70B}" srcOrd="0" destOrd="0" presId="urn:microsoft.com/office/officeart/2005/8/layout/radial6"/>
    <dgm:cxn modelId="{CE5FE873-B822-45D1-9381-0533F10860D3}" srcId="{A7672360-DECF-4827-9E9F-99B85F81114A}" destId="{F90F6375-9E2D-4048-9B19-DE0D110ECD17}" srcOrd="4" destOrd="0" parTransId="{29FAC41C-5850-4BB3-B27D-B15DEF7420C7}" sibTransId="{75D0FD07-90C8-4557-8F02-0061FB9510D8}"/>
    <dgm:cxn modelId="{01AA147B-9239-40D7-9069-24FE3638C60F}" type="presOf" srcId="{52B7C0D2-C1DF-47CF-97FA-05ADDD58CC33}" destId="{C6E4867F-8D5D-40FB-8BE4-0A0049D298F3}" srcOrd="0" destOrd="0" presId="urn:microsoft.com/office/officeart/2005/8/layout/radial6"/>
    <dgm:cxn modelId="{3528667D-E5FB-4FCD-A649-CC1981F689E0}" type="presOf" srcId="{A7672360-DECF-4827-9E9F-99B85F81114A}" destId="{861FEEB5-F8B2-432D-B19F-292AE28E39C4}" srcOrd="0" destOrd="0" presId="urn:microsoft.com/office/officeart/2005/8/layout/radial6"/>
    <dgm:cxn modelId="{DEE84C96-E888-4DB3-9309-2CA333176A57}" srcId="{52B7C0D2-C1DF-47CF-97FA-05ADDD58CC33}" destId="{A7672360-DECF-4827-9E9F-99B85F81114A}" srcOrd="0" destOrd="0" parTransId="{E6474171-4B00-4A9C-AC9A-AD9734F2C40C}" sibTransId="{7453BA3B-CE8D-49DD-82AF-5AA7FB7F8762}"/>
    <dgm:cxn modelId="{4FE9ED9D-9F24-4FBF-BA10-98CEAE04E35F}" type="presOf" srcId="{7507D832-409F-472F-AA07-D090DA9269A3}" destId="{BAA7852F-ABB5-4729-8E2B-082BA5A142BA}" srcOrd="0" destOrd="0" presId="urn:microsoft.com/office/officeart/2005/8/layout/radial6"/>
    <dgm:cxn modelId="{9DD904A1-06DD-473D-A565-3AD7B258A3EC}" srcId="{A7672360-DECF-4827-9E9F-99B85F81114A}" destId="{DE6D5B8B-B7E6-45C0-AB95-C6AF88DC65C9}" srcOrd="3" destOrd="0" parTransId="{D69BC9F3-6B12-4D14-BEA3-00F6432450E2}" sibTransId="{5A560388-3647-4392-AC56-A9C77AA73A2E}"/>
    <dgm:cxn modelId="{F86754BE-F265-4579-A4AF-B04288E08B50}" type="presOf" srcId="{F90F6375-9E2D-4048-9B19-DE0D110ECD17}" destId="{D10288FE-2B30-4864-B216-72642AF88D1D}" srcOrd="0" destOrd="0" presId="urn:microsoft.com/office/officeart/2005/8/layout/radial6"/>
    <dgm:cxn modelId="{575CDAC2-6041-49A6-BE97-4994F3D7E3EB}" type="presOf" srcId="{75D0FD07-90C8-4557-8F02-0061FB9510D8}" destId="{85ED72A5-DCCD-402C-AD90-99B7CAA93FF7}" srcOrd="0" destOrd="0" presId="urn:microsoft.com/office/officeart/2005/8/layout/radial6"/>
    <dgm:cxn modelId="{624DC1CB-DE63-4D8A-86E6-17E67AE72299}" type="presOf" srcId="{8E276B79-B715-4707-B31F-4917878D20E5}" destId="{9B34A7FC-8A0C-4AB5-85BB-498AE49901C0}" srcOrd="0" destOrd="0" presId="urn:microsoft.com/office/officeart/2005/8/layout/radial6"/>
    <dgm:cxn modelId="{700DF1F3-4F8D-4540-A550-9146CDFF6B20}" srcId="{A7672360-DECF-4827-9E9F-99B85F81114A}" destId="{95CF5D4D-65C2-43B4-8DA7-8C08805F6B45}" srcOrd="1" destOrd="0" parTransId="{6297F30E-57BB-471B-969C-AC10B4D42391}" sibTransId="{8E276B79-B715-4707-B31F-4917878D20E5}"/>
    <dgm:cxn modelId="{A63021FF-948F-4CF1-B737-C6D450FF00D2}" srcId="{A7672360-DECF-4827-9E9F-99B85F81114A}" destId="{D1C1EAAD-D0A7-4D8E-8B36-777764A1D03E}" srcOrd="2" destOrd="0" parTransId="{740B9CFB-A7FF-49DE-880C-867AB633BF57}" sibTransId="{1308AC6B-A73F-47F8-87F9-18FE893F7429}"/>
    <dgm:cxn modelId="{4206053A-F053-40F8-9BA8-9910A662D6AC}" type="presParOf" srcId="{C6E4867F-8D5D-40FB-8BE4-0A0049D298F3}" destId="{861FEEB5-F8B2-432D-B19F-292AE28E39C4}" srcOrd="0" destOrd="0" presId="urn:microsoft.com/office/officeart/2005/8/layout/radial6"/>
    <dgm:cxn modelId="{48CE56AC-DBF5-4F82-8A00-0B48B1CA8B40}" type="presParOf" srcId="{C6E4867F-8D5D-40FB-8BE4-0A0049D298F3}" destId="{D7FB1941-FB9C-42C4-A92E-47FA7FC7838C}" srcOrd="1" destOrd="0" presId="urn:microsoft.com/office/officeart/2005/8/layout/radial6"/>
    <dgm:cxn modelId="{C2A27FAF-9094-47D2-A3D5-04A33F07BC50}" type="presParOf" srcId="{C6E4867F-8D5D-40FB-8BE4-0A0049D298F3}" destId="{ADED58B7-43E7-4271-A7ED-AC8D5EAF1726}" srcOrd="2" destOrd="0" presId="urn:microsoft.com/office/officeart/2005/8/layout/radial6"/>
    <dgm:cxn modelId="{FCEAD7F2-CA68-489F-BEDD-21BCC120D442}" type="presParOf" srcId="{C6E4867F-8D5D-40FB-8BE4-0A0049D298F3}" destId="{BAA7852F-ABB5-4729-8E2B-082BA5A142BA}" srcOrd="3" destOrd="0" presId="urn:microsoft.com/office/officeart/2005/8/layout/radial6"/>
    <dgm:cxn modelId="{64BEDF0A-7253-4C24-94B0-2EA29B6DA513}" type="presParOf" srcId="{C6E4867F-8D5D-40FB-8BE4-0A0049D298F3}" destId="{6D1FE765-4DA2-478C-9BB8-AE8244045FA7}" srcOrd="4" destOrd="0" presId="urn:microsoft.com/office/officeart/2005/8/layout/radial6"/>
    <dgm:cxn modelId="{621355E7-FEF1-436F-B073-1DABC1CB9A59}" type="presParOf" srcId="{C6E4867F-8D5D-40FB-8BE4-0A0049D298F3}" destId="{4FC95995-2638-4FE7-B6B0-8A260C5706F1}" srcOrd="5" destOrd="0" presId="urn:microsoft.com/office/officeart/2005/8/layout/radial6"/>
    <dgm:cxn modelId="{BC429E30-BC15-4B56-967D-C539833163C9}" type="presParOf" srcId="{C6E4867F-8D5D-40FB-8BE4-0A0049D298F3}" destId="{9B34A7FC-8A0C-4AB5-85BB-498AE49901C0}" srcOrd="6" destOrd="0" presId="urn:microsoft.com/office/officeart/2005/8/layout/radial6"/>
    <dgm:cxn modelId="{F8E83917-9E06-4CE6-8D2E-9755CA026627}" type="presParOf" srcId="{C6E4867F-8D5D-40FB-8BE4-0A0049D298F3}" destId="{B42A6317-0427-49FA-9FDF-5F6770B7B722}" srcOrd="7" destOrd="0" presId="urn:microsoft.com/office/officeart/2005/8/layout/radial6"/>
    <dgm:cxn modelId="{CC4D5D4C-187F-495F-B080-3F59122D0539}" type="presParOf" srcId="{C6E4867F-8D5D-40FB-8BE4-0A0049D298F3}" destId="{7CA37756-84E6-4007-B23D-50F202DEE40F}" srcOrd="8" destOrd="0" presId="urn:microsoft.com/office/officeart/2005/8/layout/radial6"/>
    <dgm:cxn modelId="{CDDBB804-D97E-45FF-824F-1A4BBE9A0B5A}" type="presParOf" srcId="{C6E4867F-8D5D-40FB-8BE4-0A0049D298F3}" destId="{72279365-E907-4016-B381-E36AB8684C56}" srcOrd="9" destOrd="0" presId="urn:microsoft.com/office/officeart/2005/8/layout/radial6"/>
    <dgm:cxn modelId="{69A16703-5630-4A31-84C5-96F778615B7F}" type="presParOf" srcId="{C6E4867F-8D5D-40FB-8BE4-0A0049D298F3}" destId="{328944B4-F22A-47BE-9FCA-4E2FE4644AF3}" srcOrd="10" destOrd="0" presId="urn:microsoft.com/office/officeart/2005/8/layout/radial6"/>
    <dgm:cxn modelId="{5DBCAA6A-38F8-4BE1-9FCC-B84213CEA8CF}" type="presParOf" srcId="{C6E4867F-8D5D-40FB-8BE4-0A0049D298F3}" destId="{C32BF61C-3AA7-4CDA-8CC3-51C78606C026}" srcOrd="11" destOrd="0" presId="urn:microsoft.com/office/officeart/2005/8/layout/radial6"/>
    <dgm:cxn modelId="{1EB27910-A1E3-4C1C-9C98-9602FBC5B041}" type="presParOf" srcId="{C6E4867F-8D5D-40FB-8BE4-0A0049D298F3}" destId="{2BD19D80-202C-4D1C-9258-451AEC09B70B}" srcOrd="12" destOrd="0" presId="urn:microsoft.com/office/officeart/2005/8/layout/radial6"/>
    <dgm:cxn modelId="{612D939B-9687-4D24-89C0-1691C7F77A25}" type="presParOf" srcId="{C6E4867F-8D5D-40FB-8BE4-0A0049D298F3}" destId="{D10288FE-2B30-4864-B216-72642AF88D1D}" srcOrd="13" destOrd="0" presId="urn:microsoft.com/office/officeart/2005/8/layout/radial6"/>
    <dgm:cxn modelId="{F6A03B7D-3335-412F-93E7-BF2038E931A3}" type="presParOf" srcId="{C6E4867F-8D5D-40FB-8BE4-0A0049D298F3}" destId="{845009C9-8826-46B6-B87B-6E1E572107C3}" srcOrd="14" destOrd="0" presId="urn:microsoft.com/office/officeart/2005/8/layout/radial6"/>
    <dgm:cxn modelId="{7AE36354-DCC8-48D3-96E7-5115A4765065}" type="presParOf" srcId="{C6E4867F-8D5D-40FB-8BE4-0A0049D298F3}" destId="{85ED72A5-DCCD-402C-AD90-99B7CAA93FF7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D72A5-DCCD-402C-AD90-99B7CAA93FF7}">
      <dsp:nvSpPr>
        <dsp:cNvPr id="0" name=""/>
        <dsp:cNvSpPr/>
      </dsp:nvSpPr>
      <dsp:spPr>
        <a:xfrm>
          <a:off x="1300762" y="488506"/>
          <a:ext cx="3104982" cy="3104982"/>
        </a:xfrm>
        <a:prstGeom prst="blockArc">
          <a:avLst>
            <a:gd name="adj1" fmla="val 11977837"/>
            <a:gd name="adj2" fmla="val 16301047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19D80-202C-4D1C-9258-451AEC09B70B}">
      <dsp:nvSpPr>
        <dsp:cNvPr id="0" name=""/>
        <dsp:cNvSpPr/>
      </dsp:nvSpPr>
      <dsp:spPr>
        <a:xfrm>
          <a:off x="1314681" y="447655"/>
          <a:ext cx="3104982" cy="3104982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279365-E907-4016-B381-E36AB8684C56}">
      <dsp:nvSpPr>
        <dsp:cNvPr id="0" name=""/>
        <dsp:cNvSpPr/>
      </dsp:nvSpPr>
      <dsp:spPr>
        <a:xfrm>
          <a:off x="1314681" y="447655"/>
          <a:ext cx="3104982" cy="3104982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34A7FC-8A0C-4AB5-85BB-498AE49901C0}">
      <dsp:nvSpPr>
        <dsp:cNvPr id="0" name=""/>
        <dsp:cNvSpPr/>
      </dsp:nvSpPr>
      <dsp:spPr>
        <a:xfrm>
          <a:off x="1314681" y="447655"/>
          <a:ext cx="3104982" cy="3104982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A7852F-ABB5-4729-8E2B-082BA5A142BA}">
      <dsp:nvSpPr>
        <dsp:cNvPr id="0" name=""/>
        <dsp:cNvSpPr/>
      </dsp:nvSpPr>
      <dsp:spPr>
        <a:xfrm>
          <a:off x="1517740" y="445571"/>
          <a:ext cx="3104982" cy="3104982"/>
        </a:xfrm>
        <a:prstGeom prst="blockArc">
          <a:avLst>
            <a:gd name="adj1" fmla="val 16237469"/>
            <a:gd name="adj2" fmla="val 20420803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1FEEB5-F8B2-432D-B19F-292AE28E39C4}">
      <dsp:nvSpPr>
        <dsp:cNvPr id="0" name=""/>
        <dsp:cNvSpPr/>
      </dsp:nvSpPr>
      <dsp:spPr>
        <a:xfrm>
          <a:off x="2153179" y="1286153"/>
          <a:ext cx="1427986" cy="1427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800" kern="1200">
              <a:cs typeface="Khalid Art bold" pitchFamily="2" charset="-78"/>
            </a:rPr>
            <a:t>قوى تنافس بورتر</a:t>
          </a:r>
          <a:endParaRPr lang="fr-FR" sz="1800" kern="1200" dirty="0">
            <a:cs typeface="Khalid Art bold" pitchFamily="2" charset="-78"/>
          </a:endParaRPr>
        </a:p>
      </dsp:txBody>
      <dsp:txXfrm>
        <a:off x="2362303" y="1495277"/>
        <a:ext cx="1009738" cy="1009738"/>
      </dsp:txXfrm>
    </dsp:sp>
    <dsp:sp modelId="{D7FB1941-FB9C-42C4-A92E-47FA7FC7838C}">
      <dsp:nvSpPr>
        <dsp:cNvPr id="0" name=""/>
        <dsp:cNvSpPr/>
      </dsp:nvSpPr>
      <dsp:spPr>
        <a:xfrm>
          <a:off x="2393034" y="58408"/>
          <a:ext cx="1009576" cy="933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500" b="1" kern="1200">
              <a:cs typeface="Khalid Art bold" pitchFamily="2" charset="-78"/>
            </a:rPr>
            <a:t>الموردون-</a:t>
          </a:r>
          <a:endParaRPr lang="fr-FR" sz="1500" b="1" kern="1200" dirty="0">
            <a:cs typeface="Khalid Art bold" pitchFamily="2" charset="-78"/>
          </a:endParaRPr>
        </a:p>
      </dsp:txBody>
      <dsp:txXfrm>
        <a:off x="2540883" y="195113"/>
        <a:ext cx="713878" cy="660067"/>
      </dsp:txXfrm>
    </dsp:sp>
    <dsp:sp modelId="{6D1FE765-4DA2-478C-9BB8-AE8244045FA7}">
      <dsp:nvSpPr>
        <dsp:cNvPr id="0" name=""/>
        <dsp:cNvSpPr/>
      </dsp:nvSpPr>
      <dsp:spPr>
        <a:xfrm>
          <a:off x="3809660" y="1031725"/>
          <a:ext cx="999590" cy="999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400" b="1" kern="1200">
              <a:cs typeface="Khalid Art bold" pitchFamily="2" charset="-78"/>
            </a:rPr>
            <a:t>الوافدون الجدد </a:t>
          </a:r>
          <a:r>
            <a:rPr lang="ar-DZ" sz="1600" kern="1200"/>
            <a:t>*</a:t>
          </a:r>
          <a:endParaRPr lang="fr-FR" sz="1400" kern="1200" dirty="0"/>
        </a:p>
      </dsp:txBody>
      <dsp:txXfrm>
        <a:off x="3956047" y="1178112"/>
        <a:ext cx="706816" cy="706816"/>
      </dsp:txXfrm>
    </dsp:sp>
    <dsp:sp modelId="{B42A6317-0427-49FA-9FDF-5F6770B7B722}">
      <dsp:nvSpPr>
        <dsp:cNvPr id="0" name=""/>
        <dsp:cNvSpPr/>
      </dsp:nvSpPr>
      <dsp:spPr>
        <a:xfrm>
          <a:off x="3258757" y="2727230"/>
          <a:ext cx="999590" cy="999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300" b="1" kern="1200" dirty="0">
              <a:cs typeface="Khalid Art bold" pitchFamily="2" charset="-78"/>
            </a:rPr>
            <a:t>المنافسون+</a:t>
          </a:r>
          <a:endParaRPr lang="fr-FR" sz="1300" b="1" kern="1200" dirty="0">
            <a:cs typeface="Khalid Art bold" pitchFamily="2" charset="-78"/>
          </a:endParaRPr>
        </a:p>
      </dsp:txBody>
      <dsp:txXfrm>
        <a:off x="3405144" y="2873617"/>
        <a:ext cx="706816" cy="706816"/>
      </dsp:txXfrm>
    </dsp:sp>
    <dsp:sp modelId="{328944B4-F22A-47BE-9FCA-4E2FE4644AF3}">
      <dsp:nvSpPr>
        <dsp:cNvPr id="0" name=""/>
        <dsp:cNvSpPr/>
      </dsp:nvSpPr>
      <dsp:spPr>
        <a:xfrm>
          <a:off x="1475997" y="2727230"/>
          <a:ext cx="999590" cy="999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300" b="1" kern="1200">
              <a:cs typeface="Khalid Art bold" pitchFamily="2" charset="-78"/>
            </a:rPr>
            <a:t>المشترون+</a:t>
          </a:r>
          <a:endParaRPr lang="fr-FR" sz="1300" b="1" kern="1200" dirty="0">
            <a:cs typeface="Khalid Art bold" pitchFamily="2" charset="-78"/>
          </a:endParaRPr>
        </a:p>
      </dsp:txBody>
      <dsp:txXfrm>
        <a:off x="1622384" y="2873617"/>
        <a:ext cx="706816" cy="706816"/>
      </dsp:txXfrm>
    </dsp:sp>
    <dsp:sp modelId="{D10288FE-2B30-4864-B216-72642AF88D1D}">
      <dsp:nvSpPr>
        <dsp:cNvPr id="0" name=""/>
        <dsp:cNvSpPr/>
      </dsp:nvSpPr>
      <dsp:spPr>
        <a:xfrm>
          <a:off x="925094" y="1031725"/>
          <a:ext cx="999590" cy="999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600" b="1" kern="1200">
              <a:cs typeface="Khalid Art bold" pitchFamily="2" charset="-78"/>
            </a:rPr>
            <a:t>+البدائل</a:t>
          </a:r>
          <a:endParaRPr lang="fr-FR" sz="1600" b="1" kern="1200" dirty="0">
            <a:cs typeface="Khalid Art bold" pitchFamily="2" charset="-78"/>
          </a:endParaRPr>
        </a:p>
      </dsp:txBody>
      <dsp:txXfrm>
        <a:off x="1071481" y="1178112"/>
        <a:ext cx="706816" cy="706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d1d11c1ec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d1d11c1ec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e8b782381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e8b782381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1add18b7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1add18b7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121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e8b782381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8e8b782381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8bc00f6a12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8bc00f6a12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1C129A7-11F6-E848-A017-B3ADE823FDAA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58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3" name="Google Shape;5393;g92b62f16b1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4" name="Google Shape;5394;g92b62f16b1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EBDA0A6-8EFE-4375-B443-5D1DCD6EA2CE}" type="slidenum"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8bc00f6a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8bc00f6a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8ea1cd333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8ea1cd333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8bc00f6a1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8bc00f6a1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e8b782381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e8b782381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a1b6e560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a1b6e560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a1b6e560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a1b6e560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e8b782381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e8b782381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8b78238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e8b782381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717025" y="1280400"/>
            <a:ext cx="3436500" cy="21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52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17025" y="3445200"/>
            <a:ext cx="39453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65838" y="1635017"/>
            <a:ext cx="3262500" cy="15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64813" y="3062675"/>
            <a:ext cx="3739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74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44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37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59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282274" y="296977"/>
            <a:ext cx="65793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724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947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F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41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03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160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260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11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Title + One Column 1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5985575" y="1068897"/>
            <a:ext cx="2484300" cy="18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328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Title + One Column 2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673375" y="1068900"/>
            <a:ext cx="2484300" cy="18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1"/>
          </p:nvPr>
        </p:nvSpPr>
        <p:spPr>
          <a:xfrm>
            <a:off x="658800" y="2872488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374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1082876"/>
            <a:ext cx="8093365" cy="458115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655520"/>
            <a:ext cx="8093365" cy="3092276"/>
          </a:xfrm>
        </p:spPr>
        <p:txBody>
          <a:bodyPr/>
          <a:lstStyle>
            <a:lvl1pPr algn="l">
              <a:defRPr sz="21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6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" y="1"/>
            <a:ext cx="9134569" cy="5145618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44286" y="101600"/>
            <a:ext cx="2747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+mj-lt"/>
                <a:ea typeface="等线" panose="02010600030101010101" pitchFamily="2" charset="-122"/>
              </a:rPr>
              <a:t>ADD TITLE TEXT</a:t>
            </a:r>
            <a:endParaRPr lang="zh-CN" altLang="en-US" sz="3600" b="1" dirty="0">
              <a:latin typeface="+mj-lt"/>
              <a:ea typeface="等线" panose="02010600030101010101" pitchFamily="2" charset="-122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139700" y="631724"/>
            <a:ext cx="8890000" cy="4410176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2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2926700"/>
            <a:ext cx="4287000" cy="86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21" y="3679025"/>
            <a:ext cx="4287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13125" y="988675"/>
            <a:ext cx="2493000" cy="92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3371" y="3705937"/>
            <a:ext cx="932693" cy="1513429"/>
            <a:chOff x="5252475" y="3372998"/>
            <a:chExt cx="758596" cy="1230930"/>
          </a:xfrm>
        </p:grpSpPr>
        <p:sp>
          <p:nvSpPr>
            <p:cNvPr id="13" name="Google Shape;13;p2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3826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954775" y="1572750"/>
            <a:ext cx="2506800" cy="75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2261800"/>
            <a:ext cx="841800" cy="61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954775" y="2855850"/>
            <a:ext cx="2357700" cy="71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rot="10800000" flipH="1">
            <a:off x="208529" y="-112438"/>
            <a:ext cx="932693" cy="1513429"/>
            <a:chOff x="5252475" y="3372998"/>
            <a:chExt cx="758596" cy="1230930"/>
          </a:xfrm>
        </p:grpSpPr>
        <p:sp>
          <p:nvSpPr>
            <p:cNvPr id="29" name="Google Shape;29;p3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 rot="900065">
            <a:off x="8592165" y="250406"/>
            <a:ext cx="276795" cy="276795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675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8231650" y="135450"/>
            <a:ext cx="370803" cy="370803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8491165" y="963340"/>
            <a:ext cx="251003" cy="252401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558122" y="360806"/>
            <a:ext cx="488934" cy="488914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rot="8004877">
            <a:off x="49922" y="4150935"/>
            <a:ext cx="206704" cy="207855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8004877">
            <a:off x="36585" y="4582287"/>
            <a:ext cx="428845" cy="428845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0000" y="1187702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2"/>
          </p:nvPr>
        </p:nvSpPr>
        <p:spPr>
          <a:xfrm>
            <a:off x="950848" y="2095300"/>
            <a:ext cx="22977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3"/>
          </p:nvPr>
        </p:nvSpPr>
        <p:spPr>
          <a:xfrm>
            <a:off x="5979250" y="2095300"/>
            <a:ext cx="21474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5979253" y="2654202"/>
            <a:ext cx="2147400" cy="134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950848" y="2654202"/>
            <a:ext cx="2297700" cy="134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5"/>
          <p:cNvSpPr/>
          <p:nvPr/>
        </p:nvSpPr>
        <p:spPr>
          <a:xfrm rot="2700000">
            <a:off x="276569" y="540715"/>
            <a:ext cx="323260" cy="323260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 rot="2700000">
            <a:off x="100461" y="199661"/>
            <a:ext cx="250999" cy="252397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 rot="2700000">
            <a:off x="8508777" y="408376"/>
            <a:ext cx="470996" cy="470996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2700000">
            <a:off x="8840511" y="1069511"/>
            <a:ext cx="250999" cy="252397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408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720000" y="1802513"/>
            <a:ext cx="4423500" cy="261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/>
          <p:nvPr/>
        </p:nvSpPr>
        <p:spPr>
          <a:xfrm rot="10800000" flipH="1">
            <a:off x="8258533" y="4439451"/>
            <a:ext cx="534109" cy="534130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10800000" flipH="1">
            <a:off x="7659323" y="4656947"/>
            <a:ext cx="368755" cy="368755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10800000" flipH="1">
            <a:off x="8697025" y="3861393"/>
            <a:ext cx="304157" cy="304157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7"/>
          <p:cNvGrpSpPr/>
          <p:nvPr/>
        </p:nvGrpSpPr>
        <p:grpSpPr>
          <a:xfrm rot="-8670632">
            <a:off x="8278162" y="-134177"/>
            <a:ext cx="932706" cy="1513449"/>
            <a:chOff x="5252475" y="3372998"/>
            <a:chExt cx="758596" cy="1230930"/>
          </a:xfrm>
        </p:grpSpPr>
        <p:sp>
          <p:nvSpPr>
            <p:cNvPr id="82" name="Google Shape;82;p7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8327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8"/>
          <p:cNvGrpSpPr/>
          <p:nvPr/>
        </p:nvGrpSpPr>
        <p:grpSpPr>
          <a:xfrm rot="-5237107">
            <a:off x="3404990" y="-789541"/>
            <a:ext cx="1121097" cy="1819018"/>
            <a:chOff x="5252475" y="3372998"/>
            <a:chExt cx="758596" cy="1230930"/>
          </a:xfrm>
        </p:grpSpPr>
        <p:sp>
          <p:nvSpPr>
            <p:cNvPr id="95" name="Google Shape;95;p8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8"/>
          <p:cNvGrpSpPr/>
          <p:nvPr/>
        </p:nvGrpSpPr>
        <p:grpSpPr>
          <a:xfrm rot="-6529542">
            <a:off x="5500643" y="-63288"/>
            <a:ext cx="425292" cy="534440"/>
            <a:chOff x="-84151" y="785111"/>
            <a:chExt cx="490484" cy="616364"/>
          </a:xfrm>
        </p:grpSpPr>
        <p:sp>
          <p:nvSpPr>
            <p:cNvPr id="107" name="Google Shape;107;p8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8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2" name="Google Shape;112;p8"/>
          <p:cNvGrpSpPr/>
          <p:nvPr/>
        </p:nvGrpSpPr>
        <p:grpSpPr>
          <a:xfrm rot="-1944630" flipH="1">
            <a:off x="4899746" y="-227062"/>
            <a:ext cx="586039" cy="736442"/>
            <a:chOff x="-84151" y="785111"/>
            <a:chExt cx="490484" cy="616364"/>
          </a:xfrm>
        </p:grpSpPr>
        <p:sp>
          <p:nvSpPr>
            <p:cNvPr id="113" name="Google Shape;113;p8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7" name="Google Shape;117;p8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2317950" y="1373888"/>
            <a:ext cx="4508100" cy="14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9" name="Google Shape;119;p8"/>
          <p:cNvGrpSpPr/>
          <p:nvPr/>
        </p:nvGrpSpPr>
        <p:grpSpPr>
          <a:xfrm rot="2233686">
            <a:off x="8229102" y="3335367"/>
            <a:ext cx="1067820" cy="1732691"/>
            <a:chOff x="5252475" y="3372998"/>
            <a:chExt cx="758596" cy="1230930"/>
          </a:xfrm>
        </p:grpSpPr>
        <p:sp>
          <p:nvSpPr>
            <p:cNvPr id="120" name="Google Shape;120;p8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8"/>
          <p:cNvGrpSpPr/>
          <p:nvPr/>
        </p:nvGrpSpPr>
        <p:grpSpPr>
          <a:xfrm rot="-1944630" flipH="1">
            <a:off x="53534" y="2567738"/>
            <a:ext cx="586039" cy="736442"/>
            <a:chOff x="-84151" y="785111"/>
            <a:chExt cx="490484" cy="616364"/>
          </a:xfrm>
        </p:grpSpPr>
        <p:sp>
          <p:nvSpPr>
            <p:cNvPr id="132" name="Google Shape;132;p8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" name="Google Shape;136;p8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" name="Google Shape;137;p8"/>
          <p:cNvGrpSpPr/>
          <p:nvPr/>
        </p:nvGrpSpPr>
        <p:grpSpPr>
          <a:xfrm rot="-1944866">
            <a:off x="-202850" y="2762917"/>
            <a:ext cx="425299" cy="534449"/>
            <a:chOff x="-84151" y="785111"/>
            <a:chExt cx="490484" cy="616364"/>
          </a:xfrm>
        </p:grpSpPr>
        <p:sp>
          <p:nvSpPr>
            <p:cNvPr id="138" name="Google Shape;138;p8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2" name="Google Shape;142;p8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8"/>
          <p:cNvSpPr/>
          <p:nvPr/>
        </p:nvSpPr>
        <p:spPr>
          <a:xfrm rot="-2979700">
            <a:off x="207253" y="4157678"/>
            <a:ext cx="741899" cy="746041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 rot="-2979637">
            <a:off x="1127246" y="4674499"/>
            <a:ext cx="345381" cy="347302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rot="-2979857">
            <a:off x="220224" y="3625178"/>
            <a:ext cx="269201" cy="270696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150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3183150" y="2153625"/>
            <a:ext cx="9483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2088300" y="2995413"/>
            <a:ext cx="4967400" cy="129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"/>
          <p:cNvSpPr/>
          <p:nvPr/>
        </p:nvSpPr>
        <p:spPr>
          <a:xfrm rot="10800000" flipH="1">
            <a:off x="411578" y="1257025"/>
            <a:ext cx="251003" cy="252401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 rot="10800000" flipH="1">
            <a:off x="128742" y="484290"/>
            <a:ext cx="520751" cy="520751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 rot="-2700000">
            <a:off x="8462290" y="4353869"/>
            <a:ext cx="323260" cy="323260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 rot="-2700000">
            <a:off x="8091860" y="4690662"/>
            <a:ext cx="250999" cy="252397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9"/>
          <p:cNvGrpSpPr/>
          <p:nvPr/>
        </p:nvGrpSpPr>
        <p:grpSpPr>
          <a:xfrm rot="900132">
            <a:off x="-247805" y="4049444"/>
            <a:ext cx="684288" cy="1110355"/>
            <a:chOff x="5252475" y="3372998"/>
            <a:chExt cx="758596" cy="1230930"/>
          </a:xfrm>
        </p:grpSpPr>
        <p:sp>
          <p:nvSpPr>
            <p:cNvPr id="154" name="Google Shape;154;p9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 rot="-8670632">
            <a:off x="7751012" y="-134177"/>
            <a:ext cx="932706" cy="1513449"/>
            <a:chOff x="5252475" y="3372998"/>
            <a:chExt cx="758596" cy="1230930"/>
          </a:xfrm>
        </p:grpSpPr>
        <p:sp>
          <p:nvSpPr>
            <p:cNvPr id="166" name="Google Shape;166;p9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 rot="10800000" flipH="1">
            <a:off x="791738" y="1105465"/>
            <a:ext cx="323252" cy="323252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619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/>
          <p:nvPr/>
        </p:nvSpPr>
        <p:spPr>
          <a:xfrm>
            <a:off x="0" y="0"/>
            <a:ext cx="9169500" cy="159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title" hasCustomPrompt="1"/>
          </p:nvPr>
        </p:nvSpPr>
        <p:spPr>
          <a:xfrm>
            <a:off x="752175" y="2246925"/>
            <a:ext cx="7639800" cy="159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7" name="Google Shape;197;p11"/>
          <p:cNvSpPr txBox="1">
            <a:spLocks noGrp="1"/>
          </p:cNvSpPr>
          <p:nvPr>
            <p:ph type="subTitle" idx="1"/>
          </p:nvPr>
        </p:nvSpPr>
        <p:spPr>
          <a:xfrm>
            <a:off x="1284000" y="3839175"/>
            <a:ext cx="6576000" cy="49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98" name="Google Shape;198;p11"/>
          <p:cNvGrpSpPr/>
          <p:nvPr/>
        </p:nvGrpSpPr>
        <p:grpSpPr>
          <a:xfrm rot="8309431">
            <a:off x="1377696" y="-592882"/>
            <a:ext cx="1067824" cy="1732697"/>
            <a:chOff x="5252475" y="3372998"/>
            <a:chExt cx="758596" cy="1230930"/>
          </a:xfrm>
        </p:grpSpPr>
        <p:sp>
          <p:nvSpPr>
            <p:cNvPr id="199" name="Google Shape;199;p11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1"/>
          <p:cNvSpPr/>
          <p:nvPr/>
        </p:nvSpPr>
        <p:spPr>
          <a:xfrm rot="-2979600">
            <a:off x="6162261" y="128563"/>
            <a:ext cx="288185" cy="289797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-2979783">
            <a:off x="6926302" y="333936"/>
            <a:ext cx="511919" cy="514765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11"/>
          <p:cNvGrpSpPr/>
          <p:nvPr/>
        </p:nvGrpSpPr>
        <p:grpSpPr>
          <a:xfrm rot="-1944596" flipH="1">
            <a:off x="142476" y="-240460"/>
            <a:ext cx="728260" cy="915162"/>
            <a:chOff x="-84151" y="785111"/>
            <a:chExt cx="490484" cy="616364"/>
          </a:xfrm>
        </p:grpSpPr>
        <p:sp>
          <p:nvSpPr>
            <p:cNvPr id="213" name="Google Shape;213;p11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" name="Google Shape;217;p11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8" name="Google Shape;218;p11"/>
          <p:cNvGrpSpPr/>
          <p:nvPr/>
        </p:nvGrpSpPr>
        <p:grpSpPr>
          <a:xfrm rot="-1944773">
            <a:off x="-176122" y="2047"/>
            <a:ext cx="528536" cy="664129"/>
            <a:chOff x="-84151" y="785111"/>
            <a:chExt cx="490484" cy="616364"/>
          </a:xfrm>
        </p:grpSpPr>
        <p:sp>
          <p:nvSpPr>
            <p:cNvPr id="219" name="Google Shape;219;p11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3" name="Google Shape;223;p11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11"/>
          <p:cNvSpPr/>
          <p:nvPr/>
        </p:nvSpPr>
        <p:spPr>
          <a:xfrm rot="-2979786">
            <a:off x="8118698" y="270695"/>
            <a:ext cx="818201" cy="822758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-2979600">
            <a:off x="3629161" y="814801"/>
            <a:ext cx="288185" cy="289797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"/>
          <p:cNvSpPr/>
          <p:nvPr/>
        </p:nvSpPr>
        <p:spPr>
          <a:xfrm rot="-2979783">
            <a:off x="4597040" y="424686"/>
            <a:ext cx="511919" cy="514765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2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035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 flipH="1">
            <a:off x="531503" y="83750"/>
            <a:ext cx="370803" cy="370803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 flipH="1">
            <a:off x="391788" y="911640"/>
            <a:ext cx="251003" cy="252401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 flipH="1">
            <a:off x="86900" y="309106"/>
            <a:ext cx="488934" cy="488914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 rot="-1576955" flipH="1">
            <a:off x="8807773" y="4109429"/>
            <a:ext cx="232313" cy="232304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 rot="-1576712" flipH="1">
            <a:off x="8586108" y="4582477"/>
            <a:ext cx="432392" cy="432374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2"/>
          </p:nvPr>
        </p:nvSpPr>
        <p:spPr>
          <a:xfrm>
            <a:off x="720000" y="1776963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1"/>
          </p:nvPr>
        </p:nvSpPr>
        <p:spPr>
          <a:xfrm>
            <a:off x="720000" y="2304663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3"/>
          </p:nvPr>
        </p:nvSpPr>
        <p:spPr>
          <a:xfrm>
            <a:off x="3419269" y="1776963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4"/>
          </p:nvPr>
        </p:nvSpPr>
        <p:spPr>
          <a:xfrm>
            <a:off x="3419271" y="2304663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5"/>
          </p:nvPr>
        </p:nvSpPr>
        <p:spPr>
          <a:xfrm>
            <a:off x="720000" y="3591600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6"/>
          </p:nvPr>
        </p:nvSpPr>
        <p:spPr>
          <a:xfrm>
            <a:off x="720000" y="4119300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7"/>
          </p:nvPr>
        </p:nvSpPr>
        <p:spPr>
          <a:xfrm>
            <a:off x="3419269" y="3591600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8"/>
          </p:nvPr>
        </p:nvSpPr>
        <p:spPr>
          <a:xfrm>
            <a:off x="3419269" y="4119300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9"/>
          </p:nvPr>
        </p:nvSpPr>
        <p:spPr>
          <a:xfrm>
            <a:off x="6118545" y="1776963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3"/>
          </p:nvPr>
        </p:nvSpPr>
        <p:spPr>
          <a:xfrm>
            <a:off x="6118549" y="2304663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4"/>
          </p:nvPr>
        </p:nvSpPr>
        <p:spPr>
          <a:xfrm>
            <a:off x="6118545" y="3591600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5"/>
          </p:nvPr>
        </p:nvSpPr>
        <p:spPr>
          <a:xfrm>
            <a:off x="6118545" y="4119300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6" hasCustomPrompt="1"/>
          </p:nvPr>
        </p:nvSpPr>
        <p:spPr>
          <a:xfrm>
            <a:off x="1592400" y="1239500"/>
            <a:ext cx="560700" cy="40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17" hasCustomPrompt="1"/>
          </p:nvPr>
        </p:nvSpPr>
        <p:spPr>
          <a:xfrm>
            <a:off x="4291650" y="1239500"/>
            <a:ext cx="560700" cy="40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18" hasCustomPrompt="1"/>
          </p:nvPr>
        </p:nvSpPr>
        <p:spPr>
          <a:xfrm>
            <a:off x="6990950" y="1239500"/>
            <a:ext cx="560700" cy="40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9" hasCustomPrompt="1"/>
          </p:nvPr>
        </p:nvSpPr>
        <p:spPr>
          <a:xfrm>
            <a:off x="1592400" y="3054138"/>
            <a:ext cx="560700" cy="40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20" hasCustomPrompt="1"/>
          </p:nvPr>
        </p:nvSpPr>
        <p:spPr>
          <a:xfrm>
            <a:off x="4291650" y="3054138"/>
            <a:ext cx="560700" cy="40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21" hasCustomPrompt="1"/>
          </p:nvPr>
        </p:nvSpPr>
        <p:spPr>
          <a:xfrm>
            <a:off x="6990950" y="3054138"/>
            <a:ext cx="560700" cy="40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75161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1"/>
          <p:cNvSpPr txBox="1">
            <a:spLocks noGrp="1"/>
          </p:cNvSpPr>
          <p:nvPr>
            <p:ph type="title" idx="2"/>
          </p:nvPr>
        </p:nvSpPr>
        <p:spPr>
          <a:xfrm>
            <a:off x="1015959" y="1677075"/>
            <a:ext cx="1978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subTitle" idx="1"/>
          </p:nvPr>
        </p:nvSpPr>
        <p:spPr>
          <a:xfrm>
            <a:off x="1015959" y="2204775"/>
            <a:ext cx="19782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title" idx="3"/>
          </p:nvPr>
        </p:nvSpPr>
        <p:spPr>
          <a:xfrm>
            <a:off x="6149841" y="1677075"/>
            <a:ext cx="1978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1" name="Google Shape;391;p21"/>
          <p:cNvSpPr txBox="1">
            <a:spLocks noGrp="1"/>
          </p:cNvSpPr>
          <p:nvPr>
            <p:ph type="subTitle" idx="4"/>
          </p:nvPr>
        </p:nvSpPr>
        <p:spPr>
          <a:xfrm>
            <a:off x="6149837" y="2204775"/>
            <a:ext cx="19782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type="title" idx="5"/>
          </p:nvPr>
        </p:nvSpPr>
        <p:spPr>
          <a:xfrm>
            <a:off x="1015959" y="3110475"/>
            <a:ext cx="1978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3" name="Google Shape;393;p21"/>
          <p:cNvSpPr txBox="1">
            <a:spLocks noGrp="1"/>
          </p:cNvSpPr>
          <p:nvPr>
            <p:ph type="subTitle" idx="6"/>
          </p:nvPr>
        </p:nvSpPr>
        <p:spPr>
          <a:xfrm>
            <a:off x="1015959" y="3638175"/>
            <a:ext cx="19782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1"/>
          <p:cNvSpPr txBox="1">
            <a:spLocks noGrp="1"/>
          </p:cNvSpPr>
          <p:nvPr>
            <p:ph type="title" idx="7"/>
          </p:nvPr>
        </p:nvSpPr>
        <p:spPr>
          <a:xfrm>
            <a:off x="6149841" y="3110475"/>
            <a:ext cx="1978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" name="Google Shape;395;p21"/>
          <p:cNvSpPr txBox="1">
            <a:spLocks noGrp="1"/>
          </p:cNvSpPr>
          <p:nvPr>
            <p:ph type="subTitle" idx="8"/>
          </p:nvPr>
        </p:nvSpPr>
        <p:spPr>
          <a:xfrm>
            <a:off x="6149837" y="3638175"/>
            <a:ext cx="19782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1"/>
          <p:cNvSpPr/>
          <p:nvPr/>
        </p:nvSpPr>
        <p:spPr>
          <a:xfrm rot="900190">
            <a:off x="84527" y="176035"/>
            <a:ext cx="520591" cy="520591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900188">
            <a:off x="174887" y="900563"/>
            <a:ext cx="241461" cy="241441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21"/>
          <p:cNvGrpSpPr/>
          <p:nvPr/>
        </p:nvGrpSpPr>
        <p:grpSpPr>
          <a:xfrm flipH="1">
            <a:off x="8569659" y="-69491"/>
            <a:ext cx="656219" cy="824633"/>
            <a:chOff x="-84151" y="785111"/>
            <a:chExt cx="490484" cy="616364"/>
          </a:xfrm>
        </p:grpSpPr>
        <p:sp>
          <p:nvSpPr>
            <p:cNvPr id="399" name="Google Shape;399;p21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3" name="Google Shape;403;p21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4" name="Google Shape;404;p21"/>
          <p:cNvGrpSpPr/>
          <p:nvPr/>
        </p:nvGrpSpPr>
        <p:grpSpPr>
          <a:xfrm>
            <a:off x="8284716" y="-69521"/>
            <a:ext cx="476211" cy="598428"/>
            <a:chOff x="-84151" y="785111"/>
            <a:chExt cx="490484" cy="616364"/>
          </a:xfrm>
        </p:grpSpPr>
        <p:sp>
          <p:nvSpPr>
            <p:cNvPr id="405" name="Google Shape;405;p21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9" name="Google Shape;409;p21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1337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"/>
          <p:cNvSpPr txBox="1">
            <a:spLocks noGrp="1"/>
          </p:cNvSpPr>
          <p:nvPr>
            <p:ph type="title"/>
          </p:nvPr>
        </p:nvSpPr>
        <p:spPr>
          <a:xfrm>
            <a:off x="4572000" y="2291700"/>
            <a:ext cx="3866400" cy="61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1" name="Google Shape;441;p23"/>
          <p:cNvSpPr txBox="1">
            <a:spLocks noGrp="1"/>
          </p:cNvSpPr>
          <p:nvPr>
            <p:ph type="title" idx="2" hasCustomPrompt="1"/>
          </p:nvPr>
        </p:nvSpPr>
        <p:spPr>
          <a:xfrm>
            <a:off x="6084250" y="1308950"/>
            <a:ext cx="841800" cy="61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2" name="Google Shape;442;p23"/>
          <p:cNvSpPr txBox="1">
            <a:spLocks noGrp="1"/>
          </p:cNvSpPr>
          <p:nvPr>
            <p:ph type="subTitle" idx="1"/>
          </p:nvPr>
        </p:nvSpPr>
        <p:spPr>
          <a:xfrm>
            <a:off x="4572000" y="3628575"/>
            <a:ext cx="3866400" cy="4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23"/>
          <p:cNvGrpSpPr/>
          <p:nvPr/>
        </p:nvGrpSpPr>
        <p:grpSpPr>
          <a:xfrm rot="-8670632">
            <a:off x="207587" y="-134177"/>
            <a:ext cx="932706" cy="1513449"/>
            <a:chOff x="5252475" y="3372998"/>
            <a:chExt cx="758596" cy="1230930"/>
          </a:xfrm>
        </p:grpSpPr>
        <p:sp>
          <p:nvSpPr>
            <p:cNvPr id="444" name="Google Shape;444;p23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565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 txBox="1">
            <a:spLocks noGrp="1"/>
          </p:cNvSpPr>
          <p:nvPr>
            <p:ph type="title"/>
          </p:nvPr>
        </p:nvSpPr>
        <p:spPr>
          <a:xfrm flipH="1">
            <a:off x="2530175" y="2602375"/>
            <a:ext cx="30282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151150" y="1539475"/>
            <a:ext cx="841800" cy="61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8" name="Google Shape;458;p24"/>
          <p:cNvSpPr txBox="1">
            <a:spLocks noGrp="1"/>
          </p:cNvSpPr>
          <p:nvPr>
            <p:ph type="subTitle" idx="1"/>
          </p:nvPr>
        </p:nvSpPr>
        <p:spPr>
          <a:xfrm flipH="1">
            <a:off x="2529925" y="3195625"/>
            <a:ext cx="4083900" cy="61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24"/>
          <p:cNvGrpSpPr/>
          <p:nvPr/>
        </p:nvGrpSpPr>
        <p:grpSpPr>
          <a:xfrm rot="1800091">
            <a:off x="7895377" y="3706319"/>
            <a:ext cx="932727" cy="1513483"/>
            <a:chOff x="5252475" y="3372998"/>
            <a:chExt cx="758596" cy="1230930"/>
          </a:xfrm>
        </p:grpSpPr>
        <p:sp>
          <p:nvSpPr>
            <p:cNvPr id="460" name="Google Shape;460;p24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24"/>
          <p:cNvSpPr/>
          <p:nvPr/>
        </p:nvSpPr>
        <p:spPr>
          <a:xfrm rot="900065">
            <a:off x="645240" y="443481"/>
            <a:ext cx="276795" cy="276795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98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25"/>
          <p:cNvGrpSpPr/>
          <p:nvPr/>
        </p:nvGrpSpPr>
        <p:grpSpPr>
          <a:xfrm rot="-1722853">
            <a:off x="8315665" y="-302591"/>
            <a:ext cx="932689" cy="1513422"/>
            <a:chOff x="5252475" y="3372998"/>
            <a:chExt cx="758596" cy="1230930"/>
          </a:xfrm>
        </p:grpSpPr>
        <p:sp>
          <p:nvSpPr>
            <p:cNvPr id="474" name="Google Shape;474;p25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25"/>
          <p:cNvSpPr/>
          <p:nvPr/>
        </p:nvSpPr>
        <p:spPr>
          <a:xfrm rot="10800000" flipH="1">
            <a:off x="184201" y="353802"/>
            <a:ext cx="450049" cy="450049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xfrm flipH="1">
            <a:off x="4682425" y="1572750"/>
            <a:ext cx="2506800" cy="75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7" name="Google Shape;487;p2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545350" y="2261800"/>
            <a:ext cx="841800" cy="61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 flipH="1">
            <a:off x="4831525" y="2855850"/>
            <a:ext cx="2357700" cy="71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114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2729400" cy="87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8"/>
          <p:cNvSpPr txBox="1">
            <a:spLocks noGrp="1"/>
          </p:cNvSpPr>
          <p:nvPr>
            <p:ph type="subTitle" idx="1"/>
          </p:nvPr>
        </p:nvSpPr>
        <p:spPr>
          <a:xfrm>
            <a:off x="720000" y="2489331"/>
            <a:ext cx="2729400" cy="7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8"/>
          <p:cNvSpPr txBox="1">
            <a:spLocks noGrp="1"/>
          </p:cNvSpPr>
          <p:nvPr>
            <p:ph type="subTitle" idx="2"/>
          </p:nvPr>
        </p:nvSpPr>
        <p:spPr>
          <a:xfrm>
            <a:off x="720000" y="2080400"/>
            <a:ext cx="2729400" cy="4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28"/>
          <p:cNvGrpSpPr/>
          <p:nvPr/>
        </p:nvGrpSpPr>
        <p:grpSpPr>
          <a:xfrm rot="-9900044">
            <a:off x="8390289" y="-148690"/>
            <a:ext cx="932686" cy="1513416"/>
            <a:chOff x="5252475" y="3372998"/>
            <a:chExt cx="758596" cy="1230930"/>
          </a:xfrm>
        </p:grpSpPr>
        <p:sp>
          <p:nvSpPr>
            <p:cNvPr id="538" name="Google Shape;538;p28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8"/>
          <p:cNvSpPr txBox="1"/>
          <p:nvPr/>
        </p:nvSpPr>
        <p:spPr>
          <a:xfrm>
            <a:off x="720000" y="3519175"/>
            <a:ext cx="300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CREDITS: This presentation template was created by</a:t>
            </a:r>
            <a:r>
              <a:rPr lang="en" sz="120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  <p:extLst>
      <p:ext uri="{BB962C8B-B14F-4D97-AF65-F5344CB8AC3E}">
        <p14:creationId xmlns:p14="http://schemas.microsoft.com/office/powerpoint/2010/main" val="2433520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700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0"/>
          <p:cNvSpPr/>
          <p:nvPr/>
        </p:nvSpPr>
        <p:spPr>
          <a:xfrm rot="8100000">
            <a:off x="8460529" y="1531072"/>
            <a:ext cx="404009" cy="404009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0"/>
          <p:cNvSpPr/>
          <p:nvPr/>
        </p:nvSpPr>
        <p:spPr>
          <a:xfrm rot="8100000">
            <a:off x="8764708" y="997550"/>
            <a:ext cx="313704" cy="315451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0"/>
          <p:cNvSpPr/>
          <p:nvPr/>
        </p:nvSpPr>
        <p:spPr>
          <a:xfrm rot="8100000">
            <a:off x="8162580" y="134785"/>
            <a:ext cx="650836" cy="650836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0"/>
          <p:cNvSpPr/>
          <p:nvPr/>
        </p:nvSpPr>
        <p:spPr>
          <a:xfrm rot="2700000">
            <a:off x="276569" y="4605415"/>
            <a:ext cx="323260" cy="323260"/>
          </a:xfrm>
          <a:custGeom>
            <a:avLst/>
            <a:gdLst/>
            <a:ahLst/>
            <a:cxnLst/>
            <a:rect l="l" t="t" r="r" b="b"/>
            <a:pathLst>
              <a:path w="8195" h="8195" fill="none" extrusionOk="0">
                <a:moveTo>
                  <a:pt x="2626" y="4497"/>
                </a:moveTo>
                <a:cubicBezTo>
                  <a:pt x="2831" y="5273"/>
                  <a:pt x="3630" y="5753"/>
                  <a:pt x="4406" y="5547"/>
                </a:cubicBezTo>
                <a:cubicBezTo>
                  <a:pt x="5182" y="5319"/>
                  <a:pt x="5661" y="4520"/>
                  <a:pt x="5456" y="3744"/>
                </a:cubicBezTo>
                <a:cubicBezTo>
                  <a:pt x="5250" y="2968"/>
                  <a:pt x="4452" y="2488"/>
                  <a:pt x="3653" y="2694"/>
                </a:cubicBezTo>
                <a:cubicBezTo>
                  <a:pt x="2877" y="2899"/>
                  <a:pt x="2420" y="3721"/>
                  <a:pt x="2626" y="4497"/>
                </a:cubicBezTo>
                <a:close/>
                <a:moveTo>
                  <a:pt x="2420" y="1187"/>
                </a:moveTo>
                <a:lnTo>
                  <a:pt x="2397" y="343"/>
                </a:lnTo>
                <a:lnTo>
                  <a:pt x="3721" y="1"/>
                </a:lnTo>
                <a:lnTo>
                  <a:pt x="4109" y="731"/>
                </a:lnTo>
                <a:cubicBezTo>
                  <a:pt x="4406" y="731"/>
                  <a:pt x="4703" y="777"/>
                  <a:pt x="4977" y="868"/>
                </a:cubicBezTo>
                <a:lnTo>
                  <a:pt x="5547" y="252"/>
                </a:lnTo>
                <a:lnTo>
                  <a:pt x="6734" y="936"/>
                </a:lnTo>
                <a:lnTo>
                  <a:pt x="6483" y="1735"/>
                </a:lnTo>
                <a:cubicBezTo>
                  <a:pt x="6688" y="1941"/>
                  <a:pt x="6871" y="2169"/>
                  <a:pt x="7031" y="2443"/>
                </a:cubicBezTo>
                <a:lnTo>
                  <a:pt x="7853" y="2420"/>
                </a:lnTo>
                <a:lnTo>
                  <a:pt x="8195" y="3721"/>
                </a:lnTo>
                <a:lnTo>
                  <a:pt x="7465" y="4109"/>
                </a:lnTo>
                <a:cubicBezTo>
                  <a:pt x="7465" y="4406"/>
                  <a:pt x="7419" y="4703"/>
                  <a:pt x="7350" y="4999"/>
                </a:cubicBezTo>
                <a:lnTo>
                  <a:pt x="7944" y="5547"/>
                </a:lnTo>
                <a:lnTo>
                  <a:pt x="7259" y="6734"/>
                </a:lnTo>
                <a:lnTo>
                  <a:pt x="6460" y="6483"/>
                </a:lnTo>
                <a:cubicBezTo>
                  <a:pt x="6255" y="6688"/>
                  <a:pt x="6027" y="6871"/>
                  <a:pt x="5753" y="7031"/>
                </a:cubicBezTo>
                <a:lnTo>
                  <a:pt x="5798" y="7852"/>
                </a:lnTo>
                <a:lnTo>
                  <a:pt x="4474" y="8195"/>
                </a:lnTo>
                <a:lnTo>
                  <a:pt x="4086" y="7464"/>
                </a:lnTo>
                <a:cubicBezTo>
                  <a:pt x="3790" y="7464"/>
                  <a:pt x="3493" y="7419"/>
                  <a:pt x="3196" y="7350"/>
                </a:cubicBezTo>
                <a:lnTo>
                  <a:pt x="2648" y="7944"/>
                </a:lnTo>
                <a:lnTo>
                  <a:pt x="1461" y="7259"/>
                </a:lnTo>
                <a:lnTo>
                  <a:pt x="1713" y="6483"/>
                </a:lnTo>
                <a:cubicBezTo>
                  <a:pt x="1507" y="6277"/>
                  <a:pt x="1325" y="6026"/>
                  <a:pt x="1165" y="5775"/>
                </a:cubicBezTo>
                <a:lnTo>
                  <a:pt x="343" y="5798"/>
                </a:lnTo>
                <a:lnTo>
                  <a:pt x="1" y="4474"/>
                </a:lnTo>
                <a:lnTo>
                  <a:pt x="731" y="4086"/>
                </a:lnTo>
                <a:cubicBezTo>
                  <a:pt x="731" y="3790"/>
                  <a:pt x="777" y="3493"/>
                  <a:pt x="845" y="3219"/>
                </a:cubicBezTo>
                <a:lnTo>
                  <a:pt x="252" y="2648"/>
                </a:lnTo>
                <a:lnTo>
                  <a:pt x="936" y="1461"/>
                </a:lnTo>
                <a:lnTo>
                  <a:pt x="1713" y="1712"/>
                </a:lnTo>
                <a:cubicBezTo>
                  <a:pt x="1941" y="1507"/>
                  <a:pt x="2169" y="1324"/>
                  <a:pt x="2420" y="118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0"/>
          <p:cNvSpPr/>
          <p:nvPr/>
        </p:nvSpPr>
        <p:spPr>
          <a:xfrm rot="2700000">
            <a:off x="100461" y="4264361"/>
            <a:ext cx="250999" cy="252397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30"/>
          <p:cNvGrpSpPr/>
          <p:nvPr/>
        </p:nvGrpSpPr>
        <p:grpSpPr>
          <a:xfrm>
            <a:off x="-120517" y="-69488"/>
            <a:ext cx="586031" cy="736432"/>
            <a:chOff x="-84151" y="785111"/>
            <a:chExt cx="490484" cy="616364"/>
          </a:xfrm>
        </p:grpSpPr>
        <p:sp>
          <p:nvSpPr>
            <p:cNvPr id="558" name="Google Shape;558;p30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2" name="Google Shape;562;p30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3" name="Google Shape;563;p30"/>
          <p:cNvGrpSpPr/>
          <p:nvPr/>
        </p:nvGrpSpPr>
        <p:grpSpPr>
          <a:xfrm flipH="1">
            <a:off x="294704" y="-69476"/>
            <a:ext cx="425299" cy="534449"/>
            <a:chOff x="-84151" y="785111"/>
            <a:chExt cx="490484" cy="616364"/>
          </a:xfrm>
        </p:grpSpPr>
        <p:sp>
          <p:nvSpPr>
            <p:cNvPr id="564" name="Google Shape;564;p30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8" name="Google Shape;568;p30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59386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31"/>
          <p:cNvGrpSpPr/>
          <p:nvPr/>
        </p:nvGrpSpPr>
        <p:grpSpPr>
          <a:xfrm rot="8309431">
            <a:off x="929321" y="-881944"/>
            <a:ext cx="1067824" cy="1732697"/>
            <a:chOff x="5252475" y="3372998"/>
            <a:chExt cx="758596" cy="1230930"/>
          </a:xfrm>
        </p:grpSpPr>
        <p:sp>
          <p:nvSpPr>
            <p:cNvPr id="571" name="Google Shape;571;p31"/>
            <p:cNvSpPr/>
            <p:nvPr/>
          </p:nvSpPr>
          <p:spPr>
            <a:xfrm>
              <a:off x="5771697" y="3820417"/>
              <a:ext cx="239374" cy="336661"/>
            </a:xfrm>
            <a:custGeom>
              <a:avLst/>
              <a:gdLst/>
              <a:ahLst/>
              <a:cxnLst/>
              <a:rect l="l" t="t" r="r" b="b"/>
              <a:pathLst>
                <a:path w="3767" h="5298" extrusionOk="0">
                  <a:moveTo>
                    <a:pt x="2241" y="0"/>
                  </a:moveTo>
                  <a:cubicBezTo>
                    <a:pt x="1439" y="0"/>
                    <a:pt x="613" y="973"/>
                    <a:pt x="320" y="2309"/>
                  </a:cubicBezTo>
                  <a:cubicBezTo>
                    <a:pt x="1" y="3747"/>
                    <a:pt x="434" y="5071"/>
                    <a:pt x="1302" y="5276"/>
                  </a:cubicBezTo>
                  <a:cubicBezTo>
                    <a:pt x="1369" y="5290"/>
                    <a:pt x="1437" y="5297"/>
                    <a:pt x="1505" y="5297"/>
                  </a:cubicBezTo>
                  <a:cubicBezTo>
                    <a:pt x="2314" y="5297"/>
                    <a:pt x="3153" y="4320"/>
                    <a:pt x="3447" y="2994"/>
                  </a:cubicBezTo>
                  <a:cubicBezTo>
                    <a:pt x="3767" y="1533"/>
                    <a:pt x="3333" y="209"/>
                    <a:pt x="2466" y="27"/>
                  </a:cubicBezTo>
                  <a:cubicBezTo>
                    <a:pt x="2392" y="9"/>
                    <a:pt x="2317" y="0"/>
                    <a:pt x="22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5410574" y="4294652"/>
              <a:ext cx="348163" cy="188347"/>
            </a:xfrm>
            <a:custGeom>
              <a:avLst/>
              <a:gdLst/>
              <a:ahLst/>
              <a:cxnLst/>
              <a:rect l="l" t="t" r="r" b="b"/>
              <a:pathLst>
                <a:path w="5479" h="2964" extrusionOk="0">
                  <a:moveTo>
                    <a:pt x="1950" y="0"/>
                  </a:moveTo>
                  <a:cubicBezTo>
                    <a:pt x="1039" y="0"/>
                    <a:pt x="337" y="306"/>
                    <a:pt x="206" y="849"/>
                  </a:cubicBezTo>
                  <a:cubicBezTo>
                    <a:pt x="0" y="1580"/>
                    <a:pt x="1005" y="2470"/>
                    <a:pt x="2397" y="2812"/>
                  </a:cubicBezTo>
                  <a:cubicBezTo>
                    <a:pt x="2797" y="2915"/>
                    <a:pt x="3186" y="2964"/>
                    <a:pt x="3542" y="2964"/>
                  </a:cubicBezTo>
                  <a:cubicBezTo>
                    <a:pt x="4447" y="2964"/>
                    <a:pt x="5142" y="2651"/>
                    <a:pt x="5273" y="2127"/>
                  </a:cubicBezTo>
                  <a:cubicBezTo>
                    <a:pt x="5478" y="1374"/>
                    <a:pt x="4474" y="507"/>
                    <a:pt x="3082" y="142"/>
                  </a:cubicBezTo>
                  <a:cubicBezTo>
                    <a:pt x="2687" y="46"/>
                    <a:pt x="2303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252475" y="3936514"/>
              <a:ext cx="364113" cy="233782"/>
            </a:xfrm>
            <a:custGeom>
              <a:avLst/>
              <a:gdLst/>
              <a:ahLst/>
              <a:cxnLst/>
              <a:rect l="l" t="t" r="r" b="b"/>
              <a:pathLst>
                <a:path w="5730" h="3679" extrusionOk="0">
                  <a:moveTo>
                    <a:pt x="1881" y="0"/>
                  </a:moveTo>
                  <a:cubicBezTo>
                    <a:pt x="1150" y="0"/>
                    <a:pt x="560" y="257"/>
                    <a:pt x="343" y="733"/>
                  </a:cubicBezTo>
                  <a:cubicBezTo>
                    <a:pt x="0" y="1555"/>
                    <a:pt x="822" y="2719"/>
                    <a:pt x="2214" y="3312"/>
                  </a:cubicBezTo>
                  <a:cubicBezTo>
                    <a:pt x="2774" y="3560"/>
                    <a:pt x="3333" y="3679"/>
                    <a:pt x="3826" y="3679"/>
                  </a:cubicBezTo>
                  <a:cubicBezTo>
                    <a:pt x="4560" y="3679"/>
                    <a:pt x="5146" y="3416"/>
                    <a:pt x="5364" y="2924"/>
                  </a:cubicBezTo>
                  <a:cubicBezTo>
                    <a:pt x="5729" y="2125"/>
                    <a:pt x="4885" y="961"/>
                    <a:pt x="3493" y="368"/>
                  </a:cubicBezTo>
                  <a:cubicBezTo>
                    <a:pt x="2939" y="119"/>
                    <a:pt x="2377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5284374" y="3372998"/>
              <a:ext cx="398936" cy="500925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5387380" y="3373887"/>
              <a:ext cx="549728" cy="1230041"/>
            </a:xfrm>
            <a:custGeom>
              <a:avLst/>
              <a:gdLst/>
              <a:ahLst/>
              <a:cxnLst/>
              <a:rect l="l" t="t" r="r" b="b"/>
              <a:pathLst>
                <a:path w="8651" h="19357" fill="none" extrusionOk="0">
                  <a:moveTo>
                    <a:pt x="8651" y="19356"/>
                  </a:moveTo>
                  <a:lnTo>
                    <a:pt x="0" y="1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5813763" y="3819146"/>
              <a:ext cx="111776" cy="509186"/>
            </a:xfrm>
            <a:custGeom>
              <a:avLst/>
              <a:gdLst/>
              <a:ahLst/>
              <a:cxnLst/>
              <a:rect l="l" t="t" r="r" b="b"/>
              <a:pathLst>
                <a:path w="1759" h="8013" fill="none" extrusionOk="0">
                  <a:moveTo>
                    <a:pt x="1758" y="1"/>
                  </a:moveTo>
                  <a:lnTo>
                    <a:pt x="1" y="8013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5425062" y="4355846"/>
              <a:ext cx="448246" cy="107391"/>
            </a:xfrm>
            <a:custGeom>
              <a:avLst/>
              <a:gdLst/>
              <a:ahLst/>
              <a:cxnLst/>
              <a:rect l="l" t="t" r="r" b="b"/>
              <a:pathLst>
                <a:path w="7054" h="1690" fill="none" extrusionOk="0">
                  <a:moveTo>
                    <a:pt x="7054" y="1689"/>
                  </a:move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5274207" y="3985951"/>
              <a:ext cx="475825" cy="198769"/>
            </a:xfrm>
            <a:custGeom>
              <a:avLst/>
              <a:gdLst/>
              <a:ahLst/>
              <a:cxnLst/>
              <a:rect l="l" t="t" r="r" b="b"/>
              <a:pathLst>
                <a:path w="7488" h="3128" fill="none" extrusionOk="0">
                  <a:moveTo>
                    <a:pt x="7487" y="3128"/>
                  </a:moveTo>
                  <a:lnTo>
                    <a:pt x="1" y="1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5381534" y="3748103"/>
              <a:ext cx="194448" cy="47913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5320658" y="3620441"/>
              <a:ext cx="201628" cy="4797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5306107" y="3495703"/>
              <a:ext cx="152381" cy="37809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31"/>
          <p:cNvSpPr/>
          <p:nvPr/>
        </p:nvSpPr>
        <p:spPr>
          <a:xfrm rot="-2979600">
            <a:off x="6162261" y="72226"/>
            <a:ext cx="288185" cy="289797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 rot="-2979783">
            <a:off x="6926277" y="179486"/>
            <a:ext cx="511919" cy="514765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1"/>
          <p:cNvGrpSpPr/>
          <p:nvPr/>
        </p:nvGrpSpPr>
        <p:grpSpPr>
          <a:xfrm rot="-1944596" flipH="1">
            <a:off x="142476" y="-240460"/>
            <a:ext cx="728260" cy="915162"/>
            <a:chOff x="-84151" y="785111"/>
            <a:chExt cx="490484" cy="616364"/>
          </a:xfrm>
        </p:grpSpPr>
        <p:sp>
          <p:nvSpPr>
            <p:cNvPr id="585" name="Google Shape;585;p31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9" name="Google Shape;589;p31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0" name="Google Shape;590;p31"/>
          <p:cNvGrpSpPr/>
          <p:nvPr/>
        </p:nvGrpSpPr>
        <p:grpSpPr>
          <a:xfrm rot="-1944773">
            <a:off x="-176122" y="2047"/>
            <a:ext cx="528536" cy="664129"/>
            <a:chOff x="-84151" y="785111"/>
            <a:chExt cx="490484" cy="616364"/>
          </a:xfrm>
        </p:grpSpPr>
        <p:sp>
          <p:nvSpPr>
            <p:cNvPr id="591" name="Google Shape;591;p31"/>
            <p:cNvSpPr/>
            <p:nvPr/>
          </p:nvSpPr>
          <p:spPr>
            <a:xfrm rot="10800000" flipH="1">
              <a:off x="-84151" y="785111"/>
              <a:ext cx="490484" cy="615879"/>
            </a:xfrm>
            <a:custGeom>
              <a:avLst/>
              <a:gdLst/>
              <a:ahLst/>
              <a:cxnLst/>
              <a:rect l="l" t="t" r="r" b="b"/>
              <a:pathLst>
                <a:path w="6278" h="7883" extrusionOk="0">
                  <a:moveTo>
                    <a:pt x="1928" y="0"/>
                  </a:moveTo>
                  <a:cubicBezTo>
                    <a:pt x="1716" y="0"/>
                    <a:pt x="1513" y="42"/>
                    <a:pt x="1324" y="129"/>
                  </a:cubicBezTo>
                  <a:cubicBezTo>
                    <a:pt x="137" y="699"/>
                    <a:pt x="0" y="2868"/>
                    <a:pt x="982" y="4968"/>
                  </a:cubicBezTo>
                  <a:cubicBezTo>
                    <a:pt x="1825" y="6731"/>
                    <a:pt x="3199" y="7882"/>
                    <a:pt x="4321" y="7882"/>
                  </a:cubicBezTo>
                  <a:cubicBezTo>
                    <a:pt x="4535" y="7882"/>
                    <a:pt x="4740" y="7840"/>
                    <a:pt x="4931" y="7752"/>
                  </a:cubicBezTo>
                  <a:cubicBezTo>
                    <a:pt x="6118" y="7182"/>
                    <a:pt x="6277" y="5036"/>
                    <a:pt x="5273" y="2936"/>
                  </a:cubicBezTo>
                  <a:cubicBezTo>
                    <a:pt x="4447" y="1169"/>
                    <a:pt x="3056" y="0"/>
                    <a:pt x="19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 rot="10800000" flipH="1">
              <a:off x="35306" y="880890"/>
              <a:ext cx="239070" cy="58908"/>
            </a:xfrm>
            <a:custGeom>
              <a:avLst/>
              <a:gdLst/>
              <a:ahLst/>
              <a:cxnLst/>
              <a:rect l="l" t="t" r="r" b="b"/>
              <a:pathLst>
                <a:path w="3060" h="754" fill="none" extrusionOk="0">
                  <a:moveTo>
                    <a:pt x="3059" y="754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 rot="10800000" flipH="1">
              <a:off x="-39540" y="1037772"/>
              <a:ext cx="247899" cy="58986"/>
            </a:xfrm>
            <a:custGeom>
              <a:avLst/>
              <a:gdLst/>
              <a:ahLst/>
              <a:cxnLst/>
              <a:rect l="l" t="t" r="r" b="b"/>
              <a:pathLst>
                <a:path w="3173" h="755" fill="none" extrusionOk="0">
                  <a:moveTo>
                    <a:pt x="3173" y="7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 rot="10800000" flipH="1">
              <a:off x="-57431" y="1203638"/>
              <a:ext cx="187350" cy="46486"/>
            </a:xfrm>
            <a:custGeom>
              <a:avLst/>
              <a:gdLst/>
              <a:ahLst/>
              <a:cxnLst/>
              <a:rect l="l" t="t" r="r" b="b"/>
              <a:pathLst>
                <a:path w="2398" h="595" fill="none" extrusionOk="0">
                  <a:moveTo>
                    <a:pt x="2398" y="59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95" name="Google Shape;595;p31"/>
            <p:cNvCxnSpPr/>
            <p:nvPr/>
          </p:nvCxnSpPr>
          <p:spPr>
            <a:xfrm rot="10800000" flipH="1">
              <a:off x="46825" y="797575"/>
              <a:ext cx="261900" cy="60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6" name="Google Shape;596;p31"/>
          <p:cNvSpPr/>
          <p:nvPr/>
        </p:nvSpPr>
        <p:spPr>
          <a:xfrm rot="-2979786">
            <a:off x="8118698" y="128020"/>
            <a:ext cx="818201" cy="822758"/>
          </a:xfrm>
          <a:custGeom>
            <a:avLst/>
            <a:gdLst/>
            <a:ahLst/>
            <a:cxnLst/>
            <a:rect l="l" t="t" r="r" b="b"/>
            <a:pathLst>
              <a:path w="3950" h="3972" extrusionOk="0">
                <a:moveTo>
                  <a:pt x="1256" y="2146"/>
                </a:moveTo>
                <a:cubicBezTo>
                  <a:pt x="1347" y="2534"/>
                  <a:pt x="1712" y="2762"/>
                  <a:pt x="2101" y="2694"/>
                </a:cubicBezTo>
                <a:cubicBezTo>
                  <a:pt x="2489" y="2602"/>
                  <a:pt x="2717" y="2214"/>
                  <a:pt x="2625" y="1849"/>
                </a:cubicBezTo>
                <a:cubicBezTo>
                  <a:pt x="2557" y="1461"/>
                  <a:pt x="2169" y="1210"/>
                  <a:pt x="1781" y="1301"/>
                </a:cubicBezTo>
                <a:cubicBezTo>
                  <a:pt x="1416" y="1392"/>
                  <a:pt x="1165" y="1758"/>
                  <a:pt x="1256" y="2146"/>
                </a:cubicBezTo>
                <a:close/>
                <a:moveTo>
                  <a:pt x="1210" y="548"/>
                </a:moveTo>
                <a:lnTo>
                  <a:pt x="1233" y="160"/>
                </a:lnTo>
                <a:lnTo>
                  <a:pt x="1872" y="0"/>
                </a:lnTo>
                <a:lnTo>
                  <a:pt x="2032" y="365"/>
                </a:lnTo>
                <a:cubicBezTo>
                  <a:pt x="2192" y="365"/>
                  <a:pt x="2329" y="388"/>
                  <a:pt x="2466" y="434"/>
                </a:cubicBezTo>
                <a:lnTo>
                  <a:pt x="2740" y="160"/>
                </a:lnTo>
                <a:lnTo>
                  <a:pt x="3287" y="502"/>
                </a:lnTo>
                <a:lnTo>
                  <a:pt x="3173" y="890"/>
                </a:lnTo>
                <a:cubicBezTo>
                  <a:pt x="3265" y="982"/>
                  <a:pt x="3333" y="1119"/>
                  <a:pt x="3402" y="1233"/>
                </a:cubicBezTo>
                <a:lnTo>
                  <a:pt x="3812" y="1233"/>
                </a:lnTo>
                <a:lnTo>
                  <a:pt x="3949" y="1872"/>
                </a:lnTo>
                <a:lnTo>
                  <a:pt x="3584" y="2054"/>
                </a:lnTo>
                <a:cubicBezTo>
                  <a:pt x="3584" y="2191"/>
                  <a:pt x="3561" y="2328"/>
                  <a:pt x="3516" y="2465"/>
                </a:cubicBezTo>
                <a:lnTo>
                  <a:pt x="3790" y="2762"/>
                </a:lnTo>
                <a:lnTo>
                  <a:pt x="3447" y="3310"/>
                </a:lnTo>
                <a:lnTo>
                  <a:pt x="3082" y="3173"/>
                </a:lnTo>
                <a:cubicBezTo>
                  <a:pt x="2968" y="3264"/>
                  <a:pt x="2854" y="3355"/>
                  <a:pt x="2717" y="3424"/>
                </a:cubicBezTo>
                <a:lnTo>
                  <a:pt x="2717" y="3835"/>
                </a:lnTo>
                <a:lnTo>
                  <a:pt x="2078" y="3972"/>
                </a:lnTo>
                <a:lnTo>
                  <a:pt x="1918" y="3607"/>
                </a:lnTo>
                <a:cubicBezTo>
                  <a:pt x="1758" y="3607"/>
                  <a:pt x="1621" y="3584"/>
                  <a:pt x="1484" y="3538"/>
                </a:cubicBezTo>
                <a:lnTo>
                  <a:pt x="1210" y="3812"/>
                </a:lnTo>
                <a:lnTo>
                  <a:pt x="640" y="3470"/>
                </a:lnTo>
                <a:lnTo>
                  <a:pt x="777" y="3082"/>
                </a:lnTo>
                <a:cubicBezTo>
                  <a:pt x="685" y="2990"/>
                  <a:pt x="594" y="2876"/>
                  <a:pt x="526" y="2739"/>
                </a:cubicBezTo>
                <a:lnTo>
                  <a:pt x="138" y="2739"/>
                </a:lnTo>
                <a:lnTo>
                  <a:pt x="1" y="2100"/>
                </a:lnTo>
                <a:lnTo>
                  <a:pt x="343" y="1917"/>
                </a:lnTo>
                <a:cubicBezTo>
                  <a:pt x="366" y="1781"/>
                  <a:pt x="389" y="1644"/>
                  <a:pt x="434" y="1507"/>
                </a:cubicBezTo>
                <a:lnTo>
                  <a:pt x="138" y="1210"/>
                </a:lnTo>
                <a:lnTo>
                  <a:pt x="503" y="662"/>
                </a:lnTo>
                <a:lnTo>
                  <a:pt x="868" y="799"/>
                </a:lnTo>
                <a:cubicBezTo>
                  <a:pt x="982" y="708"/>
                  <a:pt x="1096" y="616"/>
                  <a:pt x="1210" y="54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18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18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725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4355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297531" y="1869167"/>
            <a:ext cx="4512276" cy="21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إعداد البطاقة التقنية لمشروع</a:t>
            </a:r>
            <a:endParaRPr dirty="0">
              <a:cs typeface="Khalid Art bold" pitchFamily="2" charset="-78"/>
            </a:endParaRPr>
          </a:p>
        </p:txBody>
      </p:sp>
      <p:grpSp>
        <p:nvGrpSpPr>
          <p:cNvPr id="57" name="Google Shape;57;p15"/>
          <p:cNvGrpSpPr/>
          <p:nvPr/>
        </p:nvGrpSpPr>
        <p:grpSpPr>
          <a:xfrm rot="1578645" flipH="1">
            <a:off x="2731727" y="1134112"/>
            <a:ext cx="1566930" cy="1715068"/>
            <a:chOff x="4718425" y="934625"/>
            <a:chExt cx="1467100" cy="1605800"/>
          </a:xfrm>
        </p:grpSpPr>
        <p:cxnSp>
          <p:nvCxnSpPr>
            <p:cNvPr id="58" name="Google Shape;58;p15"/>
            <p:cNvCxnSpPr/>
            <p:nvPr/>
          </p:nvCxnSpPr>
          <p:spPr>
            <a:xfrm>
              <a:off x="5119625" y="1316725"/>
              <a:ext cx="1065900" cy="1223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Google Shape;59;p15"/>
            <p:cNvSpPr/>
            <p:nvPr/>
          </p:nvSpPr>
          <p:spPr>
            <a:xfrm>
              <a:off x="4718425" y="934625"/>
              <a:ext cx="826800" cy="82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0" name="Google Shape;60;p15"/>
          <p:cNvGrpSpPr/>
          <p:nvPr/>
        </p:nvGrpSpPr>
        <p:grpSpPr>
          <a:xfrm rot="1578645" flipH="1">
            <a:off x="1209287" y="2129531"/>
            <a:ext cx="883060" cy="1781848"/>
            <a:chOff x="6176375" y="2540550"/>
            <a:chExt cx="826800" cy="1668325"/>
          </a:xfrm>
        </p:grpSpPr>
        <p:cxnSp>
          <p:nvCxnSpPr>
            <p:cNvPr id="61" name="Google Shape;61;p15"/>
            <p:cNvCxnSpPr/>
            <p:nvPr/>
          </p:nvCxnSpPr>
          <p:spPr>
            <a:xfrm rot="10800000">
              <a:off x="6190500" y="2540550"/>
              <a:ext cx="406200" cy="1281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" name="Google Shape;62;p15"/>
            <p:cNvSpPr/>
            <p:nvPr/>
          </p:nvSpPr>
          <p:spPr>
            <a:xfrm>
              <a:off x="6176375" y="3382075"/>
              <a:ext cx="826800" cy="82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3" name="Google Shape;63;p15"/>
          <p:cNvGrpSpPr/>
          <p:nvPr/>
        </p:nvGrpSpPr>
        <p:grpSpPr>
          <a:xfrm rot="1578645" flipH="1">
            <a:off x="2276008" y="697150"/>
            <a:ext cx="709717" cy="1720355"/>
            <a:chOff x="6042175" y="934625"/>
            <a:chExt cx="664500" cy="1610750"/>
          </a:xfrm>
        </p:grpSpPr>
        <p:cxnSp>
          <p:nvCxnSpPr>
            <p:cNvPr id="64" name="Google Shape;64;p15"/>
            <p:cNvCxnSpPr/>
            <p:nvPr/>
          </p:nvCxnSpPr>
          <p:spPr>
            <a:xfrm flipH="1">
              <a:off x="6190500" y="1278475"/>
              <a:ext cx="191100" cy="1266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" name="Google Shape;65;p15"/>
            <p:cNvSpPr/>
            <p:nvPr/>
          </p:nvSpPr>
          <p:spPr>
            <a:xfrm>
              <a:off x="6042175" y="934625"/>
              <a:ext cx="664500" cy="66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6" name="Google Shape;66;p15"/>
          <p:cNvGrpSpPr/>
          <p:nvPr/>
        </p:nvGrpSpPr>
        <p:grpSpPr>
          <a:xfrm rot="1578645" flipH="1">
            <a:off x="722626" y="1237720"/>
            <a:ext cx="1983628" cy="780902"/>
            <a:chOff x="6185550" y="1814200"/>
            <a:chExt cx="1857250" cy="731150"/>
          </a:xfrm>
        </p:grpSpPr>
        <p:cxnSp>
          <p:nvCxnSpPr>
            <p:cNvPr id="67" name="Google Shape;67;p15"/>
            <p:cNvCxnSpPr/>
            <p:nvPr/>
          </p:nvCxnSpPr>
          <p:spPr>
            <a:xfrm flipH="1">
              <a:off x="6185550" y="2158050"/>
              <a:ext cx="1534500" cy="387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" name="Google Shape;68;p15"/>
            <p:cNvSpPr/>
            <p:nvPr/>
          </p:nvSpPr>
          <p:spPr>
            <a:xfrm>
              <a:off x="7378300" y="1814200"/>
              <a:ext cx="664500" cy="66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" name="Google Shape;69;p15"/>
          <p:cNvGrpSpPr/>
          <p:nvPr/>
        </p:nvGrpSpPr>
        <p:grpSpPr>
          <a:xfrm rot="1578645" flipH="1">
            <a:off x="2109021" y="2795838"/>
            <a:ext cx="1944805" cy="975633"/>
            <a:chOff x="4369400" y="2545175"/>
            <a:chExt cx="1820900" cy="913475"/>
          </a:xfrm>
        </p:grpSpPr>
        <p:cxnSp>
          <p:nvCxnSpPr>
            <p:cNvPr id="70" name="Google Shape;70;p15"/>
            <p:cNvCxnSpPr/>
            <p:nvPr/>
          </p:nvCxnSpPr>
          <p:spPr>
            <a:xfrm rot="10800000" flipH="1">
              <a:off x="4689400" y="2545175"/>
              <a:ext cx="1500900" cy="592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" name="Google Shape;71;p15"/>
            <p:cNvSpPr/>
            <p:nvPr/>
          </p:nvSpPr>
          <p:spPr>
            <a:xfrm>
              <a:off x="4369400" y="2794150"/>
              <a:ext cx="664500" cy="66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2" name="Google Shape;72;p15"/>
          <p:cNvGrpSpPr/>
          <p:nvPr/>
        </p:nvGrpSpPr>
        <p:grpSpPr>
          <a:xfrm rot="1578645" flipH="1">
            <a:off x="1980644" y="2609568"/>
            <a:ext cx="1276075" cy="1710769"/>
            <a:chOff x="4995600" y="2545225"/>
            <a:chExt cx="1194775" cy="1601775"/>
          </a:xfrm>
        </p:grpSpPr>
        <p:cxnSp>
          <p:nvCxnSpPr>
            <p:cNvPr id="73" name="Google Shape;73;p15"/>
            <p:cNvCxnSpPr/>
            <p:nvPr/>
          </p:nvCxnSpPr>
          <p:spPr>
            <a:xfrm rot="10800000" flipH="1">
              <a:off x="5325175" y="2545225"/>
              <a:ext cx="865200" cy="1305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" name="Google Shape;74;p15"/>
            <p:cNvSpPr/>
            <p:nvPr/>
          </p:nvSpPr>
          <p:spPr>
            <a:xfrm>
              <a:off x="4995600" y="3482500"/>
              <a:ext cx="664500" cy="664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" name="Google Shape;75;p15"/>
          <p:cNvGrpSpPr/>
          <p:nvPr/>
        </p:nvGrpSpPr>
        <p:grpSpPr>
          <a:xfrm rot="1578645" flipH="1">
            <a:off x="966801" y="2074508"/>
            <a:ext cx="1383493" cy="664004"/>
            <a:chOff x="6190400" y="2545375"/>
            <a:chExt cx="1295350" cy="621700"/>
          </a:xfrm>
        </p:grpSpPr>
        <p:cxnSp>
          <p:nvCxnSpPr>
            <p:cNvPr id="76" name="Google Shape;76;p15"/>
            <p:cNvCxnSpPr/>
            <p:nvPr/>
          </p:nvCxnSpPr>
          <p:spPr>
            <a:xfrm rot="10800000">
              <a:off x="6190400" y="2545375"/>
              <a:ext cx="1085100" cy="401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7" name="Google Shape;77;p15"/>
            <p:cNvSpPr/>
            <p:nvPr/>
          </p:nvSpPr>
          <p:spPr>
            <a:xfrm>
              <a:off x="7031550" y="2712875"/>
              <a:ext cx="454200" cy="454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15"/>
          <p:cNvGrpSpPr/>
          <p:nvPr/>
        </p:nvGrpSpPr>
        <p:grpSpPr>
          <a:xfrm rot="1578645" flipH="1">
            <a:off x="2459157" y="2311074"/>
            <a:ext cx="1561911" cy="485107"/>
            <a:chOff x="4718425" y="2096250"/>
            <a:chExt cx="1462400" cy="454200"/>
          </a:xfrm>
        </p:grpSpPr>
        <p:cxnSp>
          <p:nvCxnSpPr>
            <p:cNvPr id="79" name="Google Shape;79;p15"/>
            <p:cNvCxnSpPr/>
            <p:nvPr/>
          </p:nvCxnSpPr>
          <p:spPr>
            <a:xfrm>
              <a:off x="4947525" y="2334900"/>
              <a:ext cx="1233300" cy="205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" name="Google Shape;80;p15"/>
            <p:cNvSpPr/>
            <p:nvPr/>
          </p:nvSpPr>
          <p:spPr>
            <a:xfrm>
              <a:off x="4718425" y="2096250"/>
              <a:ext cx="454200" cy="454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15"/>
          <p:cNvGrpSpPr/>
          <p:nvPr/>
        </p:nvGrpSpPr>
        <p:grpSpPr>
          <a:xfrm rot="1578645" flipH="1">
            <a:off x="1623907" y="1111363"/>
            <a:ext cx="1113158" cy="1112690"/>
            <a:chOff x="6185500" y="1498650"/>
            <a:chExt cx="1042238" cy="1041800"/>
          </a:xfrm>
        </p:grpSpPr>
        <p:cxnSp>
          <p:nvCxnSpPr>
            <p:cNvPr id="82" name="Google Shape;82;p15"/>
            <p:cNvCxnSpPr/>
            <p:nvPr/>
          </p:nvCxnSpPr>
          <p:spPr>
            <a:xfrm flipH="1">
              <a:off x="6185500" y="1746950"/>
              <a:ext cx="822300" cy="793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" name="Google Shape;83;p15"/>
            <p:cNvSpPr/>
            <p:nvPr/>
          </p:nvSpPr>
          <p:spPr>
            <a:xfrm>
              <a:off x="6773538" y="1498650"/>
              <a:ext cx="454200" cy="454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 rot="1578645" flipH="1">
            <a:off x="1819727" y="1791398"/>
            <a:ext cx="1250896" cy="1250896"/>
            <a:chOff x="5587975" y="1952850"/>
            <a:chExt cx="1171200" cy="1171200"/>
          </a:xfrm>
        </p:grpSpPr>
        <p:sp>
          <p:nvSpPr>
            <p:cNvPr id="85" name="Google Shape;85;p15"/>
            <p:cNvSpPr/>
            <p:nvPr/>
          </p:nvSpPr>
          <p:spPr>
            <a:xfrm>
              <a:off x="5587975" y="1952850"/>
              <a:ext cx="1171200" cy="11712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5673875" y="2038750"/>
              <a:ext cx="999300" cy="99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2154992" y="2116967"/>
            <a:ext cx="580986" cy="579903"/>
            <a:chOff x="1421638" y="4125629"/>
            <a:chExt cx="374709" cy="374010"/>
          </a:xfrm>
        </p:grpSpPr>
        <p:sp>
          <p:nvSpPr>
            <p:cNvPr id="88" name="Google Shape;88;p15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ZoneTexte 20">
            <a:extLst>
              <a:ext uri="{FF2B5EF4-FFF2-40B4-BE49-F238E27FC236}">
                <a16:creationId xmlns:a16="http://schemas.microsoft.com/office/drawing/2014/main" id="{1097B224-B316-5201-4B28-1C58A9E61989}"/>
              </a:ext>
            </a:extLst>
          </p:cNvPr>
          <p:cNvSpPr txBox="1"/>
          <p:nvPr/>
        </p:nvSpPr>
        <p:spPr>
          <a:xfrm>
            <a:off x="68564" y="4472487"/>
            <a:ext cx="231089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1600" dirty="0">
                <a:solidFill>
                  <a:srgbClr val="080808"/>
                </a:solidFill>
                <a:cs typeface="Khalid Art bold" pitchFamily="2" charset="-78"/>
              </a:rPr>
              <a:t>د. منال بسعود </a:t>
            </a:r>
          </a:p>
          <a:p>
            <a:pPr algn="ctr" rtl="1"/>
            <a:r>
              <a:rPr lang="ar-DZ" sz="1600" dirty="0">
                <a:solidFill>
                  <a:srgbClr val="080808"/>
                </a:solidFill>
                <a:cs typeface="Khalid Art bold" pitchFamily="2" charset="-78"/>
              </a:rPr>
              <a:t>مدير دار </a:t>
            </a:r>
            <a:r>
              <a:rPr lang="ar-DZ" sz="1600" dirty="0" err="1">
                <a:solidFill>
                  <a:srgbClr val="080808"/>
                </a:solidFill>
                <a:cs typeface="Khalid Art bold" pitchFamily="2" charset="-78"/>
              </a:rPr>
              <a:t>مقاولاتية</a:t>
            </a:r>
            <a:r>
              <a:rPr lang="ar-DZ" sz="1600" dirty="0">
                <a:solidFill>
                  <a:srgbClr val="080808"/>
                </a:solidFill>
                <a:cs typeface="Khalid Art bold" pitchFamily="2" charset="-78"/>
              </a:rPr>
              <a:t> </a:t>
            </a:r>
            <a:endParaRPr lang="fr-FR" sz="1500" dirty="0">
              <a:solidFill>
                <a:srgbClr val="080808"/>
              </a:solidFill>
              <a:cs typeface="Khalid Art bold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25317-A334-9A4B-83D0-3CEAD8A4FC94}"/>
              </a:ext>
            </a:extLst>
          </p:cNvPr>
          <p:cNvSpPr/>
          <p:nvPr/>
        </p:nvSpPr>
        <p:spPr>
          <a:xfrm>
            <a:off x="2613790" y="74413"/>
            <a:ext cx="4088699" cy="168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2800" b="1" dirty="0">
                <a:solidFill>
                  <a:srgbClr val="0070C0"/>
                </a:solidFill>
                <a:latin typeface="Calibri"/>
                <a:ea typeface="Times New Roman"/>
                <a:cs typeface="Khalid Art bold"/>
              </a:rPr>
              <a:t>المدرسة العليا للأساتذة </a:t>
            </a:r>
            <a:endParaRPr lang="fr-FR" sz="2800" dirty="0">
              <a:solidFill>
                <a:srgbClr val="0070C0"/>
              </a:solidFill>
              <a:latin typeface="Calibri"/>
              <a:ea typeface="Times New Roman"/>
            </a:endParaRPr>
          </a:p>
          <a:p>
            <a:pPr algn="ctr" rtl="1">
              <a:lnSpc>
                <a:spcPct val="115000"/>
              </a:lnSpc>
            </a:pPr>
            <a:endParaRPr lang="ar-DZ" sz="2100" b="1" dirty="0">
              <a:solidFill>
                <a:srgbClr val="0070C0"/>
              </a:solidFill>
              <a:latin typeface="Calibri"/>
              <a:ea typeface="Times New Roman"/>
              <a:cs typeface="Khalid Art bold"/>
            </a:endParaRPr>
          </a:p>
          <a:p>
            <a:pPr algn="ctr" rtl="1">
              <a:lnSpc>
                <a:spcPct val="115000"/>
              </a:lnSpc>
            </a:pPr>
            <a:r>
              <a:rPr lang="ar-SA" sz="2100" b="1" dirty="0">
                <a:solidFill>
                  <a:srgbClr val="0070C0"/>
                </a:solidFill>
                <a:latin typeface="Calibri"/>
                <a:ea typeface="Times New Roman"/>
                <a:cs typeface="Khalid Art bold"/>
              </a:rPr>
              <a:t>طالب عبد الرحمان  الاغواط </a:t>
            </a:r>
            <a:endParaRPr lang="ar-DZ" sz="2100" b="1" dirty="0">
              <a:solidFill>
                <a:srgbClr val="0070C0"/>
              </a:solidFill>
              <a:latin typeface="Calibri"/>
              <a:ea typeface="Times New Roman"/>
              <a:cs typeface="Khalid Art bold"/>
            </a:endParaRPr>
          </a:p>
          <a:p>
            <a:pPr algn="ctr" rtl="1">
              <a:lnSpc>
                <a:spcPct val="115000"/>
              </a:lnSpc>
            </a:pPr>
            <a:r>
              <a:rPr lang="ar-DZ" sz="2100" b="1" dirty="0">
                <a:solidFill>
                  <a:srgbClr val="0070C0"/>
                </a:solidFill>
                <a:latin typeface="Calibri"/>
                <a:ea typeface="Times New Roman"/>
                <a:cs typeface="Khalid Art bold"/>
              </a:rPr>
              <a:t>دار المقاولاتية </a:t>
            </a:r>
            <a:endParaRPr lang="fr-FR" sz="2100" b="1" dirty="0">
              <a:solidFill>
                <a:srgbClr val="0070C0"/>
              </a:solidFill>
              <a:latin typeface="Calibri"/>
              <a:ea typeface="Times New Roman"/>
              <a:cs typeface="Khalid Art bol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8C2738-0BA9-B5AD-9B63-E91CFC1DB099}"/>
              </a:ext>
            </a:extLst>
          </p:cNvPr>
          <p:cNvGrpSpPr/>
          <p:nvPr/>
        </p:nvGrpSpPr>
        <p:grpSpPr>
          <a:xfrm>
            <a:off x="-13128" y="1264007"/>
            <a:ext cx="1105417" cy="1107856"/>
            <a:chOff x="7885935" y="1665"/>
            <a:chExt cx="1180965" cy="1250772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7EC0A120-5C59-62CA-8324-B1FAB7175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6178" y="1665"/>
              <a:ext cx="827035" cy="897232"/>
              <a:chOff x="690" y="3015"/>
              <a:chExt cx="1559" cy="1356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D7E96793-A677-BB85-EF38-F06C3FA9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251">
                <a:off x="690" y="3270"/>
                <a:ext cx="1275" cy="1020"/>
              </a:xfrm>
              <a:prstGeom prst="parallelogram">
                <a:avLst>
                  <a:gd name="adj" fmla="val 31250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2F2F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50"/>
              </a:p>
            </p:txBody>
          </p:sp>
          <p:sp>
            <p:nvSpPr>
              <p:cNvPr id="10" name="AutoShape 4">
                <a:extLst>
                  <a:ext uri="{FF2B5EF4-FFF2-40B4-BE49-F238E27FC236}">
                    <a16:creationId xmlns:a16="http://schemas.microsoft.com/office/drawing/2014/main" id="{BD4DEA32-DBC9-197D-740F-05C0E38A0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3015"/>
                <a:ext cx="150" cy="615"/>
              </a:xfrm>
              <a:prstGeom prst="can">
                <a:avLst>
                  <a:gd name="adj" fmla="val 102500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2F2F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50"/>
              </a:p>
            </p:txBody>
          </p:sp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59DFCEC3-D686-D10F-F07C-F10246D2E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430000">
                <a:off x="2005" y="3374"/>
                <a:ext cx="244" cy="997"/>
              </a:xfrm>
              <a:prstGeom prst="parallelogram">
                <a:avLst>
                  <a:gd name="adj" fmla="val 25000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2F2F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5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1BBAF6-605D-F91D-AA9E-8424A3904BA7}"/>
                </a:ext>
              </a:extLst>
            </p:cNvPr>
            <p:cNvSpPr/>
            <p:nvPr/>
          </p:nvSpPr>
          <p:spPr>
            <a:xfrm>
              <a:off x="7885935" y="836939"/>
              <a:ext cx="118096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dirty="0" err="1">
                  <a:solidFill>
                    <a:srgbClr val="FF0000"/>
                  </a:solidFill>
                  <a:latin typeface="Algerian" panose="04020705040A02060702" pitchFamily="82" charset="0"/>
                  <a:ea typeface="Times New Roman"/>
                </a:rPr>
                <a:t>MEnsl</a:t>
              </a:r>
              <a:endParaRPr lang="fr-FR" sz="2100" dirty="0">
                <a:latin typeface="Algerian" panose="04020705040A02060702" pitchFamily="82" charset="0"/>
              </a:endParaRPr>
            </a:p>
          </p:txBody>
        </p:sp>
      </p:grpSp>
      <p:pic>
        <p:nvPicPr>
          <p:cNvPr id="12" name="Image 3">
            <a:extLst>
              <a:ext uri="{FF2B5EF4-FFF2-40B4-BE49-F238E27FC236}">
                <a16:creationId xmlns:a16="http://schemas.microsoft.com/office/drawing/2014/main" id="{FF5AC7E4-6FB8-E17D-8190-FEAE1B90A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" y="24864"/>
            <a:ext cx="955022" cy="979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22F88C-000F-A485-CDCE-A71445E35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348" y="6537"/>
            <a:ext cx="1331578" cy="1342790"/>
          </a:xfrm>
          <a:prstGeom prst="rect">
            <a:avLst/>
          </a:prstGeom>
        </p:spPr>
      </p:pic>
      <p:pic>
        <p:nvPicPr>
          <p:cNvPr id="15" name="Image 3">
            <a:extLst>
              <a:ext uri="{FF2B5EF4-FFF2-40B4-BE49-F238E27FC236}">
                <a16:creationId xmlns:a16="http://schemas.microsoft.com/office/drawing/2014/main" id="{2625A7C1-FE84-4809-CBD3-09387F298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4" y="530576"/>
            <a:ext cx="600646" cy="615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illeure formation sur la segmentation du marché en Marketing: Cours et  Certificat en ligne">
            <a:extLst>
              <a:ext uri="{FF2B5EF4-FFF2-40B4-BE49-F238E27FC236}">
                <a16:creationId xmlns:a16="http://schemas.microsoft.com/office/drawing/2014/main" id="{6529EDF6-DF52-AEFD-A49C-6846D784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7" y="990600"/>
            <a:ext cx="205596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92;p21">
            <a:extLst>
              <a:ext uri="{FF2B5EF4-FFF2-40B4-BE49-F238E27FC236}">
                <a16:creationId xmlns:a16="http://schemas.microsoft.com/office/drawing/2014/main" id="{85C48F28-B15F-3975-7E41-A1D5182A1FBF}"/>
              </a:ext>
            </a:extLst>
          </p:cNvPr>
          <p:cNvSpPr txBox="1"/>
          <p:nvPr/>
        </p:nvSpPr>
        <p:spPr>
          <a:xfrm>
            <a:off x="940049" y="404305"/>
            <a:ext cx="1183800" cy="44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Roboto"/>
                <a:ea typeface="Roboto"/>
                <a:cs typeface="Khalid Art bold" pitchFamily="2" charset="-78"/>
                <a:sym typeface="Roboto"/>
              </a:rPr>
              <a:t>التجزئة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EEEEEE">
                  <a:lumMod val="10000"/>
                </a:srgbClr>
              </a:solidFill>
              <a:effectLst/>
              <a:uLnTx/>
              <a:uFillTx/>
              <a:latin typeface="Roboto"/>
              <a:ea typeface="Roboto"/>
              <a:cs typeface="Khalid Art bold" pitchFamily="2" charset="-78"/>
              <a:sym typeface="Roboto"/>
            </a:endParaRPr>
          </a:p>
        </p:txBody>
      </p:sp>
      <p:pic>
        <p:nvPicPr>
          <p:cNvPr id="3078" name="Picture 6" descr="مستر إعلام: تخطيط حملات إعلانية - المحاضرة الثالثة: إستراتيجية تجزئة السوق-  سلوك المستهلك للدكتورة سلوي العوادلي">
            <a:extLst>
              <a:ext uri="{FF2B5EF4-FFF2-40B4-BE49-F238E27FC236}">
                <a16:creationId xmlns:a16="http://schemas.microsoft.com/office/drawing/2014/main" id="{BE34D1DB-53D3-AED7-90AF-C9DAC485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96" y="850405"/>
            <a:ext cx="3343441" cy="29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تعريف تجزئة السوق - موضوع">
            <a:extLst>
              <a:ext uri="{FF2B5EF4-FFF2-40B4-BE49-F238E27FC236}">
                <a16:creationId xmlns:a16="http://schemas.microsoft.com/office/drawing/2014/main" id="{9EA1233D-E9C2-AF50-635E-37E07C0E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7" y="3180778"/>
            <a:ext cx="2075606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iblage et qualité des données : maximisez la valeur de votre capital-client  ! - Marketing Professionnel e-magazine">
            <a:extLst>
              <a:ext uri="{FF2B5EF4-FFF2-40B4-BE49-F238E27FC236}">
                <a16:creationId xmlns:a16="http://schemas.microsoft.com/office/drawing/2014/main" id="{59EE68AF-9925-F977-6D0D-0066FA66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06" y="850405"/>
            <a:ext cx="19912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rofil client : comment connaitre sa clientèle cible ?">
            <a:extLst>
              <a:ext uri="{FF2B5EF4-FFF2-40B4-BE49-F238E27FC236}">
                <a16:creationId xmlns:a16="http://schemas.microsoft.com/office/drawing/2014/main" id="{8CB90973-6AEB-51ED-9E50-AFED6139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14" y="181255"/>
            <a:ext cx="2917604" cy="5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dopreneurs - Une clientèle cible c'est quoi? En fait, une clientèle cible  s'agit de l'ensemble des clients visés par le produit ou l'événement que  vous vendez. Avoir une clientèle cible permet aux">
            <a:extLst>
              <a:ext uri="{FF2B5EF4-FFF2-40B4-BE49-F238E27FC236}">
                <a16:creationId xmlns:a16="http://schemas.microsoft.com/office/drawing/2014/main" id="{2121F3C5-C9ED-62E7-B477-A910642D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08" y="2858427"/>
            <a:ext cx="1905828" cy="19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91;p21">
            <a:extLst>
              <a:ext uri="{FF2B5EF4-FFF2-40B4-BE49-F238E27FC236}">
                <a16:creationId xmlns:a16="http://schemas.microsoft.com/office/drawing/2014/main" id="{147A165D-60E2-5871-0A0C-0596B9D03B72}"/>
              </a:ext>
            </a:extLst>
          </p:cNvPr>
          <p:cNvSpPr txBox="1"/>
          <p:nvPr/>
        </p:nvSpPr>
        <p:spPr>
          <a:xfrm>
            <a:off x="7067708" y="181255"/>
            <a:ext cx="1183800" cy="44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Roboto"/>
                <a:ea typeface="Roboto"/>
                <a:cs typeface="Khalid Art bold" pitchFamily="2" charset="-78"/>
                <a:sym typeface="Roboto"/>
              </a:rPr>
              <a:t>الاستهداف</a:t>
            </a:r>
            <a:r>
              <a:rPr kumimoji="0" lang="ar-DZ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88" name="Picture 16" descr="concept de marketing ciblé, marketing de contenu numérique, ciblage client.  illustration de dessin animé plat. 5610739 - Telecharger Vectoriel Gratuit,  Clipart Graphique, Vecteur Dessins et Pictogramme Gratuit">
            <a:extLst>
              <a:ext uri="{FF2B5EF4-FFF2-40B4-BE49-F238E27FC236}">
                <a16:creationId xmlns:a16="http://schemas.microsoft.com/office/drawing/2014/main" id="{BEBCE069-4C3D-276B-11E6-872B5D31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13" y="3845406"/>
            <a:ext cx="3938060" cy="11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7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21">
            <a:extLst>
              <a:ext uri="{FF2B5EF4-FFF2-40B4-BE49-F238E27FC236}">
                <a16:creationId xmlns:a16="http://schemas.microsoft.com/office/drawing/2014/main" id="{270A66CA-09AF-368C-732C-80B360297591}"/>
              </a:ext>
            </a:extLst>
          </p:cNvPr>
          <p:cNvSpPr txBox="1"/>
          <p:nvPr/>
        </p:nvSpPr>
        <p:spPr>
          <a:xfrm>
            <a:off x="727398" y="436036"/>
            <a:ext cx="1183800" cy="4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DZ" sz="1600" dirty="0" err="1">
                <a:solidFill>
                  <a:schemeClr val="bg1">
                    <a:lumMod val="10000"/>
                  </a:schemeClr>
                </a:solidFill>
                <a:latin typeface="Roboto"/>
                <a:ea typeface="Roboto"/>
                <a:cs typeface="Khalid Art bold" pitchFamily="2" charset="-78"/>
                <a:sym typeface="Roboto"/>
              </a:rPr>
              <a:t>التموقع</a:t>
            </a:r>
            <a:r>
              <a:rPr lang="ar-DZ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2C45E-0784-ADD6-FD35-C433B07DF3DA}"/>
              </a:ext>
            </a:extLst>
          </p:cNvPr>
          <p:cNvSpPr txBox="1"/>
          <p:nvPr/>
        </p:nvSpPr>
        <p:spPr>
          <a:xfrm>
            <a:off x="4837814" y="1834089"/>
            <a:ext cx="4114801" cy="232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dirty="0">
                <a:solidFill>
                  <a:srgbClr val="4E5652"/>
                </a:solidFill>
                <a:latin typeface="book antiqua" panose="02040602050305030304" pitchFamily="18" charset="0"/>
                <a:cs typeface="Khalid Art bold" pitchFamily="2" charset="-78"/>
              </a:rPr>
              <a:t>إن </a:t>
            </a:r>
            <a:r>
              <a:rPr lang="ar-SA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حاجة </a:t>
            </a:r>
            <a:r>
              <a:rPr lang="fr-FR" sz="1200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START UP  </a:t>
            </a:r>
            <a:r>
              <a:rPr lang="ar-SA" b="0" i="0" dirty="0">
                <a:solidFill>
                  <a:srgbClr val="FF0000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للنمو والتطور </a:t>
            </a:r>
            <a:r>
              <a:rPr lang="ar-DZ" dirty="0">
                <a:solidFill>
                  <a:srgbClr val="4E5652"/>
                </a:solidFill>
                <a:latin typeface="book antiqua" panose="02040602050305030304" pitchFamily="18" charset="0"/>
                <a:cs typeface="Khalid Art bold" pitchFamily="2" charset="-78"/>
              </a:rPr>
              <a:t>نستخدم </a:t>
            </a:r>
            <a:r>
              <a:rPr lang="ar-SA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مصفوفة </a:t>
            </a:r>
            <a:r>
              <a:rPr lang="fr-FR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Ansoff Matrix </a:t>
            </a:r>
            <a:r>
              <a:rPr lang="ar-SA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صاحبها </a:t>
            </a:r>
            <a:r>
              <a:rPr lang="fr-FR" sz="1200" b="1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Igor </a:t>
            </a:r>
            <a:r>
              <a:rPr lang="fr-FR" sz="1200" b="1" i="0" dirty="0" err="1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Ansof</a:t>
            </a:r>
            <a:r>
              <a:rPr lang="fr-FR" sz="1200" b="1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 </a:t>
            </a:r>
            <a:r>
              <a:rPr lang="ar-DZ" sz="1200" b="1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 </a:t>
            </a:r>
            <a:r>
              <a:rPr lang="ar-SA" sz="1200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عالم الرياضيات الروسي الأمريكي،</a:t>
            </a:r>
            <a:r>
              <a:rPr lang="ar-SA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 </a:t>
            </a:r>
            <a:r>
              <a:rPr lang="ar-DZ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تسمى </a:t>
            </a:r>
            <a:r>
              <a:rPr lang="ar-DZ" dirty="0">
                <a:solidFill>
                  <a:srgbClr val="4E5652"/>
                </a:solidFill>
                <a:latin typeface="book antiqua" panose="02040602050305030304" pitchFamily="18" charset="0"/>
                <a:cs typeface="Khalid Art bold" pitchFamily="2" charset="-78"/>
              </a:rPr>
              <a:t>ب</a:t>
            </a:r>
            <a:r>
              <a:rPr lang="ar-SA" dirty="0">
                <a:solidFill>
                  <a:srgbClr val="FF0000"/>
                </a:solidFill>
                <a:latin typeface="book antiqua" panose="02040602050305030304" pitchFamily="18" charset="0"/>
                <a:cs typeface="Khalid Art bold" pitchFamily="2" charset="-78"/>
              </a:rPr>
              <a:t>شبكة توسيع المنتج </a:t>
            </a:r>
            <a:r>
              <a:rPr lang="ar-DZ" b="0" i="0" dirty="0">
                <a:solidFill>
                  <a:srgbClr val="4E5652"/>
                </a:solidFill>
                <a:effectLst/>
                <a:latin typeface="book antiqua" panose="02040602050305030304" pitchFamily="18" charset="0"/>
                <a:cs typeface="Khalid Art bold" pitchFamily="2" charset="-78"/>
              </a:rPr>
              <a:t>استعان بها المسوقون </a:t>
            </a:r>
            <a:r>
              <a:rPr lang="ar-DZ" dirty="0">
                <a:solidFill>
                  <a:srgbClr val="4E5652"/>
                </a:solidFill>
                <a:latin typeface="book antiqua" panose="02040602050305030304" pitchFamily="18" charset="0"/>
                <a:cs typeface="Khalid Art bold" pitchFamily="2" charset="-78"/>
              </a:rPr>
              <a:t>لابتكار و خلق  </a:t>
            </a:r>
            <a:r>
              <a:rPr lang="ar-DZ" dirty="0">
                <a:solidFill>
                  <a:srgbClr val="FF0000"/>
                </a:solidFill>
                <a:latin typeface="book antiqua" panose="02040602050305030304" pitchFamily="18" charset="0"/>
                <a:cs typeface="Khalid Art bold" pitchFamily="2" charset="-78"/>
              </a:rPr>
              <a:t>ا</a:t>
            </a:r>
            <a:r>
              <a:rPr lang="ar-SA" dirty="0" err="1">
                <a:solidFill>
                  <a:srgbClr val="FF0000"/>
                </a:solidFill>
                <a:latin typeface="book antiqua" panose="02040602050305030304" pitchFamily="18" charset="0"/>
                <a:cs typeface="Khalid Art bold" pitchFamily="2" charset="-78"/>
              </a:rPr>
              <a:t>ستراتيجيات</a:t>
            </a:r>
            <a:r>
              <a:rPr lang="ar-SA" dirty="0">
                <a:solidFill>
                  <a:srgbClr val="FF0000"/>
                </a:solidFill>
                <a:latin typeface="book antiqua" panose="02040602050305030304" pitchFamily="18" charset="0"/>
                <a:cs typeface="Khalid Art bold" pitchFamily="2" charset="-78"/>
              </a:rPr>
              <a:t> نمو مستقبلية</a:t>
            </a:r>
            <a:r>
              <a:rPr lang="ar-DZ" dirty="0">
                <a:solidFill>
                  <a:srgbClr val="FF0000"/>
                </a:solidFill>
                <a:latin typeface="book antiqua" panose="02040602050305030304" pitchFamily="18" charset="0"/>
                <a:cs typeface="Khalid Art bold" pitchFamily="2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DZ" dirty="0">
                <a:solidFill>
                  <a:srgbClr val="FF0000"/>
                </a:solidFill>
                <a:latin typeface="book antiqua" panose="02040602050305030304" pitchFamily="18" charset="0"/>
                <a:cs typeface="Khalid Art bold" pitchFamily="2" charset="-78"/>
              </a:rPr>
              <a:t>وعند التمركز في السوق </a:t>
            </a:r>
            <a:r>
              <a:rPr lang="ar-SA" dirty="0">
                <a:solidFill>
                  <a:srgbClr val="FF0000"/>
                </a:solidFill>
                <a:latin typeface="book antiqua" panose="02040602050305030304" pitchFamily="18" charset="0"/>
                <a:cs typeface="Khalid Art bold" pitchFamily="2" charset="-78"/>
              </a:rPr>
              <a:t> </a:t>
            </a:r>
            <a:r>
              <a:rPr lang="ar-DZ" dirty="0">
                <a:solidFill>
                  <a:srgbClr val="4E5652"/>
                </a:solidFill>
                <a:latin typeface="book antiqua" panose="02040602050305030304" pitchFamily="18" charset="0"/>
                <a:cs typeface="Khalid Art bold" pitchFamily="2" charset="-78"/>
              </a:rPr>
              <a:t>مع الأخذ بعين الاعتبار </a:t>
            </a:r>
            <a:r>
              <a:rPr lang="ar-SA" dirty="0">
                <a:solidFill>
                  <a:srgbClr val="4E5652"/>
                </a:solidFill>
                <a:latin typeface="book antiqua" panose="02040602050305030304" pitchFamily="18" charset="0"/>
                <a:cs typeface="Khalid Art bold" pitchFamily="2" charset="-78"/>
              </a:rPr>
              <a:t>المخاطر </a:t>
            </a:r>
            <a:r>
              <a:rPr lang="ar-DZ" dirty="0">
                <a:solidFill>
                  <a:srgbClr val="4E5652"/>
                </a:solidFill>
                <a:latin typeface="book antiqua" panose="02040602050305030304" pitchFamily="18" charset="0"/>
                <a:cs typeface="Khalid Art bold" pitchFamily="2" charset="-78"/>
              </a:rPr>
              <a:t>المحتملة ,لذلك وجبت المعرفة الجيدة بالسوق وتحليل الوضعية الحالية لصاحب المشروع </a:t>
            </a:r>
            <a:endParaRPr lang="fr-FR" dirty="0">
              <a:solidFill>
                <a:srgbClr val="4E5652"/>
              </a:solidFill>
              <a:latin typeface="book antiqua" panose="02040602050305030304" pitchFamily="18" charset="0"/>
              <a:cs typeface="Khalid Art bold" pitchFamily="2" charset="-78"/>
            </a:endParaRPr>
          </a:p>
        </p:txBody>
      </p:sp>
      <p:pic>
        <p:nvPicPr>
          <p:cNvPr id="7174" name="Picture 6" descr="هارفارد بزنس ريفيو | #ثريد | ما هي مصفوفة أنسوف (Ansoff Matrix) ؟. ابتكرها  الباحث &quot;إيغور أنسوف&quot; (Igor Ansoff) عام1957. يُطلق عليها أيضاً اسم &quot;مصفوفة  النمو&quot;، وهي أداة تُساعد في الكشف عن">
            <a:extLst>
              <a:ext uri="{FF2B5EF4-FFF2-40B4-BE49-F238E27FC236}">
                <a16:creationId xmlns:a16="http://schemas.microsoft.com/office/drawing/2014/main" id="{24231A53-2116-1854-5AC2-0EC47A68E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17318" b="9751"/>
          <a:stretch/>
        </p:blipFill>
        <p:spPr bwMode="auto">
          <a:xfrm>
            <a:off x="6283842" y="164100"/>
            <a:ext cx="2668773" cy="143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nsoff مصفوفة أربعة رباعيات ومثال / الإدارة والمالية | Thpanorama - تجعل  نفسك أفضل اليوم!">
            <a:extLst>
              <a:ext uri="{FF2B5EF4-FFF2-40B4-BE49-F238E27FC236}">
                <a16:creationId xmlns:a16="http://schemas.microsoft.com/office/drawing/2014/main" id="{323294D0-CEE2-3973-BC94-03F699C6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5" y="1598843"/>
            <a:ext cx="454010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A232B-8CA7-C3F0-4F9A-81D208DBC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5062" t="5026" r="3996" b="3191"/>
          <a:stretch/>
        </p:blipFill>
        <p:spPr>
          <a:xfrm>
            <a:off x="2809657" y="45813"/>
            <a:ext cx="2028157" cy="14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7"/>
          <p:cNvGrpSpPr/>
          <p:nvPr/>
        </p:nvGrpSpPr>
        <p:grpSpPr>
          <a:xfrm>
            <a:off x="3269150" y="1529586"/>
            <a:ext cx="2605800" cy="2606700"/>
            <a:chOff x="3269150" y="1529586"/>
            <a:chExt cx="2605800" cy="2606700"/>
          </a:xfrm>
        </p:grpSpPr>
        <p:sp>
          <p:nvSpPr>
            <p:cNvPr id="155" name="Google Shape;155;p17"/>
            <p:cNvSpPr/>
            <p:nvPr/>
          </p:nvSpPr>
          <p:spPr>
            <a:xfrm>
              <a:off x="3269150" y="1529586"/>
              <a:ext cx="2605800" cy="26067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3734500" y="1995080"/>
              <a:ext cx="1675200" cy="16755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4143200" y="2404050"/>
              <a:ext cx="857700" cy="857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7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MIX </a:t>
              </a:r>
              <a:endParaRPr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710275" y="526014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3.التحليل الاستراتيجي للسوق</a:t>
            </a:r>
            <a:r>
              <a:rPr lang="ar-DZ" sz="2400" dirty="0">
                <a:cs typeface="Khalid Art bold" pitchFamily="2" charset="-78"/>
              </a:rPr>
              <a:t>(المزيج التسويقي)</a:t>
            </a:r>
            <a:endParaRPr dirty="0">
              <a:cs typeface="Khalid Art bold" pitchFamily="2" charset="-78"/>
            </a:endParaRPr>
          </a:p>
        </p:txBody>
      </p:sp>
      <p:grpSp>
        <p:nvGrpSpPr>
          <p:cNvPr id="159" name="Google Shape;159;p17"/>
          <p:cNvGrpSpPr/>
          <p:nvPr/>
        </p:nvGrpSpPr>
        <p:grpSpPr>
          <a:xfrm>
            <a:off x="710263" y="1495000"/>
            <a:ext cx="3024238" cy="1036849"/>
            <a:chOff x="710263" y="1495000"/>
            <a:chExt cx="3024238" cy="1036849"/>
          </a:xfrm>
        </p:grpSpPr>
        <p:sp>
          <p:nvSpPr>
            <p:cNvPr id="160" name="Google Shape;160;p17"/>
            <p:cNvSpPr/>
            <p:nvPr/>
          </p:nvSpPr>
          <p:spPr>
            <a:xfrm>
              <a:off x="3199600" y="1745975"/>
              <a:ext cx="534900" cy="53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61" name="Google Shape;161;p17"/>
            <p:cNvCxnSpPr>
              <a:stCxn id="160" idx="2"/>
            </p:cNvCxnSpPr>
            <p:nvPr/>
          </p:nvCxnSpPr>
          <p:spPr>
            <a:xfrm rot="10800000">
              <a:off x="2709700" y="20134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62" name="Google Shape;162;p17"/>
            <p:cNvGrpSpPr/>
            <p:nvPr/>
          </p:nvGrpSpPr>
          <p:grpSpPr>
            <a:xfrm>
              <a:off x="710263" y="1495000"/>
              <a:ext cx="1884600" cy="1036849"/>
              <a:chOff x="3590550" y="1413338"/>
              <a:chExt cx="1884600" cy="1036849"/>
            </a:xfrm>
          </p:grpSpPr>
          <p:sp>
            <p:nvSpPr>
              <p:cNvPr id="163" name="Google Shape;163;p17"/>
              <p:cNvSpPr txBox="1"/>
              <p:nvPr/>
            </p:nvSpPr>
            <p:spPr>
              <a:xfrm>
                <a:off x="3590550" y="16851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استراتجية التسعير الملائمة للمشروع و للسوق المستهدف لكل المنتجات و الخدمات</a:t>
                </a:r>
                <a:endParaRPr sz="1200" dirty="0">
                  <a:latin typeface="Roboto"/>
                  <a:ea typeface="Roboto"/>
                  <a:cs typeface="Khalid Art bold" pitchFamily="2" charset="-78"/>
                  <a:sym typeface="Roboto"/>
                </a:endParaRPr>
              </a:p>
            </p:txBody>
          </p:sp>
          <p:sp>
            <p:nvSpPr>
              <p:cNvPr id="164" name="Google Shape;164;p17"/>
              <p:cNvSpPr txBox="1"/>
              <p:nvPr/>
            </p:nvSpPr>
            <p:spPr>
              <a:xfrm>
                <a:off x="3590550" y="14133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PRICE</a:t>
                </a:r>
                <a:endParaRPr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65" name="Google Shape;165;p17"/>
          <p:cNvGrpSpPr/>
          <p:nvPr/>
        </p:nvGrpSpPr>
        <p:grpSpPr>
          <a:xfrm>
            <a:off x="710263" y="3133901"/>
            <a:ext cx="3024238" cy="1036848"/>
            <a:chOff x="710263" y="3133901"/>
            <a:chExt cx="3024238" cy="1036848"/>
          </a:xfrm>
        </p:grpSpPr>
        <p:grpSp>
          <p:nvGrpSpPr>
            <p:cNvPr id="166" name="Google Shape;166;p17"/>
            <p:cNvGrpSpPr/>
            <p:nvPr/>
          </p:nvGrpSpPr>
          <p:grpSpPr>
            <a:xfrm>
              <a:off x="710263" y="3133901"/>
              <a:ext cx="1884600" cy="1036848"/>
              <a:chOff x="3590550" y="3052092"/>
              <a:chExt cx="1884600" cy="1036848"/>
            </a:xfrm>
          </p:grpSpPr>
          <p:sp>
            <p:nvSpPr>
              <p:cNvPr id="167" name="Google Shape;167;p17"/>
              <p:cNvSpPr txBox="1"/>
              <p:nvPr/>
            </p:nvSpPr>
            <p:spPr>
              <a:xfrm>
                <a:off x="3590550" y="3052092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PRODUCT</a:t>
                </a:r>
                <a:endParaRPr sz="17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8" name="Google Shape;168;p17"/>
              <p:cNvSpPr txBox="1"/>
              <p:nvPr/>
            </p:nvSpPr>
            <p:spPr>
              <a:xfrm>
                <a:off x="3590550" y="3323940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تحديد خط المنتجات و الخدمات المقدمة بالميزة التنافسية </a:t>
                </a:r>
                <a:endParaRPr sz="1200" dirty="0">
                  <a:latin typeface="Roboto"/>
                  <a:ea typeface="Roboto"/>
                  <a:cs typeface="Khalid Art bold" pitchFamily="2" charset="-78"/>
                  <a:sym typeface="Roboto"/>
                </a:endParaRPr>
              </a:p>
            </p:txBody>
          </p:sp>
        </p:grpSp>
        <p:sp>
          <p:nvSpPr>
            <p:cNvPr id="169" name="Google Shape;169;p17"/>
            <p:cNvSpPr/>
            <p:nvPr/>
          </p:nvSpPr>
          <p:spPr>
            <a:xfrm>
              <a:off x="3199600" y="3384875"/>
              <a:ext cx="534900" cy="534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70" name="Google Shape;170;p17"/>
            <p:cNvCxnSpPr>
              <a:stCxn id="169" idx="2"/>
            </p:cNvCxnSpPr>
            <p:nvPr/>
          </p:nvCxnSpPr>
          <p:spPr>
            <a:xfrm rot="10800000">
              <a:off x="2709700" y="36523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71" name="Google Shape;171;p17"/>
          <p:cNvGrpSpPr/>
          <p:nvPr/>
        </p:nvGrpSpPr>
        <p:grpSpPr>
          <a:xfrm>
            <a:off x="5409700" y="3133901"/>
            <a:ext cx="3024075" cy="1036848"/>
            <a:chOff x="5409700" y="3133901"/>
            <a:chExt cx="3024075" cy="1036848"/>
          </a:xfrm>
        </p:grpSpPr>
        <p:grpSp>
          <p:nvGrpSpPr>
            <p:cNvPr id="172" name="Google Shape;172;p17"/>
            <p:cNvGrpSpPr/>
            <p:nvPr/>
          </p:nvGrpSpPr>
          <p:grpSpPr>
            <a:xfrm>
              <a:off x="6549175" y="3133901"/>
              <a:ext cx="1884600" cy="1036848"/>
              <a:chOff x="6620075" y="3052092"/>
              <a:chExt cx="1884600" cy="1036848"/>
            </a:xfrm>
          </p:grpSpPr>
          <p:sp>
            <p:nvSpPr>
              <p:cNvPr id="173" name="Google Shape;173;p17"/>
              <p:cNvSpPr txBox="1"/>
              <p:nvPr/>
            </p:nvSpPr>
            <p:spPr>
              <a:xfrm>
                <a:off x="6620075" y="3052092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dirty="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PLACE</a:t>
                </a:r>
                <a:endParaRPr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4" name="Google Shape;174;p17"/>
              <p:cNvSpPr txBox="1"/>
              <p:nvPr/>
            </p:nvSpPr>
            <p:spPr>
              <a:xfrm>
                <a:off x="6620075" y="3323940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قنوات توزيع المنتج للفئة المستهدفة كيف و متى و أين؟</a:t>
                </a:r>
                <a:endParaRPr sz="1200" dirty="0">
                  <a:latin typeface="Roboto"/>
                  <a:ea typeface="Roboto"/>
                  <a:cs typeface="Khalid Art bold" pitchFamily="2" charset="-78"/>
                  <a:sym typeface="Roboto"/>
                </a:endParaRPr>
              </a:p>
            </p:txBody>
          </p:sp>
        </p:grpSp>
        <p:sp>
          <p:nvSpPr>
            <p:cNvPr id="175" name="Google Shape;175;p17"/>
            <p:cNvSpPr/>
            <p:nvPr/>
          </p:nvSpPr>
          <p:spPr>
            <a:xfrm>
              <a:off x="5409700" y="3384875"/>
              <a:ext cx="534900" cy="53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76" name="Google Shape;176;p17"/>
            <p:cNvCxnSpPr>
              <a:endCxn id="175" idx="6"/>
            </p:cNvCxnSpPr>
            <p:nvPr/>
          </p:nvCxnSpPr>
          <p:spPr>
            <a:xfrm rot="10800000">
              <a:off x="5944600" y="36523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77" name="Google Shape;177;p17"/>
          <p:cNvGrpSpPr/>
          <p:nvPr/>
        </p:nvGrpSpPr>
        <p:grpSpPr>
          <a:xfrm>
            <a:off x="5409700" y="1495000"/>
            <a:ext cx="3024075" cy="1036849"/>
            <a:chOff x="5409700" y="1495000"/>
            <a:chExt cx="3024075" cy="1036849"/>
          </a:xfrm>
        </p:grpSpPr>
        <p:grpSp>
          <p:nvGrpSpPr>
            <p:cNvPr id="178" name="Google Shape;178;p17"/>
            <p:cNvGrpSpPr/>
            <p:nvPr/>
          </p:nvGrpSpPr>
          <p:grpSpPr>
            <a:xfrm>
              <a:off x="6549175" y="1495000"/>
              <a:ext cx="1884600" cy="1036849"/>
              <a:chOff x="6620075" y="1413338"/>
              <a:chExt cx="1884600" cy="1036849"/>
            </a:xfrm>
          </p:grpSpPr>
          <p:sp>
            <p:nvSpPr>
              <p:cNvPr id="179" name="Google Shape;179;p17"/>
              <p:cNvSpPr txBox="1"/>
              <p:nvPr/>
            </p:nvSpPr>
            <p:spPr>
              <a:xfrm>
                <a:off x="6620075" y="14133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PROMOTION</a:t>
                </a:r>
                <a:endParaRPr sz="1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0" name="Google Shape;180;p17"/>
              <p:cNvSpPr txBox="1"/>
              <p:nvPr/>
            </p:nvSpPr>
            <p:spPr>
              <a:xfrm>
                <a:off x="6620075" y="16851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تحديد قنوات الاتصال  الاعلان و الترويج المناسبة للمشروع وفق القدرات المالية </a:t>
                </a:r>
                <a:endParaRPr sz="1200" dirty="0">
                  <a:latin typeface="Roboto"/>
                  <a:ea typeface="Roboto"/>
                  <a:cs typeface="Khalid Art bold" pitchFamily="2" charset="-78"/>
                  <a:sym typeface="Roboto"/>
                </a:endParaRPr>
              </a:p>
            </p:txBody>
          </p:sp>
        </p:grpSp>
        <p:sp>
          <p:nvSpPr>
            <p:cNvPr id="181" name="Google Shape;181;p17"/>
            <p:cNvSpPr/>
            <p:nvPr/>
          </p:nvSpPr>
          <p:spPr>
            <a:xfrm>
              <a:off x="5409700" y="1745975"/>
              <a:ext cx="534900" cy="53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82" name="Google Shape;182;p17"/>
            <p:cNvCxnSpPr>
              <a:endCxn id="181" idx="6"/>
            </p:cNvCxnSpPr>
            <p:nvPr/>
          </p:nvCxnSpPr>
          <p:spPr>
            <a:xfrm rot="10800000">
              <a:off x="5944600" y="20134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83" name="Google Shape;183;p17"/>
          <p:cNvGrpSpPr/>
          <p:nvPr/>
        </p:nvGrpSpPr>
        <p:grpSpPr>
          <a:xfrm>
            <a:off x="3315471" y="1861889"/>
            <a:ext cx="303162" cy="303068"/>
            <a:chOff x="5642475" y="1435075"/>
            <a:chExt cx="481975" cy="481825"/>
          </a:xfrm>
        </p:grpSpPr>
        <p:sp>
          <p:nvSpPr>
            <p:cNvPr id="184" name="Google Shape;184;p17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3315540" y="3500784"/>
            <a:ext cx="303021" cy="303084"/>
            <a:chOff x="5049725" y="2027900"/>
            <a:chExt cx="481750" cy="481850"/>
          </a:xfrm>
        </p:grpSpPr>
        <p:sp>
          <p:nvSpPr>
            <p:cNvPr id="188" name="Google Shape;188;p17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6" name="Google Shape;196;p17"/>
          <p:cNvGrpSpPr/>
          <p:nvPr/>
        </p:nvGrpSpPr>
        <p:grpSpPr>
          <a:xfrm>
            <a:off x="5578934" y="1861962"/>
            <a:ext cx="196437" cy="302926"/>
            <a:chOff x="5726350" y="2028150"/>
            <a:chExt cx="312300" cy="481600"/>
          </a:xfrm>
        </p:grpSpPr>
        <p:sp>
          <p:nvSpPr>
            <p:cNvPr id="197" name="Google Shape;197;p17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0" name="Google Shape;200;p17"/>
          <p:cNvGrpSpPr/>
          <p:nvPr/>
        </p:nvGrpSpPr>
        <p:grpSpPr>
          <a:xfrm>
            <a:off x="5525026" y="3500784"/>
            <a:ext cx="304247" cy="303084"/>
            <a:chOff x="898875" y="4399275"/>
            <a:chExt cx="483700" cy="481850"/>
          </a:xfrm>
        </p:grpSpPr>
        <p:sp>
          <p:nvSpPr>
            <p:cNvPr id="201" name="Google Shape;201;p17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8"/>
          <p:cNvGrpSpPr/>
          <p:nvPr/>
        </p:nvGrpSpPr>
        <p:grpSpPr>
          <a:xfrm>
            <a:off x="710263" y="1452275"/>
            <a:ext cx="3861913" cy="1086087"/>
            <a:chOff x="710263" y="1452275"/>
            <a:chExt cx="3861913" cy="1086087"/>
          </a:xfrm>
        </p:grpSpPr>
        <p:sp>
          <p:nvSpPr>
            <p:cNvPr id="214" name="Google Shape;214;p18"/>
            <p:cNvSpPr/>
            <p:nvPr/>
          </p:nvSpPr>
          <p:spPr>
            <a:xfrm>
              <a:off x="710275" y="1452275"/>
              <a:ext cx="3861900" cy="471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400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latin typeface="Fira Sans Extra Condensed Medium"/>
                  <a:cs typeface="Khalid Art bold" pitchFamily="2" charset="-78"/>
                  <a:sym typeface="Fira Sans Extra Condensed Medium"/>
                </a:rPr>
                <a:t>العدد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215" name="Google Shape;215;p18"/>
            <p:cNvSpPr txBox="1"/>
            <p:nvPr/>
          </p:nvSpPr>
          <p:spPr>
            <a:xfrm>
              <a:off x="710263" y="2003462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تحديد عدد المنافسين و حصصهم السوقية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773579" y="1498027"/>
              <a:ext cx="380400" cy="380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710238" y="2943897"/>
            <a:ext cx="3871665" cy="1117178"/>
            <a:chOff x="710238" y="2943897"/>
            <a:chExt cx="3871665" cy="1117178"/>
          </a:xfrm>
        </p:grpSpPr>
        <p:sp>
          <p:nvSpPr>
            <p:cNvPr id="218" name="Google Shape;218;p18"/>
            <p:cNvSpPr/>
            <p:nvPr/>
          </p:nvSpPr>
          <p:spPr>
            <a:xfrm>
              <a:off x="720003" y="3589175"/>
              <a:ext cx="3861900" cy="471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400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عرض المشروع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710238" y="2943897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تحديد نقاط قوة المشروع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773579" y="3634937"/>
              <a:ext cx="380400" cy="38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4572087" y="1452275"/>
            <a:ext cx="3861900" cy="1086081"/>
            <a:chOff x="4572087" y="1452275"/>
            <a:chExt cx="3861900" cy="1086081"/>
          </a:xfrm>
        </p:grpSpPr>
        <p:sp>
          <p:nvSpPr>
            <p:cNvPr id="222" name="Google Shape;222;p18"/>
            <p:cNvSpPr/>
            <p:nvPr/>
          </p:nvSpPr>
          <p:spPr>
            <a:xfrm>
              <a:off x="4572087" y="1452275"/>
              <a:ext cx="3861900" cy="471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5486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ميزاتهم 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6168763" y="2003456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تحديد الميزة التنافسية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7990183" y="1498014"/>
              <a:ext cx="380400" cy="38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8"/>
          <p:cNvGrpSpPr/>
          <p:nvPr/>
        </p:nvGrpSpPr>
        <p:grpSpPr>
          <a:xfrm>
            <a:off x="4571862" y="2943905"/>
            <a:ext cx="3861900" cy="1117170"/>
            <a:chOff x="4571915" y="2943905"/>
            <a:chExt cx="3861900" cy="1117170"/>
          </a:xfrm>
        </p:grpSpPr>
        <p:sp>
          <p:nvSpPr>
            <p:cNvPr id="226" name="Google Shape;226;p18"/>
            <p:cNvSpPr/>
            <p:nvPr/>
          </p:nvSpPr>
          <p:spPr>
            <a:xfrm>
              <a:off x="4571915" y="3589175"/>
              <a:ext cx="3861900" cy="471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5486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cs typeface="Khalid Art bold" pitchFamily="2" charset="-78"/>
                  <a:sym typeface="Fira Sans Extra Condensed Medium"/>
                </a:rPr>
                <a:t>عروض المنافس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6168738" y="2943905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تحديد نقاط ضعفهم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7990183" y="3634821"/>
              <a:ext cx="380400" cy="38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8"/>
          <p:cNvGrpSpPr/>
          <p:nvPr/>
        </p:nvGrpSpPr>
        <p:grpSpPr>
          <a:xfrm>
            <a:off x="8074935" y="1582712"/>
            <a:ext cx="210895" cy="210895"/>
            <a:chOff x="5049725" y="249400"/>
            <a:chExt cx="481825" cy="481825"/>
          </a:xfrm>
        </p:grpSpPr>
        <p:sp>
          <p:nvSpPr>
            <p:cNvPr id="230" name="Google Shape;230;p1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8074935" y="3719450"/>
            <a:ext cx="210895" cy="210895"/>
            <a:chOff x="5660400" y="238125"/>
            <a:chExt cx="481825" cy="481825"/>
          </a:xfrm>
        </p:grpSpPr>
        <p:sp>
          <p:nvSpPr>
            <p:cNvPr id="233" name="Google Shape;233;p1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5" name="Google Shape;235;p18"/>
          <p:cNvSpPr/>
          <p:nvPr/>
        </p:nvSpPr>
        <p:spPr>
          <a:xfrm>
            <a:off x="869848" y="3719581"/>
            <a:ext cx="187861" cy="210895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36" name="Google Shape;236;p18"/>
          <p:cNvGrpSpPr/>
          <p:nvPr/>
        </p:nvGrpSpPr>
        <p:grpSpPr>
          <a:xfrm>
            <a:off x="871096" y="1582738"/>
            <a:ext cx="185366" cy="210895"/>
            <a:chOff x="6264525" y="842250"/>
            <a:chExt cx="423500" cy="481825"/>
          </a:xfrm>
        </p:grpSpPr>
        <p:sp>
          <p:nvSpPr>
            <p:cNvPr id="237" name="Google Shape;237;p1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>
            <a:off x="3229375" y="1413975"/>
            <a:ext cx="2685300" cy="2685300"/>
            <a:chOff x="3229375" y="1413975"/>
            <a:chExt cx="2685300" cy="2685300"/>
          </a:xfrm>
        </p:grpSpPr>
        <p:sp>
          <p:nvSpPr>
            <p:cNvPr id="246" name="Google Shape;246;p18"/>
            <p:cNvSpPr/>
            <p:nvPr/>
          </p:nvSpPr>
          <p:spPr>
            <a:xfrm>
              <a:off x="3229375" y="1413975"/>
              <a:ext cx="2685300" cy="2685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3479913" y="1664525"/>
              <a:ext cx="2184300" cy="21843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666663" y="1851275"/>
              <a:ext cx="1810800" cy="181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200" dirty="0">
                  <a:solidFill>
                    <a:srgbClr val="FFFFFF"/>
                  </a:solidFill>
                  <a:latin typeface="Roboto"/>
                  <a:ea typeface="Roboto"/>
                  <a:cs typeface="Khalid Art bold" pitchFamily="2" charset="-78"/>
                  <a:sym typeface="Roboto"/>
                </a:rPr>
                <a:t>الميزة التنافسية للمشروع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sp>
        <p:nvSpPr>
          <p:cNvPr id="249" name="Google Shape;249;p18"/>
          <p:cNvSpPr/>
          <p:nvPr/>
        </p:nvSpPr>
        <p:spPr>
          <a:xfrm>
            <a:off x="4402392" y="2101698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" name="Google Shape;158;p17">
            <a:extLst>
              <a:ext uri="{FF2B5EF4-FFF2-40B4-BE49-F238E27FC236}">
                <a16:creationId xmlns:a16="http://schemas.microsoft.com/office/drawing/2014/main" id="{554AAC61-4422-7AC6-80D3-AE5E177D9D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5" y="526014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3.التحليل الاستراتيجي للسوق</a:t>
            </a:r>
            <a:r>
              <a:rPr lang="ar-DZ" sz="2400" dirty="0">
                <a:cs typeface="Khalid Art bold" pitchFamily="2" charset="-78"/>
              </a:rPr>
              <a:t>(المنافسة)</a:t>
            </a:r>
            <a:endParaRPr dirty="0">
              <a:cs typeface="Khalid Art bold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ar-DZ" dirty="0">
                <a:cs typeface="Khalid Art bold" pitchFamily="2" charset="-78"/>
              </a:rPr>
              <a:t>3.تحليل الوضعية التنافسية </a:t>
            </a:r>
            <a:r>
              <a:rPr lang="fr-FR" dirty="0">
                <a:cs typeface="Khalid Art bold" pitchFamily="2" charset="-78"/>
              </a:rPr>
              <a:t>SWOT</a:t>
            </a:r>
            <a:endParaRPr dirty="0">
              <a:cs typeface="Khalid Art bold" pitchFamily="2" charset="-78"/>
            </a:endParaRPr>
          </a:p>
        </p:txBody>
      </p:sp>
      <p:grpSp>
        <p:nvGrpSpPr>
          <p:cNvPr id="364" name="Google Shape;364;p21"/>
          <p:cNvGrpSpPr/>
          <p:nvPr/>
        </p:nvGrpSpPr>
        <p:grpSpPr>
          <a:xfrm>
            <a:off x="5335907" y="2391618"/>
            <a:ext cx="449176" cy="449519"/>
            <a:chOff x="4206763" y="2450951"/>
            <a:chExt cx="322151" cy="322374"/>
          </a:xfrm>
        </p:grpSpPr>
        <p:sp>
          <p:nvSpPr>
            <p:cNvPr id="365" name="Google Shape;365;p21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1"/>
          <p:cNvGrpSpPr/>
          <p:nvPr/>
        </p:nvGrpSpPr>
        <p:grpSpPr>
          <a:xfrm>
            <a:off x="7306011" y="2399696"/>
            <a:ext cx="462934" cy="433363"/>
            <a:chOff x="6577238" y="2457221"/>
            <a:chExt cx="332019" cy="310788"/>
          </a:xfrm>
        </p:grpSpPr>
        <p:sp>
          <p:nvSpPr>
            <p:cNvPr id="368" name="Google Shape;368;p21"/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21"/>
          <p:cNvGrpSpPr/>
          <p:nvPr/>
        </p:nvGrpSpPr>
        <p:grpSpPr>
          <a:xfrm>
            <a:off x="1354181" y="2396789"/>
            <a:ext cx="504696" cy="439177"/>
            <a:chOff x="3716358" y="1544655"/>
            <a:chExt cx="361971" cy="314958"/>
          </a:xfrm>
        </p:grpSpPr>
        <p:sp>
          <p:nvSpPr>
            <p:cNvPr id="375" name="Google Shape;375;p21"/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" name="Google Shape;380;p21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381" name="Google Shape;381;p21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1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6" name="Google Shape;386;p21"/>
          <p:cNvGrpSpPr/>
          <p:nvPr/>
        </p:nvGrpSpPr>
        <p:grpSpPr>
          <a:xfrm>
            <a:off x="3324559" y="2406469"/>
            <a:ext cx="517906" cy="419823"/>
            <a:chOff x="5220616" y="2791061"/>
            <a:chExt cx="373185" cy="302466"/>
          </a:xfrm>
        </p:grpSpPr>
        <p:sp>
          <p:nvSpPr>
            <p:cNvPr id="387" name="Google Shape;387;p21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21"/>
          <p:cNvGrpSpPr/>
          <p:nvPr/>
        </p:nvGrpSpPr>
        <p:grpSpPr>
          <a:xfrm>
            <a:off x="4664243" y="1300649"/>
            <a:ext cx="1792511" cy="3124108"/>
            <a:chOff x="4628044" y="1300654"/>
            <a:chExt cx="1846808" cy="3124108"/>
          </a:xfrm>
        </p:grpSpPr>
        <p:sp>
          <p:nvSpPr>
            <p:cNvPr id="406" name="Google Shape;406;p21"/>
            <p:cNvSpPr/>
            <p:nvPr/>
          </p:nvSpPr>
          <p:spPr>
            <a:xfrm rot="10800000" flipH="1">
              <a:off x="4628044" y="2015463"/>
              <a:ext cx="1846800" cy="2409300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 txBox="1"/>
            <p:nvPr/>
          </p:nvSpPr>
          <p:spPr>
            <a:xfrm>
              <a:off x="4710393" y="3045638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الفرص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408" name="Google Shape;408;p21"/>
            <p:cNvSpPr txBox="1"/>
            <p:nvPr/>
          </p:nvSpPr>
          <p:spPr>
            <a:xfrm>
              <a:off x="4710393" y="3392487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الفرصة التسويقية لمشروع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4628051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OPPORTUNITIES</a:t>
              </a:r>
              <a:endParaRPr/>
            </a:p>
          </p:txBody>
        </p:sp>
      </p:grpSp>
      <p:grpSp>
        <p:nvGrpSpPr>
          <p:cNvPr id="410" name="Google Shape;410;p21"/>
          <p:cNvGrpSpPr/>
          <p:nvPr/>
        </p:nvGrpSpPr>
        <p:grpSpPr>
          <a:xfrm>
            <a:off x="6641225" y="1300650"/>
            <a:ext cx="1792505" cy="3124108"/>
            <a:chOff x="6586924" y="1300655"/>
            <a:chExt cx="1846801" cy="3124108"/>
          </a:xfrm>
        </p:grpSpPr>
        <p:sp>
          <p:nvSpPr>
            <p:cNvPr id="411" name="Google Shape;411;p21"/>
            <p:cNvSpPr/>
            <p:nvPr/>
          </p:nvSpPr>
          <p:spPr>
            <a:xfrm rot="10800000" flipH="1">
              <a:off x="6586925" y="2015463"/>
              <a:ext cx="1846800" cy="2409300"/>
            </a:xfrm>
            <a:prstGeom prst="round2SameRect">
              <a:avLst>
                <a:gd name="adj1" fmla="val 555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 txBox="1"/>
            <p:nvPr/>
          </p:nvSpPr>
          <p:spPr>
            <a:xfrm>
              <a:off x="6669274" y="3045638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التهديدات</a:t>
              </a:r>
              <a:endParaRPr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6669274" y="3392487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ما يملكه الغير و لا يمتكله المشروع مثل المنافسة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6586924" y="1300655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THREATS</a:t>
              </a:r>
              <a:endParaRPr/>
            </a:p>
          </p:txBody>
        </p:sp>
      </p:grpSp>
      <p:grpSp>
        <p:nvGrpSpPr>
          <p:cNvPr id="415" name="Google Shape;415;p21"/>
          <p:cNvGrpSpPr/>
          <p:nvPr/>
        </p:nvGrpSpPr>
        <p:grpSpPr>
          <a:xfrm>
            <a:off x="710275" y="1300650"/>
            <a:ext cx="1792506" cy="3124108"/>
            <a:chOff x="710273" y="1300654"/>
            <a:chExt cx="1846802" cy="3124108"/>
          </a:xfrm>
        </p:grpSpPr>
        <p:sp>
          <p:nvSpPr>
            <p:cNvPr id="416" name="Google Shape;416;p21"/>
            <p:cNvSpPr/>
            <p:nvPr/>
          </p:nvSpPr>
          <p:spPr>
            <a:xfrm rot="10800000" flipH="1">
              <a:off x="710275" y="2015463"/>
              <a:ext cx="1846800" cy="2409300"/>
            </a:xfrm>
            <a:prstGeom prst="round2SameRect">
              <a:avLst>
                <a:gd name="adj1" fmla="val 5874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1"/>
            <p:cNvSpPr txBox="1"/>
            <p:nvPr/>
          </p:nvSpPr>
          <p:spPr>
            <a:xfrm>
              <a:off x="792625" y="3045638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نقاط القوة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418" name="Google Shape;418;p21"/>
            <p:cNvSpPr txBox="1"/>
            <p:nvPr/>
          </p:nvSpPr>
          <p:spPr>
            <a:xfrm>
              <a:off x="792625" y="3392487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امكانيات المشروع المتحكم بها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71027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STRENGTHS</a:t>
              </a:r>
              <a:endParaRPr/>
            </a:p>
          </p:txBody>
        </p:sp>
      </p:grpSp>
      <p:grpSp>
        <p:nvGrpSpPr>
          <p:cNvPr id="420" name="Google Shape;420;p21"/>
          <p:cNvGrpSpPr/>
          <p:nvPr/>
        </p:nvGrpSpPr>
        <p:grpSpPr>
          <a:xfrm>
            <a:off x="2687250" y="1300649"/>
            <a:ext cx="1792514" cy="3124108"/>
            <a:chOff x="2669153" y="1300654"/>
            <a:chExt cx="1846810" cy="3124108"/>
          </a:xfrm>
        </p:grpSpPr>
        <p:sp>
          <p:nvSpPr>
            <p:cNvPr id="421" name="Google Shape;421;p21"/>
            <p:cNvSpPr/>
            <p:nvPr/>
          </p:nvSpPr>
          <p:spPr>
            <a:xfrm rot="10800000" flipH="1">
              <a:off x="2669162" y="2015463"/>
              <a:ext cx="1846800" cy="2409300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 txBox="1"/>
            <p:nvPr/>
          </p:nvSpPr>
          <p:spPr>
            <a:xfrm>
              <a:off x="2751512" y="3045638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نقاط الضعف </a:t>
              </a:r>
              <a:endParaRPr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423" name="Google Shape;423;p21"/>
            <p:cNvSpPr txBox="1"/>
            <p:nvPr/>
          </p:nvSpPr>
          <p:spPr>
            <a:xfrm>
              <a:off x="2751512" y="3392487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نقائص المشروع من الامكانيات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WEAKNESSES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DB2982E-F213-43D9-AC23-A75791DC90C5}"/>
              </a:ext>
            </a:extLst>
          </p:cNvPr>
          <p:cNvGraphicFramePr/>
          <p:nvPr/>
        </p:nvGraphicFramePr>
        <p:xfrm>
          <a:off x="3264195" y="1065884"/>
          <a:ext cx="5734346" cy="376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290;p21">
            <a:extLst>
              <a:ext uri="{FF2B5EF4-FFF2-40B4-BE49-F238E27FC236}">
                <a16:creationId xmlns:a16="http://schemas.microsoft.com/office/drawing/2014/main" id="{471A5C59-5A20-7C66-01E6-A45DF5DD5A5E}"/>
              </a:ext>
            </a:extLst>
          </p:cNvPr>
          <p:cNvSpPr txBox="1"/>
          <p:nvPr/>
        </p:nvSpPr>
        <p:spPr>
          <a:xfrm>
            <a:off x="4054510" y="858185"/>
            <a:ext cx="1919234" cy="481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DZ" sz="1600" dirty="0" err="1">
                <a:solidFill>
                  <a:schemeClr val="bg1">
                    <a:lumMod val="10000"/>
                  </a:schemeClr>
                </a:solidFill>
                <a:latin typeface="Roboto"/>
                <a:ea typeface="Roboto"/>
                <a:cs typeface="Khalid Art bold" pitchFamily="2" charset="-78"/>
                <a:sym typeface="Roboto"/>
              </a:rPr>
              <a:t>التموقع</a:t>
            </a:r>
            <a:r>
              <a:rPr lang="ar-DZ" sz="1600" dirty="0">
                <a:solidFill>
                  <a:schemeClr val="bg1">
                    <a:lumMod val="10000"/>
                  </a:schemeClr>
                </a:solidFill>
                <a:latin typeface="Roboto"/>
                <a:ea typeface="Roboto"/>
                <a:cs typeface="Khalid Art bold" pitchFamily="2" charset="-78"/>
                <a:sym typeface="Roboto"/>
              </a:rPr>
              <a:t> بين منافسين </a:t>
            </a:r>
            <a:r>
              <a:rPr lang="ar-DZ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67EF9-1CBE-A450-7181-F6F5098C0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59" y="1215522"/>
            <a:ext cx="3827035" cy="3827035"/>
          </a:xfrm>
          <a:prstGeom prst="rect">
            <a:avLst/>
          </a:prstGeom>
        </p:spPr>
      </p:pic>
      <p:sp>
        <p:nvSpPr>
          <p:cNvPr id="3" name="Google Shape;158;p17">
            <a:extLst>
              <a:ext uri="{FF2B5EF4-FFF2-40B4-BE49-F238E27FC236}">
                <a16:creationId xmlns:a16="http://schemas.microsoft.com/office/drawing/2014/main" id="{3441E021-8C87-7A7D-F8A1-C77CF07E9E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0500" y="359951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3.التحليل الاستراتيجي للسوق</a:t>
            </a:r>
            <a:r>
              <a:rPr lang="ar-DZ" sz="2400" dirty="0">
                <a:cs typeface="Khalid Art bold" pitchFamily="2" charset="-78"/>
              </a:rPr>
              <a:t>(التحليل المنافسة)</a:t>
            </a:r>
            <a:endParaRPr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482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3"/>
          <p:cNvSpPr/>
          <p:nvPr/>
        </p:nvSpPr>
        <p:spPr>
          <a:xfrm>
            <a:off x="5804730" y="1197513"/>
            <a:ext cx="1780800" cy="1780800"/>
          </a:xfrm>
          <a:prstGeom prst="arc">
            <a:avLst>
              <a:gd name="adj1" fmla="val 10799969"/>
              <a:gd name="adj2" fmla="val 1822394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23"/>
          <p:cNvGrpSpPr/>
          <p:nvPr/>
        </p:nvGrpSpPr>
        <p:grpSpPr>
          <a:xfrm>
            <a:off x="4956734" y="1482688"/>
            <a:ext cx="1353600" cy="2985550"/>
            <a:chOff x="4956734" y="1482688"/>
            <a:chExt cx="1353600" cy="2985550"/>
          </a:xfrm>
        </p:grpSpPr>
        <p:sp>
          <p:nvSpPr>
            <p:cNvPr id="468" name="Google Shape;468;p23"/>
            <p:cNvSpPr/>
            <p:nvPr/>
          </p:nvSpPr>
          <p:spPr>
            <a:xfrm rot="10800000" flipH="1">
              <a:off x="5536934" y="1700797"/>
              <a:ext cx="193200" cy="407100"/>
            </a:xfrm>
            <a:prstGeom prst="rtTriangle">
              <a:avLst/>
            </a:pr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 rot="10800000">
              <a:off x="4956734" y="1701338"/>
              <a:ext cx="1353600" cy="276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5210684" y="3475025"/>
              <a:ext cx="845700" cy="845700"/>
            </a:xfrm>
            <a:prstGeom prst="ellipse">
              <a:avLst/>
            </a:prstGeom>
            <a:solidFill>
              <a:srgbClr val="FB569C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4956734" y="2491766"/>
              <a:ext cx="1353600" cy="8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DZ" sz="1200" dirty="0">
                  <a:solidFill>
                    <a:schemeClr val="dk1"/>
                  </a:solidFill>
                  <a:latin typeface="Roboto"/>
                  <a:ea typeface="Roboto"/>
                  <a:cs typeface="Khalid Art bold" pitchFamily="2" charset="-78"/>
                  <a:sym typeface="Roboto"/>
                </a:rPr>
                <a:t>جدول يلخص اجمالي المبيعات  النفقات خلال سنة مالية </a:t>
              </a:r>
            </a:p>
            <a:p>
              <a:pPr algn="ctr" rtl="1"/>
              <a:r>
                <a:rPr lang="ar-DZ" sz="1200" dirty="0">
                  <a:solidFill>
                    <a:schemeClr val="dk1"/>
                  </a:solidFill>
                  <a:latin typeface="Roboto"/>
                  <a:ea typeface="Roboto"/>
                  <a:cs typeface="Khalid Art bold" pitchFamily="2" charset="-78"/>
                  <a:sym typeface="Roboto"/>
                </a:rPr>
                <a:t>تحديد احتياجات راسمال العامل</a:t>
              </a:r>
            </a:p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5293184" y="3557488"/>
              <a:ext cx="680700" cy="680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4956734" y="1482688"/>
              <a:ext cx="1353600" cy="6252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الرصيد</a:t>
              </a:r>
            </a:p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 </a:t>
              </a:r>
              <a:r>
                <a:rPr lang="en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74" name="Google Shape;474;p23"/>
          <p:cNvGrpSpPr/>
          <p:nvPr/>
        </p:nvGrpSpPr>
        <p:grpSpPr>
          <a:xfrm>
            <a:off x="7079925" y="1482688"/>
            <a:ext cx="1353600" cy="2985550"/>
            <a:chOff x="7079925" y="1482688"/>
            <a:chExt cx="1353600" cy="2985550"/>
          </a:xfrm>
        </p:grpSpPr>
        <p:sp>
          <p:nvSpPr>
            <p:cNvPr id="475" name="Google Shape;475;p23"/>
            <p:cNvSpPr/>
            <p:nvPr/>
          </p:nvSpPr>
          <p:spPr>
            <a:xfrm rot="10800000">
              <a:off x="7079925" y="1701338"/>
              <a:ext cx="1353600" cy="276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7333875" y="3475025"/>
              <a:ext cx="845700" cy="845700"/>
            </a:xfrm>
            <a:prstGeom prst="ellipse">
              <a:avLst/>
            </a:prstGeom>
            <a:solidFill>
              <a:srgbClr val="9C27B0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 txBox="1"/>
            <p:nvPr/>
          </p:nvSpPr>
          <p:spPr>
            <a:xfrm>
              <a:off x="7079925" y="2481963"/>
              <a:ext cx="1353600" cy="8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solidFill>
                    <a:schemeClr val="dk1"/>
                  </a:solidFill>
                  <a:latin typeface="Roboto"/>
                  <a:ea typeface="Roboto"/>
                  <a:cs typeface="Khalid Art bold" pitchFamily="2" charset="-78"/>
                  <a:sym typeface="Roboto"/>
                </a:rPr>
                <a:t>تحديد الاستخدامات و مصادر راسمال خلال سنة الاولى للنشاط</a:t>
              </a:r>
            </a:p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solidFill>
                    <a:schemeClr val="dk1"/>
                  </a:solidFill>
                  <a:latin typeface="Roboto"/>
                  <a:ea typeface="Roboto"/>
                  <a:cs typeface="Khalid Art bold" pitchFamily="2" charset="-78"/>
                  <a:sym typeface="Roboto"/>
                </a:rPr>
                <a:t>تحديد الايرادات </a:t>
              </a:r>
            </a:p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solidFill>
                    <a:schemeClr val="dk1"/>
                  </a:solidFill>
                  <a:latin typeface="Roboto"/>
                  <a:ea typeface="Roboto"/>
                  <a:cs typeface="Khalid Art bold" pitchFamily="2" charset="-78"/>
                  <a:sym typeface="Roboto"/>
                </a:rPr>
                <a:t>والنفقات كل شهر </a:t>
              </a:r>
            </a:p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lang="ar-DZ" sz="1200" dirty="0">
                <a:solidFill>
                  <a:schemeClr val="dk1"/>
                </a:solidFill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7416375" y="3557488"/>
              <a:ext cx="680700" cy="680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7079925" y="1482688"/>
              <a:ext cx="1353600" cy="6252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الميزانية </a:t>
              </a:r>
              <a:r>
                <a:rPr lang="en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04</a:t>
              </a:r>
              <a:endParaRPr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80" name="Google Shape;480;p23"/>
          <p:cNvSpPr/>
          <p:nvPr/>
        </p:nvSpPr>
        <p:spPr>
          <a:xfrm>
            <a:off x="3681539" y="1197513"/>
            <a:ext cx="1780800" cy="1780800"/>
          </a:xfrm>
          <a:prstGeom prst="arc">
            <a:avLst>
              <a:gd name="adj1" fmla="val 10799969"/>
              <a:gd name="adj2" fmla="val 1822394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23"/>
          <p:cNvGrpSpPr/>
          <p:nvPr/>
        </p:nvGrpSpPr>
        <p:grpSpPr>
          <a:xfrm>
            <a:off x="2833544" y="1482688"/>
            <a:ext cx="1353600" cy="2985550"/>
            <a:chOff x="2833544" y="1482688"/>
            <a:chExt cx="1353600" cy="2985550"/>
          </a:xfrm>
        </p:grpSpPr>
        <p:sp>
          <p:nvSpPr>
            <p:cNvPr id="482" name="Google Shape;482;p23"/>
            <p:cNvSpPr/>
            <p:nvPr/>
          </p:nvSpPr>
          <p:spPr>
            <a:xfrm rot="10800000">
              <a:off x="2833544" y="1701338"/>
              <a:ext cx="1353600" cy="276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087494" y="3475025"/>
              <a:ext cx="845700" cy="845700"/>
            </a:xfrm>
            <a:prstGeom prst="ellipse">
              <a:avLst/>
            </a:pr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 txBox="1"/>
            <p:nvPr/>
          </p:nvSpPr>
          <p:spPr>
            <a:xfrm>
              <a:off x="2833544" y="2408913"/>
              <a:ext cx="1353600" cy="8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3169994" y="3557488"/>
              <a:ext cx="680700" cy="68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2833544" y="1482688"/>
              <a:ext cx="1353600" cy="6252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التكاليف </a:t>
              </a:r>
              <a:r>
                <a:rPr lang="en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02</a:t>
              </a:r>
              <a:endParaRPr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87" name="Google Shape;487;p23"/>
          <p:cNvSpPr/>
          <p:nvPr/>
        </p:nvSpPr>
        <p:spPr>
          <a:xfrm>
            <a:off x="1558348" y="1197513"/>
            <a:ext cx="1780800" cy="1780800"/>
          </a:xfrm>
          <a:prstGeom prst="arc">
            <a:avLst>
              <a:gd name="adj1" fmla="val 10799969"/>
              <a:gd name="adj2" fmla="val 1822394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5.الخطة المالية</a:t>
            </a:r>
            <a:endParaRPr dirty="0">
              <a:cs typeface="Khalid Art bold" pitchFamily="2" charset="-78"/>
            </a:endParaRPr>
          </a:p>
        </p:txBody>
      </p:sp>
      <p:grpSp>
        <p:nvGrpSpPr>
          <p:cNvPr id="489" name="Google Shape;489;p23"/>
          <p:cNvGrpSpPr/>
          <p:nvPr/>
        </p:nvGrpSpPr>
        <p:grpSpPr>
          <a:xfrm>
            <a:off x="710353" y="1482688"/>
            <a:ext cx="1409092" cy="2838037"/>
            <a:chOff x="710353" y="1482688"/>
            <a:chExt cx="1409092" cy="2838037"/>
          </a:xfrm>
        </p:grpSpPr>
        <p:sp>
          <p:nvSpPr>
            <p:cNvPr id="491" name="Google Shape;491;p23"/>
            <p:cNvSpPr/>
            <p:nvPr/>
          </p:nvSpPr>
          <p:spPr>
            <a:xfrm>
              <a:off x="710353" y="1482688"/>
              <a:ext cx="1353600" cy="625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المبيعات   </a:t>
              </a:r>
              <a:r>
                <a:rPr lang="en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01</a:t>
              </a:r>
              <a:r>
                <a:rPr lang="ar-DZ" sz="19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endParaRPr sz="1600" dirty="0">
                <a:solidFill>
                  <a:srgbClr val="FFFFFF"/>
                </a:solidFill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964303" y="3475025"/>
              <a:ext cx="845700" cy="845700"/>
            </a:xfrm>
            <a:prstGeom prst="ellipse">
              <a:avLst/>
            </a:pr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 txBox="1"/>
            <p:nvPr/>
          </p:nvSpPr>
          <p:spPr>
            <a:xfrm>
              <a:off x="765845" y="2429146"/>
              <a:ext cx="1353600" cy="8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DZ" sz="1200" dirty="0">
                  <a:solidFill>
                    <a:schemeClr val="dk1"/>
                  </a:solidFill>
                  <a:latin typeface="Roboto"/>
                  <a:ea typeface="Roboto"/>
                  <a:cs typeface="Khalid Art bold" pitchFamily="2" charset="-78"/>
                  <a:sym typeface="Roboto"/>
                </a:rPr>
                <a:t>تحديداجمالي المبيعات و الخدمات  نواتج الانشطةالحالية للسنة الحالية و المتوقعة 3 سنوات </a:t>
              </a: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046803" y="3557488"/>
              <a:ext cx="680700" cy="68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3"/>
          <p:cNvGrpSpPr/>
          <p:nvPr/>
        </p:nvGrpSpPr>
        <p:grpSpPr>
          <a:xfrm>
            <a:off x="1192797" y="3703098"/>
            <a:ext cx="388712" cy="389587"/>
            <a:chOff x="2280029" y="1970604"/>
            <a:chExt cx="353631" cy="354395"/>
          </a:xfrm>
        </p:grpSpPr>
        <p:sp>
          <p:nvSpPr>
            <p:cNvPr id="496" name="Google Shape;496;p23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3"/>
          <p:cNvGrpSpPr/>
          <p:nvPr/>
        </p:nvGrpSpPr>
        <p:grpSpPr>
          <a:xfrm>
            <a:off x="3299936" y="3700750"/>
            <a:ext cx="420816" cy="394185"/>
            <a:chOff x="2753373" y="2902523"/>
            <a:chExt cx="347552" cy="325557"/>
          </a:xfrm>
        </p:grpSpPr>
        <p:sp>
          <p:nvSpPr>
            <p:cNvPr id="501" name="Google Shape;501;p23"/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5451057" y="3727073"/>
            <a:ext cx="364955" cy="341649"/>
            <a:chOff x="6577238" y="2457221"/>
            <a:chExt cx="332019" cy="310788"/>
          </a:xfrm>
        </p:grpSpPr>
        <p:sp>
          <p:nvSpPr>
            <p:cNvPr id="508" name="Google Shape;508;p23"/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3"/>
          <p:cNvSpPr/>
          <p:nvPr/>
        </p:nvSpPr>
        <p:spPr>
          <a:xfrm>
            <a:off x="7561953" y="3719701"/>
            <a:ext cx="389544" cy="356268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2A2FE-2967-0316-D116-E624B3275D71}"/>
              </a:ext>
            </a:extLst>
          </p:cNvPr>
          <p:cNvSpPr txBox="1"/>
          <p:nvPr/>
        </p:nvSpPr>
        <p:spPr>
          <a:xfrm>
            <a:off x="2767269" y="2232032"/>
            <a:ext cx="1446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sz="1200" dirty="0">
                <a:solidFill>
                  <a:schemeClr val="dk1"/>
                </a:solidFill>
                <a:latin typeface="Roboto"/>
                <a:ea typeface="Roboto"/>
                <a:cs typeface="Khalid Art bold" pitchFamily="2" charset="-78"/>
                <a:sym typeface="Roboto"/>
              </a:rPr>
              <a:t>تحديد اجمالي التكاليف الاستثمارات المطلوبة و مصادر التموين و التمويلو طرق استرداد الاموال الديون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%25D8%25A7%25D9%2584%25D9%2585%25D9%258A%25D8%25B2%25D8%25A7%25D9%2586%25D9%258A%25D8%25A9%2B%25D8%25A7%25D9%2584%25D8%25B9%25D9%2585%25D9%2588%25D9%2585%25D9%258A%25D8%25A9%2B%25D8%25A3%25D9%2588%2B%25D9%2582%25D8%25A7%25D8%25A6%25D9%2585%25D8%25A9%2B%25D8%25A7%25D9%2584%25D9%2585%25D8%25B1%25D9%2583%25D8%25B2%2B%25D8%25A7%25D9%2584%25D9%2585%25D8%25A7%25D9%2584%25D9%258A">
            <a:extLst>
              <a:ext uri="{FF2B5EF4-FFF2-40B4-BE49-F238E27FC236}">
                <a16:creationId xmlns:a16="http://schemas.microsoft.com/office/drawing/2014/main" id="{DCB8EF09-EC38-F9B4-1171-C8D89E01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75" y="1017850"/>
            <a:ext cx="3618691" cy="34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%25D9%2582%25D8%25A7%25D8%25A6%25D9%2585%25D8%25A9%2B%25D8%25A7%25D9%2584%25D8%25AF%25D8%25AE%25D9%2584">
            <a:extLst>
              <a:ext uri="{FF2B5EF4-FFF2-40B4-BE49-F238E27FC236}">
                <a16:creationId xmlns:a16="http://schemas.microsoft.com/office/drawing/2014/main" id="{B1F851B4-4A30-927A-21D8-E485F2D6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0" y="1017850"/>
            <a:ext cx="3618691" cy="34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88;p23">
            <a:extLst>
              <a:ext uri="{FF2B5EF4-FFF2-40B4-BE49-F238E27FC236}">
                <a16:creationId xmlns:a16="http://schemas.microsoft.com/office/drawing/2014/main" id="{8DDDF875-B1B4-6013-CBE7-A0326147B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50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5.الخطة المالية(</a:t>
            </a:r>
            <a:r>
              <a:rPr lang="ar-DZ" sz="2400" dirty="0">
                <a:cs typeface="Khalid Art bold" pitchFamily="2" charset="-78"/>
              </a:rPr>
              <a:t>القوائم المالية</a:t>
            </a:r>
            <a:r>
              <a:rPr lang="ar-DZ" dirty="0">
                <a:cs typeface="Khalid Art bold" pitchFamily="2" charset="-78"/>
              </a:rPr>
              <a:t>)</a:t>
            </a:r>
            <a:endParaRPr dirty="0">
              <a:cs typeface="Khalid Art bold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BE72C-FB81-0842-A6F8-AC2991E842B4}"/>
              </a:ext>
            </a:extLst>
          </p:cNvPr>
          <p:cNvSpPr txBox="1"/>
          <p:nvPr/>
        </p:nvSpPr>
        <p:spPr>
          <a:xfrm>
            <a:off x="2391049" y="4486969"/>
            <a:ext cx="5092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dirty="0">
                <a:solidFill>
                  <a:srgbClr val="0070C0"/>
                </a:solidFill>
              </a:rPr>
              <a:t>ttp://termsconcepts.blogspot.com/2019/02/financial-analysis.html</a:t>
            </a:r>
          </a:p>
        </p:txBody>
      </p:sp>
    </p:spTree>
    <p:extLst>
      <p:ext uri="{BB962C8B-B14F-4D97-AF65-F5344CB8AC3E}">
        <p14:creationId xmlns:p14="http://schemas.microsoft.com/office/powerpoint/2010/main" val="329022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8;p23">
            <a:extLst>
              <a:ext uri="{FF2B5EF4-FFF2-40B4-BE49-F238E27FC236}">
                <a16:creationId xmlns:a16="http://schemas.microsoft.com/office/drawing/2014/main" id="{8DDDF875-B1B4-6013-CBE7-A0326147B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50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5.الخطة المالية(</a:t>
            </a:r>
            <a:r>
              <a:rPr lang="ar-DZ" sz="2400" dirty="0">
                <a:cs typeface="Khalid Art bold" pitchFamily="2" charset="-78"/>
              </a:rPr>
              <a:t>القوائم المالية</a:t>
            </a:r>
            <a:r>
              <a:rPr lang="ar-DZ" dirty="0">
                <a:cs typeface="Khalid Art bold" pitchFamily="2" charset="-78"/>
              </a:rPr>
              <a:t>)</a:t>
            </a:r>
            <a:endParaRPr dirty="0">
              <a:cs typeface="Khalid Art bold" pitchFamily="2" charset="-78"/>
            </a:endParaRPr>
          </a:p>
        </p:txBody>
      </p:sp>
      <p:pic>
        <p:nvPicPr>
          <p:cNvPr id="4098" name="Picture 2" descr="%25D9%2582%25D8%25A7%25D8%25A6%25D9%2585%25D8%25A9%2B%25D8%25A7%25D9%2584%25D9%2585%25D8%25B1%25D9%2583%25D8%25B2%2B%25D8%25A7%25D9%2584%25D9%2585%25D8%25A7%25D9%2584%25D9%258A">
            <a:extLst>
              <a:ext uri="{FF2B5EF4-FFF2-40B4-BE49-F238E27FC236}">
                <a16:creationId xmlns:a16="http://schemas.microsoft.com/office/drawing/2014/main" id="{2E52977C-4646-458E-93F7-0E0CBD9E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11" y="1054025"/>
            <a:ext cx="3991239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%25D9%2582%25D8%25A7%25D8%25A6%25D9%2585%25D8%25A9%2B%25D8%25A7%25D9%2584%25D8%25AF%25D8%25AE%25D9%2584%2B1">
            <a:extLst>
              <a:ext uri="{FF2B5EF4-FFF2-40B4-BE49-F238E27FC236}">
                <a16:creationId xmlns:a16="http://schemas.microsoft.com/office/drawing/2014/main" id="{F24D3EDC-E215-5445-B761-F0B80054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1054025"/>
            <a:ext cx="3616145" cy="35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95B34-D679-E8AD-1A30-F9AB79CD6FBA}"/>
              </a:ext>
            </a:extLst>
          </p:cNvPr>
          <p:cNvSpPr txBox="1"/>
          <p:nvPr/>
        </p:nvSpPr>
        <p:spPr>
          <a:xfrm>
            <a:off x="2400574" y="4573417"/>
            <a:ext cx="5092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dirty="0">
                <a:solidFill>
                  <a:srgbClr val="0070C0"/>
                </a:solidFill>
              </a:rPr>
              <a:t>ttp://termsconcepts.blogspot.com/2019/02/financial-analysis.html</a:t>
            </a:r>
          </a:p>
        </p:txBody>
      </p:sp>
    </p:spTree>
    <p:extLst>
      <p:ext uri="{BB962C8B-B14F-4D97-AF65-F5344CB8AC3E}">
        <p14:creationId xmlns:p14="http://schemas.microsoft.com/office/powerpoint/2010/main" val="76923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31"/>
          <p:cNvGrpSpPr/>
          <p:nvPr/>
        </p:nvGrpSpPr>
        <p:grpSpPr>
          <a:xfrm>
            <a:off x="3087525" y="2759265"/>
            <a:ext cx="2001552" cy="1363974"/>
            <a:chOff x="3087525" y="2759265"/>
            <a:chExt cx="2001552" cy="1363974"/>
          </a:xfrm>
        </p:grpSpPr>
        <p:sp>
          <p:nvSpPr>
            <p:cNvPr id="874" name="Google Shape;874;p31"/>
            <p:cNvSpPr/>
            <p:nvPr/>
          </p:nvSpPr>
          <p:spPr>
            <a:xfrm>
              <a:off x="3087525" y="2759265"/>
              <a:ext cx="2001552" cy="1363974"/>
            </a:xfrm>
            <a:custGeom>
              <a:avLst/>
              <a:gdLst/>
              <a:ahLst/>
              <a:cxnLst/>
              <a:rect l="l" t="t" r="r" b="b"/>
              <a:pathLst>
                <a:path w="87797" h="59830" extrusionOk="0">
                  <a:moveTo>
                    <a:pt x="65127" y="0"/>
                  </a:moveTo>
                  <a:lnTo>
                    <a:pt x="65127" y="22682"/>
                  </a:lnTo>
                  <a:lnTo>
                    <a:pt x="18574" y="22682"/>
                  </a:lnTo>
                  <a:cubicBezTo>
                    <a:pt x="8311" y="22682"/>
                    <a:pt x="0" y="30992"/>
                    <a:pt x="0" y="41256"/>
                  </a:cubicBezTo>
                  <a:cubicBezTo>
                    <a:pt x="0" y="51519"/>
                    <a:pt x="8311" y="59829"/>
                    <a:pt x="18574" y="59829"/>
                  </a:cubicBezTo>
                  <a:lnTo>
                    <a:pt x="62734" y="59829"/>
                  </a:lnTo>
                  <a:cubicBezTo>
                    <a:pt x="76581" y="59829"/>
                    <a:pt x="87797" y="48614"/>
                    <a:pt x="87797" y="34779"/>
                  </a:cubicBezTo>
                  <a:lnTo>
                    <a:pt x="87797" y="0"/>
                  </a:lnTo>
                  <a:close/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30134" y="3334709"/>
              <a:ext cx="435113" cy="736701"/>
            </a:xfrm>
            <a:custGeom>
              <a:avLst/>
              <a:gdLst/>
              <a:ahLst/>
              <a:cxnLst/>
              <a:rect l="l" t="t" r="r" b="b"/>
              <a:pathLst>
                <a:path w="19086" h="32315" extrusionOk="0">
                  <a:moveTo>
                    <a:pt x="16669" y="1"/>
                  </a:moveTo>
                  <a:cubicBezTo>
                    <a:pt x="7847" y="1"/>
                    <a:pt x="417" y="6954"/>
                    <a:pt x="215" y="15776"/>
                  </a:cubicBezTo>
                  <a:cubicBezTo>
                    <a:pt x="0" y="24861"/>
                    <a:pt x="7323" y="32314"/>
                    <a:pt x="16372" y="32314"/>
                  </a:cubicBezTo>
                  <a:lnTo>
                    <a:pt x="16669" y="32314"/>
                  </a:lnTo>
                  <a:cubicBezTo>
                    <a:pt x="18003" y="32314"/>
                    <a:pt x="19086" y="31243"/>
                    <a:pt x="19086" y="29909"/>
                  </a:cubicBezTo>
                  <a:lnTo>
                    <a:pt x="19086" y="2418"/>
                  </a:lnTo>
                  <a:cubicBezTo>
                    <a:pt x="19086" y="1084"/>
                    <a:pt x="18003" y="1"/>
                    <a:pt x="16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 txBox="1"/>
            <p:nvPr/>
          </p:nvSpPr>
          <p:spPr>
            <a:xfrm>
              <a:off x="3683250" y="3506625"/>
              <a:ext cx="112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MVP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77" name="Google Shape;877;p31"/>
          <p:cNvGrpSpPr/>
          <p:nvPr/>
        </p:nvGrpSpPr>
        <p:grpSpPr>
          <a:xfrm>
            <a:off x="4054660" y="1390131"/>
            <a:ext cx="2001826" cy="1363974"/>
            <a:chOff x="4054660" y="1390131"/>
            <a:chExt cx="2001826" cy="1363974"/>
          </a:xfrm>
        </p:grpSpPr>
        <p:sp>
          <p:nvSpPr>
            <p:cNvPr id="878" name="Google Shape;878;p31"/>
            <p:cNvSpPr/>
            <p:nvPr/>
          </p:nvSpPr>
          <p:spPr>
            <a:xfrm>
              <a:off x="4054660" y="1390131"/>
              <a:ext cx="2001826" cy="1363974"/>
            </a:xfrm>
            <a:custGeom>
              <a:avLst/>
              <a:gdLst/>
              <a:ahLst/>
              <a:cxnLst/>
              <a:rect l="l" t="t" r="r" b="b"/>
              <a:pathLst>
                <a:path w="87809" h="59830" extrusionOk="0">
                  <a:moveTo>
                    <a:pt x="25063" y="0"/>
                  </a:moveTo>
                  <a:cubicBezTo>
                    <a:pt x="11228" y="0"/>
                    <a:pt x="0" y="11216"/>
                    <a:pt x="0" y="25063"/>
                  </a:cubicBezTo>
                  <a:lnTo>
                    <a:pt x="0" y="59829"/>
                  </a:lnTo>
                  <a:lnTo>
                    <a:pt x="22682" y="59829"/>
                  </a:lnTo>
                  <a:lnTo>
                    <a:pt x="22682" y="37160"/>
                  </a:lnTo>
                  <a:lnTo>
                    <a:pt x="69223" y="37160"/>
                  </a:lnTo>
                  <a:cubicBezTo>
                    <a:pt x="79486" y="37160"/>
                    <a:pt x="87809" y="28837"/>
                    <a:pt x="87809" y="18574"/>
                  </a:cubicBezTo>
                  <a:cubicBezTo>
                    <a:pt x="87809" y="8323"/>
                    <a:pt x="79486" y="0"/>
                    <a:pt x="69223" y="0"/>
                  </a:cubicBezTo>
                  <a:close/>
                </a:path>
              </a:pathLst>
            </a:custGeom>
            <a:solidFill>
              <a:schemeClr val="accent2"/>
            </a:solidFill>
            <a:ln w="7450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5570906" y="1445234"/>
              <a:ext cx="435113" cy="736952"/>
            </a:xfrm>
            <a:custGeom>
              <a:avLst/>
              <a:gdLst/>
              <a:ahLst/>
              <a:cxnLst/>
              <a:rect l="l" t="t" r="r" b="b"/>
              <a:pathLst>
                <a:path w="19086" h="32326" extrusionOk="0">
                  <a:moveTo>
                    <a:pt x="2417" y="0"/>
                  </a:moveTo>
                  <a:cubicBezTo>
                    <a:pt x="1084" y="0"/>
                    <a:pt x="0" y="1084"/>
                    <a:pt x="0" y="2417"/>
                  </a:cubicBezTo>
                  <a:lnTo>
                    <a:pt x="0" y="29909"/>
                  </a:lnTo>
                  <a:cubicBezTo>
                    <a:pt x="0" y="31242"/>
                    <a:pt x="1084" y="32326"/>
                    <a:pt x="2417" y="32326"/>
                  </a:cubicBezTo>
                  <a:lnTo>
                    <a:pt x="2715" y="32326"/>
                  </a:lnTo>
                  <a:cubicBezTo>
                    <a:pt x="11752" y="32326"/>
                    <a:pt x="19086" y="24861"/>
                    <a:pt x="18872" y="15776"/>
                  </a:cubicBezTo>
                  <a:cubicBezTo>
                    <a:pt x="18658" y="6954"/>
                    <a:pt x="11240" y="0"/>
                    <a:pt x="2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 txBox="1"/>
            <p:nvPr/>
          </p:nvSpPr>
          <p:spPr>
            <a:xfrm>
              <a:off x="4304275" y="1617300"/>
              <a:ext cx="112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PROTO 2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1" name="Google Shape;881;p31"/>
          <p:cNvGrpSpPr/>
          <p:nvPr/>
        </p:nvGrpSpPr>
        <p:grpSpPr>
          <a:xfrm>
            <a:off x="3181875" y="1274500"/>
            <a:ext cx="1387969" cy="2001826"/>
            <a:chOff x="3181875" y="1274500"/>
            <a:chExt cx="1387969" cy="2001826"/>
          </a:xfrm>
        </p:grpSpPr>
        <p:sp>
          <p:nvSpPr>
            <p:cNvPr id="882" name="Google Shape;882;p31"/>
            <p:cNvSpPr/>
            <p:nvPr/>
          </p:nvSpPr>
          <p:spPr>
            <a:xfrm>
              <a:off x="3205869" y="1274500"/>
              <a:ext cx="1363974" cy="2001826"/>
            </a:xfrm>
            <a:custGeom>
              <a:avLst/>
              <a:gdLst/>
              <a:ahLst/>
              <a:cxnLst/>
              <a:rect l="l" t="t" r="r" b="b"/>
              <a:pathLst>
                <a:path w="59830" h="87809" extrusionOk="0">
                  <a:moveTo>
                    <a:pt x="18586" y="0"/>
                  </a:moveTo>
                  <a:cubicBezTo>
                    <a:pt x="8323" y="0"/>
                    <a:pt x="0" y="8323"/>
                    <a:pt x="0" y="18586"/>
                  </a:cubicBezTo>
                  <a:lnTo>
                    <a:pt x="0" y="62746"/>
                  </a:lnTo>
                  <a:cubicBezTo>
                    <a:pt x="0" y="76581"/>
                    <a:pt x="11228" y="87809"/>
                    <a:pt x="25063" y="87809"/>
                  </a:cubicBezTo>
                  <a:lnTo>
                    <a:pt x="59829" y="87809"/>
                  </a:lnTo>
                  <a:lnTo>
                    <a:pt x="59829" y="65127"/>
                  </a:lnTo>
                  <a:lnTo>
                    <a:pt x="37160" y="65127"/>
                  </a:lnTo>
                  <a:lnTo>
                    <a:pt x="37160" y="18586"/>
                  </a:lnTo>
                  <a:cubicBezTo>
                    <a:pt x="37160" y="8323"/>
                    <a:pt x="28849" y="0"/>
                    <a:pt x="18586" y="0"/>
                  </a:cubicBezTo>
                  <a:close/>
                </a:path>
              </a:pathLst>
            </a:custGeom>
            <a:solidFill>
              <a:schemeClr val="accent1"/>
            </a:solidFill>
            <a:ln w="7450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3260698" y="1328144"/>
              <a:ext cx="736678" cy="430348"/>
            </a:xfrm>
            <a:custGeom>
              <a:avLst/>
              <a:gdLst/>
              <a:ahLst/>
              <a:cxnLst/>
              <a:rect l="l" t="t" r="r" b="b"/>
              <a:pathLst>
                <a:path w="32314" h="18877" extrusionOk="0">
                  <a:moveTo>
                    <a:pt x="16162" y="0"/>
                  </a:moveTo>
                  <a:cubicBezTo>
                    <a:pt x="7254" y="0"/>
                    <a:pt x="0" y="7254"/>
                    <a:pt x="0" y="16162"/>
                  </a:cubicBezTo>
                  <a:lnTo>
                    <a:pt x="0" y="16459"/>
                  </a:lnTo>
                  <a:cubicBezTo>
                    <a:pt x="0" y="17793"/>
                    <a:pt x="1084" y="18876"/>
                    <a:pt x="2417" y="18876"/>
                  </a:cubicBezTo>
                  <a:lnTo>
                    <a:pt x="29897" y="18876"/>
                  </a:lnTo>
                  <a:cubicBezTo>
                    <a:pt x="31230" y="18876"/>
                    <a:pt x="32314" y="17793"/>
                    <a:pt x="32314" y="16459"/>
                  </a:cubicBezTo>
                  <a:cubicBezTo>
                    <a:pt x="32314" y="7637"/>
                    <a:pt x="25373" y="219"/>
                    <a:pt x="16550" y="5"/>
                  </a:cubicBezTo>
                  <a:cubicBezTo>
                    <a:pt x="16420" y="2"/>
                    <a:pt x="16291" y="0"/>
                    <a:pt x="16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 txBox="1"/>
            <p:nvPr/>
          </p:nvSpPr>
          <p:spPr>
            <a:xfrm>
              <a:off x="3181875" y="2215700"/>
              <a:ext cx="8943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PROTO 1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4573906" y="2237282"/>
            <a:ext cx="1386594" cy="2001575"/>
            <a:chOff x="4573906" y="2237282"/>
            <a:chExt cx="1386594" cy="2001575"/>
          </a:xfrm>
        </p:grpSpPr>
        <p:sp>
          <p:nvSpPr>
            <p:cNvPr id="886" name="Google Shape;886;p31"/>
            <p:cNvSpPr/>
            <p:nvPr/>
          </p:nvSpPr>
          <p:spPr>
            <a:xfrm>
              <a:off x="4573906" y="2237282"/>
              <a:ext cx="1363974" cy="2001575"/>
            </a:xfrm>
            <a:custGeom>
              <a:avLst/>
              <a:gdLst/>
              <a:ahLst/>
              <a:cxnLst/>
              <a:rect l="l" t="t" r="r" b="b"/>
              <a:pathLst>
                <a:path w="59830" h="87798" extrusionOk="0">
                  <a:moveTo>
                    <a:pt x="1" y="1"/>
                  </a:moveTo>
                  <a:lnTo>
                    <a:pt x="1" y="22670"/>
                  </a:lnTo>
                  <a:lnTo>
                    <a:pt x="22670" y="22670"/>
                  </a:lnTo>
                  <a:lnTo>
                    <a:pt x="22670" y="69224"/>
                  </a:lnTo>
                  <a:cubicBezTo>
                    <a:pt x="22670" y="79487"/>
                    <a:pt x="30993" y="87797"/>
                    <a:pt x="41244" y="87797"/>
                  </a:cubicBezTo>
                  <a:cubicBezTo>
                    <a:pt x="51507" y="87797"/>
                    <a:pt x="59830" y="79487"/>
                    <a:pt x="59830" y="69224"/>
                  </a:cubicBezTo>
                  <a:lnTo>
                    <a:pt x="59830" y="25051"/>
                  </a:lnTo>
                  <a:cubicBezTo>
                    <a:pt x="59830" y="11216"/>
                    <a:pt x="48614" y="1"/>
                    <a:pt x="34767" y="1"/>
                  </a:cubicBezTo>
                  <a:close/>
                </a:path>
              </a:pathLst>
            </a:custGeom>
            <a:solidFill>
              <a:schemeClr val="accent3"/>
            </a:solidFill>
            <a:ln w="74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5145017" y="3748105"/>
              <a:ext cx="736678" cy="430348"/>
            </a:xfrm>
            <a:custGeom>
              <a:avLst/>
              <a:gdLst/>
              <a:ahLst/>
              <a:cxnLst/>
              <a:rect l="l" t="t" r="r" b="b"/>
              <a:pathLst>
                <a:path w="32314" h="18877" extrusionOk="0">
                  <a:moveTo>
                    <a:pt x="2417" y="1"/>
                  </a:moveTo>
                  <a:cubicBezTo>
                    <a:pt x="1084" y="1"/>
                    <a:pt x="1" y="1084"/>
                    <a:pt x="1" y="2418"/>
                  </a:cubicBezTo>
                  <a:lnTo>
                    <a:pt x="1" y="2727"/>
                  </a:lnTo>
                  <a:cubicBezTo>
                    <a:pt x="1" y="11635"/>
                    <a:pt x="7254" y="18877"/>
                    <a:pt x="16162" y="18877"/>
                  </a:cubicBezTo>
                  <a:cubicBezTo>
                    <a:pt x="16291" y="18877"/>
                    <a:pt x="16420" y="18875"/>
                    <a:pt x="16550" y="18872"/>
                  </a:cubicBezTo>
                  <a:cubicBezTo>
                    <a:pt x="25373" y="18670"/>
                    <a:pt x="32314" y="11240"/>
                    <a:pt x="32314" y="2418"/>
                  </a:cubicBezTo>
                  <a:cubicBezTo>
                    <a:pt x="32314" y="1084"/>
                    <a:pt x="31243" y="1"/>
                    <a:pt x="29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 txBox="1"/>
            <p:nvPr/>
          </p:nvSpPr>
          <p:spPr>
            <a:xfrm>
              <a:off x="5066200" y="2906600"/>
              <a:ext cx="8943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PROTO3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889" name="Google Shape;889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solidFill>
                  <a:srgbClr val="000000"/>
                </a:solidFill>
                <a:cs typeface="Khalid Art bold" pitchFamily="2" charset="-78"/>
              </a:rPr>
              <a:t>6.النموذج الأولي</a:t>
            </a:r>
            <a:r>
              <a:rPr lang="fr-FR" dirty="0">
                <a:solidFill>
                  <a:srgbClr val="000000"/>
                </a:solidFill>
                <a:cs typeface="Khalid Art bold" pitchFamily="2" charset="-78"/>
              </a:rPr>
              <a:t>PROTOTYPE</a:t>
            </a:r>
            <a:r>
              <a:rPr lang="ar-DZ" dirty="0">
                <a:solidFill>
                  <a:srgbClr val="000000"/>
                </a:solidFill>
                <a:cs typeface="Khalid Art bold" pitchFamily="2" charset="-78"/>
              </a:rPr>
              <a:t> او المنتج الأدنى </a:t>
            </a:r>
            <a:r>
              <a:rPr lang="fr-FR" dirty="0">
                <a:solidFill>
                  <a:srgbClr val="000000"/>
                </a:solidFill>
                <a:cs typeface="Khalid Art bold" pitchFamily="2" charset="-78"/>
              </a:rPr>
              <a:t>MVP</a:t>
            </a:r>
            <a:endParaRPr dirty="0">
              <a:solidFill>
                <a:srgbClr val="000000"/>
              </a:solidFill>
              <a:cs typeface="Khalid Art bold" pitchFamily="2" charset="-78"/>
            </a:endParaRPr>
          </a:p>
        </p:txBody>
      </p:sp>
      <p:sp>
        <p:nvSpPr>
          <p:cNvPr id="890" name="Google Shape;890;p31"/>
          <p:cNvSpPr/>
          <p:nvPr/>
        </p:nvSpPr>
        <p:spPr>
          <a:xfrm>
            <a:off x="4048413" y="2230785"/>
            <a:ext cx="1046656" cy="1046656"/>
          </a:xfrm>
          <a:custGeom>
            <a:avLst/>
            <a:gdLst/>
            <a:ahLst/>
            <a:cxnLst/>
            <a:rect l="l" t="t" r="r" b="b"/>
            <a:pathLst>
              <a:path w="45911" h="45911" extrusionOk="0">
                <a:moveTo>
                  <a:pt x="22956" y="0"/>
                </a:moveTo>
                <a:cubicBezTo>
                  <a:pt x="10275" y="0"/>
                  <a:pt x="0" y="10275"/>
                  <a:pt x="0" y="22955"/>
                </a:cubicBezTo>
                <a:cubicBezTo>
                  <a:pt x="0" y="35635"/>
                  <a:pt x="10275" y="45910"/>
                  <a:pt x="22956" y="45910"/>
                </a:cubicBezTo>
                <a:cubicBezTo>
                  <a:pt x="35624" y="45910"/>
                  <a:pt x="45911" y="35635"/>
                  <a:pt x="45911" y="22955"/>
                </a:cubicBezTo>
                <a:cubicBezTo>
                  <a:pt x="45911" y="10275"/>
                  <a:pt x="35624" y="0"/>
                  <a:pt x="22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2023</a:t>
            </a:r>
            <a:endParaRPr/>
          </a:p>
        </p:txBody>
      </p:sp>
      <p:grpSp>
        <p:nvGrpSpPr>
          <p:cNvPr id="891" name="Google Shape;891;p31"/>
          <p:cNvGrpSpPr/>
          <p:nvPr/>
        </p:nvGrpSpPr>
        <p:grpSpPr>
          <a:xfrm>
            <a:off x="3471784" y="1392938"/>
            <a:ext cx="314519" cy="300771"/>
            <a:chOff x="5045500" y="842250"/>
            <a:chExt cx="503875" cy="481850"/>
          </a:xfrm>
        </p:grpSpPr>
        <p:sp>
          <p:nvSpPr>
            <p:cNvPr id="892" name="Google Shape;892;p31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94" name="Google Shape;894;p31"/>
          <p:cNvGrpSpPr/>
          <p:nvPr/>
        </p:nvGrpSpPr>
        <p:grpSpPr>
          <a:xfrm>
            <a:off x="3205874" y="3552670"/>
            <a:ext cx="300849" cy="300755"/>
            <a:chOff x="5642475" y="1435075"/>
            <a:chExt cx="481975" cy="481825"/>
          </a:xfrm>
        </p:grpSpPr>
        <p:sp>
          <p:nvSpPr>
            <p:cNvPr id="895" name="Google Shape;895;p31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98" name="Google Shape;898;p31"/>
          <p:cNvGrpSpPr/>
          <p:nvPr/>
        </p:nvGrpSpPr>
        <p:grpSpPr>
          <a:xfrm>
            <a:off x="5362393" y="3812890"/>
            <a:ext cx="301926" cy="300771"/>
            <a:chOff x="898875" y="4399275"/>
            <a:chExt cx="483700" cy="481850"/>
          </a:xfrm>
        </p:grpSpPr>
        <p:sp>
          <p:nvSpPr>
            <p:cNvPr id="899" name="Google Shape;899;p31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07" name="Google Shape;907;p31"/>
          <p:cNvGrpSpPr/>
          <p:nvPr/>
        </p:nvGrpSpPr>
        <p:grpSpPr>
          <a:xfrm>
            <a:off x="5664322" y="1663315"/>
            <a:ext cx="243844" cy="300771"/>
            <a:chOff x="3330525" y="4399275"/>
            <a:chExt cx="390650" cy="481850"/>
          </a:xfrm>
        </p:grpSpPr>
        <p:sp>
          <p:nvSpPr>
            <p:cNvPr id="908" name="Google Shape;908;p31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15" name="Google Shape;915;p31"/>
          <p:cNvGrpSpPr/>
          <p:nvPr/>
        </p:nvGrpSpPr>
        <p:grpSpPr>
          <a:xfrm>
            <a:off x="6168213" y="3231914"/>
            <a:ext cx="2265000" cy="881743"/>
            <a:chOff x="6421788" y="2310281"/>
            <a:chExt cx="2265000" cy="881743"/>
          </a:xfrm>
        </p:grpSpPr>
        <p:sp>
          <p:nvSpPr>
            <p:cNvPr id="916" name="Google Shape;916;p31"/>
            <p:cNvSpPr txBox="1"/>
            <p:nvPr/>
          </p:nvSpPr>
          <p:spPr>
            <a:xfrm>
              <a:off x="6421788" y="2310281"/>
              <a:ext cx="226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نموذج اولي عالي الدقة 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917" name="Google Shape;917;p31"/>
            <p:cNvSpPr txBox="1"/>
            <p:nvPr/>
          </p:nvSpPr>
          <p:spPr>
            <a:xfrm>
              <a:off x="6421788" y="2657124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نموذج اولي بعد اخر تعديل جاهز للطرح في السوق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918" name="Google Shape;918;p31"/>
          <p:cNvGrpSpPr/>
          <p:nvPr/>
        </p:nvGrpSpPr>
        <p:grpSpPr>
          <a:xfrm>
            <a:off x="6168213" y="1392952"/>
            <a:ext cx="2265000" cy="881738"/>
            <a:chOff x="6421788" y="1043938"/>
            <a:chExt cx="2265000" cy="881738"/>
          </a:xfrm>
        </p:grpSpPr>
        <p:sp>
          <p:nvSpPr>
            <p:cNvPr id="919" name="Google Shape;919;p31"/>
            <p:cNvSpPr txBox="1"/>
            <p:nvPr/>
          </p:nvSpPr>
          <p:spPr>
            <a:xfrm>
              <a:off x="6421788" y="1390775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نموذج أولي بعد اول تحسين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920" name="Google Shape;920;p31"/>
            <p:cNvSpPr txBox="1"/>
            <p:nvPr/>
          </p:nvSpPr>
          <p:spPr>
            <a:xfrm>
              <a:off x="6421788" y="1043938"/>
              <a:ext cx="226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نموذج أولي متوسط الدقة </a:t>
              </a:r>
              <a:endParaRPr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</p:grpSp>
      <p:grpSp>
        <p:nvGrpSpPr>
          <p:cNvPr id="921" name="Google Shape;921;p31"/>
          <p:cNvGrpSpPr/>
          <p:nvPr/>
        </p:nvGrpSpPr>
        <p:grpSpPr>
          <a:xfrm>
            <a:off x="710263" y="3231917"/>
            <a:ext cx="2265000" cy="881736"/>
            <a:chOff x="457188" y="2943441"/>
            <a:chExt cx="2265000" cy="881736"/>
          </a:xfrm>
        </p:grpSpPr>
        <p:sp>
          <p:nvSpPr>
            <p:cNvPr id="922" name="Google Shape;922;p31"/>
            <p:cNvSpPr txBox="1"/>
            <p:nvPr/>
          </p:nvSpPr>
          <p:spPr>
            <a:xfrm>
              <a:off x="457188" y="2943441"/>
              <a:ext cx="226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MVP</a:t>
              </a:r>
              <a:r>
                <a:rPr lang="ar-DZ" sz="1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 المنتج الأدنى</a:t>
              </a:r>
              <a:endParaRPr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923" name="Google Shape;923;p31"/>
            <p:cNvSpPr txBox="1"/>
            <p:nvPr/>
          </p:nvSpPr>
          <p:spPr>
            <a:xfrm>
              <a:off x="457188" y="3290276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المنتج باقل مواصفات و ادنى تكلفة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924" name="Google Shape;924;p31"/>
          <p:cNvGrpSpPr/>
          <p:nvPr/>
        </p:nvGrpSpPr>
        <p:grpSpPr>
          <a:xfrm>
            <a:off x="710263" y="1392952"/>
            <a:ext cx="2265000" cy="881738"/>
            <a:chOff x="457188" y="1677367"/>
            <a:chExt cx="2265000" cy="881738"/>
          </a:xfrm>
        </p:grpSpPr>
        <p:sp>
          <p:nvSpPr>
            <p:cNvPr id="925" name="Google Shape;925;p31"/>
            <p:cNvSpPr txBox="1"/>
            <p:nvPr/>
          </p:nvSpPr>
          <p:spPr>
            <a:xfrm>
              <a:off x="457188" y="1677367"/>
              <a:ext cx="2264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نموذج منخفض </a:t>
              </a:r>
              <a:r>
                <a:rPr lang="fr-FR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SKETCH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926" name="Google Shape;926;p31"/>
            <p:cNvSpPr txBox="1"/>
            <p:nvPr/>
          </p:nvSpPr>
          <p:spPr>
            <a:xfrm>
              <a:off x="457188" y="2024205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تصوير النموذج بالرسومات عبر القصص المصورة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3"/>
          <p:cNvSpPr/>
          <p:nvPr/>
        </p:nvSpPr>
        <p:spPr>
          <a:xfrm>
            <a:off x="1583157" y="2367625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43"/>
          <p:cNvSpPr/>
          <p:nvPr/>
        </p:nvSpPr>
        <p:spPr>
          <a:xfrm>
            <a:off x="3150127" y="2005425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3"/>
          <p:cNvSpPr/>
          <p:nvPr/>
        </p:nvSpPr>
        <p:spPr>
          <a:xfrm>
            <a:off x="4717106" y="1643225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3"/>
          <p:cNvSpPr/>
          <p:nvPr/>
        </p:nvSpPr>
        <p:spPr>
          <a:xfrm>
            <a:off x="6284093" y="1281025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محتوى البطاقة الفنية للمشروع </a:t>
            </a:r>
            <a:endParaRPr dirty="0">
              <a:cs typeface="Khalid Art bold" pitchFamily="2" charset="-78"/>
            </a:endParaRPr>
          </a:p>
        </p:txBody>
      </p:sp>
      <p:grpSp>
        <p:nvGrpSpPr>
          <p:cNvPr id="1465" name="Google Shape;1465;p43"/>
          <p:cNvGrpSpPr/>
          <p:nvPr/>
        </p:nvGrpSpPr>
        <p:grpSpPr>
          <a:xfrm>
            <a:off x="676550" y="3145300"/>
            <a:ext cx="1489325" cy="1243400"/>
            <a:chOff x="676550" y="3145300"/>
            <a:chExt cx="1489325" cy="1243400"/>
          </a:xfrm>
        </p:grpSpPr>
        <p:cxnSp>
          <p:nvCxnSpPr>
            <p:cNvPr id="1466" name="Google Shape;1466;p43"/>
            <p:cNvCxnSpPr/>
            <p:nvPr/>
          </p:nvCxnSpPr>
          <p:spPr>
            <a:xfrm>
              <a:off x="1438075" y="3477400"/>
              <a:ext cx="0" cy="27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67" name="Google Shape;1467;p43"/>
            <p:cNvSpPr/>
            <p:nvPr/>
          </p:nvSpPr>
          <p:spPr>
            <a:xfrm>
              <a:off x="710275" y="31453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تعريف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1468" name="Google Shape;1468;p43"/>
            <p:cNvSpPr txBox="1"/>
            <p:nvPr/>
          </p:nvSpPr>
          <p:spPr>
            <a:xfrm>
              <a:off x="676550" y="3756600"/>
              <a:ext cx="14556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تقديم لمشروع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1469" name="Google Shape;1469;p43"/>
          <p:cNvGrpSpPr/>
          <p:nvPr/>
        </p:nvGrpSpPr>
        <p:grpSpPr>
          <a:xfrm>
            <a:off x="2277238" y="2783100"/>
            <a:ext cx="1455608" cy="1682325"/>
            <a:chOff x="2277238" y="2783100"/>
            <a:chExt cx="1455608" cy="1682325"/>
          </a:xfrm>
        </p:grpSpPr>
        <p:cxnSp>
          <p:nvCxnSpPr>
            <p:cNvPr id="1470" name="Google Shape;1470;p43"/>
            <p:cNvCxnSpPr/>
            <p:nvPr/>
          </p:nvCxnSpPr>
          <p:spPr>
            <a:xfrm>
              <a:off x="3005038" y="3115200"/>
              <a:ext cx="0" cy="641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1" name="Google Shape;1471;p43"/>
            <p:cNvSpPr/>
            <p:nvPr/>
          </p:nvSpPr>
          <p:spPr>
            <a:xfrm>
              <a:off x="2277238" y="27831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ابتكار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1472" name="Google Shape;1472;p43"/>
            <p:cNvSpPr txBox="1"/>
            <p:nvPr/>
          </p:nvSpPr>
          <p:spPr>
            <a:xfrm>
              <a:off x="2277246" y="3833325"/>
              <a:ext cx="14556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تقديم الجوانب الابتكارية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1473" name="Google Shape;1473;p43"/>
          <p:cNvGrpSpPr/>
          <p:nvPr/>
        </p:nvGrpSpPr>
        <p:grpSpPr>
          <a:xfrm>
            <a:off x="3844209" y="2420900"/>
            <a:ext cx="1455616" cy="2044525"/>
            <a:chOff x="3844209" y="2420900"/>
            <a:chExt cx="1455616" cy="2044525"/>
          </a:xfrm>
        </p:grpSpPr>
        <p:cxnSp>
          <p:nvCxnSpPr>
            <p:cNvPr id="1474" name="Google Shape;1474;p43"/>
            <p:cNvCxnSpPr/>
            <p:nvPr/>
          </p:nvCxnSpPr>
          <p:spPr>
            <a:xfrm>
              <a:off x="4572009" y="2753000"/>
              <a:ext cx="0" cy="10038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5" name="Google Shape;1475;p43"/>
            <p:cNvSpPr/>
            <p:nvPr/>
          </p:nvSpPr>
          <p:spPr>
            <a:xfrm>
              <a:off x="3844209" y="24209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تحليل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1476" name="Google Shape;1476;p43"/>
            <p:cNvSpPr txBox="1"/>
            <p:nvPr/>
          </p:nvSpPr>
          <p:spPr>
            <a:xfrm>
              <a:off x="3844225" y="3833325"/>
              <a:ext cx="14556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تحليل الاستراتيجي للسوق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1477" name="Google Shape;1477;p43"/>
          <p:cNvGrpSpPr/>
          <p:nvPr/>
        </p:nvGrpSpPr>
        <p:grpSpPr>
          <a:xfrm>
            <a:off x="6978175" y="1047916"/>
            <a:ext cx="1455608" cy="3417509"/>
            <a:chOff x="6978175" y="1047916"/>
            <a:chExt cx="1455608" cy="3417509"/>
          </a:xfrm>
        </p:grpSpPr>
        <p:grpSp>
          <p:nvGrpSpPr>
            <p:cNvPr id="1478" name="Google Shape;1478;p43"/>
            <p:cNvGrpSpPr/>
            <p:nvPr/>
          </p:nvGrpSpPr>
          <p:grpSpPr>
            <a:xfrm>
              <a:off x="7508784" y="1047916"/>
              <a:ext cx="394391" cy="566069"/>
              <a:chOff x="9442609" y="1874766"/>
              <a:chExt cx="394391" cy="566069"/>
            </a:xfrm>
          </p:grpSpPr>
          <p:sp>
            <p:nvSpPr>
              <p:cNvPr id="1479" name="Google Shape;1479;p43"/>
              <p:cNvSpPr/>
              <p:nvPr/>
            </p:nvSpPr>
            <p:spPr>
              <a:xfrm>
                <a:off x="9585404" y="1874766"/>
                <a:ext cx="108800" cy="108822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5109" extrusionOk="0">
                    <a:moveTo>
                      <a:pt x="2548" y="0"/>
                    </a:moveTo>
                    <a:cubicBezTo>
                      <a:pt x="1143" y="0"/>
                      <a:pt x="0" y="1143"/>
                      <a:pt x="0" y="2560"/>
                    </a:cubicBezTo>
                    <a:cubicBezTo>
                      <a:pt x="0" y="3965"/>
                      <a:pt x="1143" y="5108"/>
                      <a:pt x="2548" y="5108"/>
                    </a:cubicBezTo>
                    <a:cubicBezTo>
                      <a:pt x="3965" y="5108"/>
                      <a:pt x="5108" y="3965"/>
                      <a:pt x="5108" y="2560"/>
                    </a:cubicBezTo>
                    <a:cubicBezTo>
                      <a:pt x="5108" y="1143"/>
                      <a:pt x="3965" y="0"/>
                      <a:pt x="2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3"/>
              <p:cNvSpPr/>
              <p:nvPr/>
            </p:nvSpPr>
            <p:spPr>
              <a:xfrm>
                <a:off x="9442609" y="1930806"/>
                <a:ext cx="394391" cy="510029"/>
              </a:xfrm>
              <a:custGeom>
                <a:avLst/>
                <a:gdLst/>
                <a:ahLst/>
                <a:cxnLst/>
                <a:rect l="l" t="t" r="r" b="b"/>
                <a:pathLst>
                  <a:path w="18516" h="23945" extrusionOk="0">
                    <a:moveTo>
                      <a:pt x="9657" y="5335"/>
                    </a:moveTo>
                    <a:lnTo>
                      <a:pt x="9693" y="5882"/>
                    </a:lnTo>
                    <a:lnTo>
                      <a:pt x="9847" y="7954"/>
                    </a:lnTo>
                    <a:lnTo>
                      <a:pt x="10074" y="10990"/>
                    </a:lnTo>
                    <a:lnTo>
                      <a:pt x="9228" y="11812"/>
                    </a:lnTo>
                    <a:lnTo>
                      <a:pt x="8442" y="10990"/>
                    </a:lnTo>
                    <a:lnTo>
                      <a:pt x="8669" y="7954"/>
                    </a:lnTo>
                    <a:lnTo>
                      <a:pt x="8823" y="5882"/>
                    </a:lnTo>
                    <a:lnTo>
                      <a:pt x="8859" y="5335"/>
                    </a:lnTo>
                    <a:close/>
                    <a:moveTo>
                      <a:pt x="1" y="1"/>
                    </a:moveTo>
                    <a:cubicBezTo>
                      <a:pt x="465" y="3120"/>
                      <a:pt x="2466" y="5728"/>
                      <a:pt x="5204" y="7049"/>
                    </a:cubicBezTo>
                    <a:lnTo>
                      <a:pt x="5204" y="15622"/>
                    </a:lnTo>
                    <a:lnTo>
                      <a:pt x="6168" y="15622"/>
                    </a:lnTo>
                    <a:lnTo>
                      <a:pt x="6168" y="23944"/>
                    </a:lnTo>
                    <a:lnTo>
                      <a:pt x="8514" y="23944"/>
                    </a:lnTo>
                    <a:lnTo>
                      <a:pt x="8514" y="15622"/>
                    </a:lnTo>
                    <a:lnTo>
                      <a:pt x="10002" y="15622"/>
                    </a:lnTo>
                    <a:lnTo>
                      <a:pt x="10002" y="23944"/>
                    </a:lnTo>
                    <a:lnTo>
                      <a:pt x="12348" y="23944"/>
                    </a:lnTo>
                    <a:lnTo>
                      <a:pt x="12348" y="15622"/>
                    </a:lnTo>
                    <a:lnTo>
                      <a:pt x="13312" y="15622"/>
                    </a:lnTo>
                    <a:lnTo>
                      <a:pt x="13312" y="7049"/>
                    </a:lnTo>
                    <a:cubicBezTo>
                      <a:pt x="16051" y="5728"/>
                      <a:pt x="18051" y="3120"/>
                      <a:pt x="18515" y="1"/>
                    </a:cubicBezTo>
                    <a:lnTo>
                      <a:pt x="16396" y="1"/>
                    </a:lnTo>
                    <a:cubicBezTo>
                      <a:pt x="15991" y="2084"/>
                      <a:pt x="14705" y="3846"/>
                      <a:pt x="12931" y="4894"/>
                    </a:cubicBezTo>
                    <a:cubicBezTo>
                      <a:pt x="12514" y="4215"/>
                      <a:pt x="11752" y="3751"/>
                      <a:pt x="10895" y="3751"/>
                    </a:cubicBezTo>
                    <a:lnTo>
                      <a:pt x="10074" y="3751"/>
                    </a:lnTo>
                    <a:lnTo>
                      <a:pt x="9657" y="4870"/>
                    </a:lnTo>
                    <a:lnTo>
                      <a:pt x="8859" y="4870"/>
                    </a:lnTo>
                    <a:lnTo>
                      <a:pt x="8442" y="3751"/>
                    </a:lnTo>
                    <a:lnTo>
                      <a:pt x="7621" y="3751"/>
                    </a:lnTo>
                    <a:cubicBezTo>
                      <a:pt x="6752" y="3751"/>
                      <a:pt x="5990" y="4215"/>
                      <a:pt x="5573" y="4894"/>
                    </a:cubicBezTo>
                    <a:cubicBezTo>
                      <a:pt x="3811" y="3846"/>
                      <a:pt x="2525" y="2084"/>
                      <a:pt x="2120" y="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cxnSp>
          <p:nvCxnSpPr>
            <p:cNvPr id="1481" name="Google Shape;1481;p43"/>
            <p:cNvCxnSpPr/>
            <p:nvPr/>
          </p:nvCxnSpPr>
          <p:spPr>
            <a:xfrm>
              <a:off x="7705975" y="2028600"/>
              <a:ext cx="0" cy="1728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2" name="Google Shape;1482;p43"/>
            <p:cNvSpPr/>
            <p:nvPr/>
          </p:nvSpPr>
          <p:spPr>
            <a:xfrm>
              <a:off x="6978175" y="16965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تمويل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1483" name="Google Shape;1483;p43"/>
            <p:cNvSpPr txBox="1"/>
            <p:nvPr/>
          </p:nvSpPr>
          <p:spPr>
            <a:xfrm>
              <a:off x="6978183" y="3833325"/>
              <a:ext cx="14556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الخطة المالية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1484" name="Google Shape;1484;p43"/>
          <p:cNvGrpSpPr/>
          <p:nvPr/>
        </p:nvGrpSpPr>
        <p:grpSpPr>
          <a:xfrm>
            <a:off x="5411188" y="2058700"/>
            <a:ext cx="1455624" cy="2406725"/>
            <a:chOff x="5411188" y="2058700"/>
            <a:chExt cx="1455624" cy="2406725"/>
          </a:xfrm>
        </p:grpSpPr>
        <p:cxnSp>
          <p:nvCxnSpPr>
            <p:cNvPr id="1485" name="Google Shape;1485;p43"/>
            <p:cNvCxnSpPr/>
            <p:nvPr/>
          </p:nvCxnSpPr>
          <p:spPr>
            <a:xfrm>
              <a:off x="6139012" y="2390800"/>
              <a:ext cx="0" cy="13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6" name="Google Shape;1486;p43"/>
            <p:cNvSpPr/>
            <p:nvPr/>
          </p:nvSpPr>
          <p:spPr>
            <a:xfrm>
              <a:off x="5411212" y="20587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تخطيط</a:t>
              </a:r>
              <a:endParaRPr dirty="0">
                <a:solidFill>
                  <a:srgbClr val="FFFFFF"/>
                </a:solidFill>
                <a:cs typeface="Khalid Art bold" pitchFamily="2" charset="-78"/>
              </a:endParaRPr>
            </a:p>
          </p:txBody>
        </p:sp>
        <p:sp>
          <p:nvSpPr>
            <p:cNvPr id="1487" name="Google Shape;1487;p43"/>
            <p:cNvSpPr txBox="1"/>
            <p:nvPr/>
          </p:nvSpPr>
          <p:spPr>
            <a:xfrm>
              <a:off x="5411188" y="3833325"/>
              <a:ext cx="14556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خطة الانتاج و التنظيم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955CD9-653E-885C-F2E2-88EE8B3BFADF}"/>
              </a:ext>
            </a:extLst>
          </p:cNvPr>
          <p:cNvSpPr txBox="1"/>
          <p:nvPr/>
        </p:nvSpPr>
        <p:spPr>
          <a:xfrm>
            <a:off x="7851080" y="1203860"/>
            <a:ext cx="115679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DZ" dirty="0">
                <a:solidFill>
                  <a:schemeClr val="bg1"/>
                </a:solidFill>
                <a:cs typeface="Khalid Art bold" pitchFamily="2" charset="-78"/>
              </a:rPr>
              <a:t>النموذج الأولي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2AE9E-742F-007D-3F2E-A6EDE427B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6070"/>
            <a:ext cx="3868471" cy="2924788"/>
          </a:xfrm>
          <a:prstGeom prst="rect">
            <a:avLst/>
          </a:prstGeom>
        </p:spPr>
      </p:pic>
      <p:pic>
        <p:nvPicPr>
          <p:cNvPr id="4" name="Picture 2" descr="نموذج الشلال - ويكيبيديا">
            <a:extLst>
              <a:ext uri="{FF2B5EF4-FFF2-40B4-BE49-F238E27FC236}">
                <a16:creationId xmlns:a16="http://schemas.microsoft.com/office/drawing/2014/main" id="{BB16B84C-E87D-DDB6-D710-48123634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35" y="1639629"/>
            <a:ext cx="4821865" cy="29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89;p31">
            <a:extLst>
              <a:ext uri="{FF2B5EF4-FFF2-40B4-BE49-F238E27FC236}">
                <a16:creationId xmlns:a16="http://schemas.microsoft.com/office/drawing/2014/main" id="{75682359-8DA5-32C3-3EBB-2A981A10E2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50" y="579083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solidFill>
                  <a:srgbClr val="000000"/>
                </a:solidFill>
                <a:cs typeface="Khalid Art bold" pitchFamily="2" charset="-78"/>
              </a:rPr>
              <a:t>6.النموذج الأولي</a:t>
            </a:r>
            <a:r>
              <a:rPr lang="fr-FR" dirty="0">
                <a:solidFill>
                  <a:srgbClr val="000000"/>
                </a:solidFill>
                <a:cs typeface="Khalid Art bold" pitchFamily="2" charset="-78"/>
              </a:rPr>
              <a:t>PROTOTYPE</a:t>
            </a:r>
            <a:r>
              <a:rPr lang="ar-DZ" dirty="0">
                <a:solidFill>
                  <a:srgbClr val="000000"/>
                </a:solidFill>
                <a:cs typeface="Khalid Art bold" pitchFamily="2" charset="-78"/>
              </a:rPr>
              <a:t> او المنتج الأدنى </a:t>
            </a:r>
            <a:r>
              <a:rPr lang="fr-FR" dirty="0">
                <a:solidFill>
                  <a:srgbClr val="000000"/>
                </a:solidFill>
                <a:cs typeface="Khalid Art bold" pitchFamily="2" charset="-78"/>
              </a:rPr>
              <a:t>MVP</a:t>
            </a:r>
            <a:endParaRPr dirty="0">
              <a:solidFill>
                <a:srgbClr val="000000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491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670447" y="4686300"/>
            <a:ext cx="14239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ans"/>
              <a:cs typeface="Arial"/>
              <a:sym typeface="Arial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517106" y="4686300"/>
            <a:ext cx="21097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ans"/>
              <a:cs typeface="Arial"/>
              <a:sym typeface="Arial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70447" y="4686300"/>
            <a:ext cx="14239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ans"/>
              <a:cs typeface="Arial"/>
              <a:sym typeface="Arial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501727" y="514936"/>
            <a:ext cx="6027785" cy="436659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67866" tIns="33338" rIns="67866" bIns="33338" anchor="ctr" anchorCtr="0">
            <a:spAutoFit/>
          </a:bodyPr>
          <a:lstStyle/>
          <a:p>
            <a:pPr algn="r" rtl="1"/>
            <a:r>
              <a:rPr lang="ar-DZ" sz="2400" dirty="0">
                <a:cs typeface="Khalid Art bold" pitchFamily="2" charset="-78"/>
              </a:rPr>
              <a:t>5. النموذج الأولي </a:t>
            </a:r>
            <a:r>
              <a:rPr lang="fr-FR" sz="1500" dirty="0">
                <a:latin typeface="Liberation Sans"/>
              </a:rPr>
              <a:t>Prototype</a:t>
            </a:r>
            <a:r>
              <a:rPr lang="ar-DZ" sz="1500" dirty="0">
                <a:latin typeface="Liberation Sans"/>
              </a:rPr>
              <a:t> </a:t>
            </a:r>
            <a:r>
              <a:rPr lang="ar-DZ" sz="2400" dirty="0">
                <a:cs typeface="Khalid Art bold" pitchFamily="2" charset="-78"/>
              </a:rPr>
              <a:t>والمنتج الأدنى</a:t>
            </a:r>
            <a:r>
              <a:rPr lang="ar-DZ" sz="1500" dirty="0">
                <a:latin typeface="Liberation Sans"/>
              </a:rPr>
              <a:t>(</a:t>
            </a:r>
            <a:r>
              <a:rPr lang="ar-DZ" sz="1500" dirty="0">
                <a:latin typeface="Liberation Sans"/>
                <a:cs typeface="Khalid Art bold" pitchFamily="2" charset="-78"/>
              </a:rPr>
              <a:t>التجريبي</a:t>
            </a:r>
            <a:r>
              <a:rPr lang="ar-DZ" sz="1500" dirty="0">
                <a:latin typeface="Liberation Sans"/>
              </a:rPr>
              <a:t>) </a:t>
            </a:r>
            <a:r>
              <a:rPr lang="fr-FR" sz="1500" dirty="0">
                <a:latin typeface="Liberation Sans"/>
              </a:rPr>
              <a:t>MVP</a:t>
            </a:r>
            <a:endParaRPr lang="en-US" sz="1800" dirty="0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D5CD492-2BC6-F348-9965-EC1D86DF57A8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EA9F7-28D7-F5B5-45EC-522E15DD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66" y="1258984"/>
            <a:ext cx="5547051" cy="34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973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73C7F-FFFB-51B4-650A-68A96FC8E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6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A7B6B67-7CAC-B15A-C39D-DEFF3F90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21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EC51AD-223F-CDCD-43FA-241331A6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7" b="6809"/>
          <a:stretch/>
        </p:blipFill>
        <p:spPr>
          <a:xfrm>
            <a:off x="1704623" y="0"/>
            <a:ext cx="590408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35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" name="Google Shape;5396;p34"/>
          <p:cNvSpPr txBox="1">
            <a:spLocks noGrp="1"/>
          </p:cNvSpPr>
          <p:nvPr>
            <p:ph type="title"/>
          </p:nvPr>
        </p:nvSpPr>
        <p:spPr>
          <a:xfrm>
            <a:off x="2303477" y="101963"/>
            <a:ext cx="4537045" cy="812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cs typeface="Khalid Art bold" pitchFamily="2" charset="-78"/>
              </a:rPr>
              <a:t>Rule</a:t>
            </a:r>
            <a:r>
              <a:rPr lang="ar-DZ" dirty="0">
                <a:cs typeface="Khalid Art bold" pitchFamily="2" charset="-78"/>
              </a:rPr>
              <a:t> قاعدة لإدارة مشروعك </a:t>
            </a:r>
            <a:endParaRPr dirty="0">
              <a:cs typeface="Khalid Art bold" pitchFamily="2" charset="-78"/>
            </a:endParaRPr>
          </a:p>
        </p:txBody>
      </p:sp>
      <p:pic>
        <p:nvPicPr>
          <p:cNvPr id="5122" name="Picture 2" descr="Ali Nasr - علي نصر - ماهو الهدف من المثلث الذهبي في ادارة المشاريع ؟؟ ان  دراسة أي مشروع هي الإجابة على الأسئلة الثلاثة: متى سينتهي المشروع ؟ &quot;الوقت&quot;  كم سوف يكلف">
            <a:extLst>
              <a:ext uri="{FF2B5EF4-FFF2-40B4-BE49-F238E27FC236}">
                <a16:creationId xmlns:a16="http://schemas.microsoft.com/office/drawing/2014/main" id="{74E00C61-F488-4BAF-82BA-EED43FF4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6" y="1148496"/>
            <a:ext cx="3838741" cy="330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1B4D3-EDFB-3D2C-EC7D-4CDC37297407}"/>
              </a:ext>
            </a:extLst>
          </p:cNvPr>
          <p:cNvSpPr txBox="1"/>
          <p:nvPr/>
        </p:nvSpPr>
        <p:spPr>
          <a:xfrm>
            <a:off x="4572001" y="1456660"/>
            <a:ext cx="4040372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تذكر: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 انك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39BE5">
                    <a:lumMod val="50000"/>
                  </a:srgbClr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مقيّد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بالتميّز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في  مجال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مشروعك بالتكلفة المحددة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و في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الآجال المطلوبة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فحافظ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على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الجودة و السرعة والنتيجة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المرغوبة </a:t>
            </a: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rgbClr val="039BE5">
                    <a:lumMod val="50000"/>
                  </a:srgbClr>
                </a:solidFill>
                <a:effectLst/>
                <a:uLnTx/>
                <a:uFillTx/>
                <a:latin typeface="Arial"/>
                <a:cs typeface="Khalid Art bold" pitchFamily="2" charset="-78"/>
                <a:sym typeface="Arial"/>
              </a:rPr>
              <a:t>لتوفر المال والجهد والوقت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39BE5">
                  <a:lumMod val="50000"/>
                </a:srgbClr>
              </a:solidFill>
              <a:effectLst/>
              <a:uLnTx/>
              <a:uFillTx/>
              <a:latin typeface="Arial"/>
              <a:cs typeface="Khalid Art bold" pitchFamily="2" charset="-78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rn failure into success - Newspaper - DAWN.COM">
            <a:extLst>
              <a:ext uri="{FF2B5EF4-FFF2-40B4-BE49-F238E27FC236}">
                <a16:creationId xmlns:a16="http://schemas.microsoft.com/office/drawing/2014/main" id="{960EA9EE-A7A1-DCBF-EFFC-3D8B9B32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8" y="487768"/>
            <a:ext cx="2762250" cy="41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nspiring Success Quotes APK for Android Download">
            <a:extLst>
              <a:ext uri="{FF2B5EF4-FFF2-40B4-BE49-F238E27FC236}">
                <a16:creationId xmlns:a16="http://schemas.microsoft.com/office/drawing/2014/main" id="{BB235E17-331F-064B-02F2-61E3AA918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8" y="487768"/>
            <a:ext cx="5699051" cy="41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98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4" name="Image 3" descr="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069" y="0"/>
            <a:ext cx="8921931" cy="5760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5918" y="2035965"/>
            <a:ext cx="4865434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DZ" sz="4050" b="1" i="0" u="none" strike="noStrike" kern="0" cap="none" spc="150" normalizeH="0" baseline="0" noProof="0" dirty="0">
                <a:ln w="29210">
                  <a:solidFill>
                    <a:srgbClr val="4FC1F5">
                      <a:tint val="10000"/>
                    </a:srgbClr>
                  </a:solidFill>
                </a:ln>
                <a:solidFill>
                  <a:srgbClr val="4FC1F5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Arial"/>
                <a:cs typeface="Arial"/>
                <a:sym typeface="Arial"/>
              </a:rPr>
              <a:t>شكرا على حسن الإصغاء 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1.تقديم المشروع </a:t>
            </a:r>
            <a:endParaRPr dirty="0">
              <a:cs typeface="Khalid Art bold" pitchFamily="2" charset="-78"/>
            </a:endParaRPr>
          </a:p>
        </p:txBody>
      </p:sp>
      <p:grpSp>
        <p:nvGrpSpPr>
          <p:cNvPr id="1392" name="Google Shape;1392;p42"/>
          <p:cNvGrpSpPr/>
          <p:nvPr/>
        </p:nvGrpSpPr>
        <p:grpSpPr>
          <a:xfrm>
            <a:off x="4607563" y="2051500"/>
            <a:ext cx="1578500" cy="1556450"/>
            <a:chOff x="4607563" y="2051500"/>
            <a:chExt cx="1578500" cy="1556450"/>
          </a:xfrm>
        </p:grpSpPr>
        <p:grpSp>
          <p:nvGrpSpPr>
            <p:cNvPr id="1393" name="Google Shape;1393;p42"/>
            <p:cNvGrpSpPr/>
            <p:nvPr/>
          </p:nvGrpSpPr>
          <p:grpSpPr>
            <a:xfrm>
              <a:off x="4607563" y="2051500"/>
              <a:ext cx="1578500" cy="1556450"/>
              <a:chOff x="4607550" y="1975300"/>
              <a:chExt cx="1578500" cy="1556450"/>
            </a:xfrm>
          </p:grpSpPr>
          <p:sp>
            <p:nvSpPr>
              <p:cNvPr id="1394" name="Google Shape;1394;p42"/>
              <p:cNvSpPr/>
              <p:nvPr/>
            </p:nvSpPr>
            <p:spPr>
              <a:xfrm>
                <a:off x="5585350" y="2941925"/>
                <a:ext cx="448600" cy="448600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44" extrusionOk="0">
                    <a:moveTo>
                      <a:pt x="8966" y="1"/>
                    </a:moveTo>
                    <a:cubicBezTo>
                      <a:pt x="4013" y="1"/>
                      <a:pt x="0" y="4013"/>
                      <a:pt x="0" y="8966"/>
                    </a:cubicBezTo>
                    <a:cubicBezTo>
                      <a:pt x="0" y="13931"/>
                      <a:pt x="4013" y="17943"/>
                      <a:pt x="8966" y="17943"/>
                    </a:cubicBezTo>
                    <a:cubicBezTo>
                      <a:pt x="13931" y="17943"/>
                      <a:pt x="17943" y="13931"/>
                      <a:pt x="17943" y="8966"/>
                    </a:cubicBezTo>
                    <a:cubicBezTo>
                      <a:pt x="17943" y="4013"/>
                      <a:pt x="13931" y="1"/>
                      <a:pt x="89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2"/>
              <p:cNvSpPr/>
              <p:nvPr/>
            </p:nvSpPr>
            <p:spPr>
              <a:xfrm>
                <a:off x="4607550" y="1975300"/>
                <a:ext cx="1578500" cy="15564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8" extrusionOk="0">
                    <a:moveTo>
                      <a:pt x="31570" y="0"/>
                    </a:moveTo>
                    <a:cubicBezTo>
                      <a:pt x="30400" y="0"/>
                      <a:pt x="29230" y="447"/>
                      <a:pt x="28337" y="1340"/>
                    </a:cubicBezTo>
                    <a:lnTo>
                      <a:pt x="1786" y="27902"/>
                    </a:lnTo>
                    <a:cubicBezTo>
                      <a:pt x="0" y="29676"/>
                      <a:pt x="0" y="32570"/>
                      <a:pt x="1786" y="34355"/>
                    </a:cubicBezTo>
                    <a:lnTo>
                      <a:pt x="8728" y="41297"/>
                    </a:lnTo>
                    <a:cubicBezTo>
                      <a:pt x="5311" y="44809"/>
                      <a:pt x="5334" y="50417"/>
                      <a:pt x="8799" y="53894"/>
                    </a:cubicBezTo>
                    <a:cubicBezTo>
                      <a:pt x="10551" y="55645"/>
                      <a:pt x="12847" y="56521"/>
                      <a:pt x="15143" y="56521"/>
                    </a:cubicBezTo>
                    <a:cubicBezTo>
                      <a:pt x="17404" y="56521"/>
                      <a:pt x="19665" y="55672"/>
                      <a:pt x="21408" y="53977"/>
                    </a:cubicBezTo>
                    <a:lnTo>
                      <a:pt x="28337" y="60918"/>
                    </a:lnTo>
                    <a:cubicBezTo>
                      <a:pt x="29230" y="61811"/>
                      <a:pt x="30400" y="62258"/>
                      <a:pt x="31570" y="62258"/>
                    </a:cubicBezTo>
                    <a:cubicBezTo>
                      <a:pt x="32740" y="62258"/>
                      <a:pt x="33909" y="61811"/>
                      <a:pt x="34802" y="60918"/>
                    </a:cubicBezTo>
                    <a:lnTo>
                      <a:pt x="61365" y="34355"/>
                    </a:lnTo>
                    <a:cubicBezTo>
                      <a:pt x="63139" y="32570"/>
                      <a:pt x="63139" y="29676"/>
                      <a:pt x="61365" y="27902"/>
                    </a:cubicBezTo>
                    <a:lnTo>
                      <a:pt x="54424" y="20961"/>
                    </a:lnTo>
                    <a:cubicBezTo>
                      <a:pt x="54436" y="20961"/>
                      <a:pt x="54436" y="20949"/>
                      <a:pt x="54448" y="20949"/>
                    </a:cubicBezTo>
                    <a:cubicBezTo>
                      <a:pt x="57948" y="17437"/>
                      <a:pt x="57948" y="11757"/>
                      <a:pt x="54448" y="8257"/>
                    </a:cubicBezTo>
                    <a:cubicBezTo>
                      <a:pt x="52698" y="6507"/>
                      <a:pt x="50400" y="5632"/>
                      <a:pt x="48102" y="5632"/>
                    </a:cubicBezTo>
                    <a:cubicBezTo>
                      <a:pt x="45804" y="5632"/>
                      <a:pt x="43506" y="6507"/>
                      <a:pt x="41756" y="8257"/>
                    </a:cubicBezTo>
                    <a:cubicBezTo>
                      <a:pt x="41744" y="8257"/>
                      <a:pt x="41744" y="8269"/>
                      <a:pt x="41732" y="8281"/>
                    </a:cubicBezTo>
                    <a:lnTo>
                      <a:pt x="34802" y="1340"/>
                    </a:lnTo>
                    <a:cubicBezTo>
                      <a:pt x="33909" y="447"/>
                      <a:pt x="32740" y="0"/>
                      <a:pt x="315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6" name="Google Shape;1396;p42"/>
            <p:cNvSpPr/>
            <p:nvPr/>
          </p:nvSpPr>
          <p:spPr>
            <a:xfrm>
              <a:off x="5609463" y="30422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2" y="1"/>
                  </a:moveTo>
                  <a:cubicBezTo>
                    <a:pt x="3585" y="1"/>
                    <a:pt x="1" y="3585"/>
                    <a:pt x="1" y="8002"/>
                  </a:cubicBezTo>
                  <a:cubicBezTo>
                    <a:pt x="1" y="12431"/>
                    <a:pt x="3585" y="16015"/>
                    <a:pt x="8002" y="16015"/>
                  </a:cubicBezTo>
                  <a:cubicBezTo>
                    <a:pt x="12431" y="16015"/>
                    <a:pt x="16015" y="12431"/>
                    <a:pt x="16015" y="8002"/>
                  </a:cubicBezTo>
                  <a:cubicBezTo>
                    <a:pt x="16015" y="3585"/>
                    <a:pt x="12431" y="1"/>
                    <a:pt x="8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 txBox="1"/>
            <p:nvPr/>
          </p:nvSpPr>
          <p:spPr>
            <a:xfrm>
              <a:off x="4768288" y="2685918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OWNER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98" name="Google Shape;1398;p42"/>
          <p:cNvGrpSpPr/>
          <p:nvPr/>
        </p:nvGrpSpPr>
        <p:grpSpPr>
          <a:xfrm>
            <a:off x="3783638" y="1227575"/>
            <a:ext cx="1578500" cy="1556250"/>
            <a:chOff x="3783638" y="1227575"/>
            <a:chExt cx="1578500" cy="1556250"/>
          </a:xfrm>
        </p:grpSpPr>
        <p:grpSp>
          <p:nvGrpSpPr>
            <p:cNvPr id="1399" name="Google Shape;1399;p42"/>
            <p:cNvGrpSpPr/>
            <p:nvPr/>
          </p:nvGrpSpPr>
          <p:grpSpPr>
            <a:xfrm>
              <a:off x="3783638" y="1227575"/>
              <a:ext cx="1578500" cy="1556250"/>
              <a:chOff x="3783625" y="1151375"/>
              <a:chExt cx="1578500" cy="1556250"/>
            </a:xfrm>
          </p:grpSpPr>
          <p:sp>
            <p:nvSpPr>
              <p:cNvPr id="1400" name="Google Shape;1400;p42"/>
              <p:cNvSpPr/>
              <p:nvPr/>
            </p:nvSpPr>
            <p:spPr>
              <a:xfrm>
                <a:off x="4761725" y="1292025"/>
                <a:ext cx="448900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56" h="17943" extrusionOk="0">
                    <a:moveTo>
                      <a:pt x="8978" y="0"/>
                    </a:moveTo>
                    <a:cubicBezTo>
                      <a:pt x="4025" y="0"/>
                      <a:pt x="1" y="4013"/>
                      <a:pt x="1" y="8978"/>
                    </a:cubicBezTo>
                    <a:cubicBezTo>
                      <a:pt x="1" y="13931"/>
                      <a:pt x="4025" y="17943"/>
                      <a:pt x="8978" y="17943"/>
                    </a:cubicBezTo>
                    <a:cubicBezTo>
                      <a:pt x="13931" y="17943"/>
                      <a:pt x="17956" y="13931"/>
                      <a:pt x="17956" y="8978"/>
                    </a:cubicBezTo>
                    <a:cubicBezTo>
                      <a:pt x="17956" y="4013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2"/>
              <p:cNvSpPr/>
              <p:nvPr/>
            </p:nvSpPr>
            <p:spPr>
              <a:xfrm>
                <a:off x="3783625" y="1151375"/>
                <a:ext cx="15785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0" extrusionOk="0">
                    <a:moveTo>
                      <a:pt x="31570" y="1"/>
                    </a:moveTo>
                    <a:cubicBezTo>
                      <a:pt x="30401" y="1"/>
                      <a:pt x="29231" y="447"/>
                      <a:pt x="28338" y="1340"/>
                    </a:cubicBezTo>
                    <a:lnTo>
                      <a:pt x="21408" y="8270"/>
                    </a:lnTo>
                    <a:cubicBezTo>
                      <a:pt x="19658" y="6519"/>
                      <a:pt x="17363" y="5644"/>
                      <a:pt x="15067" y="5644"/>
                    </a:cubicBezTo>
                    <a:cubicBezTo>
                      <a:pt x="12770" y="5644"/>
                      <a:pt x="10473" y="6519"/>
                      <a:pt x="8716" y="8270"/>
                    </a:cubicBezTo>
                    <a:cubicBezTo>
                      <a:pt x="5216" y="11782"/>
                      <a:pt x="5216" y="17461"/>
                      <a:pt x="8716" y="20962"/>
                    </a:cubicBezTo>
                    <a:lnTo>
                      <a:pt x="1787" y="27903"/>
                    </a:lnTo>
                    <a:cubicBezTo>
                      <a:pt x="1" y="29677"/>
                      <a:pt x="1" y="32570"/>
                      <a:pt x="1787" y="34356"/>
                    </a:cubicBezTo>
                    <a:lnTo>
                      <a:pt x="28338" y="60919"/>
                    </a:lnTo>
                    <a:cubicBezTo>
                      <a:pt x="29231" y="61806"/>
                      <a:pt x="30401" y="62249"/>
                      <a:pt x="31570" y="62249"/>
                    </a:cubicBezTo>
                    <a:cubicBezTo>
                      <a:pt x="32740" y="62249"/>
                      <a:pt x="33910" y="61806"/>
                      <a:pt x="34803" y="60919"/>
                    </a:cubicBezTo>
                    <a:lnTo>
                      <a:pt x="41732" y="53977"/>
                    </a:lnTo>
                    <a:cubicBezTo>
                      <a:pt x="43489" y="55734"/>
                      <a:pt x="45786" y="56612"/>
                      <a:pt x="48083" y="56612"/>
                    </a:cubicBezTo>
                    <a:cubicBezTo>
                      <a:pt x="50379" y="56612"/>
                      <a:pt x="52674" y="55734"/>
                      <a:pt x="54424" y="53977"/>
                    </a:cubicBezTo>
                    <a:cubicBezTo>
                      <a:pt x="57937" y="50477"/>
                      <a:pt x="57937" y="44798"/>
                      <a:pt x="54424" y="41285"/>
                    </a:cubicBezTo>
                    <a:lnTo>
                      <a:pt x="61354" y="34356"/>
                    </a:lnTo>
                    <a:cubicBezTo>
                      <a:pt x="63140" y="32570"/>
                      <a:pt x="63140" y="29677"/>
                      <a:pt x="61354" y="27903"/>
                    </a:cubicBezTo>
                    <a:lnTo>
                      <a:pt x="34803" y="1340"/>
                    </a:lnTo>
                    <a:cubicBezTo>
                      <a:pt x="33910" y="447"/>
                      <a:pt x="32740" y="1"/>
                      <a:pt x="315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2" name="Google Shape;1402;p42"/>
            <p:cNvSpPr/>
            <p:nvPr/>
          </p:nvSpPr>
          <p:spPr>
            <a:xfrm>
              <a:off x="4781088" y="1387575"/>
              <a:ext cx="410200" cy="410175"/>
            </a:xfrm>
            <a:custGeom>
              <a:avLst/>
              <a:gdLst/>
              <a:ahLst/>
              <a:cxnLst/>
              <a:rect l="l" t="t" r="r" b="b"/>
              <a:pathLst>
                <a:path w="16408" h="16407" extrusionOk="0">
                  <a:moveTo>
                    <a:pt x="8204" y="0"/>
                  </a:moveTo>
                  <a:cubicBezTo>
                    <a:pt x="3668" y="0"/>
                    <a:pt x="1" y="3667"/>
                    <a:pt x="1" y="8204"/>
                  </a:cubicBezTo>
                  <a:cubicBezTo>
                    <a:pt x="1" y="12728"/>
                    <a:pt x="3668" y="16407"/>
                    <a:pt x="8204" y="16407"/>
                  </a:cubicBezTo>
                  <a:cubicBezTo>
                    <a:pt x="12729" y="16407"/>
                    <a:pt x="16408" y="12728"/>
                    <a:pt x="16408" y="8204"/>
                  </a:cubicBezTo>
                  <a:cubicBezTo>
                    <a:pt x="16408" y="3667"/>
                    <a:pt x="12729" y="0"/>
                    <a:pt x="8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 txBox="1"/>
            <p:nvPr/>
          </p:nvSpPr>
          <p:spPr>
            <a:xfrm>
              <a:off x="3875088" y="1780325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TIMELINES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04" name="Google Shape;1404;p42"/>
          <p:cNvGrpSpPr/>
          <p:nvPr/>
        </p:nvGrpSpPr>
        <p:grpSpPr>
          <a:xfrm>
            <a:off x="2957963" y="2053275"/>
            <a:ext cx="1578475" cy="1556175"/>
            <a:chOff x="2957963" y="2053275"/>
            <a:chExt cx="1578475" cy="1556175"/>
          </a:xfrm>
        </p:grpSpPr>
        <p:grpSp>
          <p:nvGrpSpPr>
            <p:cNvPr id="1405" name="Google Shape;1405;p42"/>
            <p:cNvGrpSpPr/>
            <p:nvPr/>
          </p:nvGrpSpPr>
          <p:grpSpPr>
            <a:xfrm>
              <a:off x="2957963" y="2053275"/>
              <a:ext cx="1578475" cy="1556175"/>
              <a:chOff x="2957950" y="1977075"/>
              <a:chExt cx="1578475" cy="1556175"/>
            </a:xfrm>
          </p:grpSpPr>
          <p:sp>
            <p:nvSpPr>
              <p:cNvPr id="1406" name="Google Shape;1406;p42"/>
              <p:cNvSpPr/>
              <p:nvPr/>
            </p:nvSpPr>
            <p:spPr>
              <a:xfrm>
                <a:off x="3110350" y="2118325"/>
                <a:ext cx="448575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43" h="17943" extrusionOk="0">
                    <a:moveTo>
                      <a:pt x="8965" y="0"/>
                    </a:moveTo>
                    <a:cubicBezTo>
                      <a:pt x="4012" y="0"/>
                      <a:pt x="0" y="4012"/>
                      <a:pt x="0" y="8965"/>
                    </a:cubicBezTo>
                    <a:cubicBezTo>
                      <a:pt x="0" y="13918"/>
                      <a:pt x="4012" y="17943"/>
                      <a:pt x="8965" y="17943"/>
                    </a:cubicBezTo>
                    <a:cubicBezTo>
                      <a:pt x="13930" y="17943"/>
                      <a:pt x="17943" y="13918"/>
                      <a:pt x="17943" y="8965"/>
                    </a:cubicBezTo>
                    <a:cubicBezTo>
                      <a:pt x="17943" y="4012"/>
                      <a:pt x="13930" y="0"/>
                      <a:pt x="8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2"/>
              <p:cNvSpPr/>
              <p:nvPr/>
            </p:nvSpPr>
            <p:spPr>
              <a:xfrm>
                <a:off x="2957950" y="1977075"/>
                <a:ext cx="1578475" cy="1556175"/>
              </a:xfrm>
              <a:custGeom>
                <a:avLst/>
                <a:gdLst/>
                <a:ahLst/>
                <a:cxnLst/>
                <a:rect l="l" t="t" r="r" b="b"/>
                <a:pathLst>
                  <a:path w="63139" h="62247" extrusionOk="0">
                    <a:moveTo>
                      <a:pt x="31571" y="0"/>
                    </a:moveTo>
                    <a:cubicBezTo>
                      <a:pt x="30403" y="0"/>
                      <a:pt x="29236" y="447"/>
                      <a:pt x="28349" y="1340"/>
                    </a:cubicBezTo>
                    <a:lnTo>
                      <a:pt x="1786" y="27891"/>
                    </a:lnTo>
                    <a:cubicBezTo>
                      <a:pt x="0" y="29677"/>
                      <a:pt x="0" y="32570"/>
                      <a:pt x="1786" y="34356"/>
                    </a:cubicBezTo>
                    <a:lnTo>
                      <a:pt x="8727" y="41297"/>
                    </a:lnTo>
                    <a:cubicBezTo>
                      <a:pt x="5310" y="44810"/>
                      <a:pt x="5334" y="50417"/>
                      <a:pt x="8811" y="53894"/>
                    </a:cubicBezTo>
                    <a:cubicBezTo>
                      <a:pt x="10562" y="55646"/>
                      <a:pt x="12855" y="56521"/>
                      <a:pt x="15149" y="56521"/>
                    </a:cubicBezTo>
                    <a:cubicBezTo>
                      <a:pt x="17407" y="56521"/>
                      <a:pt x="19665" y="55673"/>
                      <a:pt x="21407" y="53977"/>
                    </a:cubicBezTo>
                    <a:lnTo>
                      <a:pt x="28349" y="60907"/>
                    </a:lnTo>
                    <a:cubicBezTo>
                      <a:pt x="29236" y="61800"/>
                      <a:pt x="30403" y="62246"/>
                      <a:pt x="31571" y="62246"/>
                    </a:cubicBezTo>
                    <a:cubicBezTo>
                      <a:pt x="32739" y="62246"/>
                      <a:pt x="33909" y="61800"/>
                      <a:pt x="34802" y="60907"/>
                    </a:cubicBezTo>
                    <a:lnTo>
                      <a:pt x="61365" y="34356"/>
                    </a:lnTo>
                    <a:cubicBezTo>
                      <a:pt x="63139" y="32570"/>
                      <a:pt x="63139" y="29677"/>
                      <a:pt x="61365" y="27891"/>
                    </a:cubicBezTo>
                    <a:lnTo>
                      <a:pt x="54423" y="20961"/>
                    </a:lnTo>
                    <a:cubicBezTo>
                      <a:pt x="54459" y="20926"/>
                      <a:pt x="54495" y="20902"/>
                      <a:pt x="54519" y="20866"/>
                    </a:cubicBezTo>
                    <a:cubicBezTo>
                      <a:pt x="58031" y="17366"/>
                      <a:pt x="58031" y="11686"/>
                      <a:pt x="54519" y="8174"/>
                    </a:cubicBezTo>
                    <a:cubicBezTo>
                      <a:pt x="52769" y="6424"/>
                      <a:pt x="50474" y="5549"/>
                      <a:pt x="48177" y="5549"/>
                    </a:cubicBezTo>
                    <a:cubicBezTo>
                      <a:pt x="45881" y="5549"/>
                      <a:pt x="43583" y="6424"/>
                      <a:pt x="41827" y="8174"/>
                    </a:cubicBezTo>
                    <a:cubicBezTo>
                      <a:pt x="41803" y="8210"/>
                      <a:pt x="41779" y="8246"/>
                      <a:pt x="41743" y="8281"/>
                    </a:cubicBezTo>
                    <a:lnTo>
                      <a:pt x="34802" y="1340"/>
                    </a:lnTo>
                    <a:cubicBezTo>
                      <a:pt x="33909" y="447"/>
                      <a:pt x="32739" y="0"/>
                      <a:pt x="315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42"/>
            <p:cNvSpPr/>
            <p:nvPr/>
          </p:nvSpPr>
          <p:spPr>
            <a:xfrm>
              <a:off x="3134163" y="2218325"/>
              <a:ext cx="400975" cy="400975"/>
            </a:xfrm>
            <a:custGeom>
              <a:avLst/>
              <a:gdLst/>
              <a:ahLst/>
              <a:cxnLst/>
              <a:rect l="l" t="t" r="r" b="b"/>
              <a:pathLst>
                <a:path w="16039" h="16039" extrusionOk="0">
                  <a:moveTo>
                    <a:pt x="8013" y="0"/>
                  </a:moveTo>
                  <a:cubicBezTo>
                    <a:pt x="3596" y="0"/>
                    <a:pt x="1" y="3584"/>
                    <a:pt x="1" y="8013"/>
                  </a:cubicBezTo>
                  <a:cubicBezTo>
                    <a:pt x="1" y="12443"/>
                    <a:pt x="3596" y="16038"/>
                    <a:pt x="8013" y="16038"/>
                  </a:cubicBezTo>
                  <a:cubicBezTo>
                    <a:pt x="12443" y="16038"/>
                    <a:pt x="16038" y="12443"/>
                    <a:pt x="16038" y="8013"/>
                  </a:cubicBezTo>
                  <a:cubicBezTo>
                    <a:pt x="16038" y="3584"/>
                    <a:pt x="12443" y="0"/>
                    <a:pt x="8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 txBox="1"/>
            <p:nvPr/>
          </p:nvSpPr>
          <p:spPr>
            <a:xfrm>
              <a:off x="3049400" y="2640788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Motivation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0" name="Google Shape;1410;p42"/>
          <p:cNvGrpSpPr/>
          <p:nvPr/>
        </p:nvGrpSpPr>
        <p:grpSpPr>
          <a:xfrm>
            <a:off x="3781863" y="2877175"/>
            <a:ext cx="1578800" cy="1556250"/>
            <a:chOff x="3781863" y="2877175"/>
            <a:chExt cx="1578800" cy="1556250"/>
          </a:xfrm>
        </p:grpSpPr>
        <p:grpSp>
          <p:nvGrpSpPr>
            <p:cNvPr id="1411" name="Google Shape;1411;p42"/>
            <p:cNvGrpSpPr/>
            <p:nvPr/>
          </p:nvGrpSpPr>
          <p:grpSpPr>
            <a:xfrm>
              <a:off x="3781863" y="2877175"/>
              <a:ext cx="1578800" cy="1556250"/>
              <a:chOff x="3781850" y="2800975"/>
              <a:chExt cx="1578800" cy="1556250"/>
            </a:xfrm>
          </p:grpSpPr>
          <p:sp>
            <p:nvSpPr>
              <p:cNvPr id="1412" name="Google Shape;1412;p42"/>
              <p:cNvSpPr/>
              <p:nvPr/>
            </p:nvSpPr>
            <p:spPr>
              <a:xfrm>
                <a:off x="3936325" y="3765250"/>
                <a:ext cx="448600" cy="448875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55" extrusionOk="0">
                    <a:moveTo>
                      <a:pt x="8978" y="0"/>
                    </a:moveTo>
                    <a:cubicBezTo>
                      <a:pt x="4013" y="0"/>
                      <a:pt x="1" y="4024"/>
                      <a:pt x="1" y="8977"/>
                    </a:cubicBezTo>
                    <a:cubicBezTo>
                      <a:pt x="1" y="13930"/>
                      <a:pt x="4013" y="17955"/>
                      <a:pt x="8978" y="17955"/>
                    </a:cubicBezTo>
                    <a:cubicBezTo>
                      <a:pt x="13931" y="17955"/>
                      <a:pt x="17944" y="13930"/>
                      <a:pt x="17944" y="8977"/>
                    </a:cubicBezTo>
                    <a:cubicBezTo>
                      <a:pt x="17944" y="4024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2"/>
              <p:cNvSpPr/>
              <p:nvPr/>
            </p:nvSpPr>
            <p:spPr>
              <a:xfrm>
                <a:off x="3781850" y="2800975"/>
                <a:ext cx="15788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52" h="62250" extrusionOk="0">
                    <a:moveTo>
                      <a:pt x="31576" y="1"/>
                    </a:moveTo>
                    <a:cubicBezTo>
                      <a:pt x="30409" y="1"/>
                      <a:pt x="29242" y="447"/>
                      <a:pt x="28349" y="1340"/>
                    </a:cubicBezTo>
                    <a:lnTo>
                      <a:pt x="21408" y="8282"/>
                    </a:lnTo>
                    <a:cubicBezTo>
                      <a:pt x="19661" y="6564"/>
                      <a:pt x="17389" y="5707"/>
                      <a:pt x="15118" y="5707"/>
                    </a:cubicBezTo>
                    <a:cubicBezTo>
                      <a:pt x="12823" y="5707"/>
                      <a:pt x="10529" y="6582"/>
                      <a:pt x="8775" y="8329"/>
                    </a:cubicBezTo>
                    <a:cubicBezTo>
                      <a:pt x="5299" y="11818"/>
                      <a:pt x="5275" y="17450"/>
                      <a:pt x="8728" y="20962"/>
                    </a:cubicBezTo>
                    <a:lnTo>
                      <a:pt x="1786" y="27891"/>
                    </a:lnTo>
                    <a:cubicBezTo>
                      <a:pt x="1" y="29677"/>
                      <a:pt x="1" y="32570"/>
                      <a:pt x="1786" y="34356"/>
                    </a:cubicBezTo>
                    <a:lnTo>
                      <a:pt x="28349" y="60919"/>
                    </a:lnTo>
                    <a:cubicBezTo>
                      <a:pt x="29242" y="61806"/>
                      <a:pt x="30409" y="62250"/>
                      <a:pt x="31576" y="62250"/>
                    </a:cubicBezTo>
                    <a:cubicBezTo>
                      <a:pt x="32743" y="62250"/>
                      <a:pt x="33910" y="61806"/>
                      <a:pt x="34802" y="60919"/>
                    </a:cubicBezTo>
                    <a:lnTo>
                      <a:pt x="41744" y="53978"/>
                    </a:lnTo>
                    <a:cubicBezTo>
                      <a:pt x="43494" y="55734"/>
                      <a:pt x="45789" y="56612"/>
                      <a:pt x="48084" y="56612"/>
                    </a:cubicBezTo>
                    <a:cubicBezTo>
                      <a:pt x="50379" y="56612"/>
                      <a:pt x="52674" y="55734"/>
                      <a:pt x="54424" y="53978"/>
                    </a:cubicBezTo>
                    <a:cubicBezTo>
                      <a:pt x="57936" y="50477"/>
                      <a:pt x="57936" y="44798"/>
                      <a:pt x="54424" y="41286"/>
                    </a:cubicBezTo>
                    <a:lnTo>
                      <a:pt x="61365" y="34356"/>
                    </a:lnTo>
                    <a:cubicBezTo>
                      <a:pt x="63151" y="32570"/>
                      <a:pt x="63151" y="29677"/>
                      <a:pt x="61365" y="27891"/>
                    </a:cubicBezTo>
                    <a:lnTo>
                      <a:pt x="34802" y="1340"/>
                    </a:lnTo>
                    <a:cubicBezTo>
                      <a:pt x="33910" y="447"/>
                      <a:pt x="32743" y="1"/>
                      <a:pt x="31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4" name="Google Shape;1414;p42"/>
            <p:cNvSpPr/>
            <p:nvPr/>
          </p:nvSpPr>
          <p:spPr>
            <a:xfrm>
              <a:off x="3959263" y="3864650"/>
              <a:ext cx="402750" cy="402475"/>
            </a:xfrm>
            <a:custGeom>
              <a:avLst/>
              <a:gdLst/>
              <a:ahLst/>
              <a:cxnLst/>
              <a:rect l="l" t="t" r="r" b="b"/>
              <a:pathLst>
                <a:path w="16110" h="16099" extrusionOk="0">
                  <a:moveTo>
                    <a:pt x="8061" y="1"/>
                  </a:moveTo>
                  <a:cubicBezTo>
                    <a:pt x="3608" y="1"/>
                    <a:pt x="1" y="3608"/>
                    <a:pt x="1" y="8049"/>
                  </a:cubicBezTo>
                  <a:cubicBezTo>
                    <a:pt x="1" y="12502"/>
                    <a:pt x="3608" y="16098"/>
                    <a:pt x="8061" y="16098"/>
                  </a:cubicBezTo>
                  <a:cubicBezTo>
                    <a:pt x="12502" y="16098"/>
                    <a:pt x="16110" y="12502"/>
                    <a:pt x="16110" y="8049"/>
                  </a:cubicBezTo>
                  <a:cubicBezTo>
                    <a:pt x="16110" y="3608"/>
                    <a:pt x="12502" y="1"/>
                    <a:pt x="8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 txBox="1"/>
            <p:nvPr/>
          </p:nvSpPr>
          <p:spPr>
            <a:xfrm>
              <a:off x="3874201" y="3501022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SOLUTION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6" name="Google Shape;1416;p42"/>
          <p:cNvGrpSpPr/>
          <p:nvPr/>
        </p:nvGrpSpPr>
        <p:grpSpPr>
          <a:xfrm>
            <a:off x="5474050" y="1576208"/>
            <a:ext cx="2965579" cy="855492"/>
            <a:chOff x="5476725" y="1576992"/>
            <a:chExt cx="2965579" cy="855492"/>
          </a:xfrm>
        </p:grpSpPr>
        <p:grpSp>
          <p:nvGrpSpPr>
            <p:cNvPr id="1417" name="Google Shape;1417;p42"/>
            <p:cNvGrpSpPr/>
            <p:nvPr/>
          </p:nvGrpSpPr>
          <p:grpSpPr>
            <a:xfrm>
              <a:off x="6351275" y="1576992"/>
              <a:ext cx="2091029" cy="855492"/>
              <a:chOff x="6351275" y="1164913"/>
              <a:chExt cx="2091029" cy="855492"/>
            </a:xfrm>
          </p:grpSpPr>
          <p:sp>
            <p:nvSpPr>
              <p:cNvPr id="1418" name="Google Shape;1418;p42"/>
              <p:cNvSpPr txBox="1"/>
              <p:nvPr/>
            </p:nvSpPr>
            <p:spPr>
              <a:xfrm>
                <a:off x="6362704" y="1430305"/>
                <a:ext cx="2079600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DZ" sz="1200" dirty="0">
                    <a:solidFill>
                      <a:schemeClr val="accent2">
                        <a:lumMod val="75000"/>
                      </a:schemeClr>
                    </a:solidFill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التوزيع الزمني </a:t>
                </a:r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و المكاني  للانجاز  </a:t>
                </a:r>
                <a:r>
                  <a:rPr lang="ar-DZ" sz="1200" dirty="0">
                    <a:solidFill>
                      <a:schemeClr val="accent2">
                        <a:lumMod val="75000"/>
                      </a:schemeClr>
                    </a:solidFill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تقسيم الأهدف  و لمهام </a:t>
                </a:r>
                <a:endParaRPr sz="1200" dirty="0">
                  <a:solidFill>
                    <a:schemeClr val="accent2">
                      <a:lumMod val="75000"/>
                    </a:schemeClr>
                  </a:solidFill>
                  <a:latin typeface="Roboto"/>
                  <a:ea typeface="Roboto"/>
                  <a:cs typeface="Khalid Art bold" pitchFamily="2" charset="-78"/>
                  <a:sym typeface="Roboto"/>
                </a:endParaRPr>
              </a:p>
            </p:txBody>
          </p:sp>
          <p:sp>
            <p:nvSpPr>
              <p:cNvPr id="1419" name="Google Shape;1419;p42"/>
              <p:cNvSpPr txBox="1"/>
              <p:nvPr/>
            </p:nvSpPr>
            <p:spPr>
              <a:xfrm>
                <a:off x="6351275" y="1164913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dirty="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TIMELINES</a:t>
                </a:r>
                <a:endParaRPr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20" name="Google Shape;1420;p42"/>
            <p:cNvCxnSpPr/>
            <p:nvPr/>
          </p:nvCxnSpPr>
          <p:spPr>
            <a:xfrm rot="10800000">
              <a:off x="5476725" y="1592663"/>
              <a:ext cx="2859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1" name="Google Shape;1421;p42"/>
          <p:cNvGrpSpPr/>
          <p:nvPr/>
        </p:nvGrpSpPr>
        <p:grpSpPr>
          <a:xfrm>
            <a:off x="6297825" y="3225447"/>
            <a:ext cx="2133050" cy="863315"/>
            <a:chOff x="6297825" y="3225447"/>
            <a:chExt cx="2133050" cy="863315"/>
          </a:xfrm>
        </p:grpSpPr>
        <p:grpSp>
          <p:nvGrpSpPr>
            <p:cNvPr id="1422" name="Google Shape;1422;p42"/>
            <p:cNvGrpSpPr/>
            <p:nvPr/>
          </p:nvGrpSpPr>
          <p:grpSpPr>
            <a:xfrm>
              <a:off x="6348644" y="3225447"/>
              <a:ext cx="2082231" cy="863315"/>
              <a:chOff x="6348644" y="2810750"/>
              <a:chExt cx="2082231" cy="863315"/>
            </a:xfrm>
          </p:grpSpPr>
          <p:sp>
            <p:nvSpPr>
              <p:cNvPr id="1423" name="Google Shape;1423;p42"/>
              <p:cNvSpPr txBox="1"/>
              <p:nvPr/>
            </p:nvSpPr>
            <p:spPr>
              <a:xfrm>
                <a:off x="6348644" y="3083965"/>
                <a:ext cx="2079600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/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من الذي سيقوم بالمشروع</a:t>
                </a:r>
              </a:p>
              <a:p>
                <a:pPr algn="r" rtl="1"/>
                <a:r>
                  <a:rPr lang="ar-DZ" sz="1200" dirty="0">
                    <a:solidFill>
                      <a:schemeClr val="accent2">
                        <a:lumMod val="75000"/>
                      </a:schemeClr>
                    </a:solidFill>
                    <a:latin typeface="Roboto"/>
                    <a:ea typeface="Roboto"/>
                    <a:cs typeface="Khalid Art bold" pitchFamily="2" charset="-78"/>
                    <a:sym typeface="Roboto"/>
                  </a:rPr>
                  <a:t>فريق العمل  </a:t>
                </a:r>
                <a:endParaRPr sz="1200" dirty="0">
                  <a:solidFill>
                    <a:schemeClr val="accent2">
                      <a:lumMod val="75000"/>
                    </a:schemeClr>
                  </a:solidFill>
                  <a:latin typeface="Roboto"/>
                  <a:ea typeface="Roboto"/>
                  <a:cs typeface="Khalid Art bold" pitchFamily="2" charset="-78"/>
                  <a:sym typeface="Roboto"/>
                </a:endParaRPr>
              </a:p>
            </p:txBody>
          </p:sp>
          <p:sp>
            <p:nvSpPr>
              <p:cNvPr id="1424" name="Google Shape;1424;p42"/>
              <p:cNvSpPr txBox="1"/>
              <p:nvPr/>
            </p:nvSpPr>
            <p:spPr>
              <a:xfrm>
                <a:off x="6351275" y="2810750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PROJECT manager</a:t>
                </a:r>
                <a:endParaRPr sz="1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25" name="Google Shape;1425;p42"/>
            <p:cNvCxnSpPr/>
            <p:nvPr/>
          </p:nvCxnSpPr>
          <p:spPr>
            <a:xfrm rot="10800000">
              <a:off x="6297825" y="3242400"/>
              <a:ext cx="203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6" name="Google Shape;1426;p42"/>
          <p:cNvGrpSpPr/>
          <p:nvPr/>
        </p:nvGrpSpPr>
        <p:grpSpPr>
          <a:xfrm>
            <a:off x="681088" y="1585119"/>
            <a:ext cx="2160937" cy="846581"/>
            <a:chOff x="681088" y="1585119"/>
            <a:chExt cx="2160937" cy="846581"/>
          </a:xfrm>
        </p:grpSpPr>
        <p:grpSp>
          <p:nvGrpSpPr>
            <p:cNvPr id="1427" name="Google Shape;1427;p42"/>
            <p:cNvGrpSpPr/>
            <p:nvPr/>
          </p:nvGrpSpPr>
          <p:grpSpPr>
            <a:xfrm>
              <a:off x="681088" y="1585119"/>
              <a:ext cx="2114312" cy="846581"/>
              <a:chOff x="681088" y="1999175"/>
              <a:chExt cx="2114312" cy="846581"/>
            </a:xfrm>
          </p:grpSpPr>
          <p:sp>
            <p:nvSpPr>
              <p:cNvPr id="1428" name="Google Shape;1428;p42"/>
              <p:cNvSpPr txBox="1"/>
              <p:nvPr/>
            </p:nvSpPr>
            <p:spPr>
              <a:xfrm>
                <a:off x="681088" y="2255656"/>
                <a:ext cx="2079600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 rtl="1"/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مجال النشاط و </a:t>
                </a:r>
                <a:r>
                  <a:rPr lang="ar-DZ" sz="1200" dirty="0">
                    <a:solidFill>
                      <a:schemeClr val="accent2">
                        <a:lumMod val="75000"/>
                      </a:schemeClr>
                    </a:solidFill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أصل فكرة</a:t>
                </a:r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 المشروع المشكل المحفز </a:t>
                </a:r>
                <a:endParaRPr sz="1200" dirty="0">
                  <a:latin typeface="Roboto"/>
                  <a:ea typeface="Roboto"/>
                  <a:cs typeface="Khalid Art bold" pitchFamily="2" charset="-78"/>
                  <a:sym typeface="Roboto"/>
                </a:endParaRPr>
              </a:p>
            </p:txBody>
          </p:sp>
          <p:sp>
            <p:nvSpPr>
              <p:cNvPr id="1429" name="Google Shape;1429;p42"/>
              <p:cNvSpPr txBox="1"/>
              <p:nvPr/>
            </p:nvSpPr>
            <p:spPr>
              <a:xfrm>
                <a:off x="715800" y="1999175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MOTIVATION</a:t>
                </a:r>
                <a:endParaRPr sz="17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30" name="Google Shape;1430;p42"/>
            <p:cNvCxnSpPr/>
            <p:nvPr/>
          </p:nvCxnSpPr>
          <p:spPr>
            <a:xfrm rot="10800000">
              <a:off x="807425" y="2418813"/>
              <a:ext cx="2034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1" name="Google Shape;1431;p42"/>
          <p:cNvGrpSpPr/>
          <p:nvPr/>
        </p:nvGrpSpPr>
        <p:grpSpPr>
          <a:xfrm>
            <a:off x="706147" y="3225675"/>
            <a:ext cx="2964553" cy="862860"/>
            <a:chOff x="706147" y="3225675"/>
            <a:chExt cx="2964553" cy="862860"/>
          </a:xfrm>
        </p:grpSpPr>
        <p:grpSp>
          <p:nvGrpSpPr>
            <p:cNvPr id="1432" name="Google Shape;1432;p42"/>
            <p:cNvGrpSpPr/>
            <p:nvPr/>
          </p:nvGrpSpPr>
          <p:grpSpPr>
            <a:xfrm>
              <a:off x="706147" y="3225675"/>
              <a:ext cx="2089253" cy="862860"/>
              <a:chOff x="706147" y="3634450"/>
              <a:chExt cx="2089253" cy="862860"/>
            </a:xfrm>
          </p:grpSpPr>
          <p:sp>
            <p:nvSpPr>
              <p:cNvPr id="1433" name="Google Shape;1433;p42"/>
              <p:cNvSpPr txBox="1"/>
              <p:nvPr/>
            </p:nvSpPr>
            <p:spPr>
              <a:xfrm>
                <a:off x="706147" y="3907210"/>
                <a:ext cx="2079600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DZ" sz="1200" dirty="0">
                    <a:solidFill>
                      <a:schemeClr val="accent2">
                        <a:lumMod val="75000"/>
                      </a:schemeClr>
                    </a:solidFill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الهدف من المشروع </a:t>
                </a:r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حل للمشكل  </a:t>
                </a:r>
                <a:r>
                  <a:rPr lang="ar-DZ" sz="1200" dirty="0">
                    <a:solidFill>
                      <a:schemeClr val="accent2">
                        <a:lumMod val="75000"/>
                      </a:schemeClr>
                    </a:solidFill>
                    <a:latin typeface="Roboto"/>
                    <a:ea typeface="Roboto"/>
                    <a:cs typeface="Khalid Art bold" pitchFamily="2" charset="-78"/>
                    <a:sym typeface="Roboto"/>
                  </a:rPr>
                  <a:t>القيم المقترحة </a:t>
                </a:r>
                <a:r>
                  <a:rPr lang="ar-DZ" sz="1200" dirty="0">
                    <a:latin typeface="Roboto"/>
                    <a:ea typeface="Roboto"/>
                    <a:cs typeface="Khalid Art bold" pitchFamily="2" charset="-78"/>
                    <a:sym typeface="Roboto"/>
                  </a:rPr>
                  <a:t>كيف ذلك </a:t>
                </a:r>
                <a:endParaRPr sz="1200" dirty="0">
                  <a:latin typeface="Roboto"/>
                  <a:ea typeface="Roboto"/>
                  <a:cs typeface="Khalid Art bold" pitchFamily="2" charset="-78"/>
                  <a:sym typeface="Roboto"/>
                </a:endParaRPr>
              </a:p>
            </p:txBody>
          </p:sp>
          <p:sp>
            <p:nvSpPr>
              <p:cNvPr id="1434" name="Google Shape;1434;p42"/>
              <p:cNvSpPr txBox="1"/>
              <p:nvPr/>
            </p:nvSpPr>
            <p:spPr>
              <a:xfrm>
                <a:off x="715800" y="3634450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SOLUTION</a:t>
                </a:r>
                <a:endParaRPr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35" name="Google Shape;1435;p42"/>
            <p:cNvCxnSpPr/>
            <p:nvPr/>
          </p:nvCxnSpPr>
          <p:spPr>
            <a:xfrm rot="10800000">
              <a:off x="807500" y="4065888"/>
              <a:ext cx="2863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6" name="Google Shape;1436;p42"/>
          <p:cNvGrpSpPr/>
          <p:nvPr/>
        </p:nvGrpSpPr>
        <p:grpSpPr>
          <a:xfrm>
            <a:off x="5697312" y="3103833"/>
            <a:ext cx="224702" cy="277160"/>
            <a:chOff x="3330525" y="4399275"/>
            <a:chExt cx="390650" cy="481850"/>
          </a:xfrm>
        </p:grpSpPr>
        <p:sp>
          <p:nvSpPr>
            <p:cNvPr id="1437" name="Google Shape;1437;p4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3231209" y="2280241"/>
            <a:ext cx="206899" cy="277146"/>
            <a:chOff x="3938800" y="4399275"/>
            <a:chExt cx="359700" cy="481825"/>
          </a:xfrm>
        </p:grpSpPr>
        <p:sp>
          <p:nvSpPr>
            <p:cNvPr id="1445" name="Google Shape;1445;p42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50" name="Google Shape;1450;p42"/>
          <p:cNvGrpSpPr/>
          <p:nvPr/>
        </p:nvGrpSpPr>
        <p:grpSpPr>
          <a:xfrm>
            <a:off x="4847629" y="1454090"/>
            <a:ext cx="277146" cy="277146"/>
            <a:chOff x="1492675" y="4992125"/>
            <a:chExt cx="481825" cy="481825"/>
          </a:xfrm>
        </p:grpSpPr>
        <p:sp>
          <p:nvSpPr>
            <p:cNvPr id="1451" name="Google Shape;1451;p4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53" name="Google Shape;1453;p42"/>
          <p:cNvGrpSpPr/>
          <p:nvPr/>
        </p:nvGrpSpPr>
        <p:grpSpPr>
          <a:xfrm>
            <a:off x="4022073" y="3927315"/>
            <a:ext cx="277146" cy="277146"/>
            <a:chOff x="2085525" y="4992125"/>
            <a:chExt cx="481825" cy="481825"/>
          </a:xfrm>
        </p:grpSpPr>
        <p:sp>
          <p:nvSpPr>
            <p:cNvPr id="1454" name="Google Shape;1454;p4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00FE-CAB1-E9B6-7359-92EF9FDB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50" y="414681"/>
            <a:ext cx="7723500" cy="481200"/>
          </a:xfrm>
        </p:spPr>
        <p:txBody>
          <a:bodyPr/>
          <a:lstStyle/>
          <a:p>
            <a:r>
              <a:rPr lang="ar-DZ" dirty="0">
                <a:cs typeface="Khalid Art bold" pitchFamily="2" charset="-78"/>
              </a:rPr>
              <a:t>تخطيط المشروع </a:t>
            </a:r>
          </a:p>
        </p:txBody>
      </p:sp>
      <p:pic>
        <p:nvPicPr>
          <p:cNvPr id="1026" name="Picture 2" descr="مخطط بيرت (PERT) لتقييم ومراجعة... - الإدارة علمٌ وفن | فيسبوك">
            <a:extLst>
              <a:ext uri="{FF2B5EF4-FFF2-40B4-BE49-F238E27FC236}">
                <a16:creationId xmlns:a16="http://schemas.microsoft.com/office/drawing/2014/main" id="{0DA45C2E-236D-AADB-9F0F-7013D191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7482"/>
            <a:ext cx="4338918" cy="33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حفظ مشروع MindOnMap">
            <a:extLst>
              <a:ext uri="{FF2B5EF4-FFF2-40B4-BE49-F238E27FC236}">
                <a16:creationId xmlns:a16="http://schemas.microsoft.com/office/drawing/2014/main" id="{5AFF4584-3135-4E77-F848-4E26357B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0" y="1017850"/>
            <a:ext cx="4098084" cy="34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7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F0ED-FC23-C5EF-02F4-C6B4389F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75" y="411144"/>
            <a:ext cx="7723500" cy="481200"/>
          </a:xfrm>
        </p:spPr>
        <p:txBody>
          <a:bodyPr/>
          <a:lstStyle/>
          <a:p>
            <a:r>
              <a:rPr lang="ar-DZ" dirty="0">
                <a:cs typeface="Khalid Art bold" pitchFamily="2" charset="-78"/>
              </a:rPr>
              <a:t>نموذج تقديم المشروع </a:t>
            </a:r>
          </a:p>
        </p:txBody>
      </p:sp>
      <p:pic>
        <p:nvPicPr>
          <p:cNvPr id="2054" name="Picture 6" descr="Aperçu du document Fiche projet construction.pdf - page 1/1">
            <a:extLst>
              <a:ext uri="{FF2B5EF4-FFF2-40B4-BE49-F238E27FC236}">
                <a16:creationId xmlns:a16="http://schemas.microsoft.com/office/drawing/2014/main" id="{4A38CB29-41B4-1425-F3D8-E447FEBA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14" y="892344"/>
            <a:ext cx="4870822" cy="40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3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2.الجوانب الابتكارية للمشروع </a:t>
            </a:r>
            <a:r>
              <a:rPr lang="ar-DZ" sz="2400" dirty="0">
                <a:cs typeface="Khalid Art bold" pitchFamily="2" charset="-78"/>
              </a:rPr>
              <a:t>(الطبيعة/المجال)</a:t>
            </a:r>
            <a:endParaRPr dirty="0">
              <a:cs typeface="Khalid Art bold" pitchFamily="2" charset="-78"/>
            </a:endParaRPr>
          </a:p>
        </p:txBody>
      </p:sp>
      <p:grpSp>
        <p:nvGrpSpPr>
          <p:cNvPr id="750" name="Google Shape;750;p28"/>
          <p:cNvGrpSpPr/>
          <p:nvPr/>
        </p:nvGrpSpPr>
        <p:grpSpPr>
          <a:xfrm>
            <a:off x="4604438" y="2862775"/>
            <a:ext cx="1621650" cy="1545450"/>
            <a:chOff x="4604438" y="2862775"/>
            <a:chExt cx="1621650" cy="1545450"/>
          </a:xfrm>
        </p:grpSpPr>
        <p:sp>
          <p:nvSpPr>
            <p:cNvPr id="751" name="Google Shape;751;p28"/>
            <p:cNvSpPr/>
            <p:nvPr/>
          </p:nvSpPr>
          <p:spPr>
            <a:xfrm>
              <a:off x="4604438" y="2862775"/>
              <a:ext cx="1271600" cy="1271625"/>
            </a:xfrm>
            <a:custGeom>
              <a:avLst/>
              <a:gdLst/>
              <a:ahLst/>
              <a:cxnLst/>
              <a:rect l="l" t="t" r="r" b="b"/>
              <a:pathLst>
                <a:path w="50864" h="50865" extrusionOk="0">
                  <a:moveTo>
                    <a:pt x="28516" y="1"/>
                  </a:moveTo>
                  <a:cubicBezTo>
                    <a:pt x="12764" y="1"/>
                    <a:pt x="0" y="12764"/>
                    <a:pt x="0" y="28516"/>
                  </a:cubicBezTo>
                  <a:lnTo>
                    <a:pt x="0" y="50864"/>
                  </a:lnTo>
                  <a:lnTo>
                    <a:pt x="31707" y="50864"/>
                  </a:lnTo>
                  <a:cubicBezTo>
                    <a:pt x="42291" y="50864"/>
                    <a:pt x="50864" y="42280"/>
                    <a:pt x="50864" y="31707"/>
                  </a:cubicBezTo>
                  <a:lnTo>
                    <a:pt x="5086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457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تحسين </a:t>
              </a:r>
              <a:endParaRPr dirty="0">
                <a:solidFill>
                  <a:schemeClr val="accent6"/>
                </a:solidFill>
                <a:cs typeface="Khalid Art bold" pitchFamily="2" charset="-78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5544738" y="3726875"/>
              <a:ext cx="681350" cy="681350"/>
            </a:xfrm>
            <a:custGeom>
              <a:avLst/>
              <a:gdLst/>
              <a:ahLst/>
              <a:cxnLst/>
              <a:rect l="l" t="t" r="r" b="b"/>
              <a:pathLst>
                <a:path w="27254" h="27254" extrusionOk="0">
                  <a:moveTo>
                    <a:pt x="0" y="1"/>
                  </a:moveTo>
                  <a:lnTo>
                    <a:pt x="0" y="27254"/>
                  </a:lnTo>
                  <a:lnTo>
                    <a:pt x="8096" y="27254"/>
                  </a:lnTo>
                  <a:cubicBezTo>
                    <a:pt x="18669" y="27254"/>
                    <a:pt x="27253" y="18670"/>
                    <a:pt x="27253" y="8085"/>
                  </a:cubicBezTo>
                  <a:lnTo>
                    <a:pt x="272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IMPROVE</a:t>
              </a:r>
              <a:endParaRPr b="1" dirty="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4604438" y="1257525"/>
            <a:ext cx="1621650" cy="1545450"/>
            <a:chOff x="4604438" y="1257525"/>
            <a:chExt cx="1621650" cy="1545450"/>
          </a:xfrm>
        </p:grpSpPr>
        <p:sp>
          <p:nvSpPr>
            <p:cNvPr id="754" name="Google Shape;754;p28"/>
            <p:cNvSpPr/>
            <p:nvPr/>
          </p:nvSpPr>
          <p:spPr>
            <a:xfrm>
              <a:off x="4604438" y="1531375"/>
              <a:ext cx="1271600" cy="1271600"/>
            </a:xfrm>
            <a:custGeom>
              <a:avLst/>
              <a:gdLst/>
              <a:ahLst/>
              <a:cxnLst/>
              <a:rect l="l" t="t" r="r" b="b"/>
              <a:pathLst>
                <a:path w="50864" h="50864" extrusionOk="0">
                  <a:moveTo>
                    <a:pt x="0" y="0"/>
                  </a:moveTo>
                  <a:lnTo>
                    <a:pt x="0" y="22348"/>
                  </a:lnTo>
                  <a:cubicBezTo>
                    <a:pt x="0" y="38100"/>
                    <a:pt x="12764" y="50864"/>
                    <a:pt x="28516" y="50864"/>
                  </a:cubicBezTo>
                  <a:lnTo>
                    <a:pt x="50864" y="50864"/>
                  </a:lnTo>
                  <a:lnTo>
                    <a:pt x="50864" y="19157"/>
                  </a:lnTo>
                  <a:cubicBezTo>
                    <a:pt x="50864" y="8573"/>
                    <a:pt x="42291" y="0"/>
                    <a:pt x="317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ابتكار</a:t>
              </a:r>
              <a:endParaRPr dirty="0">
                <a:solidFill>
                  <a:schemeClr val="accent2"/>
                </a:solidFill>
                <a:cs typeface="Khalid Art bold" pitchFamily="2" charset="-78"/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5544738" y="1257525"/>
              <a:ext cx="681350" cy="681350"/>
            </a:xfrm>
            <a:custGeom>
              <a:avLst/>
              <a:gdLst/>
              <a:ahLst/>
              <a:cxnLst/>
              <a:rect l="l" t="t" r="r" b="b"/>
              <a:pathLst>
                <a:path w="27254" h="27254" extrusionOk="0">
                  <a:moveTo>
                    <a:pt x="0" y="1"/>
                  </a:moveTo>
                  <a:lnTo>
                    <a:pt x="0" y="27254"/>
                  </a:lnTo>
                  <a:lnTo>
                    <a:pt x="27253" y="27254"/>
                  </a:lnTo>
                  <a:lnTo>
                    <a:pt x="27253" y="19158"/>
                  </a:lnTo>
                  <a:cubicBezTo>
                    <a:pt x="27253" y="8585"/>
                    <a:pt x="18669" y="1"/>
                    <a:pt x="8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7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INNOVATE</a:t>
              </a:r>
              <a:endParaRPr dirty="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2917913" y="1257525"/>
            <a:ext cx="1621650" cy="1545450"/>
            <a:chOff x="2917913" y="1257525"/>
            <a:chExt cx="1621650" cy="1545450"/>
          </a:xfrm>
        </p:grpSpPr>
        <p:sp>
          <p:nvSpPr>
            <p:cNvPr id="757" name="Google Shape;757;p28"/>
            <p:cNvSpPr/>
            <p:nvPr/>
          </p:nvSpPr>
          <p:spPr>
            <a:xfrm>
              <a:off x="3267963" y="1531375"/>
              <a:ext cx="1271600" cy="1271600"/>
            </a:xfrm>
            <a:custGeom>
              <a:avLst/>
              <a:gdLst/>
              <a:ahLst/>
              <a:cxnLst/>
              <a:rect l="l" t="t" r="r" b="b"/>
              <a:pathLst>
                <a:path w="50864" h="50864" extrusionOk="0">
                  <a:moveTo>
                    <a:pt x="19157" y="0"/>
                  </a:moveTo>
                  <a:cubicBezTo>
                    <a:pt x="8573" y="0"/>
                    <a:pt x="0" y="8573"/>
                    <a:pt x="0" y="19157"/>
                  </a:cubicBezTo>
                  <a:lnTo>
                    <a:pt x="0" y="50864"/>
                  </a:lnTo>
                  <a:lnTo>
                    <a:pt x="22348" y="50864"/>
                  </a:lnTo>
                  <a:cubicBezTo>
                    <a:pt x="38088" y="50864"/>
                    <a:pt x="50864" y="38100"/>
                    <a:pt x="50864" y="22348"/>
                  </a:cubicBezTo>
                  <a:lnTo>
                    <a:pt x="5086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اختراع</a:t>
              </a:r>
              <a:endParaRPr dirty="0">
                <a:solidFill>
                  <a:schemeClr val="accent1"/>
                </a:solidFill>
                <a:cs typeface="Khalid Art bold" pitchFamily="2" charset="-78"/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2917913" y="1257525"/>
              <a:ext cx="681350" cy="681350"/>
            </a:xfrm>
            <a:custGeom>
              <a:avLst/>
              <a:gdLst/>
              <a:ahLst/>
              <a:cxnLst/>
              <a:rect l="l" t="t" r="r" b="b"/>
              <a:pathLst>
                <a:path w="27254" h="27254" extrusionOk="0">
                  <a:moveTo>
                    <a:pt x="19158" y="1"/>
                  </a:moveTo>
                  <a:cubicBezTo>
                    <a:pt x="8573" y="1"/>
                    <a:pt x="0" y="8585"/>
                    <a:pt x="0" y="19158"/>
                  </a:cubicBezTo>
                  <a:lnTo>
                    <a:pt x="0" y="27254"/>
                  </a:lnTo>
                  <a:lnTo>
                    <a:pt x="27254" y="27254"/>
                  </a:lnTo>
                  <a:lnTo>
                    <a:pt x="27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INVEN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9" name="Google Shape;759;p28"/>
          <p:cNvGrpSpPr/>
          <p:nvPr/>
        </p:nvGrpSpPr>
        <p:grpSpPr>
          <a:xfrm>
            <a:off x="2917913" y="2862775"/>
            <a:ext cx="1621650" cy="1545450"/>
            <a:chOff x="2917913" y="2862775"/>
            <a:chExt cx="1621650" cy="1545450"/>
          </a:xfrm>
        </p:grpSpPr>
        <p:sp>
          <p:nvSpPr>
            <p:cNvPr id="760" name="Google Shape;760;p28"/>
            <p:cNvSpPr/>
            <p:nvPr/>
          </p:nvSpPr>
          <p:spPr>
            <a:xfrm>
              <a:off x="3267963" y="2862775"/>
              <a:ext cx="1271600" cy="1271625"/>
            </a:xfrm>
            <a:custGeom>
              <a:avLst/>
              <a:gdLst/>
              <a:ahLst/>
              <a:cxnLst/>
              <a:rect l="l" t="t" r="r" b="b"/>
              <a:pathLst>
                <a:path w="50864" h="50865" extrusionOk="0">
                  <a:moveTo>
                    <a:pt x="0" y="1"/>
                  </a:moveTo>
                  <a:lnTo>
                    <a:pt x="0" y="31707"/>
                  </a:lnTo>
                  <a:cubicBezTo>
                    <a:pt x="0" y="42280"/>
                    <a:pt x="8573" y="50864"/>
                    <a:pt x="19157" y="50864"/>
                  </a:cubicBezTo>
                  <a:lnTo>
                    <a:pt x="50864" y="50864"/>
                  </a:lnTo>
                  <a:lnTo>
                    <a:pt x="50864" y="28516"/>
                  </a:lnTo>
                  <a:cubicBezTo>
                    <a:pt x="50864" y="12764"/>
                    <a:pt x="38088" y="1"/>
                    <a:pt x="2234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457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DZ" sz="1700" dirty="0">
                  <a:solidFill>
                    <a:schemeClr val="accent3"/>
                  </a:solidFill>
                  <a:latin typeface="Fira Sans Extra Condensed Medium"/>
                  <a:cs typeface="Khalid Art bold" pitchFamily="2" charset="-78"/>
                  <a:sym typeface="Fira Sans Extra Condensed Medium"/>
                </a:rPr>
                <a:t>توسعة </a:t>
              </a:r>
              <a:endParaRPr dirty="0">
                <a:solidFill>
                  <a:schemeClr val="accent3"/>
                </a:solidFill>
                <a:cs typeface="Khalid Art bold" pitchFamily="2" charset="-78"/>
              </a:endParaR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2917913" y="3726875"/>
              <a:ext cx="681350" cy="681350"/>
            </a:xfrm>
            <a:custGeom>
              <a:avLst/>
              <a:gdLst/>
              <a:ahLst/>
              <a:cxnLst/>
              <a:rect l="l" t="t" r="r" b="b"/>
              <a:pathLst>
                <a:path w="27254" h="27254" extrusionOk="0">
                  <a:moveTo>
                    <a:pt x="0" y="1"/>
                  </a:moveTo>
                  <a:lnTo>
                    <a:pt x="0" y="8085"/>
                  </a:lnTo>
                  <a:cubicBezTo>
                    <a:pt x="0" y="18670"/>
                    <a:pt x="8573" y="27254"/>
                    <a:pt x="19158" y="27254"/>
                  </a:cubicBezTo>
                  <a:lnTo>
                    <a:pt x="27254" y="27254"/>
                  </a:lnTo>
                  <a:lnTo>
                    <a:pt x="272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EXTENSION</a:t>
              </a:r>
              <a:endParaRPr sz="1200" dirty="0"/>
            </a:p>
          </p:txBody>
        </p:sp>
      </p:grpSp>
      <p:grpSp>
        <p:nvGrpSpPr>
          <p:cNvPr id="762" name="Google Shape;762;p28"/>
          <p:cNvGrpSpPr/>
          <p:nvPr/>
        </p:nvGrpSpPr>
        <p:grpSpPr>
          <a:xfrm>
            <a:off x="5002516" y="3612857"/>
            <a:ext cx="369805" cy="353782"/>
            <a:chOff x="3950316" y="3820307"/>
            <a:chExt cx="369805" cy="353782"/>
          </a:xfrm>
        </p:grpSpPr>
        <p:sp>
          <p:nvSpPr>
            <p:cNvPr id="763" name="Google Shape;763;p28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28"/>
          <p:cNvGrpSpPr/>
          <p:nvPr/>
        </p:nvGrpSpPr>
        <p:grpSpPr>
          <a:xfrm>
            <a:off x="3796832" y="3598205"/>
            <a:ext cx="271213" cy="383088"/>
            <a:chOff x="1333682" y="3344330"/>
            <a:chExt cx="271213" cy="383088"/>
          </a:xfrm>
        </p:grpSpPr>
        <p:sp>
          <p:nvSpPr>
            <p:cNvPr id="768" name="Google Shape;768;p28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28"/>
          <p:cNvSpPr/>
          <p:nvPr/>
        </p:nvSpPr>
        <p:spPr>
          <a:xfrm>
            <a:off x="4997202" y="1786028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8"/>
          <p:cNvSpPr/>
          <p:nvPr/>
        </p:nvSpPr>
        <p:spPr>
          <a:xfrm>
            <a:off x="3749620" y="1759287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8"/>
          <p:cNvSpPr txBox="1"/>
          <p:nvPr/>
        </p:nvSpPr>
        <p:spPr>
          <a:xfrm>
            <a:off x="710263" y="1784675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DZ" sz="1200" b="1" dirty="0">
                <a:solidFill>
                  <a:srgbClr val="D6A300"/>
                </a:solidFill>
                <a:latin typeface="Roboto"/>
                <a:ea typeface="Roboto"/>
                <a:cs typeface="Khalid Art bold" pitchFamily="2" charset="-78"/>
                <a:sym typeface="Roboto"/>
              </a:rPr>
              <a:t>ابتكار جذري </a:t>
            </a:r>
            <a:r>
              <a:rPr lang="ar-DZ" sz="1200" dirty="0">
                <a:latin typeface="Roboto"/>
                <a:ea typeface="Roboto"/>
                <a:cs typeface="Khalid Art bold" pitchFamily="2" charset="-78"/>
                <a:sym typeface="Roboto"/>
              </a:rPr>
              <a:t>سوق جديد  تكنولوجيا/منتج جديدة</a:t>
            </a:r>
            <a:endParaRPr sz="1200" dirty="0">
              <a:latin typeface="Roboto"/>
              <a:ea typeface="Roboto"/>
              <a:cs typeface="Khalid Art bold" pitchFamily="2" charset="-78"/>
              <a:sym typeface="Roboto"/>
            </a:endParaRPr>
          </a:p>
        </p:txBody>
      </p:sp>
      <p:sp>
        <p:nvSpPr>
          <p:cNvPr id="782" name="Google Shape;782;p28"/>
          <p:cNvSpPr txBox="1"/>
          <p:nvPr/>
        </p:nvSpPr>
        <p:spPr>
          <a:xfrm>
            <a:off x="710263" y="3116087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sz="1200" dirty="0">
                <a:solidFill>
                  <a:schemeClr val="accent3">
                    <a:lumMod val="75000"/>
                  </a:schemeClr>
                </a:solidFill>
                <a:latin typeface="Roboto"/>
                <a:ea typeface="Roboto"/>
                <a:cs typeface="Khalid Art bold" pitchFamily="2" charset="-78"/>
                <a:sym typeface="Roboto"/>
              </a:rPr>
              <a:t>ابتكار سوق </a:t>
            </a:r>
            <a:r>
              <a:rPr lang="ar-DZ" sz="1200" dirty="0">
                <a:latin typeface="Roboto"/>
                <a:ea typeface="Roboto"/>
                <a:cs typeface="Khalid Art bold" pitchFamily="2" charset="-78"/>
                <a:sym typeface="Roboto"/>
              </a:rPr>
              <a:t>: عروض جديدة / عملاء جدد توسعة السوق </a:t>
            </a:r>
            <a:endParaRPr sz="1200" dirty="0">
              <a:latin typeface="Roboto"/>
              <a:ea typeface="Roboto"/>
              <a:cs typeface="Khalid Art bold" pitchFamily="2" charset="-78"/>
              <a:sym typeface="Roboto"/>
            </a:endParaRPr>
          </a:p>
        </p:txBody>
      </p:sp>
      <p:sp>
        <p:nvSpPr>
          <p:cNvPr id="783" name="Google Shape;783;p28"/>
          <p:cNvSpPr txBox="1"/>
          <p:nvPr/>
        </p:nvSpPr>
        <p:spPr>
          <a:xfrm>
            <a:off x="6549175" y="3116087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sz="12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Khalid Art bold" pitchFamily="2" charset="-78"/>
                <a:sym typeface="Roboto"/>
              </a:rPr>
              <a:t>تجديد و تحسين </a:t>
            </a:r>
            <a:r>
              <a:rPr lang="ar-DZ" sz="1200" dirty="0">
                <a:latin typeface="Roboto"/>
                <a:ea typeface="Roboto"/>
                <a:cs typeface="Khalid Art bold" pitchFamily="2" charset="-78"/>
                <a:sym typeface="Roboto"/>
              </a:rPr>
              <a:t>في العمليات العرض نماذج العمل لتوليد القيمة </a:t>
            </a:r>
            <a:endParaRPr sz="1200" dirty="0">
              <a:latin typeface="Roboto"/>
              <a:ea typeface="Roboto"/>
              <a:cs typeface="Khalid Art bold" pitchFamily="2" charset="-78"/>
              <a:sym typeface="Roboto"/>
            </a:endParaRPr>
          </a:p>
        </p:txBody>
      </p:sp>
      <p:sp>
        <p:nvSpPr>
          <p:cNvPr id="784" name="Google Shape;784;p28"/>
          <p:cNvSpPr txBox="1"/>
          <p:nvPr/>
        </p:nvSpPr>
        <p:spPr>
          <a:xfrm>
            <a:off x="6549175" y="1784675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sz="1200" dirty="0">
                <a:solidFill>
                  <a:schemeClr val="accent2"/>
                </a:solidFill>
                <a:latin typeface="Roboto"/>
                <a:ea typeface="Roboto"/>
                <a:cs typeface="Khalid Art bold" pitchFamily="2" charset="-78"/>
                <a:sym typeface="Roboto"/>
              </a:rPr>
              <a:t>ابتكار تكنولوجي </a:t>
            </a:r>
            <a:r>
              <a:rPr lang="ar-DZ" sz="1200" dirty="0">
                <a:latin typeface="Roboto"/>
                <a:ea typeface="Roboto"/>
                <a:cs typeface="Khalid Art bold" pitchFamily="2" charset="-78"/>
                <a:sym typeface="Roboto"/>
              </a:rPr>
              <a:t>تقنيات  برمجة،  ذكاء  اصطناعي في مراحل الانتاج وعملياته</a:t>
            </a:r>
            <a:endParaRPr sz="1200" dirty="0">
              <a:latin typeface="Roboto"/>
              <a:ea typeface="Roboto"/>
              <a:cs typeface="Khalid Art bold" pitchFamily="2" charset="-78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0"/>
          <p:cNvGrpSpPr/>
          <p:nvPr/>
        </p:nvGrpSpPr>
        <p:grpSpPr>
          <a:xfrm>
            <a:off x="710297" y="1304713"/>
            <a:ext cx="1930800" cy="3056325"/>
            <a:chOff x="710297" y="1304713"/>
            <a:chExt cx="1930800" cy="3056325"/>
          </a:xfrm>
        </p:grpSpPr>
        <p:sp>
          <p:nvSpPr>
            <p:cNvPr id="301" name="Google Shape;301;p20"/>
            <p:cNvSpPr txBox="1"/>
            <p:nvPr/>
          </p:nvSpPr>
          <p:spPr>
            <a:xfrm>
              <a:off x="840865" y="3284013"/>
              <a:ext cx="1669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6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جمع مكونات المنتج</a:t>
              </a:r>
              <a:endParaRPr sz="16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 rot="-5400000">
              <a:off x="1486997" y="1971563"/>
              <a:ext cx="377400" cy="1930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 txBox="1"/>
            <p:nvPr/>
          </p:nvSpPr>
          <p:spPr>
            <a:xfrm>
              <a:off x="840865" y="3627538"/>
              <a:ext cx="1669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جمع مواد اولية / تصميم منصة /معلومات ..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304" name="Google Shape;304;p20"/>
            <p:cNvSpPr txBox="1"/>
            <p:nvPr/>
          </p:nvSpPr>
          <p:spPr>
            <a:xfrm>
              <a:off x="872365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700" dirty="0" err="1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Operation</a:t>
              </a: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195400" y="1304713"/>
              <a:ext cx="960600" cy="960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274300" y="1383613"/>
              <a:ext cx="802800" cy="80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7" name="Google Shape;307;p20"/>
            <p:cNvCxnSpPr>
              <a:endCxn id="304" idx="0"/>
            </p:cNvCxnSpPr>
            <p:nvPr/>
          </p:nvCxnSpPr>
          <p:spPr>
            <a:xfrm>
              <a:off x="1675765" y="2265263"/>
              <a:ext cx="0" cy="48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8" name="Google Shape;308;p20"/>
          <p:cNvGrpSpPr/>
          <p:nvPr/>
        </p:nvGrpSpPr>
        <p:grpSpPr>
          <a:xfrm>
            <a:off x="4572167" y="1304713"/>
            <a:ext cx="1930800" cy="3056325"/>
            <a:chOff x="4572167" y="1304713"/>
            <a:chExt cx="1930800" cy="3056325"/>
          </a:xfrm>
        </p:grpSpPr>
        <p:sp>
          <p:nvSpPr>
            <p:cNvPr id="309" name="Google Shape;309;p20"/>
            <p:cNvSpPr txBox="1"/>
            <p:nvPr/>
          </p:nvSpPr>
          <p:spPr>
            <a:xfrm>
              <a:off x="4707234" y="3284013"/>
              <a:ext cx="1660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الإضافة 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-5400000">
              <a:off x="5348867" y="1971563"/>
              <a:ext cx="377400" cy="19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 txBox="1"/>
            <p:nvPr/>
          </p:nvSpPr>
          <p:spPr>
            <a:xfrm>
              <a:off x="4704984" y="3627538"/>
              <a:ext cx="16653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تحسين أو تكييف المنتج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312" name="Google Shape;312;p20"/>
            <p:cNvSpPr txBox="1"/>
            <p:nvPr/>
          </p:nvSpPr>
          <p:spPr>
            <a:xfrm>
              <a:off x="4734234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Operation3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5057250" y="1304713"/>
              <a:ext cx="960600" cy="960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5136150" y="1383613"/>
              <a:ext cx="802800" cy="80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5" name="Google Shape;315;p20"/>
            <p:cNvCxnSpPr>
              <a:stCxn id="313" idx="4"/>
              <a:endCxn id="312" idx="0"/>
            </p:cNvCxnSpPr>
            <p:nvPr/>
          </p:nvCxnSpPr>
          <p:spPr>
            <a:xfrm>
              <a:off x="5537550" y="2265313"/>
              <a:ext cx="0" cy="48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6" name="Google Shape;316;p20"/>
          <p:cNvGrpSpPr/>
          <p:nvPr/>
        </p:nvGrpSpPr>
        <p:grpSpPr>
          <a:xfrm>
            <a:off x="6503102" y="1304713"/>
            <a:ext cx="1930800" cy="3056325"/>
            <a:chOff x="6503102" y="1304713"/>
            <a:chExt cx="1930800" cy="3056325"/>
          </a:xfrm>
        </p:grpSpPr>
        <p:sp>
          <p:nvSpPr>
            <p:cNvPr id="317" name="Google Shape;317;p20"/>
            <p:cNvSpPr txBox="1"/>
            <p:nvPr/>
          </p:nvSpPr>
          <p:spPr>
            <a:xfrm>
              <a:off x="6638102" y="3284013"/>
              <a:ext cx="1660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توزيع </a:t>
              </a:r>
              <a:endParaRPr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5400000">
              <a:off x="7279802" y="1971562"/>
              <a:ext cx="377400" cy="19308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 txBox="1"/>
            <p:nvPr/>
          </p:nvSpPr>
          <p:spPr>
            <a:xfrm>
              <a:off x="6638102" y="3627538"/>
              <a:ext cx="1660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كيفية ايصال المنتج الى الفئة المستهدفة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320" name="Google Shape;320;p20"/>
            <p:cNvSpPr txBox="1"/>
            <p:nvPr/>
          </p:nvSpPr>
          <p:spPr>
            <a:xfrm>
              <a:off x="6665102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Operation 4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988175" y="1304713"/>
              <a:ext cx="960600" cy="960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2" name="Google Shape;322;p20"/>
            <p:cNvCxnSpPr>
              <a:stCxn id="321" idx="4"/>
              <a:endCxn id="320" idx="0"/>
            </p:cNvCxnSpPr>
            <p:nvPr/>
          </p:nvCxnSpPr>
          <p:spPr>
            <a:xfrm>
              <a:off x="7468475" y="2265313"/>
              <a:ext cx="0" cy="48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20"/>
          <p:cNvGrpSpPr/>
          <p:nvPr/>
        </p:nvGrpSpPr>
        <p:grpSpPr>
          <a:xfrm>
            <a:off x="2641232" y="1304713"/>
            <a:ext cx="1930800" cy="3056325"/>
            <a:chOff x="2641232" y="1304713"/>
            <a:chExt cx="1930800" cy="3056325"/>
          </a:xfrm>
        </p:grpSpPr>
        <p:sp>
          <p:nvSpPr>
            <p:cNvPr id="324" name="Google Shape;324;p20"/>
            <p:cNvSpPr txBox="1"/>
            <p:nvPr/>
          </p:nvSpPr>
          <p:spPr>
            <a:xfrm>
              <a:off x="2774049" y="3284013"/>
              <a:ext cx="16653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التركيب </a:t>
              </a:r>
              <a:endParaRPr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5400000">
              <a:off x="3417932" y="1971563"/>
              <a:ext cx="377400" cy="19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 txBox="1"/>
            <p:nvPr/>
          </p:nvSpPr>
          <p:spPr>
            <a:xfrm>
              <a:off x="2771799" y="3627538"/>
              <a:ext cx="1669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عملية التصنيع أو البرمجة او نشاط معين لتقديم الخدمة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  <p:sp>
          <p:nvSpPr>
            <p:cNvPr id="327" name="Google Shape;327;p20"/>
            <p:cNvSpPr txBox="1"/>
            <p:nvPr/>
          </p:nvSpPr>
          <p:spPr>
            <a:xfrm>
              <a:off x="2803299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Operation 2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126325" y="1304713"/>
              <a:ext cx="960600" cy="960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205225" y="1383613"/>
              <a:ext cx="802800" cy="80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0" name="Google Shape;330;p20"/>
            <p:cNvCxnSpPr>
              <a:stCxn id="328" idx="4"/>
              <a:endCxn id="327" idx="0"/>
            </p:cNvCxnSpPr>
            <p:nvPr/>
          </p:nvCxnSpPr>
          <p:spPr>
            <a:xfrm>
              <a:off x="3606625" y="2265313"/>
              <a:ext cx="0" cy="48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4.عمليات مراحل الإنتاج </a:t>
            </a:r>
            <a:r>
              <a:rPr lang="ar-DZ" sz="2400" dirty="0">
                <a:cs typeface="Khalid Art bold" pitchFamily="2" charset="-78"/>
              </a:rPr>
              <a:t>(سلعة/خدمة)</a:t>
            </a:r>
            <a:endParaRPr dirty="0">
              <a:cs typeface="Khalid Art bold" pitchFamily="2" charset="-78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7067075" y="1383613"/>
            <a:ext cx="802800" cy="80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20"/>
          <p:cNvGrpSpPr/>
          <p:nvPr/>
        </p:nvGrpSpPr>
        <p:grpSpPr>
          <a:xfrm>
            <a:off x="3429443" y="1607640"/>
            <a:ext cx="354363" cy="354745"/>
            <a:chOff x="3235438" y="1970604"/>
            <a:chExt cx="354363" cy="354745"/>
          </a:xfrm>
        </p:grpSpPr>
        <p:sp>
          <p:nvSpPr>
            <p:cNvPr id="334" name="Google Shape;334;p20"/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20"/>
          <p:cNvGrpSpPr/>
          <p:nvPr/>
        </p:nvGrpSpPr>
        <p:grpSpPr>
          <a:xfrm>
            <a:off x="1505048" y="1617475"/>
            <a:ext cx="341472" cy="335074"/>
            <a:chOff x="1329585" y="1989925"/>
            <a:chExt cx="341472" cy="335074"/>
          </a:xfrm>
        </p:grpSpPr>
        <p:sp>
          <p:nvSpPr>
            <p:cNvPr id="348" name="Google Shape;348;p20"/>
            <p:cNvSpPr/>
            <p:nvPr/>
          </p:nvSpPr>
          <p:spPr>
            <a:xfrm>
              <a:off x="1562263" y="2097956"/>
              <a:ext cx="108795" cy="226661"/>
            </a:xfrm>
            <a:custGeom>
              <a:avLst/>
              <a:gdLst/>
              <a:ahLst/>
              <a:cxnLst/>
              <a:rect l="l" t="t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1406137" y="1989925"/>
              <a:ext cx="198587" cy="335074"/>
            </a:xfrm>
            <a:custGeom>
              <a:avLst/>
              <a:gdLst/>
              <a:ahLst/>
              <a:cxnLst/>
              <a:rect l="l" t="t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1329585" y="2127494"/>
              <a:ext cx="108795" cy="197123"/>
            </a:xfrm>
            <a:custGeom>
              <a:avLst/>
              <a:gdLst/>
              <a:ahLst/>
              <a:cxnLst/>
              <a:rect l="l" t="t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0"/>
          <p:cNvSpPr/>
          <p:nvPr/>
        </p:nvSpPr>
        <p:spPr>
          <a:xfrm>
            <a:off x="5360368" y="1622966"/>
            <a:ext cx="354363" cy="324093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20"/>
          <p:cNvGrpSpPr/>
          <p:nvPr/>
        </p:nvGrpSpPr>
        <p:grpSpPr>
          <a:xfrm>
            <a:off x="7291295" y="1650085"/>
            <a:ext cx="367255" cy="269855"/>
            <a:chOff x="1306445" y="3397829"/>
            <a:chExt cx="367255" cy="269855"/>
          </a:xfrm>
        </p:grpSpPr>
        <p:sp>
          <p:nvSpPr>
            <p:cNvPr id="353" name="Google Shape;353;p20"/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6"/>
          <p:cNvCxnSpPr/>
          <p:nvPr/>
        </p:nvCxnSpPr>
        <p:spPr>
          <a:xfrm>
            <a:off x="1654650" y="3089200"/>
            <a:ext cx="5847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4.تنظيم الانتاج </a:t>
            </a:r>
            <a:endParaRPr dirty="0">
              <a:cs typeface="Khalid Art bold" pitchFamily="2" charset="-78"/>
            </a:endParaRPr>
          </a:p>
        </p:txBody>
      </p:sp>
      <p:grpSp>
        <p:nvGrpSpPr>
          <p:cNvPr id="96" name="Google Shape;96;p16"/>
          <p:cNvGrpSpPr/>
          <p:nvPr/>
        </p:nvGrpSpPr>
        <p:grpSpPr>
          <a:xfrm>
            <a:off x="710275" y="1333888"/>
            <a:ext cx="1884600" cy="2997975"/>
            <a:chOff x="710275" y="1333888"/>
            <a:chExt cx="1884600" cy="2997975"/>
          </a:xfrm>
        </p:grpSpPr>
        <p:sp>
          <p:nvSpPr>
            <p:cNvPr id="97" name="Google Shape;97;p16"/>
            <p:cNvSpPr/>
            <p:nvPr/>
          </p:nvSpPr>
          <p:spPr>
            <a:xfrm>
              <a:off x="1060675" y="1333888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1143175" y="1416388"/>
              <a:ext cx="1018800" cy="101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1570075" y="2583338"/>
              <a:ext cx="165000" cy="16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1604125" y="2813988"/>
              <a:ext cx="96900" cy="9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5435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1578475" y="3011383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7102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تموين 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710275" y="3796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سياسة الشراءمواد أولية /موردون/طرق الدفع و الإستلام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105" name="Google Shape;105;p16"/>
          <p:cNvGrpSpPr/>
          <p:nvPr/>
        </p:nvGrpSpPr>
        <p:grpSpPr>
          <a:xfrm>
            <a:off x="6549175" y="1333888"/>
            <a:ext cx="1884600" cy="2997975"/>
            <a:chOff x="6549175" y="1333888"/>
            <a:chExt cx="1884600" cy="2997975"/>
          </a:xfrm>
        </p:grpSpPr>
        <p:sp>
          <p:nvSpPr>
            <p:cNvPr id="106" name="Google Shape;106;p16"/>
            <p:cNvSpPr/>
            <p:nvPr/>
          </p:nvSpPr>
          <p:spPr>
            <a:xfrm>
              <a:off x="6899575" y="1333888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982075" y="1416388"/>
              <a:ext cx="1018800" cy="1018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7408975" y="2583338"/>
              <a:ext cx="165000" cy="16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7443025" y="2813988"/>
              <a:ext cx="96900" cy="96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73824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417375" y="3011383"/>
              <a:ext cx="148200" cy="14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65491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الأعوان الاقتصاديون</a:t>
              </a:r>
              <a:endParaRPr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6549175" y="3796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من هم أصحاب المصلحة المتعاملون مخابر ، بنوك،هيئات عامة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114" name="Google Shape;114;p16"/>
          <p:cNvGrpSpPr/>
          <p:nvPr/>
        </p:nvGrpSpPr>
        <p:grpSpPr>
          <a:xfrm>
            <a:off x="2656575" y="1333888"/>
            <a:ext cx="1884600" cy="2997975"/>
            <a:chOff x="2656575" y="1333888"/>
            <a:chExt cx="1884600" cy="2997975"/>
          </a:xfrm>
        </p:grpSpPr>
        <p:sp>
          <p:nvSpPr>
            <p:cNvPr id="115" name="Google Shape;115;p16"/>
            <p:cNvSpPr/>
            <p:nvPr/>
          </p:nvSpPr>
          <p:spPr>
            <a:xfrm>
              <a:off x="3006975" y="1333888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089475" y="1416388"/>
              <a:ext cx="1018800" cy="101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516375" y="2583338"/>
              <a:ext cx="165000" cy="16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550425" y="2813988"/>
              <a:ext cx="96900" cy="9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4898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524775" y="3011383"/>
              <a:ext cx="148200" cy="14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26565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اليد العاملة </a:t>
              </a:r>
              <a:endParaRPr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2656575" y="3796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طبيعة  و عددالوظائف </a:t>
              </a:r>
            </a:p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وتطورها عبر الزمن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4602875" y="1333888"/>
            <a:ext cx="1884600" cy="2997975"/>
            <a:chOff x="4602875" y="1333888"/>
            <a:chExt cx="1884600" cy="2997975"/>
          </a:xfrm>
        </p:grpSpPr>
        <p:sp>
          <p:nvSpPr>
            <p:cNvPr id="124" name="Google Shape;124;p16"/>
            <p:cNvSpPr/>
            <p:nvPr/>
          </p:nvSpPr>
          <p:spPr>
            <a:xfrm>
              <a:off x="4953275" y="1333888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035775" y="1416388"/>
              <a:ext cx="1018800" cy="10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462675" y="2583338"/>
              <a:ext cx="165000" cy="16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5496725" y="2813988"/>
              <a:ext cx="96900" cy="96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5436125" y="2976538"/>
              <a:ext cx="218100" cy="218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471075" y="3011383"/>
              <a:ext cx="148200" cy="1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46028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Khalid Art bold" pitchFamily="2" charset="-78"/>
                  <a:sym typeface="Fira Sans Extra Condensed Medium"/>
                </a:rPr>
                <a:t>الشركاء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Khalid Art bold" pitchFamily="2" charset="-78"/>
                <a:sym typeface="Fira Sans Extra Condensed Medium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4602875" y="3796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الأطراف الرئيسية المساعدة في انجاز المشروع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sp>
        <p:nvSpPr>
          <p:cNvPr id="132" name="Google Shape;132;p16"/>
          <p:cNvSpPr/>
          <p:nvPr/>
        </p:nvSpPr>
        <p:spPr>
          <a:xfrm>
            <a:off x="1393231" y="1667553"/>
            <a:ext cx="518689" cy="516495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16"/>
          <p:cNvGrpSpPr/>
          <p:nvPr/>
        </p:nvGrpSpPr>
        <p:grpSpPr>
          <a:xfrm>
            <a:off x="5312788" y="1675451"/>
            <a:ext cx="464774" cy="500698"/>
            <a:chOff x="6896644" y="3216007"/>
            <a:chExt cx="322917" cy="347876"/>
          </a:xfrm>
        </p:grpSpPr>
        <p:sp>
          <p:nvSpPr>
            <p:cNvPr id="134" name="Google Shape;134;p16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3329216" y="1656643"/>
            <a:ext cx="539319" cy="538313"/>
            <a:chOff x="1421638" y="4125629"/>
            <a:chExt cx="374709" cy="374010"/>
          </a:xfrm>
        </p:grpSpPr>
        <p:sp>
          <p:nvSpPr>
            <p:cNvPr id="142" name="Google Shape;142;p16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16"/>
          <p:cNvGrpSpPr/>
          <p:nvPr/>
        </p:nvGrpSpPr>
        <p:grpSpPr>
          <a:xfrm>
            <a:off x="7217999" y="1673006"/>
            <a:ext cx="546951" cy="505588"/>
            <a:chOff x="7384751" y="4147984"/>
            <a:chExt cx="380012" cy="351274"/>
          </a:xfrm>
        </p:grpSpPr>
        <p:sp>
          <p:nvSpPr>
            <p:cNvPr id="145" name="Google Shape;145;p16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9"/>
          <p:cNvGrpSpPr/>
          <p:nvPr/>
        </p:nvGrpSpPr>
        <p:grpSpPr>
          <a:xfrm>
            <a:off x="3433276" y="2409276"/>
            <a:ext cx="5000574" cy="847200"/>
            <a:chOff x="3433276" y="2409276"/>
            <a:chExt cx="5000574" cy="847200"/>
          </a:xfrm>
        </p:grpSpPr>
        <p:sp>
          <p:nvSpPr>
            <p:cNvPr id="256" name="Google Shape;256;p19"/>
            <p:cNvSpPr/>
            <p:nvPr/>
          </p:nvSpPr>
          <p:spPr>
            <a:xfrm rot="-5400000">
              <a:off x="4121626" y="1720926"/>
              <a:ext cx="847200" cy="222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4122378" y="2623963"/>
              <a:ext cx="1948800" cy="385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accent2"/>
                  </a:solidFill>
                  <a:latin typeface="Fira Sans Extra Condensed Medium"/>
                  <a:sym typeface="Fira Sans Extra Condensed Medium"/>
                </a:rPr>
                <a:t>CIBLE</a:t>
              </a: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258" name="Google Shape;258;p19"/>
            <p:cNvSpPr txBox="1"/>
            <p:nvPr/>
          </p:nvSpPr>
          <p:spPr>
            <a:xfrm>
              <a:off x="6347050" y="2565426"/>
              <a:ext cx="208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تحديد الشريحة المستهدفة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259" name="Google Shape;259;p19"/>
          <p:cNvGrpSpPr/>
          <p:nvPr/>
        </p:nvGrpSpPr>
        <p:grpSpPr>
          <a:xfrm>
            <a:off x="3433276" y="3545638"/>
            <a:ext cx="5000574" cy="847200"/>
            <a:chOff x="3433276" y="3545638"/>
            <a:chExt cx="5000574" cy="847200"/>
          </a:xfrm>
        </p:grpSpPr>
        <p:sp>
          <p:nvSpPr>
            <p:cNvPr id="260" name="Google Shape;260;p19"/>
            <p:cNvSpPr/>
            <p:nvPr/>
          </p:nvSpPr>
          <p:spPr>
            <a:xfrm rot="-5400000">
              <a:off x="4121626" y="2857288"/>
              <a:ext cx="847200" cy="222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4288175" y="3776338"/>
              <a:ext cx="1948800" cy="385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700" dirty="0">
                  <a:solidFill>
                    <a:schemeClr val="accent3"/>
                  </a:solidFill>
                  <a:latin typeface="Fira Sans Extra Condensed Medium"/>
                  <a:sym typeface="Fira Sans Extra Condensed Medium"/>
                </a:rPr>
                <a:t>POSITION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6347050" y="3701788"/>
              <a:ext cx="208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تموقع في السوق واقنع شريحتك المستهدفة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3433276" y="1272915"/>
            <a:ext cx="5000574" cy="847200"/>
            <a:chOff x="3433276" y="1272915"/>
            <a:chExt cx="5000574" cy="847200"/>
          </a:xfrm>
        </p:grpSpPr>
        <p:sp>
          <p:nvSpPr>
            <p:cNvPr id="264" name="Google Shape;264;p19"/>
            <p:cNvSpPr/>
            <p:nvPr/>
          </p:nvSpPr>
          <p:spPr>
            <a:xfrm rot="-5400000">
              <a:off x="4121626" y="584565"/>
              <a:ext cx="847200" cy="222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4288175" y="1503615"/>
              <a:ext cx="1948800" cy="385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SEGMENT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" name="Google Shape;266;p19"/>
            <p:cNvSpPr txBox="1"/>
            <p:nvPr/>
          </p:nvSpPr>
          <p:spPr>
            <a:xfrm>
              <a:off x="6347050" y="1429065"/>
              <a:ext cx="208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DZ" sz="1200" dirty="0">
                  <a:latin typeface="Roboto"/>
                  <a:ea typeface="Roboto"/>
                  <a:cs typeface="Khalid Art bold" pitchFamily="2" charset="-78"/>
                  <a:sym typeface="Roboto"/>
                </a:rPr>
                <a:t>تقسيم السوق الى شرائح </a:t>
              </a:r>
              <a:endParaRPr sz="1200" dirty="0">
                <a:latin typeface="Roboto"/>
                <a:ea typeface="Roboto"/>
                <a:cs typeface="Khalid Art bold" pitchFamily="2" charset="-78"/>
                <a:sym typeface="Roboto"/>
              </a:endParaRPr>
            </a:p>
          </p:txBody>
        </p:sp>
      </p:grpSp>
      <p:grpSp>
        <p:nvGrpSpPr>
          <p:cNvPr id="267" name="Google Shape;267;p19"/>
          <p:cNvGrpSpPr/>
          <p:nvPr/>
        </p:nvGrpSpPr>
        <p:grpSpPr>
          <a:xfrm>
            <a:off x="3655614" y="1526889"/>
            <a:ext cx="339253" cy="339253"/>
            <a:chOff x="3271200" y="1435075"/>
            <a:chExt cx="481825" cy="481825"/>
          </a:xfrm>
        </p:grpSpPr>
        <p:sp>
          <p:nvSpPr>
            <p:cNvPr id="268" name="Google Shape;268;p19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0" name="Google Shape;270;p19"/>
          <p:cNvGrpSpPr/>
          <p:nvPr/>
        </p:nvGrpSpPr>
        <p:grpSpPr>
          <a:xfrm>
            <a:off x="3715295" y="2663329"/>
            <a:ext cx="219890" cy="339095"/>
            <a:chOff x="5726350" y="2028150"/>
            <a:chExt cx="312300" cy="481600"/>
          </a:xfrm>
        </p:grpSpPr>
        <p:sp>
          <p:nvSpPr>
            <p:cNvPr id="271" name="Google Shape;271;p19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4" name="Google Shape;274;p19"/>
          <p:cNvGrpSpPr/>
          <p:nvPr/>
        </p:nvGrpSpPr>
        <p:grpSpPr>
          <a:xfrm>
            <a:off x="3654954" y="3799602"/>
            <a:ext cx="340573" cy="339271"/>
            <a:chOff x="898875" y="4399275"/>
            <a:chExt cx="483700" cy="481850"/>
          </a:xfrm>
        </p:grpSpPr>
        <p:sp>
          <p:nvSpPr>
            <p:cNvPr id="275" name="Google Shape;275;p19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710275" y="1696445"/>
            <a:ext cx="2460575" cy="2272942"/>
            <a:chOff x="710275" y="1696445"/>
            <a:chExt cx="2460575" cy="2272942"/>
          </a:xfrm>
        </p:grpSpPr>
        <p:grpSp>
          <p:nvGrpSpPr>
            <p:cNvPr id="284" name="Google Shape;284;p19"/>
            <p:cNvGrpSpPr/>
            <p:nvPr/>
          </p:nvGrpSpPr>
          <p:grpSpPr>
            <a:xfrm>
              <a:off x="2288356" y="1696445"/>
              <a:ext cx="882450" cy="1136250"/>
              <a:chOff x="2288356" y="1696445"/>
              <a:chExt cx="882450" cy="1136250"/>
            </a:xfrm>
          </p:grpSpPr>
          <p:sp>
            <p:nvSpPr>
              <p:cNvPr id="285" name="Google Shape;285;p19"/>
              <p:cNvSpPr/>
              <p:nvPr/>
            </p:nvSpPr>
            <p:spPr>
              <a:xfrm flipH="1">
                <a:off x="2288356" y="1696445"/>
                <a:ext cx="773700" cy="7737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6" name="Google Shape;286;p19"/>
              <p:cNvCxnSpPr>
                <a:stCxn id="285" idx="0"/>
              </p:cNvCxnSpPr>
              <p:nvPr/>
            </p:nvCxnSpPr>
            <p:spPr>
              <a:xfrm>
                <a:off x="2675206" y="1696445"/>
                <a:ext cx="495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87" name="Google Shape;287;p19"/>
              <p:cNvCxnSpPr>
                <a:stCxn id="285" idx="2"/>
              </p:cNvCxnSpPr>
              <p:nvPr/>
            </p:nvCxnSpPr>
            <p:spPr>
              <a:xfrm>
                <a:off x="2288356" y="2083295"/>
                <a:ext cx="0" cy="74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8" name="Google Shape;288;p19"/>
            <p:cNvGrpSpPr/>
            <p:nvPr/>
          </p:nvGrpSpPr>
          <p:grpSpPr>
            <a:xfrm>
              <a:off x="2288412" y="2832906"/>
              <a:ext cx="882422" cy="1136481"/>
              <a:chOff x="7009125" y="3265500"/>
              <a:chExt cx="565800" cy="728700"/>
            </a:xfrm>
          </p:grpSpPr>
          <p:sp>
            <p:nvSpPr>
              <p:cNvPr id="289" name="Google Shape;289;p19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0" name="Google Shape;290;p19"/>
              <p:cNvCxnSpPr>
                <a:stCxn id="289" idx="0"/>
              </p:cNvCxnSpPr>
              <p:nvPr/>
            </p:nvCxnSpPr>
            <p:spPr>
              <a:xfrm>
                <a:off x="7257225" y="3994200"/>
                <a:ext cx="317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91" name="Google Shape;291;p19"/>
              <p:cNvCxnSpPr>
                <a:stCxn id="289" idx="2"/>
              </p:cNvCxnSpPr>
              <p:nvPr/>
            </p:nvCxnSpPr>
            <p:spPr>
              <a:xfrm rot="10800000">
                <a:off x="7009125" y="3265500"/>
                <a:ext cx="0" cy="480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92" name="Google Shape;292;p19"/>
            <p:cNvCxnSpPr/>
            <p:nvPr/>
          </p:nvCxnSpPr>
          <p:spPr>
            <a:xfrm>
              <a:off x="1602150" y="2832788"/>
              <a:ext cx="15687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93" name="Google Shape;293;p19"/>
            <p:cNvSpPr/>
            <p:nvPr/>
          </p:nvSpPr>
          <p:spPr>
            <a:xfrm>
              <a:off x="2215781" y="2760409"/>
              <a:ext cx="144900" cy="1449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710275" y="2181958"/>
              <a:ext cx="1301700" cy="1301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845144" y="2319845"/>
              <a:ext cx="1025700" cy="1025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+mj-cs"/>
                  <a:sym typeface="Fira Sans Extra Condensed Medium"/>
                </a:rPr>
                <a:t>TARGET</a:t>
              </a:r>
              <a:endParaRPr sz="1600" b="1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+mj-cs"/>
                <a:sym typeface="Fira Sans Extra Condensed Medium"/>
              </a:endParaRPr>
            </a:p>
          </p:txBody>
        </p:sp>
      </p:grpSp>
      <p:sp>
        <p:nvSpPr>
          <p:cNvPr id="4" name="Google Shape;158;p17">
            <a:extLst>
              <a:ext uri="{FF2B5EF4-FFF2-40B4-BE49-F238E27FC236}">
                <a16:creationId xmlns:a16="http://schemas.microsoft.com/office/drawing/2014/main" id="{DF829571-FFF2-1AD0-20D0-40A2D91E2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5" y="526014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DZ" dirty="0">
                <a:cs typeface="Khalid Art bold" pitchFamily="2" charset="-78"/>
              </a:rPr>
              <a:t>3.التحليل الاستراتيجي للسوق</a:t>
            </a:r>
            <a:r>
              <a:rPr lang="ar-DZ" sz="2400" dirty="0">
                <a:cs typeface="Khalid Art bold" pitchFamily="2" charset="-78"/>
              </a:rPr>
              <a:t>(تحديد السوق)</a:t>
            </a:r>
            <a:endParaRPr dirty="0">
              <a:cs typeface="Khalid Art bold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ct Management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BB831"/>
      </a:accent1>
      <a:accent2>
        <a:srgbClr val="FB8569"/>
      </a:accent2>
      <a:accent3>
        <a:srgbClr val="FB569C"/>
      </a:accent3>
      <a:accent4>
        <a:srgbClr val="E850E0"/>
      </a:accent4>
      <a:accent5>
        <a:srgbClr val="8225E2"/>
      </a:accent5>
      <a:accent6>
        <a:srgbClr val="9C27B0"/>
      </a:accent6>
      <a:hlink>
        <a:srgbClr val="FBB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D Stairs Templates by Slidesgo">
  <a:themeElements>
    <a:clrScheme name="Simple Light">
      <a:dk1>
        <a:srgbClr val="595959"/>
      </a:dk1>
      <a:lt1>
        <a:srgbClr val="EEEEEE"/>
      </a:lt1>
      <a:dk2>
        <a:srgbClr val="F8729F"/>
      </a:dk2>
      <a:lt2>
        <a:srgbClr val="EC407A"/>
      </a:lt2>
      <a:accent1>
        <a:srgbClr val="A385D6"/>
      </a:accent1>
      <a:accent2>
        <a:srgbClr val="7E57C2"/>
      </a:accent2>
      <a:accent3>
        <a:srgbClr val="4FC1F5"/>
      </a:accent3>
      <a:accent4>
        <a:srgbClr val="039BE5"/>
      </a:accent4>
      <a:accent5>
        <a:srgbClr val="6ADDEC"/>
      </a:accent5>
      <a:accent6>
        <a:srgbClr val="26C6DA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ol Startup Business Plan by Slidesgo">
  <a:themeElements>
    <a:clrScheme name="Simple Light">
      <a:dk1>
        <a:srgbClr val="000000"/>
      </a:dk1>
      <a:lt1>
        <a:srgbClr val="FFFFFF"/>
      </a:lt1>
      <a:dk2>
        <a:srgbClr val="20DD2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700</Words>
  <Application>Microsoft Office PowerPoint</Application>
  <PresentationFormat>On-screen Show (16:9)</PresentationFormat>
  <Paragraphs>167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Arial</vt:lpstr>
      <vt:lpstr>Khalid Art bold</vt:lpstr>
      <vt:lpstr>Roboto</vt:lpstr>
      <vt:lpstr>Fira Sans Extra Condensed</vt:lpstr>
      <vt:lpstr>Liberation Sans</vt:lpstr>
      <vt:lpstr>印品黑体</vt:lpstr>
      <vt:lpstr>Roboto Condensed Light</vt:lpstr>
      <vt:lpstr>Cairo</vt:lpstr>
      <vt:lpstr>Staatliches</vt:lpstr>
      <vt:lpstr>book antiqua</vt:lpstr>
      <vt:lpstr>Calibri</vt:lpstr>
      <vt:lpstr>Fira Sans Extra Condensed Medium</vt:lpstr>
      <vt:lpstr>Fira Sans Extra Condensed SemiBold</vt:lpstr>
      <vt:lpstr>Bebas Neue</vt:lpstr>
      <vt:lpstr>Algerian</vt:lpstr>
      <vt:lpstr>Project Management Infographics by Slidesgo</vt:lpstr>
      <vt:lpstr>3D Stairs Templates by Slidesgo</vt:lpstr>
      <vt:lpstr>Cool Startup Business Plan by Slidesgo</vt:lpstr>
      <vt:lpstr>إعداد البطاقة التقنية لمشروع</vt:lpstr>
      <vt:lpstr>محتوى البطاقة الفنية للمشروع </vt:lpstr>
      <vt:lpstr>1.تقديم المشروع </vt:lpstr>
      <vt:lpstr>تخطيط المشروع </vt:lpstr>
      <vt:lpstr>نموذج تقديم المشروع </vt:lpstr>
      <vt:lpstr>2.الجوانب الابتكارية للمشروع (الطبيعة/المجال)</vt:lpstr>
      <vt:lpstr>4.عمليات مراحل الإنتاج (سلعة/خدمة)</vt:lpstr>
      <vt:lpstr>4.تنظيم الانتاج </vt:lpstr>
      <vt:lpstr>3.التحليل الاستراتيجي للسوق(تحديد السوق)</vt:lpstr>
      <vt:lpstr>PowerPoint Presentation</vt:lpstr>
      <vt:lpstr>PowerPoint Presentation</vt:lpstr>
      <vt:lpstr>3.التحليل الاستراتيجي للسوق(المزيج التسويقي)</vt:lpstr>
      <vt:lpstr>3.التحليل الاستراتيجي للسوق(المنافسة)</vt:lpstr>
      <vt:lpstr>3.تحليل الوضعية التنافسية SWOT</vt:lpstr>
      <vt:lpstr>3.التحليل الاستراتيجي للسوق(التحليل المنافسة)</vt:lpstr>
      <vt:lpstr>5.الخطة المالية</vt:lpstr>
      <vt:lpstr>5.الخطة المالية(القوائم المالية)</vt:lpstr>
      <vt:lpstr>5.الخطة المالية(القوائم المالية)</vt:lpstr>
      <vt:lpstr>6.النموذج الأوليPROTOTYPE او المنتج الأدنى MVP</vt:lpstr>
      <vt:lpstr>6.النموذج الأوليPROTOTYPE او المنتج الأدنى MVP</vt:lpstr>
      <vt:lpstr>5. النموذج الأولي Prototype والمنتج الأدنى(التجريبي) MVP</vt:lpstr>
      <vt:lpstr>PowerPoint Presentation</vt:lpstr>
      <vt:lpstr>PowerPoint Presentation</vt:lpstr>
      <vt:lpstr>PowerPoint Presentation</vt:lpstr>
      <vt:lpstr>Rule قاعدة لإدارة مشروعك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Infographics</dc:title>
  <cp:lastModifiedBy>Pc Occas</cp:lastModifiedBy>
  <cp:revision>2</cp:revision>
  <dcterms:modified xsi:type="dcterms:W3CDTF">2023-05-10T20:56:45Z</dcterms:modified>
</cp:coreProperties>
</file>