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C3DB04-E1F1-4B0E-9EFF-576360BD862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92266B42-296D-4522-9679-FFB3261421C2}">
      <dgm:prSet phldrT="[Texte]" custT="1"/>
      <dgm:spPr/>
      <dgm:t>
        <a:bodyPr/>
        <a:lstStyle/>
        <a:p>
          <a:pPr algn="r"/>
          <a:r>
            <a:rPr lang="ar-DZ" sz="2400" b="1" dirty="0" smtClean="0">
              <a:latin typeface="Traditional Arabic" pitchFamily="18" charset="-78"/>
              <a:cs typeface="Traditional Arabic" pitchFamily="18" charset="-78"/>
            </a:rPr>
            <a:t>الاقتراحات</a:t>
          </a:r>
          <a:endParaRPr lang="fr-FR" sz="2400" b="1" dirty="0">
            <a:latin typeface="Traditional Arabic" pitchFamily="18" charset="-78"/>
            <a:cs typeface="Traditional Arabic" pitchFamily="18" charset="-78"/>
          </a:endParaRPr>
        </a:p>
      </dgm:t>
    </dgm:pt>
    <dgm:pt modelId="{36D6907C-C927-40F6-9F1C-9DD3055F62F6}" type="parTrans" cxnId="{10CBBE56-9C7C-4C74-8E1D-88BC1A41B7C4}">
      <dgm:prSet/>
      <dgm:spPr/>
      <dgm:t>
        <a:bodyPr/>
        <a:lstStyle/>
        <a:p>
          <a:endParaRPr lang="fr-FR"/>
        </a:p>
      </dgm:t>
    </dgm:pt>
    <dgm:pt modelId="{98E57CC6-EBA3-4032-BEFE-EB2CAF498BA1}" type="sibTrans" cxnId="{10CBBE56-9C7C-4C74-8E1D-88BC1A41B7C4}">
      <dgm:prSet/>
      <dgm:spPr/>
      <dgm:t>
        <a:bodyPr/>
        <a:lstStyle/>
        <a:p>
          <a:endParaRPr lang="fr-FR"/>
        </a:p>
      </dgm:t>
    </dgm:pt>
    <dgm:pt modelId="{5021E50D-1E38-40A7-92F4-0CB920199379}">
      <dgm:prSet phldrT="[Texte]"/>
      <dgm:spPr/>
      <dgm:t>
        <a:bodyPr/>
        <a:lstStyle/>
        <a:p>
          <a:r>
            <a:rPr lang="ar-DZ" dirty="0" smtClean="0"/>
            <a:t>الاعتماد على بيانات حديثة</a:t>
          </a:r>
          <a:endParaRPr lang="fr-FR" dirty="0"/>
        </a:p>
      </dgm:t>
    </dgm:pt>
    <dgm:pt modelId="{2517C4B0-3AC4-4B5A-9EBE-A70DE7C79251}" type="parTrans" cxnId="{5DA7E5DA-10FF-44F7-BF2D-BD1B968D3FC3}">
      <dgm:prSet/>
      <dgm:spPr/>
      <dgm:t>
        <a:bodyPr/>
        <a:lstStyle/>
        <a:p>
          <a:endParaRPr lang="fr-FR"/>
        </a:p>
      </dgm:t>
    </dgm:pt>
    <dgm:pt modelId="{9AD3DF00-78ED-4132-9EA3-A080A5103896}" type="sibTrans" cxnId="{5DA7E5DA-10FF-44F7-BF2D-BD1B968D3FC3}">
      <dgm:prSet/>
      <dgm:spPr/>
      <dgm:t>
        <a:bodyPr/>
        <a:lstStyle/>
        <a:p>
          <a:endParaRPr lang="fr-FR"/>
        </a:p>
      </dgm:t>
    </dgm:pt>
    <dgm:pt modelId="{66C636A2-1644-4A1E-9FB6-F1CC559ABA58}">
      <dgm:prSet phldrT="[Texte]"/>
      <dgm:spPr/>
      <dgm:t>
        <a:bodyPr/>
        <a:lstStyle/>
        <a:p>
          <a:r>
            <a:rPr lang="ar-DZ" dirty="0" smtClean="0"/>
            <a:t>الإطلاع على أحدث طرق تقدير الكتلة الاجرية</a:t>
          </a:r>
          <a:endParaRPr lang="fr-FR" dirty="0"/>
        </a:p>
      </dgm:t>
    </dgm:pt>
    <dgm:pt modelId="{B7EA50EF-D9CD-4819-A1FF-20D5ABE83889}" type="parTrans" cxnId="{C557F0A1-B526-4F1B-B2B7-285C0AD94240}">
      <dgm:prSet/>
      <dgm:spPr/>
      <dgm:t>
        <a:bodyPr/>
        <a:lstStyle/>
        <a:p>
          <a:endParaRPr lang="fr-FR"/>
        </a:p>
      </dgm:t>
    </dgm:pt>
    <dgm:pt modelId="{9D8E7B89-2DD1-4B1E-BC96-F2D9DEAA5F31}" type="sibTrans" cxnId="{C557F0A1-B526-4F1B-B2B7-285C0AD94240}">
      <dgm:prSet/>
      <dgm:spPr/>
      <dgm:t>
        <a:bodyPr/>
        <a:lstStyle/>
        <a:p>
          <a:endParaRPr lang="fr-FR"/>
        </a:p>
      </dgm:t>
    </dgm:pt>
    <dgm:pt modelId="{16BE20BF-4B62-4CA8-BD7C-E7B07A09E830}">
      <dgm:prSet phldrT="[Texte]"/>
      <dgm:spPr/>
      <dgm:t>
        <a:bodyPr/>
        <a:lstStyle/>
        <a:p>
          <a:r>
            <a:rPr lang="ar-DZ" dirty="0" smtClean="0"/>
            <a:t>دراسة شاملة ودقيقة العوامل المؤثرة على سياسة </a:t>
          </a:r>
          <a:r>
            <a:rPr lang="ar-DZ" dirty="0" err="1" smtClean="0"/>
            <a:t>الاجور</a:t>
          </a:r>
          <a:endParaRPr lang="fr-FR" dirty="0"/>
        </a:p>
      </dgm:t>
    </dgm:pt>
    <dgm:pt modelId="{5FCD4FC2-6896-4A86-9CF8-DB044F09F800}" type="parTrans" cxnId="{7D128976-12B3-4AA9-A30D-F8A0AA5F6B09}">
      <dgm:prSet/>
      <dgm:spPr/>
      <dgm:t>
        <a:bodyPr/>
        <a:lstStyle/>
        <a:p>
          <a:endParaRPr lang="fr-FR"/>
        </a:p>
      </dgm:t>
    </dgm:pt>
    <dgm:pt modelId="{1F385BFC-D331-48FB-862A-FD402C64BE39}" type="sibTrans" cxnId="{7D128976-12B3-4AA9-A30D-F8A0AA5F6B09}">
      <dgm:prSet/>
      <dgm:spPr/>
      <dgm:t>
        <a:bodyPr/>
        <a:lstStyle/>
        <a:p>
          <a:endParaRPr lang="fr-FR"/>
        </a:p>
      </dgm:t>
    </dgm:pt>
    <dgm:pt modelId="{15F5281B-0DD4-48A9-8631-502155096532}">
      <dgm:prSet phldrT="[Texte]"/>
      <dgm:spPr/>
      <dgm:t>
        <a:bodyPr/>
        <a:lstStyle/>
        <a:p>
          <a:r>
            <a:rPr lang="ar-DZ" dirty="0" smtClean="0"/>
            <a:t>مراعاة التغيرات والتطورات وتأثيرها على الأجور</a:t>
          </a:r>
          <a:endParaRPr lang="fr-FR" dirty="0"/>
        </a:p>
      </dgm:t>
    </dgm:pt>
    <dgm:pt modelId="{63299851-4EC0-401A-BD33-7B70A53C4C6A}" type="parTrans" cxnId="{10B0D1E9-688B-4141-9628-EEA29CF076D6}">
      <dgm:prSet/>
      <dgm:spPr/>
      <dgm:t>
        <a:bodyPr/>
        <a:lstStyle/>
        <a:p>
          <a:endParaRPr lang="fr-FR"/>
        </a:p>
      </dgm:t>
    </dgm:pt>
    <dgm:pt modelId="{3FE7A491-96B4-4A7C-B47E-A05D17AEE5D2}" type="sibTrans" cxnId="{10B0D1E9-688B-4141-9628-EEA29CF076D6}">
      <dgm:prSet/>
      <dgm:spPr/>
      <dgm:t>
        <a:bodyPr/>
        <a:lstStyle/>
        <a:p>
          <a:endParaRPr lang="fr-FR"/>
        </a:p>
      </dgm:t>
    </dgm:pt>
    <dgm:pt modelId="{E3591D6A-E489-4E3E-B8C6-95B116BF9C4B}" type="pres">
      <dgm:prSet presAssocID="{42C3DB04-E1F1-4B0E-9EFF-576360BD8627}" presName="Name0" presStyleCnt="0">
        <dgm:presLayoutVars>
          <dgm:chMax val="1"/>
          <dgm:dir/>
          <dgm:animLvl val="ctr"/>
          <dgm:resizeHandles val="exact"/>
        </dgm:presLayoutVars>
      </dgm:prSet>
      <dgm:spPr/>
      <dgm:t>
        <a:bodyPr/>
        <a:lstStyle/>
        <a:p>
          <a:endParaRPr lang="fr-FR"/>
        </a:p>
      </dgm:t>
    </dgm:pt>
    <dgm:pt modelId="{0FEFB0E2-2753-42B9-8DC6-6A700936F325}" type="pres">
      <dgm:prSet presAssocID="{92266B42-296D-4522-9679-FFB3261421C2}" presName="centerShape" presStyleLbl="node0" presStyleIdx="0" presStyleCnt="1" custLinFactNeighborX="439" custLinFactNeighborY="-233"/>
      <dgm:spPr/>
      <dgm:t>
        <a:bodyPr/>
        <a:lstStyle/>
        <a:p>
          <a:endParaRPr lang="fr-FR"/>
        </a:p>
      </dgm:t>
    </dgm:pt>
    <dgm:pt modelId="{9F60535B-9A60-4601-98EC-889DDBB12E82}" type="pres">
      <dgm:prSet presAssocID="{5021E50D-1E38-40A7-92F4-0CB920199379}" presName="node" presStyleLbl="node1" presStyleIdx="0" presStyleCnt="4">
        <dgm:presLayoutVars>
          <dgm:bulletEnabled val="1"/>
        </dgm:presLayoutVars>
      </dgm:prSet>
      <dgm:spPr/>
      <dgm:t>
        <a:bodyPr/>
        <a:lstStyle/>
        <a:p>
          <a:endParaRPr lang="fr-FR"/>
        </a:p>
      </dgm:t>
    </dgm:pt>
    <dgm:pt modelId="{7CB32508-585D-4E65-926C-2E1847E3037C}" type="pres">
      <dgm:prSet presAssocID="{5021E50D-1E38-40A7-92F4-0CB920199379}" presName="dummy" presStyleCnt="0"/>
      <dgm:spPr/>
    </dgm:pt>
    <dgm:pt modelId="{464F040D-1CE3-4238-BD89-7D18A06494E1}" type="pres">
      <dgm:prSet presAssocID="{9AD3DF00-78ED-4132-9EA3-A080A5103896}" presName="sibTrans" presStyleLbl="sibTrans2D1" presStyleIdx="0" presStyleCnt="4"/>
      <dgm:spPr/>
      <dgm:t>
        <a:bodyPr/>
        <a:lstStyle/>
        <a:p>
          <a:endParaRPr lang="fr-FR"/>
        </a:p>
      </dgm:t>
    </dgm:pt>
    <dgm:pt modelId="{6DF4F168-6BEE-41BB-8DAE-4146F28EEAB8}" type="pres">
      <dgm:prSet presAssocID="{66C636A2-1644-4A1E-9FB6-F1CC559ABA58}" presName="node" presStyleLbl="node1" presStyleIdx="1" presStyleCnt="4" custScaleX="137285" custScaleY="143236">
        <dgm:presLayoutVars>
          <dgm:bulletEnabled val="1"/>
        </dgm:presLayoutVars>
      </dgm:prSet>
      <dgm:spPr/>
      <dgm:t>
        <a:bodyPr/>
        <a:lstStyle/>
        <a:p>
          <a:endParaRPr lang="fr-FR"/>
        </a:p>
      </dgm:t>
    </dgm:pt>
    <dgm:pt modelId="{76331D63-A2F1-4D3D-9940-3EA480F981E1}" type="pres">
      <dgm:prSet presAssocID="{66C636A2-1644-4A1E-9FB6-F1CC559ABA58}" presName="dummy" presStyleCnt="0"/>
      <dgm:spPr/>
    </dgm:pt>
    <dgm:pt modelId="{6BAC4A88-501D-4DE0-8381-4E03566AE10A}" type="pres">
      <dgm:prSet presAssocID="{9D8E7B89-2DD1-4B1E-BC96-F2D9DEAA5F31}" presName="sibTrans" presStyleLbl="sibTrans2D1" presStyleIdx="1" presStyleCnt="4"/>
      <dgm:spPr/>
      <dgm:t>
        <a:bodyPr/>
        <a:lstStyle/>
        <a:p>
          <a:endParaRPr lang="fr-FR"/>
        </a:p>
      </dgm:t>
    </dgm:pt>
    <dgm:pt modelId="{B333A8A3-799E-442C-86BC-D48F1829579F}" type="pres">
      <dgm:prSet presAssocID="{16BE20BF-4B62-4CA8-BD7C-E7B07A09E830}" presName="node" presStyleLbl="node1" presStyleIdx="2" presStyleCnt="4" custScaleX="133319" custScaleY="123634">
        <dgm:presLayoutVars>
          <dgm:bulletEnabled val="1"/>
        </dgm:presLayoutVars>
      </dgm:prSet>
      <dgm:spPr/>
      <dgm:t>
        <a:bodyPr/>
        <a:lstStyle/>
        <a:p>
          <a:endParaRPr lang="fr-FR"/>
        </a:p>
      </dgm:t>
    </dgm:pt>
    <dgm:pt modelId="{12252B4F-5A39-42E6-B1A7-7EB5A67F2A4E}" type="pres">
      <dgm:prSet presAssocID="{16BE20BF-4B62-4CA8-BD7C-E7B07A09E830}" presName="dummy" presStyleCnt="0"/>
      <dgm:spPr/>
    </dgm:pt>
    <dgm:pt modelId="{680C10AF-3717-4C1D-9FF3-0FFFC7A01B3E}" type="pres">
      <dgm:prSet presAssocID="{1F385BFC-D331-48FB-862A-FD402C64BE39}" presName="sibTrans" presStyleLbl="sibTrans2D1" presStyleIdx="2" presStyleCnt="4"/>
      <dgm:spPr/>
      <dgm:t>
        <a:bodyPr/>
        <a:lstStyle/>
        <a:p>
          <a:endParaRPr lang="fr-FR"/>
        </a:p>
      </dgm:t>
    </dgm:pt>
    <dgm:pt modelId="{B8B04A9C-EE17-4050-A5E8-DE35EDC5B191}" type="pres">
      <dgm:prSet presAssocID="{15F5281B-0DD4-48A9-8631-502155096532}" presName="node" presStyleLbl="node1" presStyleIdx="3" presStyleCnt="4" custScaleX="139277" custScaleY="137156">
        <dgm:presLayoutVars>
          <dgm:bulletEnabled val="1"/>
        </dgm:presLayoutVars>
      </dgm:prSet>
      <dgm:spPr/>
      <dgm:t>
        <a:bodyPr/>
        <a:lstStyle/>
        <a:p>
          <a:endParaRPr lang="fr-FR"/>
        </a:p>
      </dgm:t>
    </dgm:pt>
    <dgm:pt modelId="{99DBD576-0490-476A-89CA-13134E0F863F}" type="pres">
      <dgm:prSet presAssocID="{15F5281B-0DD4-48A9-8631-502155096532}" presName="dummy" presStyleCnt="0"/>
      <dgm:spPr/>
    </dgm:pt>
    <dgm:pt modelId="{8AFEB1DA-8A64-4559-9C8F-798B8B3247BD}" type="pres">
      <dgm:prSet presAssocID="{3FE7A491-96B4-4A7C-B47E-A05D17AEE5D2}" presName="sibTrans" presStyleLbl="sibTrans2D1" presStyleIdx="3" presStyleCnt="4"/>
      <dgm:spPr/>
      <dgm:t>
        <a:bodyPr/>
        <a:lstStyle/>
        <a:p>
          <a:endParaRPr lang="fr-FR"/>
        </a:p>
      </dgm:t>
    </dgm:pt>
  </dgm:ptLst>
  <dgm:cxnLst>
    <dgm:cxn modelId="{10B0D1E9-688B-4141-9628-EEA29CF076D6}" srcId="{92266B42-296D-4522-9679-FFB3261421C2}" destId="{15F5281B-0DD4-48A9-8631-502155096532}" srcOrd="3" destOrd="0" parTransId="{63299851-4EC0-401A-BD33-7B70A53C4C6A}" sibTransId="{3FE7A491-96B4-4A7C-B47E-A05D17AEE5D2}"/>
    <dgm:cxn modelId="{0D8BECF6-2471-4041-8F24-9434D2863DE5}" type="presOf" srcId="{92266B42-296D-4522-9679-FFB3261421C2}" destId="{0FEFB0E2-2753-42B9-8DC6-6A700936F325}" srcOrd="0" destOrd="0" presId="urn:microsoft.com/office/officeart/2005/8/layout/radial6"/>
    <dgm:cxn modelId="{8BABBBE0-AC42-4A25-A6B8-162F323202DC}" type="presOf" srcId="{66C636A2-1644-4A1E-9FB6-F1CC559ABA58}" destId="{6DF4F168-6BEE-41BB-8DAE-4146F28EEAB8}" srcOrd="0" destOrd="0" presId="urn:microsoft.com/office/officeart/2005/8/layout/radial6"/>
    <dgm:cxn modelId="{2672A9BB-2915-4CF6-8734-E32197C56B34}" type="presOf" srcId="{42C3DB04-E1F1-4B0E-9EFF-576360BD8627}" destId="{E3591D6A-E489-4E3E-B8C6-95B116BF9C4B}" srcOrd="0" destOrd="0" presId="urn:microsoft.com/office/officeart/2005/8/layout/radial6"/>
    <dgm:cxn modelId="{4F73A4A7-EA5E-49F8-A216-9B30AB04F12D}" type="presOf" srcId="{3FE7A491-96B4-4A7C-B47E-A05D17AEE5D2}" destId="{8AFEB1DA-8A64-4559-9C8F-798B8B3247BD}" srcOrd="0" destOrd="0" presId="urn:microsoft.com/office/officeart/2005/8/layout/radial6"/>
    <dgm:cxn modelId="{6102C37D-45F2-4D1F-B47B-5757FD1240EE}" type="presOf" srcId="{5021E50D-1E38-40A7-92F4-0CB920199379}" destId="{9F60535B-9A60-4601-98EC-889DDBB12E82}" srcOrd="0" destOrd="0" presId="urn:microsoft.com/office/officeart/2005/8/layout/radial6"/>
    <dgm:cxn modelId="{14EF10F0-2B4B-4C27-8D33-411C68A5F08C}" type="presOf" srcId="{9AD3DF00-78ED-4132-9EA3-A080A5103896}" destId="{464F040D-1CE3-4238-BD89-7D18A06494E1}" srcOrd="0" destOrd="0" presId="urn:microsoft.com/office/officeart/2005/8/layout/radial6"/>
    <dgm:cxn modelId="{1AB35193-8893-4AC9-A46F-6EEDC2A674DB}" type="presOf" srcId="{1F385BFC-D331-48FB-862A-FD402C64BE39}" destId="{680C10AF-3717-4C1D-9FF3-0FFFC7A01B3E}" srcOrd="0" destOrd="0" presId="urn:microsoft.com/office/officeart/2005/8/layout/radial6"/>
    <dgm:cxn modelId="{C557F0A1-B526-4F1B-B2B7-285C0AD94240}" srcId="{92266B42-296D-4522-9679-FFB3261421C2}" destId="{66C636A2-1644-4A1E-9FB6-F1CC559ABA58}" srcOrd="1" destOrd="0" parTransId="{B7EA50EF-D9CD-4819-A1FF-20D5ABE83889}" sibTransId="{9D8E7B89-2DD1-4B1E-BC96-F2D9DEAA5F31}"/>
    <dgm:cxn modelId="{98E673A7-1526-4CDB-AEC7-4567BC5701BE}" type="presOf" srcId="{15F5281B-0DD4-48A9-8631-502155096532}" destId="{B8B04A9C-EE17-4050-A5E8-DE35EDC5B191}" srcOrd="0" destOrd="0" presId="urn:microsoft.com/office/officeart/2005/8/layout/radial6"/>
    <dgm:cxn modelId="{10CBBE56-9C7C-4C74-8E1D-88BC1A41B7C4}" srcId="{42C3DB04-E1F1-4B0E-9EFF-576360BD8627}" destId="{92266B42-296D-4522-9679-FFB3261421C2}" srcOrd="0" destOrd="0" parTransId="{36D6907C-C927-40F6-9F1C-9DD3055F62F6}" sibTransId="{98E57CC6-EBA3-4032-BEFE-EB2CAF498BA1}"/>
    <dgm:cxn modelId="{306EDA9F-1E90-4607-88D7-8368BC3D5F24}" type="presOf" srcId="{16BE20BF-4B62-4CA8-BD7C-E7B07A09E830}" destId="{B333A8A3-799E-442C-86BC-D48F1829579F}" srcOrd="0" destOrd="0" presId="urn:microsoft.com/office/officeart/2005/8/layout/radial6"/>
    <dgm:cxn modelId="{7D128976-12B3-4AA9-A30D-F8A0AA5F6B09}" srcId="{92266B42-296D-4522-9679-FFB3261421C2}" destId="{16BE20BF-4B62-4CA8-BD7C-E7B07A09E830}" srcOrd="2" destOrd="0" parTransId="{5FCD4FC2-6896-4A86-9CF8-DB044F09F800}" sibTransId="{1F385BFC-D331-48FB-862A-FD402C64BE39}"/>
    <dgm:cxn modelId="{5DA7E5DA-10FF-44F7-BF2D-BD1B968D3FC3}" srcId="{92266B42-296D-4522-9679-FFB3261421C2}" destId="{5021E50D-1E38-40A7-92F4-0CB920199379}" srcOrd="0" destOrd="0" parTransId="{2517C4B0-3AC4-4B5A-9EBE-A70DE7C79251}" sibTransId="{9AD3DF00-78ED-4132-9EA3-A080A5103896}"/>
    <dgm:cxn modelId="{BD7098EF-7BE2-4D52-BAA4-F03C0DCCDEB0}" type="presOf" srcId="{9D8E7B89-2DD1-4B1E-BC96-F2D9DEAA5F31}" destId="{6BAC4A88-501D-4DE0-8381-4E03566AE10A}" srcOrd="0" destOrd="0" presId="urn:microsoft.com/office/officeart/2005/8/layout/radial6"/>
    <dgm:cxn modelId="{610AB043-6275-4D50-9206-7C32635E4D51}" type="presParOf" srcId="{E3591D6A-E489-4E3E-B8C6-95B116BF9C4B}" destId="{0FEFB0E2-2753-42B9-8DC6-6A700936F325}" srcOrd="0" destOrd="0" presId="urn:microsoft.com/office/officeart/2005/8/layout/radial6"/>
    <dgm:cxn modelId="{692C45C3-6C9E-49B1-B51B-824B9A7BFDDC}" type="presParOf" srcId="{E3591D6A-E489-4E3E-B8C6-95B116BF9C4B}" destId="{9F60535B-9A60-4601-98EC-889DDBB12E82}" srcOrd="1" destOrd="0" presId="urn:microsoft.com/office/officeart/2005/8/layout/radial6"/>
    <dgm:cxn modelId="{2AE0D9C1-1186-492E-A6B2-15C7C43EA2E9}" type="presParOf" srcId="{E3591D6A-E489-4E3E-B8C6-95B116BF9C4B}" destId="{7CB32508-585D-4E65-926C-2E1847E3037C}" srcOrd="2" destOrd="0" presId="urn:microsoft.com/office/officeart/2005/8/layout/radial6"/>
    <dgm:cxn modelId="{03F268AC-4523-4772-A060-AAFE07100BAA}" type="presParOf" srcId="{E3591D6A-E489-4E3E-B8C6-95B116BF9C4B}" destId="{464F040D-1CE3-4238-BD89-7D18A06494E1}" srcOrd="3" destOrd="0" presId="urn:microsoft.com/office/officeart/2005/8/layout/radial6"/>
    <dgm:cxn modelId="{6DE10179-76FB-4CE1-822B-0B2A765D719F}" type="presParOf" srcId="{E3591D6A-E489-4E3E-B8C6-95B116BF9C4B}" destId="{6DF4F168-6BEE-41BB-8DAE-4146F28EEAB8}" srcOrd="4" destOrd="0" presId="urn:microsoft.com/office/officeart/2005/8/layout/radial6"/>
    <dgm:cxn modelId="{FC9526F3-7145-4DE2-9089-E679B004826B}" type="presParOf" srcId="{E3591D6A-E489-4E3E-B8C6-95B116BF9C4B}" destId="{76331D63-A2F1-4D3D-9940-3EA480F981E1}" srcOrd="5" destOrd="0" presId="urn:microsoft.com/office/officeart/2005/8/layout/radial6"/>
    <dgm:cxn modelId="{86E20238-285B-414E-B5F6-830125E81A73}" type="presParOf" srcId="{E3591D6A-E489-4E3E-B8C6-95B116BF9C4B}" destId="{6BAC4A88-501D-4DE0-8381-4E03566AE10A}" srcOrd="6" destOrd="0" presId="urn:microsoft.com/office/officeart/2005/8/layout/radial6"/>
    <dgm:cxn modelId="{65AC519F-6FAC-41AD-B79C-F2EE8FAAC367}" type="presParOf" srcId="{E3591D6A-E489-4E3E-B8C6-95B116BF9C4B}" destId="{B333A8A3-799E-442C-86BC-D48F1829579F}" srcOrd="7" destOrd="0" presId="urn:microsoft.com/office/officeart/2005/8/layout/radial6"/>
    <dgm:cxn modelId="{F02FC34F-1ABD-4252-B5DC-066CE03D3BC1}" type="presParOf" srcId="{E3591D6A-E489-4E3E-B8C6-95B116BF9C4B}" destId="{12252B4F-5A39-42E6-B1A7-7EB5A67F2A4E}" srcOrd="8" destOrd="0" presId="urn:microsoft.com/office/officeart/2005/8/layout/radial6"/>
    <dgm:cxn modelId="{C6263E40-901C-4F1F-AA66-0BAFEF3361AE}" type="presParOf" srcId="{E3591D6A-E489-4E3E-B8C6-95B116BF9C4B}" destId="{680C10AF-3717-4C1D-9FF3-0FFFC7A01B3E}" srcOrd="9" destOrd="0" presId="urn:microsoft.com/office/officeart/2005/8/layout/radial6"/>
    <dgm:cxn modelId="{36CA1B42-D095-4346-B3E6-FBF667AE5866}" type="presParOf" srcId="{E3591D6A-E489-4E3E-B8C6-95B116BF9C4B}" destId="{B8B04A9C-EE17-4050-A5E8-DE35EDC5B191}" srcOrd="10" destOrd="0" presId="urn:microsoft.com/office/officeart/2005/8/layout/radial6"/>
    <dgm:cxn modelId="{CCC374BA-5C3B-49C7-ADAC-06D1224A132A}" type="presParOf" srcId="{E3591D6A-E489-4E3E-B8C6-95B116BF9C4B}" destId="{99DBD576-0490-476A-89CA-13134E0F863F}" srcOrd="11" destOrd="0" presId="urn:microsoft.com/office/officeart/2005/8/layout/radial6"/>
    <dgm:cxn modelId="{7E302D09-8617-4B48-A4A2-9D2B4DC0F7CD}" type="presParOf" srcId="{E3591D6A-E489-4E3E-B8C6-95B116BF9C4B}" destId="{8AFEB1DA-8A64-4559-9C8F-798B8B3247BD}"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FEB1DA-8A64-4559-9C8F-798B8B3247BD}">
      <dsp:nvSpPr>
        <dsp:cNvPr id="0" name=""/>
        <dsp:cNvSpPr/>
      </dsp:nvSpPr>
      <dsp:spPr>
        <a:xfrm>
          <a:off x="2067249" y="537756"/>
          <a:ext cx="4108297" cy="4108297"/>
        </a:xfrm>
        <a:prstGeom prst="blockArc">
          <a:avLst>
            <a:gd name="adj1" fmla="val 10800000"/>
            <a:gd name="adj2" fmla="val 162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0C10AF-3717-4C1D-9FF3-0FFFC7A01B3E}">
      <dsp:nvSpPr>
        <dsp:cNvPr id="0" name=""/>
        <dsp:cNvSpPr/>
      </dsp:nvSpPr>
      <dsp:spPr>
        <a:xfrm>
          <a:off x="2067249" y="537756"/>
          <a:ext cx="4108297" cy="4108297"/>
        </a:xfrm>
        <a:prstGeom prst="blockArc">
          <a:avLst>
            <a:gd name="adj1" fmla="val 5400000"/>
            <a:gd name="adj2" fmla="val 108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AC4A88-501D-4DE0-8381-4E03566AE10A}">
      <dsp:nvSpPr>
        <dsp:cNvPr id="0" name=""/>
        <dsp:cNvSpPr/>
      </dsp:nvSpPr>
      <dsp:spPr>
        <a:xfrm>
          <a:off x="2067249" y="537756"/>
          <a:ext cx="4108297" cy="4108297"/>
        </a:xfrm>
        <a:prstGeom prst="blockArc">
          <a:avLst>
            <a:gd name="adj1" fmla="val 0"/>
            <a:gd name="adj2" fmla="val 540000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4F040D-1CE3-4238-BD89-7D18A06494E1}">
      <dsp:nvSpPr>
        <dsp:cNvPr id="0" name=""/>
        <dsp:cNvSpPr/>
      </dsp:nvSpPr>
      <dsp:spPr>
        <a:xfrm>
          <a:off x="2067249" y="537756"/>
          <a:ext cx="4108297" cy="4108297"/>
        </a:xfrm>
        <a:prstGeom prst="blockArc">
          <a:avLst>
            <a:gd name="adj1" fmla="val 16200000"/>
            <a:gd name="adj2" fmla="val 0"/>
            <a:gd name="adj3" fmla="val 464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EFB0E2-2753-42B9-8DC6-6A700936F325}">
      <dsp:nvSpPr>
        <dsp:cNvPr id="0" name=""/>
        <dsp:cNvSpPr/>
      </dsp:nvSpPr>
      <dsp:spPr>
        <a:xfrm>
          <a:off x="3192690" y="1636231"/>
          <a:ext cx="1892647" cy="189264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r" defTabSz="1066800">
            <a:lnSpc>
              <a:spcPct val="90000"/>
            </a:lnSpc>
            <a:spcBef>
              <a:spcPct val="0"/>
            </a:spcBef>
            <a:spcAft>
              <a:spcPct val="35000"/>
            </a:spcAft>
          </a:pPr>
          <a:r>
            <a:rPr lang="ar-DZ" sz="2400" b="1" kern="1200" dirty="0" smtClean="0">
              <a:latin typeface="Traditional Arabic" pitchFamily="18" charset="-78"/>
              <a:cs typeface="Traditional Arabic" pitchFamily="18" charset="-78"/>
            </a:rPr>
            <a:t>الاقتراحات</a:t>
          </a:r>
          <a:endParaRPr lang="fr-FR" sz="2400" b="1" kern="1200" dirty="0">
            <a:latin typeface="Traditional Arabic" pitchFamily="18" charset="-78"/>
            <a:cs typeface="Traditional Arabic" pitchFamily="18" charset="-78"/>
          </a:endParaRPr>
        </a:p>
      </dsp:txBody>
      <dsp:txXfrm>
        <a:off x="3192690" y="1636231"/>
        <a:ext cx="1892647" cy="1892647"/>
      </dsp:txXfrm>
    </dsp:sp>
    <dsp:sp modelId="{9F60535B-9A60-4601-98EC-889DDBB12E82}">
      <dsp:nvSpPr>
        <dsp:cNvPr id="0" name=""/>
        <dsp:cNvSpPr/>
      </dsp:nvSpPr>
      <dsp:spPr>
        <a:xfrm>
          <a:off x="3458971" y="-76974"/>
          <a:ext cx="1324853" cy="13248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kern="1200" dirty="0" smtClean="0"/>
            <a:t>الاعتماد على بيانات حديثة</a:t>
          </a:r>
          <a:endParaRPr lang="fr-FR" sz="1900" kern="1200" dirty="0"/>
        </a:p>
      </dsp:txBody>
      <dsp:txXfrm>
        <a:off x="3458971" y="-76974"/>
        <a:ext cx="1324853" cy="1324853"/>
      </dsp:txXfrm>
    </dsp:sp>
    <dsp:sp modelId="{6DF4F168-6BEE-41BB-8DAE-4146F28EEAB8}">
      <dsp:nvSpPr>
        <dsp:cNvPr id="0" name=""/>
        <dsp:cNvSpPr/>
      </dsp:nvSpPr>
      <dsp:spPr>
        <a:xfrm>
          <a:off x="5218439" y="1643072"/>
          <a:ext cx="1818824" cy="18976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kern="1200" dirty="0" smtClean="0"/>
            <a:t>الإطلاع على أحدث طرق تقدير الكتلة الاجرية</a:t>
          </a:r>
          <a:endParaRPr lang="fr-FR" sz="1900" kern="1200" dirty="0"/>
        </a:p>
      </dsp:txBody>
      <dsp:txXfrm>
        <a:off x="5218439" y="1643072"/>
        <a:ext cx="1818824" cy="1897666"/>
      </dsp:txXfrm>
    </dsp:sp>
    <dsp:sp modelId="{B333A8A3-799E-442C-86BC-D48F1829579F}">
      <dsp:nvSpPr>
        <dsp:cNvPr id="0" name=""/>
        <dsp:cNvSpPr/>
      </dsp:nvSpPr>
      <dsp:spPr>
        <a:xfrm>
          <a:off x="3238257" y="3779375"/>
          <a:ext cx="1766280" cy="16379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kern="1200" dirty="0" smtClean="0"/>
            <a:t>دراسة شاملة ودقيقة العوامل المؤثرة على سياسة </a:t>
          </a:r>
          <a:r>
            <a:rPr lang="ar-DZ" sz="1900" kern="1200" dirty="0" err="1" smtClean="0"/>
            <a:t>الاجور</a:t>
          </a:r>
          <a:endParaRPr lang="fr-FR" sz="1900" kern="1200" dirty="0"/>
        </a:p>
      </dsp:txBody>
      <dsp:txXfrm>
        <a:off x="3238257" y="3779375"/>
        <a:ext cx="1766280" cy="1637968"/>
      </dsp:txXfrm>
    </dsp:sp>
    <dsp:sp modelId="{B8B04A9C-EE17-4050-A5E8-DE35EDC5B191}">
      <dsp:nvSpPr>
        <dsp:cNvPr id="0" name=""/>
        <dsp:cNvSpPr/>
      </dsp:nvSpPr>
      <dsp:spPr>
        <a:xfrm>
          <a:off x="1192336" y="1683347"/>
          <a:ext cx="1845215" cy="18171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kern="1200" dirty="0" smtClean="0"/>
            <a:t>مراعاة التغيرات والتطورات وتأثيرها على الأجور</a:t>
          </a:r>
          <a:endParaRPr lang="fr-FR" sz="1900" kern="1200" dirty="0"/>
        </a:p>
      </dsp:txBody>
      <dsp:txXfrm>
        <a:off x="1192336" y="1683347"/>
        <a:ext cx="1845215" cy="181711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EC0B1F-8A55-4645-BBAD-2B246B12A08D}" type="datetimeFigureOut">
              <a:rPr lang="fr-FR" smtClean="0"/>
              <a:pPr/>
              <a:t>14/10/2024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C9E366-A254-4BE1-B3F5-F0101C1CF0B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8C9E366-A254-4BE1-B3F5-F0101C1CF0BC}" type="slidenum">
              <a:rPr lang="fr-FR" smtClean="0"/>
              <a:pPr/>
              <a:t>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ا</a:t>
            </a:r>
            <a:endParaRPr lang="fr-FR" dirty="0"/>
          </a:p>
        </p:txBody>
      </p:sp>
      <p:sp>
        <p:nvSpPr>
          <p:cNvPr id="4" name="Espace réservé du numéro de diapositive 3"/>
          <p:cNvSpPr>
            <a:spLocks noGrp="1"/>
          </p:cNvSpPr>
          <p:nvPr>
            <p:ph type="sldNum" sz="quarter" idx="10"/>
          </p:nvPr>
        </p:nvSpPr>
        <p:spPr/>
        <p:txBody>
          <a:bodyPr/>
          <a:lstStyle/>
          <a:p>
            <a:fld id="{98C9E366-A254-4BE1-B3F5-F0101C1CF0BC}" type="slidenum">
              <a:rPr lang="fr-FR" smtClean="0"/>
              <a:pPr/>
              <a:t>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8C9E366-A254-4BE1-B3F5-F0101C1CF0BC}"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D3A4E6-C470-4A3B-8A91-7A7397E9D655}" type="datetimeFigureOut">
              <a:rPr lang="fr-FR" smtClean="0"/>
              <a:pPr/>
              <a:t>14/10/2024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C046734-6202-4F1C-A6D5-84E0B86F34A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3A4E6-C470-4A3B-8A91-7A7397E9D655}" type="datetimeFigureOut">
              <a:rPr lang="fr-FR" smtClean="0"/>
              <a:pPr/>
              <a:t>14/10/2024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46734-6202-4F1C-A6D5-84E0B86F34A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42910" y="3786190"/>
            <a:ext cx="7858180" cy="3071810"/>
          </a:xfrm>
        </p:spPr>
        <p:txBody>
          <a:bodyPr/>
          <a:lstStyle/>
          <a:p>
            <a:pPr algn="r"/>
            <a:r>
              <a:rPr lang="ar-DZ" sz="2400" dirty="0" smtClean="0">
                <a:solidFill>
                  <a:schemeClr val="tx1"/>
                </a:solidFill>
                <a:latin typeface="Traditional Arabic" pitchFamily="18" charset="-78"/>
                <a:cs typeface="Traditional Arabic" pitchFamily="18" charset="-78"/>
              </a:rPr>
              <a:t>الفوج :2</a:t>
            </a:r>
          </a:p>
          <a:p>
            <a:pPr algn="r"/>
            <a:r>
              <a:rPr lang="ar-DZ" sz="2400" dirty="0" smtClean="0">
                <a:solidFill>
                  <a:schemeClr val="tx1"/>
                </a:solidFill>
                <a:latin typeface="Traditional Arabic" pitchFamily="18" charset="-78"/>
                <a:cs typeface="Traditional Arabic" pitchFamily="18" charset="-78"/>
              </a:rPr>
              <a:t>الطلبة :</a:t>
            </a:r>
          </a:p>
          <a:p>
            <a:pPr algn="r"/>
            <a:r>
              <a:rPr lang="ar-DZ" sz="2400" dirty="0" err="1" smtClean="0">
                <a:solidFill>
                  <a:schemeClr val="tx1"/>
                </a:solidFill>
                <a:latin typeface="Traditional Arabic" pitchFamily="18" charset="-78"/>
                <a:cs typeface="Traditional Arabic" pitchFamily="18" charset="-78"/>
              </a:rPr>
              <a:t>بوعيشة</a:t>
            </a:r>
            <a:r>
              <a:rPr lang="ar-DZ" sz="2400" dirty="0" smtClean="0">
                <a:solidFill>
                  <a:schemeClr val="tx1"/>
                </a:solidFill>
                <a:latin typeface="Traditional Arabic" pitchFamily="18" charset="-78"/>
                <a:cs typeface="Traditional Arabic" pitchFamily="18" charset="-78"/>
              </a:rPr>
              <a:t> رشيدة</a:t>
            </a:r>
          </a:p>
          <a:p>
            <a:pPr algn="r"/>
            <a:r>
              <a:rPr lang="ar-DZ" sz="2400" dirty="0" err="1" smtClean="0">
                <a:solidFill>
                  <a:schemeClr val="tx1"/>
                </a:solidFill>
                <a:latin typeface="Traditional Arabic" pitchFamily="18" charset="-78"/>
                <a:cs typeface="Traditional Arabic" pitchFamily="18" charset="-78"/>
              </a:rPr>
              <a:t>بوفضة</a:t>
            </a:r>
            <a:r>
              <a:rPr lang="ar-DZ" sz="2400" dirty="0" smtClean="0">
                <a:solidFill>
                  <a:schemeClr val="tx1"/>
                </a:solidFill>
                <a:latin typeface="Traditional Arabic" pitchFamily="18" charset="-78"/>
                <a:cs typeface="Traditional Arabic" pitchFamily="18" charset="-78"/>
              </a:rPr>
              <a:t> </a:t>
            </a:r>
            <a:r>
              <a:rPr lang="ar-DZ" sz="2400" dirty="0" err="1" smtClean="0">
                <a:solidFill>
                  <a:schemeClr val="tx1"/>
                </a:solidFill>
                <a:latin typeface="Traditional Arabic" pitchFamily="18" charset="-78"/>
                <a:cs typeface="Traditional Arabic" pitchFamily="18" charset="-78"/>
              </a:rPr>
              <a:t>رزيقة</a:t>
            </a:r>
            <a:endParaRPr lang="ar-DZ" sz="2400" dirty="0" smtClean="0">
              <a:solidFill>
                <a:schemeClr val="tx1"/>
              </a:solidFill>
              <a:latin typeface="Traditional Arabic" pitchFamily="18" charset="-78"/>
              <a:cs typeface="Traditional Arabic" pitchFamily="18" charset="-78"/>
            </a:endParaRPr>
          </a:p>
          <a:p>
            <a:pPr algn="l"/>
            <a:r>
              <a:rPr lang="ar-DZ" sz="2400" dirty="0" smtClean="0">
                <a:solidFill>
                  <a:schemeClr val="tx1"/>
                </a:solidFill>
                <a:latin typeface="Traditional Arabic" pitchFamily="18" charset="-78"/>
                <a:cs typeface="Traditional Arabic" pitchFamily="18" charset="-78"/>
              </a:rPr>
              <a:t>تحت إشراف الأستاذ :دبلة فاتح</a:t>
            </a:r>
          </a:p>
          <a:p>
            <a:pPr algn="r"/>
            <a:r>
              <a:rPr lang="ar-DZ" sz="2400" dirty="0" smtClean="0">
                <a:solidFill>
                  <a:schemeClr val="tx1"/>
                </a:solidFill>
                <a:latin typeface="Traditional Arabic" pitchFamily="18" charset="-78"/>
                <a:cs typeface="Traditional Arabic" pitchFamily="18" charset="-78"/>
              </a:rPr>
              <a:t>مقياس :مراقبة التسيير الاجتماعي</a:t>
            </a:r>
            <a:endParaRPr lang="fr-FR" sz="2400" dirty="0">
              <a:solidFill>
                <a:schemeClr val="tx1"/>
              </a:solidFill>
              <a:latin typeface="Traditional Arabic" pitchFamily="18" charset="-78"/>
              <a:cs typeface="Traditional Arabic" pitchFamily="18" charset="-78"/>
            </a:endParaRPr>
          </a:p>
        </p:txBody>
      </p:sp>
      <p:pic>
        <p:nvPicPr>
          <p:cNvPr id="4" name="Image 3" descr="Untitled.png"/>
          <p:cNvPicPr>
            <a:picLocks noChangeAspect="1"/>
          </p:cNvPicPr>
          <p:nvPr/>
        </p:nvPicPr>
        <p:blipFill>
          <a:blip r:embed="rId2" cstate="print"/>
          <a:stretch>
            <a:fillRect/>
          </a:stretch>
        </p:blipFill>
        <p:spPr>
          <a:xfrm>
            <a:off x="6715140" y="0"/>
            <a:ext cx="2000264" cy="1857364"/>
          </a:xfrm>
          <a:prstGeom prst="rect">
            <a:avLst/>
          </a:prstGeom>
        </p:spPr>
      </p:pic>
      <p:pic>
        <p:nvPicPr>
          <p:cNvPr id="5" name="Image 4" descr="Untitled.png"/>
          <p:cNvPicPr>
            <a:picLocks noChangeAspect="1"/>
          </p:cNvPicPr>
          <p:nvPr/>
        </p:nvPicPr>
        <p:blipFill>
          <a:blip r:embed="rId2" cstate="print"/>
          <a:stretch>
            <a:fillRect/>
          </a:stretch>
        </p:blipFill>
        <p:spPr>
          <a:xfrm>
            <a:off x="357158" y="0"/>
            <a:ext cx="1928826" cy="1857364"/>
          </a:xfrm>
          <a:prstGeom prst="rect">
            <a:avLst/>
          </a:prstGeom>
        </p:spPr>
      </p:pic>
      <p:sp>
        <p:nvSpPr>
          <p:cNvPr id="11" name="Parchemin horizontal 10"/>
          <p:cNvSpPr/>
          <p:nvPr/>
        </p:nvSpPr>
        <p:spPr>
          <a:xfrm>
            <a:off x="1500166" y="2071678"/>
            <a:ext cx="6143668" cy="164307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dirty="0" smtClean="0">
                <a:latin typeface="Traditional Arabic" pitchFamily="18" charset="-78"/>
                <a:cs typeface="Traditional Arabic" pitchFamily="18" charset="-78"/>
              </a:rPr>
              <a:t>مقال بعنوان :التنبؤ بالكتلة الاجرية</a:t>
            </a:r>
            <a:endParaRPr lang="fr-FR" sz="3200" dirty="0">
              <a:latin typeface="Traditional Arabic" pitchFamily="18" charset="-78"/>
              <a:cs typeface="Traditional Arabic" pitchFamily="18" charset="-78"/>
            </a:endParaRPr>
          </a:p>
        </p:txBody>
      </p:sp>
      <p:sp>
        <p:nvSpPr>
          <p:cNvPr id="13" name="Rectangle 12"/>
          <p:cNvSpPr/>
          <p:nvPr/>
        </p:nvSpPr>
        <p:spPr>
          <a:xfrm>
            <a:off x="2357423" y="335476"/>
            <a:ext cx="4357718" cy="1569660"/>
          </a:xfrm>
          <a:prstGeom prst="rect">
            <a:avLst/>
          </a:prstGeom>
          <a:noFill/>
        </p:spPr>
        <p:txBody>
          <a:bodyPr wrap="square" lIns="91440" tIns="45720" rIns="91440" bIns="45720">
            <a:spAutoFit/>
          </a:bodyPr>
          <a:lstStyle/>
          <a:p>
            <a:pPr algn="ctr"/>
            <a:r>
              <a:rPr lang="ar-DZ"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وزارة التعليم العالي والبحث العلمي</a:t>
            </a:r>
          </a:p>
          <a:p>
            <a:pPr algn="ct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جامعة محمد </a:t>
            </a:r>
            <a:r>
              <a:rPr lang="ar-DZ" sz="24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خيضر</a:t>
            </a: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 بسكرة</a:t>
            </a:r>
          </a:p>
          <a:p>
            <a:pPr algn="ctr"/>
            <a:r>
              <a:rPr lang="ar-DZ"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كلية العلوم الاقتصادية والتجارية والتسيير</a:t>
            </a:r>
          </a:p>
          <a:p>
            <a:pPr algn="ct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تخصص </a:t>
            </a:r>
            <a:r>
              <a:rPr lang="ar-DZ" sz="24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ادارة</a:t>
            </a:r>
            <a:r>
              <a:rPr lang="ar-DZ"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rPr>
              <a:t> موارد بشرية</a:t>
            </a:r>
            <a:endParaRPr lang="fr-FR"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cs typeface="Traditional Arabic" pitchFamily="18" charset="-78"/>
            </a:endParaRPr>
          </a:p>
        </p:txBody>
      </p:sp>
    </p:spTree>
  </p:cSld>
  <p:clrMapOvr>
    <a:masterClrMapping/>
  </p:clrMapOvr>
  <p:transition>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buFont typeface="Wingdings" pitchFamily="2" charset="2"/>
              <a:buChar char="q"/>
            </a:pPr>
            <a:r>
              <a:rPr lang="ar-DZ" sz="2400" b="1" dirty="0" smtClean="0">
                <a:latin typeface="Traditional Arabic" pitchFamily="18" charset="-78"/>
                <a:cs typeface="Traditional Arabic" pitchFamily="18" charset="-78"/>
              </a:rPr>
              <a:t>إغفال </a:t>
            </a:r>
            <a:r>
              <a:rPr lang="ar-DZ" sz="2400" b="1" dirty="0" smtClean="0">
                <a:latin typeface="Traditional Arabic" pitchFamily="18" charset="-78"/>
                <a:cs typeface="Traditional Arabic" pitchFamily="18" charset="-78"/>
              </a:rPr>
              <a:t>بعض العوامل المؤثرة على سياسة </a:t>
            </a:r>
            <a:r>
              <a:rPr lang="ar-DZ" sz="2400" b="1" dirty="0" smtClean="0">
                <a:latin typeface="Traditional Arabic" pitchFamily="18" charset="-78"/>
                <a:cs typeface="Traditional Arabic" pitchFamily="18" charset="-78"/>
              </a:rPr>
              <a:t>الأجور </a:t>
            </a:r>
            <a:r>
              <a:rPr lang="ar-DZ" sz="2400" dirty="0" smtClean="0">
                <a:latin typeface="Traditional Arabic" pitchFamily="18" charset="-78"/>
                <a:cs typeface="Traditional Arabic" pitchFamily="18" charset="-78"/>
              </a:rPr>
              <a:t>:</a:t>
            </a:r>
            <a:endParaRPr lang="fr-FR" sz="2400"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normAutofit/>
          </a:bodyPr>
          <a:lstStyle/>
          <a:p>
            <a:pPr algn="r">
              <a:buNone/>
            </a:pPr>
            <a:r>
              <a:rPr lang="ar-DZ" sz="2400" b="1" dirty="0" smtClean="0">
                <a:latin typeface="Traditional Arabic" pitchFamily="18" charset="-78"/>
                <a:cs typeface="Traditional Arabic" pitchFamily="18" charset="-78"/>
              </a:rPr>
              <a:t>الفكرة</a:t>
            </a:r>
            <a:r>
              <a:rPr lang="ar-DZ" sz="2400" dirty="0" smtClean="0">
                <a:latin typeface="Traditional Arabic" pitchFamily="18" charset="-78"/>
                <a:cs typeface="Traditional Arabic" pitchFamily="18" charset="-78"/>
              </a:rPr>
              <a:t> :اعتبار ان هناك عوامل تخلق تحديات للشركات  كالجانب المالي والاجتماعي والتنافسي ووجب </a:t>
            </a:r>
          </a:p>
          <a:p>
            <a:pPr algn="r">
              <a:buNone/>
            </a:pPr>
            <a:r>
              <a:rPr lang="ar-DZ" sz="2400" dirty="0" smtClean="0">
                <a:latin typeface="Traditional Arabic" pitchFamily="18" charset="-78"/>
                <a:cs typeface="Traditional Arabic" pitchFamily="18" charset="-78"/>
              </a:rPr>
              <a:t>الموازنة بينها</a:t>
            </a:r>
          </a:p>
          <a:p>
            <a:pPr algn="r">
              <a:buNone/>
            </a:pPr>
            <a:r>
              <a:rPr lang="ar-DZ" sz="2400" b="1" dirty="0" smtClean="0">
                <a:latin typeface="Traditional Arabic" pitchFamily="18" charset="-78"/>
                <a:cs typeface="Traditional Arabic" pitchFamily="18" charset="-78"/>
              </a:rPr>
              <a:t>النقد</a:t>
            </a:r>
            <a:r>
              <a:rPr lang="ar-DZ" sz="2400" dirty="0" smtClean="0">
                <a:latin typeface="Traditional Arabic" pitchFamily="18" charset="-78"/>
                <a:cs typeface="Traditional Arabic" pitchFamily="18" charset="-78"/>
              </a:rPr>
              <a:t> :اغفال الكاتب على ذكر عوامل اخرى كالجانب السياسي والجانب التكنولوجي والثقافي</a:t>
            </a:r>
          </a:p>
          <a:p>
            <a:pPr algn="r">
              <a:buNone/>
            </a:pPr>
            <a:r>
              <a:rPr lang="ar-DZ" sz="2400" dirty="0" err="1" smtClean="0">
                <a:latin typeface="Traditional Arabic" pitchFamily="18" charset="-78"/>
                <a:cs typeface="Traditional Arabic" pitchFamily="18" charset="-78"/>
              </a:rPr>
              <a:t>وفروقات</a:t>
            </a:r>
            <a:r>
              <a:rPr lang="ar-DZ" sz="2400" dirty="0" smtClean="0">
                <a:latin typeface="Traditional Arabic" pitchFamily="18" charset="-78"/>
                <a:cs typeface="Traditional Arabic" pitchFamily="18" charset="-78"/>
              </a:rPr>
              <a:t> التفاوت الجغرافي </a:t>
            </a:r>
            <a:endParaRPr lang="fr-FR" sz="2400" dirty="0">
              <a:latin typeface="Traditional Arabic" pitchFamily="18" charset="-78"/>
              <a:cs typeface="Traditional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nvPr>
        </p:nvGraphicFramePr>
        <p:xfrm>
          <a:off x="457200" y="785794"/>
          <a:ext cx="8229600" cy="5340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vertical 4"/>
          <p:cNvSpPr/>
          <p:nvPr/>
        </p:nvSpPr>
        <p:spPr>
          <a:xfrm>
            <a:off x="1357290" y="1285860"/>
            <a:ext cx="6215106" cy="4000528"/>
          </a:xfrm>
          <a:prstGeom prst="verticalScroll">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solidFill>
                  <a:schemeClr val="tx1"/>
                </a:solidFill>
                <a:latin typeface="Traditional Arabic" pitchFamily="18" charset="-78"/>
                <a:cs typeface="Traditional Arabic" pitchFamily="18" charset="-78"/>
              </a:rPr>
              <a:t>يقدم هذا المقال  العوامل المؤثرة وطرق تقدير والتنبؤ بالكتلة الاجرية والجوانب التي لابد للشركات من تحقيق </a:t>
            </a:r>
            <a:r>
              <a:rPr lang="ar-DZ" sz="2400" smtClean="0">
                <a:solidFill>
                  <a:schemeClr val="tx1"/>
                </a:solidFill>
                <a:latin typeface="Traditional Arabic" pitchFamily="18" charset="-78"/>
                <a:cs typeface="Traditional Arabic" pitchFamily="18" charset="-78"/>
              </a:rPr>
              <a:t>توازن بينها  ،وعلى العموم قدم معلومات قيمة عن هذا الموضوع لكن  قد اهمل جوانب كان لابد من مراعاتها</a:t>
            </a:r>
            <a:endParaRPr lang="fr-FR" sz="2400" dirty="0">
              <a:solidFill>
                <a:schemeClr val="tx1"/>
              </a:solidFill>
              <a:latin typeface="Traditional Arabic" pitchFamily="18" charset="-78"/>
              <a:cs typeface="Traditional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2400" b="1" dirty="0" smtClean="0">
                <a:latin typeface="Traditional Arabic" pitchFamily="18" charset="-78"/>
                <a:cs typeface="Traditional Arabic" pitchFamily="18" charset="-78"/>
              </a:rPr>
              <a:t>1-</a:t>
            </a:r>
            <a:r>
              <a:rPr lang="ar-DZ" sz="2400" b="1" dirty="0" err="1" smtClean="0">
                <a:latin typeface="Traditional Arabic" pitchFamily="18" charset="-78"/>
                <a:cs typeface="Traditional Arabic" pitchFamily="18" charset="-78"/>
              </a:rPr>
              <a:t>المبادىء</a:t>
            </a:r>
            <a:r>
              <a:rPr lang="ar-DZ" sz="2400" b="1" dirty="0" smtClean="0">
                <a:latin typeface="Traditional Arabic" pitchFamily="18" charset="-78"/>
                <a:cs typeface="Traditional Arabic" pitchFamily="18" charset="-78"/>
              </a:rPr>
              <a:t> :</a:t>
            </a:r>
            <a:br>
              <a:rPr lang="ar-DZ" sz="2400" b="1" dirty="0" smtClean="0">
                <a:latin typeface="Traditional Arabic" pitchFamily="18" charset="-78"/>
                <a:cs typeface="Traditional Arabic" pitchFamily="18" charset="-78"/>
              </a:rPr>
            </a:br>
            <a:r>
              <a:rPr lang="ar-DZ" sz="2400" b="1" dirty="0" smtClean="0">
                <a:latin typeface="Traditional Arabic" pitchFamily="18" charset="-78"/>
                <a:cs typeface="Traditional Arabic" pitchFamily="18" charset="-78"/>
              </a:rPr>
              <a:t>التعريفات :</a:t>
            </a:r>
            <a:endParaRPr lang="fr-FR" sz="2400" b="1" dirty="0">
              <a:latin typeface="Traditional Arabic" pitchFamily="18" charset="-78"/>
              <a:cs typeface="Traditional Arabic" pitchFamily="18" charset="-78"/>
            </a:endParaRPr>
          </a:p>
        </p:txBody>
      </p:sp>
      <p:sp>
        <p:nvSpPr>
          <p:cNvPr id="4" name="Vague 3"/>
          <p:cNvSpPr/>
          <p:nvPr/>
        </p:nvSpPr>
        <p:spPr>
          <a:xfrm>
            <a:off x="6643702" y="1643050"/>
            <a:ext cx="2000264" cy="1343028"/>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الكتلة الاجرية المحاسبية الكلية</a:t>
            </a:r>
            <a:endParaRPr lang="fr-FR" dirty="0"/>
          </a:p>
        </p:txBody>
      </p:sp>
      <p:sp>
        <p:nvSpPr>
          <p:cNvPr id="5" name="Vague 4"/>
          <p:cNvSpPr/>
          <p:nvPr/>
        </p:nvSpPr>
        <p:spPr>
          <a:xfrm>
            <a:off x="6715140" y="3000372"/>
            <a:ext cx="1928826" cy="1428760"/>
          </a:xfrm>
          <a:prstGeom prst="wave">
            <a:avLst>
              <a:gd name="adj1" fmla="val 12500"/>
              <a:gd name="adj2" fmla="val -5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الكتلة الاجرية المحاسبية</a:t>
            </a:r>
            <a:endParaRPr lang="fr-FR" dirty="0"/>
          </a:p>
        </p:txBody>
      </p:sp>
      <p:sp>
        <p:nvSpPr>
          <p:cNvPr id="6" name="Vague 5"/>
          <p:cNvSpPr/>
          <p:nvPr/>
        </p:nvSpPr>
        <p:spPr>
          <a:xfrm>
            <a:off x="6715140" y="4572008"/>
            <a:ext cx="1843094" cy="1357322"/>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الكتلة الاجرية الميزانية</a:t>
            </a:r>
            <a:endParaRPr lang="fr-FR" dirty="0"/>
          </a:p>
        </p:txBody>
      </p:sp>
      <p:sp>
        <p:nvSpPr>
          <p:cNvPr id="7" name="Rectangle à coins arrondis 6"/>
          <p:cNvSpPr/>
          <p:nvPr/>
        </p:nvSpPr>
        <p:spPr>
          <a:xfrm>
            <a:off x="500034" y="1785926"/>
            <a:ext cx="5357850"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latin typeface="Traditional Arabic" pitchFamily="18" charset="-78"/>
                <a:cs typeface="Traditional Arabic" pitchFamily="18" charset="-78"/>
              </a:rPr>
              <a:t>هي إجمالي المبلغ الذي تدفعه الشركة لأجور موظفيها كما يظهر في سجلات المحاسبة</a:t>
            </a:r>
            <a:endParaRPr lang="fr-FR" sz="2400" dirty="0">
              <a:latin typeface="Traditional Arabic" pitchFamily="18" charset="-78"/>
              <a:cs typeface="Traditional Arabic" pitchFamily="18" charset="-78"/>
            </a:endParaRPr>
          </a:p>
        </p:txBody>
      </p:sp>
      <p:sp>
        <p:nvSpPr>
          <p:cNvPr id="8" name="Rectangle à coins arrondis 7"/>
          <p:cNvSpPr/>
          <p:nvPr/>
        </p:nvSpPr>
        <p:spPr>
          <a:xfrm>
            <a:off x="500034" y="3143248"/>
            <a:ext cx="5286412" cy="11287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latin typeface="Traditional Arabic" pitchFamily="18" charset="-78"/>
                <a:cs typeface="Traditional Arabic" pitchFamily="18" charset="-78"/>
              </a:rPr>
              <a:t>هي المبلغ الذي يتم الإبلاغ عنه إلى الحكومة ، وتشمل الاجور والرسوم المتعلقة بها فقط باستثناء بعض المدفوعات الاخرى</a:t>
            </a:r>
            <a:endParaRPr lang="fr-FR" sz="2400" dirty="0">
              <a:latin typeface="Traditional Arabic" pitchFamily="18" charset="-78"/>
              <a:cs typeface="Traditional Arabic" pitchFamily="18" charset="-78"/>
            </a:endParaRPr>
          </a:p>
        </p:txBody>
      </p:sp>
      <p:sp>
        <p:nvSpPr>
          <p:cNvPr id="9" name="Rectangle à coins arrondis 8"/>
          <p:cNvSpPr/>
          <p:nvPr/>
        </p:nvSpPr>
        <p:spPr>
          <a:xfrm>
            <a:off x="500034" y="4643446"/>
            <a:ext cx="528641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smtClean="0">
                <a:latin typeface="Traditional Arabic" pitchFamily="18" charset="-78"/>
                <a:cs typeface="Traditional Arabic" pitchFamily="18" charset="-78"/>
              </a:rPr>
              <a:t>تمثل الرواتب في الموازنة جميع المبالغ المدفوعة إلى عدد معين من السكان في فترة معينة من الزمن</a:t>
            </a:r>
            <a:endParaRPr lang="fr-FR" sz="2400" dirty="0">
              <a:latin typeface="Traditional Arabic" pitchFamily="18" charset="-78"/>
              <a:cs typeface="Traditional Arabic" pitchFamily="18" charset="-78"/>
            </a:endParaRPr>
          </a:p>
        </p:txBody>
      </p:sp>
      <p:sp>
        <p:nvSpPr>
          <p:cNvPr id="10" name="Flèche gauche 9"/>
          <p:cNvSpPr/>
          <p:nvPr/>
        </p:nvSpPr>
        <p:spPr>
          <a:xfrm>
            <a:off x="5786446" y="2071678"/>
            <a:ext cx="857256" cy="5715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gauche 10"/>
          <p:cNvSpPr/>
          <p:nvPr/>
        </p:nvSpPr>
        <p:spPr>
          <a:xfrm>
            <a:off x="5786446" y="3429000"/>
            <a:ext cx="928694" cy="6275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gauche 11"/>
          <p:cNvSpPr/>
          <p:nvPr/>
        </p:nvSpPr>
        <p:spPr>
          <a:xfrm>
            <a:off x="5786446" y="4929198"/>
            <a:ext cx="928694" cy="64294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2400" b="1" dirty="0" smtClean="0">
                <a:latin typeface="Traditional Arabic" pitchFamily="18" charset="-78"/>
                <a:cs typeface="Traditional Arabic" pitchFamily="18" charset="-78"/>
              </a:rPr>
              <a:t>2-عوامل تطور الكتلة الاجرية :</a:t>
            </a:r>
            <a:endParaRPr lang="fr-FR" sz="2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1142984"/>
            <a:ext cx="8229600" cy="5572164"/>
          </a:xfrm>
        </p:spPr>
        <p:txBody>
          <a:bodyPr>
            <a:normAutofit/>
          </a:bodyPr>
          <a:lstStyle/>
          <a:p>
            <a:pPr lvl="1" algn="r">
              <a:buNone/>
            </a:pPr>
            <a:r>
              <a:rPr lang="ar-SA" sz="2400" dirty="0" smtClean="0">
                <a:latin typeface="Traditional Arabic" pitchFamily="18" charset="-78"/>
                <a:cs typeface="Traditional Arabic" pitchFamily="18" charset="-78"/>
              </a:rPr>
              <a:t>مستوى الكتلة </a:t>
            </a:r>
            <a:r>
              <a:rPr lang="ar-SA" sz="2400" dirty="0" err="1" smtClean="0">
                <a:latin typeface="Traditional Arabic" pitchFamily="18" charset="-78"/>
                <a:cs typeface="Traditional Arabic" pitchFamily="18" charset="-78"/>
              </a:rPr>
              <a:t>الأجورية</a:t>
            </a:r>
            <a:r>
              <a:rPr lang="ar-SA" sz="2400" dirty="0" smtClean="0">
                <a:latin typeface="Traditional Arabic" pitchFamily="18" charset="-78"/>
                <a:cs typeface="Traditional Arabic" pitchFamily="18" charset="-78"/>
              </a:rPr>
              <a:t> وتطورها هما نتيجة لعناصر داخلية وخارجية للشركة، تؤثر على كمي</a:t>
            </a:r>
            <a:r>
              <a:rPr lang="ar-DZ" sz="2400" dirty="0" smtClean="0">
                <a:latin typeface="Traditional Arabic" pitchFamily="18" charset="-78"/>
                <a:cs typeface="Traditional Arabic" pitchFamily="18" charset="-78"/>
              </a:rPr>
              <a:t>ة </a:t>
            </a:r>
            <a:r>
              <a:rPr lang="ar-SA" sz="2400" dirty="0" smtClean="0">
                <a:latin typeface="Traditional Arabic" pitchFamily="18" charset="-78"/>
                <a:cs typeface="Traditional Arabic" pitchFamily="18" charset="-78"/>
              </a:rPr>
              <a:t>ونوعية </a:t>
            </a:r>
            <a:r>
              <a:rPr lang="ar-DZ" sz="2400" dirty="0" smtClean="0">
                <a:latin typeface="Traditional Arabic" pitchFamily="18" charset="-78"/>
                <a:cs typeface="Traditional Arabic" pitchFamily="18" charset="-78"/>
              </a:rPr>
              <a:t>وتكلفة العمل وتتمثل في :</a:t>
            </a:r>
            <a:r>
              <a:rPr lang="en-US" sz="2400" dirty="0" smtClean="0">
                <a:latin typeface="Traditional Arabic" pitchFamily="18" charset="-78"/>
                <a:cs typeface="Traditional Arabic" pitchFamily="18" charset="-78"/>
              </a:rPr>
              <a:t>        </a:t>
            </a:r>
            <a:endParaRPr lang="fr-FR" sz="2400" dirty="0" smtClean="0">
              <a:latin typeface="Traditional Arabic" pitchFamily="18" charset="-78"/>
              <a:cs typeface="Traditional Arabic" pitchFamily="18" charset="-78"/>
            </a:endParaRPr>
          </a:p>
          <a:p>
            <a:pPr algn="r" rtl="1">
              <a:buNone/>
            </a:pPr>
            <a:r>
              <a:rPr lang="ar-SA" sz="2400" b="1" dirty="0" smtClean="0">
                <a:latin typeface="Traditional Arabic" pitchFamily="18" charset="-78"/>
                <a:cs typeface="Traditional Arabic" pitchFamily="18" charset="-78"/>
              </a:rPr>
              <a:t>العوامل الداخلية</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تتعلق بقرارات الشركة نفسها، مثل عدد الموظفين، نوعية الوظائف، نظام الرواتب والمكافآت، وغيرها</a:t>
            </a:r>
            <a:r>
              <a:rPr lang="en-US" sz="2400" dirty="0" smtClean="0">
                <a:latin typeface="Traditional Arabic" pitchFamily="18" charset="-78"/>
                <a:cs typeface="Traditional Arabic" pitchFamily="18" charset="-78"/>
              </a:rPr>
              <a:t>. </a:t>
            </a:r>
            <a:endParaRPr lang="ar-DZ" sz="2400" dirty="0" smtClean="0">
              <a:latin typeface="Traditional Arabic" pitchFamily="18" charset="-78"/>
              <a:cs typeface="Traditional Arabic" pitchFamily="18" charset="-78"/>
            </a:endParaRPr>
          </a:p>
          <a:p>
            <a:pPr algn="r" rtl="1">
              <a:buNone/>
            </a:pPr>
            <a:r>
              <a:rPr lang="ar-SA" sz="2400" b="1" dirty="0" smtClean="0">
                <a:latin typeface="Traditional Arabic" pitchFamily="18" charset="-78"/>
                <a:cs typeface="Traditional Arabic" pitchFamily="18" charset="-78"/>
              </a:rPr>
              <a:t>العوامل الخارجية</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تتعلق بالقوانين واللوائح الحكومية، مثل الحد الأدنى للأجور، قوانين العمل، والاتفاقيات الجماعية</a:t>
            </a:r>
            <a:r>
              <a:rPr lang="en-US" sz="2400" dirty="0" smtClean="0">
                <a:latin typeface="Traditional Arabic" pitchFamily="18" charset="-78"/>
                <a:cs typeface="Traditional Arabic" pitchFamily="18" charset="-78"/>
              </a:rPr>
              <a:t>.</a:t>
            </a:r>
            <a:endParaRPr lang="fr-FR" sz="2400" dirty="0" smtClean="0">
              <a:latin typeface="Traditional Arabic" pitchFamily="18" charset="-78"/>
              <a:cs typeface="Traditional Arabic" pitchFamily="18" charset="-78"/>
            </a:endParaRPr>
          </a:p>
          <a:p>
            <a:pPr algn="r" rtl="1">
              <a:buNone/>
            </a:pPr>
            <a:r>
              <a:rPr lang="en-US" sz="2400" b="1" dirty="0" smtClean="0">
                <a:latin typeface="Traditional Arabic" pitchFamily="18" charset="-78"/>
                <a:cs typeface="Traditional Arabic" pitchFamily="18" charset="-78"/>
              </a:rPr>
              <a:t>II. </a:t>
            </a:r>
            <a:r>
              <a:rPr lang="ar-SA" sz="2400" b="1" dirty="0" smtClean="0">
                <a:latin typeface="Traditional Arabic" pitchFamily="18" charset="-78"/>
                <a:cs typeface="Traditional Arabic" pitchFamily="18" charset="-78"/>
              </a:rPr>
              <a:t>الطريقة:</a:t>
            </a:r>
            <a:r>
              <a:rPr lang="ar-SA" sz="2400" dirty="0" smtClean="0">
                <a:latin typeface="Traditional Arabic" pitchFamily="18" charset="-78"/>
                <a:cs typeface="Traditional Arabic" pitchFamily="18" charset="-78"/>
              </a:rPr>
              <a:t> حساب الكتلة </a:t>
            </a:r>
            <a:r>
              <a:rPr lang="ar-SA" sz="2400" dirty="0" err="1" smtClean="0">
                <a:latin typeface="Traditional Arabic" pitchFamily="18" charset="-78"/>
                <a:cs typeface="Traditional Arabic" pitchFamily="18" charset="-78"/>
              </a:rPr>
              <a:t>الأجورية</a:t>
            </a:r>
            <a:r>
              <a:rPr lang="ar-SA" sz="2400" dirty="0" smtClean="0">
                <a:latin typeface="Traditional Arabic" pitchFamily="18" charset="-78"/>
                <a:cs typeface="Traditional Arabic" pitchFamily="18" charset="-78"/>
              </a:rPr>
              <a:t> التقديري يتم في ثلاث مراحل</a:t>
            </a:r>
            <a:r>
              <a:rPr lang="en-US" sz="2400" dirty="0" smtClean="0">
                <a:latin typeface="Traditional Arabic" pitchFamily="18" charset="-78"/>
                <a:cs typeface="Traditional Arabic" pitchFamily="18" charset="-78"/>
              </a:rPr>
              <a:t>:</a:t>
            </a:r>
            <a:endParaRPr lang="fr-FR" sz="2400" dirty="0" smtClean="0">
              <a:latin typeface="Traditional Arabic" pitchFamily="18" charset="-78"/>
              <a:cs typeface="Traditional Arabic" pitchFamily="18" charset="-78"/>
            </a:endParaRPr>
          </a:p>
          <a:p>
            <a:pPr algn="r" rtl="1">
              <a:buNone/>
            </a:pPr>
            <a:r>
              <a:rPr lang="ar-SA" sz="2400" b="1" dirty="0" smtClean="0">
                <a:latin typeface="Traditional Arabic" pitchFamily="18" charset="-78"/>
                <a:cs typeface="Traditional Arabic" pitchFamily="18" charset="-78"/>
              </a:rPr>
              <a:t>تقدير أجور الموظفين الحاليين</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يتم البدء بتقدير الأجور التي ستدفع للموظفين الذين يعملون حاليًا في الشركة، مع الأخذ في الاعتبار أي زيادات متوقعة في الأجور</a:t>
            </a:r>
            <a:r>
              <a:rPr lang="en-US" sz="2400" dirty="0" smtClean="0">
                <a:latin typeface="Traditional Arabic" pitchFamily="18" charset="-78"/>
                <a:cs typeface="Traditional Arabic" pitchFamily="18" charset="-78"/>
              </a:rPr>
              <a:t>. </a:t>
            </a:r>
            <a:endParaRPr lang="fr-FR" sz="2400" dirty="0" smtClean="0">
              <a:latin typeface="Traditional Arabic" pitchFamily="18" charset="-78"/>
              <a:cs typeface="Traditional Arabic" pitchFamily="18" charset="-78"/>
            </a:endParaRPr>
          </a:p>
          <a:p>
            <a:pPr algn="r" rtl="1">
              <a:buNone/>
            </a:pPr>
            <a:r>
              <a:rPr lang="ar-SA" sz="2400" b="1" dirty="0" smtClean="0">
                <a:latin typeface="Traditional Arabic" pitchFamily="18" charset="-78"/>
                <a:cs typeface="Traditional Arabic" pitchFamily="18" charset="-78"/>
              </a:rPr>
              <a:t>تقدير تأثير الاستقالات</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يتم تقدير التأثير المالي للاستقالات المتوقعة، سواء كانت داخلية (انتقال الموظف إلى قسم آخر) أو خارجية (ترك الشركة)</a:t>
            </a:r>
            <a:endParaRPr lang="ar-DZ" sz="2400" dirty="0" smtClean="0">
              <a:latin typeface="Traditional Arabic" pitchFamily="18" charset="-78"/>
              <a:cs typeface="Traditional Arabic" pitchFamily="18" charset="-78"/>
            </a:endParaRPr>
          </a:p>
          <a:p>
            <a:pPr algn="r" rtl="1">
              <a:buNone/>
            </a:pPr>
            <a:r>
              <a:rPr lang="ar-SA" sz="2400" b="1" dirty="0" smtClean="0">
                <a:latin typeface="Traditional Arabic" pitchFamily="18" charset="-78"/>
                <a:cs typeface="Traditional Arabic" pitchFamily="18" charset="-78"/>
              </a:rPr>
              <a:t>تقدير تأثير التوظيف الجديد</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يتم تقدير التأثير المالي </a:t>
            </a:r>
            <a:r>
              <a:rPr lang="ar-SA" sz="2400" dirty="0" err="1" smtClean="0">
                <a:latin typeface="Traditional Arabic" pitchFamily="18" charset="-78"/>
                <a:cs typeface="Traditional Arabic" pitchFamily="18" charset="-78"/>
              </a:rPr>
              <a:t>للتوظيفات</a:t>
            </a:r>
            <a:r>
              <a:rPr lang="ar-SA" sz="2400" dirty="0" smtClean="0">
                <a:latin typeface="Traditional Arabic" pitchFamily="18" charset="-78"/>
                <a:cs typeface="Traditional Arabic" pitchFamily="18" charset="-78"/>
              </a:rPr>
              <a:t> الجديدة، سواء كانت لملء وظائف شاغرة أو لزيادة عدد الموظفين</a:t>
            </a:r>
            <a:r>
              <a:rPr lang="en-US" sz="2400" dirty="0" smtClean="0">
                <a:latin typeface="Traditional Arabic" pitchFamily="18" charset="-78"/>
                <a:cs typeface="Traditional Arabic" pitchFamily="18" charset="-78"/>
              </a:rPr>
              <a:t>. </a:t>
            </a:r>
            <a:endParaRPr lang="fr-FR" sz="2400" dirty="0">
              <a:latin typeface="Traditional Arabic" pitchFamily="18" charset="-78"/>
              <a:cs typeface="Traditional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rtl="1"/>
            <a:r>
              <a:rPr lang="ar-DZ" sz="2400" b="1" dirty="0" smtClean="0">
                <a:latin typeface="Traditional Arabic" pitchFamily="18" charset="-78"/>
                <a:cs typeface="Traditional Arabic" pitchFamily="18" charset="-78"/>
              </a:rPr>
              <a:t>ا-البيانات الضرورية :</a:t>
            </a:r>
            <a:br>
              <a:rPr lang="ar-DZ" sz="2400" b="1" dirty="0" smtClean="0">
                <a:latin typeface="Traditional Arabic" pitchFamily="18" charset="-78"/>
                <a:cs typeface="Traditional Arabic" pitchFamily="18" charset="-78"/>
              </a:rPr>
            </a:br>
            <a:r>
              <a:rPr lang="ar-SA" sz="2400" b="1"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ا-</a:t>
            </a:r>
            <a:r>
              <a:rPr lang="ar-SA" sz="2400" b="1" dirty="0" smtClean="0">
                <a:latin typeface="Traditional Arabic" pitchFamily="18" charset="-78"/>
                <a:cs typeface="Traditional Arabic" pitchFamily="18" charset="-78"/>
              </a:rPr>
              <a:t>تقدير الكتلة </a:t>
            </a:r>
            <a:r>
              <a:rPr lang="ar-SA" sz="2400" b="1" dirty="0" err="1" smtClean="0">
                <a:latin typeface="Traditional Arabic" pitchFamily="18" charset="-78"/>
                <a:cs typeface="Traditional Arabic" pitchFamily="18" charset="-78"/>
              </a:rPr>
              <a:t>الأجورية</a:t>
            </a:r>
            <a:r>
              <a:rPr lang="ar-SA" sz="2400" b="1" dirty="0" smtClean="0">
                <a:latin typeface="Traditional Arabic" pitchFamily="18" charset="-78"/>
                <a:cs typeface="Traditional Arabic" pitchFamily="18" charset="-78"/>
              </a:rPr>
              <a:t> للسنة</a:t>
            </a:r>
            <a:r>
              <a:rPr lang="en-US" sz="2400" b="1" dirty="0" smtClean="0">
                <a:latin typeface="Traditional Arabic" pitchFamily="18" charset="-78"/>
                <a:cs typeface="Traditional Arabic" pitchFamily="18" charset="-78"/>
              </a:rPr>
              <a:t> N+1 </a:t>
            </a:r>
            <a:r>
              <a:rPr lang="ar-SA" sz="2400" b="1" dirty="0" smtClean="0">
                <a:latin typeface="Traditional Arabic" pitchFamily="18" charset="-78"/>
                <a:cs typeface="Traditional Arabic" pitchFamily="18" charset="-78"/>
              </a:rPr>
              <a:t>يعتمد على معرف</a:t>
            </a:r>
            <a:r>
              <a:rPr lang="ar-DZ" sz="2400" b="1" dirty="0" smtClean="0">
                <a:latin typeface="Traditional Arabic" pitchFamily="18" charset="-78"/>
                <a:cs typeface="Traditional Arabic" pitchFamily="18" charset="-78"/>
              </a:rPr>
              <a:t>ة:</a:t>
            </a:r>
            <a:r>
              <a:rPr lang="fr-FR" sz="2400" b="1" dirty="0" smtClean="0">
                <a:latin typeface="Traditional Arabic" pitchFamily="18" charset="-78"/>
                <a:cs typeface="Traditional Arabic" pitchFamily="18" charset="-78"/>
              </a:rPr>
              <a:t/>
            </a:r>
            <a:br>
              <a:rPr lang="fr-FR" sz="2400" b="1" dirty="0" smtClean="0">
                <a:latin typeface="Traditional Arabic" pitchFamily="18" charset="-78"/>
                <a:cs typeface="Traditional Arabic" pitchFamily="18" charset="-78"/>
              </a:rPr>
            </a:br>
            <a:endParaRPr lang="fr-FR" sz="2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214282" y="1142984"/>
            <a:ext cx="8643998" cy="5500726"/>
          </a:xfrm>
        </p:spPr>
        <p:txBody>
          <a:bodyPr>
            <a:normAutofit lnSpcReduction="10000"/>
          </a:bodyPr>
          <a:lstStyle/>
          <a:p>
            <a:pPr lvl="0" algn="r" rtl="1"/>
            <a:r>
              <a:rPr lang="ar-DZ" sz="2400" dirty="0" smtClean="0">
                <a:latin typeface="Traditional Arabic" pitchFamily="18" charset="-78"/>
                <a:cs typeface="Traditional Arabic" pitchFamily="18" charset="-78"/>
              </a:rPr>
              <a:t>عدد الموظفين </a:t>
            </a:r>
            <a:r>
              <a:rPr lang="ar-DZ" sz="2400" dirty="0" err="1" smtClean="0">
                <a:latin typeface="Traditional Arabic" pitchFamily="18" charset="-78"/>
                <a:cs typeface="Traditional Arabic" pitchFamily="18" charset="-78"/>
              </a:rPr>
              <a:t>والاجور</a:t>
            </a:r>
            <a:r>
              <a:rPr lang="ar-DZ" sz="2400" dirty="0" smtClean="0">
                <a:latin typeface="Traditional Arabic" pitchFamily="18" charset="-78"/>
                <a:cs typeface="Traditional Arabic" pitchFamily="18" charset="-78"/>
              </a:rPr>
              <a:t> للسنة</a:t>
            </a:r>
            <a:r>
              <a:rPr lang="en-US" sz="2400" dirty="0" smtClean="0">
                <a:latin typeface="Traditional Arabic" pitchFamily="18" charset="-78"/>
                <a:cs typeface="Traditional Arabic" pitchFamily="18" charset="-78"/>
              </a:rPr>
              <a:t> N</a:t>
            </a:r>
            <a:endParaRPr lang="ar-DZ" sz="2400" dirty="0" smtClean="0">
              <a:latin typeface="Traditional Arabic" pitchFamily="18" charset="-78"/>
              <a:cs typeface="Traditional Arabic" pitchFamily="18" charset="-78"/>
            </a:endParaRPr>
          </a:p>
          <a:p>
            <a:pPr lvl="0" algn="r" rtl="1"/>
            <a:r>
              <a:rPr lang="ar-SA" sz="2400" dirty="0" smtClean="0">
                <a:latin typeface="Traditional Arabic" pitchFamily="18" charset="-78"/>
                <a:cs typeface="Traditional Arabic" pitchFamily="18" charset="-78"/>
              </a:rPr>
              <a:t>الزيادات التقديرية الفردية والجماعية للأجور،</a:t>
            </a:r>
            <a:endParaRPr lang="fr-FR" sz="2400" dirty="0" smtClean="0">
              <a:latin typeface="Traditional Arabic" pitchFamily="18" charset="-78"/>
              <a:cs typeface="Traditional Arabic" pitchFamily="18" charset="-78"/>
            </a:endParaRPr>
          </a:p>
          <a:p>
            <a:pPr lvl="0" algn="r" rtl="1"/>
            <a:r>
              <a:rPr lang="ar-SA" sz="2400" dirty="0" smtClean="0">
                <a:latin typeface="Traditional Arabic" pitchFamily="18" charset="-78"/>
                <a:cs typeface="Traditional Arabic" pitchFamily="18" charset="-78"/>
              </a:rPr>
              <a:t>الحركات الداخلية للعمالة داخل الشركة (ترقيات) والخارجية (رحيل، توظيف</a:t>
            </a:r>
            <a:r>
              <a:rPr lang="ar-SA" sz="2400" dirty="0" smtClean="0"/>
              <a:t>) </a:t>
            </a:r>
            <a:endParaRPr lang="fr-FR" sz="2400" dirty="0" smtClean="0"/>
          </a:p>
          <a:p>
            <a:pPr algn="r">
              <a:buNone/>
            </a:pPr>
            <a:r>
              <a:rPr lang="ar-SA" sz="2400" b="1" dirty="0" smtClean="0">
                <a:latin typeface="Traditional Arabic" pitchFamily="18" charset="-78"/>
                <a:cs typeface="Traditional Arabic" pitchFamily="18" charset="-78"/>
              </a:rPr>
              <a:t>ب - تقدير أجور الموظفين الثابتين</a:t>
            </a:r>
            <a:r>
              <a:rPr lang="ar-SA" sz="2400" dirty="0" smtClean="0">
                <a:latin typeface="Traditional Arabic" pitchFamily="18" charset="-78"/>
                <a:cs typeface="Traditional Arabic" pitchFamily="18" charset="-78"/>
              </a:rPr>
              <a:t> الموظفون الثابتون هم الموظفون الذين لا يتغيرون من فئة إلى أخرى من سنة إلى أخرى، ولا يغادرون الشركة </a:t>
            </a:r>
            <a:endParaRPr lang="ar-DZ" sz="2400" dirty="0" smtClean="0">
              <a:latin typeface="Traditional Arabic" pitchFamily="18" charset="-78"/>
              <a:cs typeface="Traditional Arabic" pitchFamily="18" charset="-78"/>
            </a:endParaRPr>
          </a:p>
          <a:p>
            <a:pPr algn="r">
              <a:buNone/>
            </a:pPr>
            <a:r>
              <a:rPr lang="ar-SA" sz="2400" b="1" dirty="0" smtClean="0"/>
              <a:t>3</a:t>
            </a:r>
            <a:r>
              <a:rPr lang="ar-SA" sz="2400" dirty="0" smtClean="0"/>
              <a:t>- </a:t>
            </a:r>
            <a:r>
              <a:rPr lang="ar-SA" sz="2400" b="1" dirty="0" smtClean="0">
                <a:latin typeface="Traditional Arabic" pitchFamily="18" charset="-78"/>
                <a:cs typeface="Traditional Arabic" pitchFamily="18" charset="-78"/>
              </a:rPr>
              <a:t>المكملات</a:t>
            </a:r>
            <a:r>
              <a:rPr lang="ar-SA" sz="2400" dirty="0" smtClean="0"/>
              <a:t> :</a:t>
            </a:r>
            <a:endParaRPr lang="fr-FR" sz="2400" dirty="0" smtClean="0"/>
          </a:p>
          <a:p>
            <a:pPr algn="r" rtl="1"/>
            <a:r>
              <a:rPr lang="ar-SA" sz="2400" dirty="0" smtClean="0">
                <a:latin typeface="Traditional Arabic" pitchFamily="18" charset="-78"/>
                <a:cs typeface="Traditional Arabic" pitchFamily="18" charset="-78"/>
              </a:rPr>
              <a:t>أن إجمالي الأجور التي تدفعها الشركة هو نتيجة لسياسات معقدة تتأثر بعوامل متعددة. هذه العوامل تخلق تحديات كبيرة للشركات، حيث يجب عليها تحقيق توازن بين عدة أهداف متعارضة</a:t>
            </a:r>
            <a:r>
              <a:rPr lang="en-US" sz="2400" dirty="0" smtClean="0">
                <a:latin typeface="Traditional Arabic" pitchFamily="18" charset="-78"/>
                <a:cs typeface="Traditional Arabic" pitchFamily="18" charset="-78"/>
              </a:rPr>
              <a:t>:</a:t>
            </a:r>
            <a:endParaRPr lang="ar-DZ" sz="2400" dirty="0" smtClean="0">
              <a:latin typeface="Traditional Arabic" pitchFamily="18" charset="-78"/>
              <a:cs typeface="Traditional Arabic" pitchFamily="18" charset="-78"/>
            </a:endParaRPr>
          </a:p>
          <a:p>
            <a:pPr algn="r" rtl="1"/>
            <a:r>
              <a:rPr lang="en-US" sz="2400" dirty="0" smtClean="0">
                <a:latin typeface="Traditional Arabic" pitchFamily="18" charset="-78"/>
                <a:cs typeface="Traditional Arabic" pitchFamily="18" charset="-78"/>
              </a:rPr>
              <a:t>·  </a:t>
            </a:r>
            <a:r>
              <a:rPr lang="ar-SA" sz="2400" b="1" dirty="0" smtClean="0">
                <a:latin typeface="Traditional Arabic" pitchFamily="18" charset="-78"/>
                <a:cs typeface="Traditional Arabic" pitchFamily="18" charset="-78"/>
              </a:rPr>
              <a:t>الجانب المالي</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يجب على الشركات أن تأخذ في الاعتبار أن الأجور تمثل تكلفة كبيرة</a:t>
            </a:r>
            <a:r>
              <a:rPr lang="en-US" sz="2400" dirty="0" smtClean="0">
                <a:latin typeface="Traditional Arabic" pitchFamily="18" charset="-78"/>
                <a:cs typeface="Traditional Arabic" pitchFamily="18" charset="-78"/>
              </a:rPr>
              <a:t>. </a:t>
            </a:r>
            <a:endParaRPr lang="ar-DZ" sz="2400" dirty="0" smtClean="0">
              <a:latin typeface="Traditional Arabic" pitchFamily="18" charset="-78"/>
              <a:cs typeface="Traditional Arabic" pitchFamily="18" charset="-78"/>
            </a:endParaRPr>
          </a:p>
          <a:p>
            <a:pPr algn="r" rtl="1"/>
            <a:r>
              <a:rPr lang="en-US" sz="2400" dirty="0" smtClean="0">
                <a:latin typeface="Traditional Arabic" pitchFamily="18" charset="-78"/>
                <a:cs typeface="Traditional Arabic" pitchFamily="18" charset="-78"/>
              </a:rPr>
              <a:t>·  </a:t>
            </a:r>
            <a:r>
              <a:rPr lang="ar-SA" sz="2400" b="1" dirty="0" smtClean="0">
                <a:latin typeface="Traditional Arabic" pitchFamily="18" charset="-78"/>
                <a:cs typeface="Traditional Arabic" pitchFamily="18" charset="-78"/>
              </a:rPr>
              <a:t>الجانب الاجتماعي</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يجب أن يكون نظام الأجور عادلاً وحافزًا للموظفين، وأن يعكس الاختلافات في </a:t>
            </a:r>
            <a:r>
              <a:rPr lang="ar-SA" sz="2400" dirty="0" err="1" smtClean="0">
                <a:latin typeface="Traditional Arabic" pitchFamily="18" charset="-78"/>
                <a:cs typeface="Traditional Arabic" pitchFamily="18" charset="-78"/>
              </a:rPr>
              <a:t>الوظائ</a:t>
            </a:r>
            <a:r>
              <a:rPr lang="ar-DZ" sz="2400" dirty="0" smtClean="0">
                <a:latin typeface="Traditional Arabic" pitchFamily="18" charset="-78"/>
                <a:cs typeface="Traditional Arabic" pitchFamily="18" charset="-78"/>
              </a:rPr>
              <a:t>ف</a:t>
            </a:r>
            <a:r>
              <a:rPr lang="en-US" sz="2400" dirty="0" smtClean="0"/>
              <a:t> </a:t>
            </a:r>
            <a:endParaRPr lang="ar-DZ" sz="2400" dirty="0" smtClean="0">
              <a:latin typeface="Traditional Arabic" pitchFamily="18" charset="-78"/>
              <a:cs typeface="Traditional Arabic" pitchFamily="18" charset="-78"/>
            </a:endParaRPr>
          </a:p>
          <a:p>
            <a:pPr algn="r" rtl="1"/>
            <a:r>
              <a:rPr lang="en-US" sz="2400" dirty="0" smtClean="0">
                <a:latin typeface="Traditional Arabic" pitchFamily="18" charset="-78"/>
                <a:cs typeface="Traditional Arabic" pitchFamily="18" charset="-78"/>
              </a:rPr>
              <a:t>·  </a:t>
            </a:r>
            <a:r>
              <a:rPr lang="ar-SA" sz="2400" b="1" dirty="0" smtClean="0">
                <a:latin typeface="Traditional Arabic" pitchFamily="18" charset="-78"/>
                <a:cs typeface="Traditional Arabic" pitchFamily="18" charset="-78"/>
              </a:rPr>
              <a:t>الجانب التنافسي</a:t>
            </a:r>
            <a:r>
              <a:rPr lang="en-US" sz="2400" b="1" dirty="0" smtClean="0">
                <a:latin typeface="Traditional Arabic" pitchFamily="18" charset="-78"/>
                <a:cs typeface="Traditional Arabic" pitchFamily="18" charset="-78"/>
              </a:rPr>
              <a:t>:</a:t>
            </a:r>
            <a:r>
              <a:rPr lang="en-US" sz="2400" dirty="0" smtClean="0">
                <a:latin typeface="Traditional Arabic" pitchFamily="18" charset="-78"/>
                <a:cs typeface="Traditional Arabic" pitchFamily="18" charset="-78"/>
              </a:rPr>
              <a:t> </a:t>
            </a:r>
            <a:r>
              <a:rPr lang="ar-SA" sz="2400" dirty="0" smtClean="0">
                <a:latin typeface="Traditional Arabic" pitchFamily="18" charset="-78"/>
                <a:cs typeface="Traditional Arabic" pitchFamily="18" charset="-78"/>
              </a:rPr>
              <a:t>يجب أن تكون الأجور التي تقدمها الشركة تنافسية لجذب أفضل الموظفين والاحتفاظ بهم</a:t>
            </a:r>
            <a:r>
              <a:rPr lang="ar-DZ" sz="2400" dirty="0" smtClean="0">
                <a:latin typeface="Traditional Arabic" pitchFamily="18" charset="-78"/>
                <a:cs typeface="Traditional Arabic" pitchFamily="18" charset="-78"/>
              </a:rPr>
              <a:t> والمهارات</a:t>
            </a:r>
            <a:endParaRPr lang="fr-FR" sz="2400" dirty="0" smtClean="0">
              <a:latin typeface="Traditional Arabic" pitchFamily="18" charset="-78"/>
              <a:cs typeface="Traditional Arabic" pitchFamily="18" charset="-78"/>
            </a:endParaRPr>
          </a:p>
          <a:p>
            <a:pPr algn="r" rtl="1">
              <a:buNone/>
            </a:pPr>
            <a:r>
              <a:rPr lang="ar-SA" sz="2400" dirty="0" smtClean="0">
                <a:latin typeface="Traditional Arabic" pitchFamily="18" charset="-78"/>
                <a:cs typeface="Traditional Arabic" pitchFamily="18" charset="-78"/>
              </a:rPr>
              <a:t>      </a:t>
            </a:r>
            <a:endParaRPr lang="ar-DZ" sz="2400" dirty="0" smtClean="0">
              <a:latin typeface="Traditional Arabic" pitchFamily="18" charset="-78"/>
              <a:cs typeface="Traditional Arabic" pitchFamily="18" charset="-78"/>
            </a:endParaRPr>
          </a:p>
          <a:p>
            <a:pPr algn="r" rtl="1"/>
            <a:endParaRPr lang="fr-FR" sz="2400" dirty="0" smtClean="0">
              <a:latin typeface="Traditional Arabic" pitchFamily="18" charset="-78"/>
              <a:cs typeface="Traditional Arabic" pitchFamily="18" charset="-78"/>
            </a:endParaRPr>
          </a:p>
          <a:p>
            <a:pPr algn="r" rtl="1"/>
            <a:endParaRPr lang="fr-FR" sz="2400" dirty="0" smtClean="0">
              <a:latin typeface="Traditional Arabic" pitchFamily="18" charset="-78"/>
              <a:cs typeface="Traditional Arabic" pitchFamily="18" charset="-78"/>
            </a:endParaRPr>
          </a:p>
          <a:p>
            <a:pPr algn="r" rtl="1"/>
            <a:endParaRPr lang="fr-FR" sz="2400" dirty="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2400" b="1" dirty="0" smtClean="0">
                <a:latin typeface="Traditional Arabic" pitchFamily="18" charset="-78"/>
                <a:cs typeface="Traditional Arabic" pitchFamily="18" charset="-78"/>
              </a:rPr>
              <a:t>نقاط قوة وضعف المقال :</a:t>
            </a:r>
            <a:endParaRPr lang="fr-FR" sz="2400" b="1" dirty="0">
              <a:latin typeface="Traditional Arabic" pitchFamily="18" charset="-78"/>
              <a:cs typeface="Traditional Arabic" pitchFamily="18" charset="-78"/>
            </a:endParaRPr>
          </a:p>
        </p:txBody>
      </p:sp>
      <p:graphicFrame>
        <p:nvGraphicFramePr>
          <p:cNvPr id="4" name="Espace réservé du contenu 3"/>
          <p:cNvGraphicFramePr>
            <a:graphicFrameLocks noGrp="1"/>
          </p:cNvGraphicFramePr>
          <p:nvPr>
            <p:ph idx="1"/>
          </p:nvPr>
        </p:nvGraphicFramePr>
        <p:xfrm>
          <a:off x="428596" y="1357299"/>
          <a:ext cx="8143932" cy="3357585"/>
        </p:xfrm>
        <a:graphic>
          <a:graphicData uri="http://schemas.openxmlformats.org/drawingml/2006/table">
            <a:tbl>
              <a:tblPr firstRow="1" bandRow="1">
                <a:tableStyleId>{5C22544A-7EE6-4342-B048-85BDC9FD1C3A}</a:tableStyleId>
              </a:tblPr>
              <a:tblGrid>
                <a:gridCol w="4668909"/>
                <a:gridCol w="3475023"/>
              </a:tblGrid>
              <a:tr h="671517">
                <a:tc>
                  <a:txBody>
                    <a:bodyPr/>
                    <a:lstStyle/>
                    <a:p>
                      <a:pPr algn="ctr"/>
                      <a:r>
                        <a:rPr lang="ar-DZ" dirty="0" smtClean="0"/>
                        <a:t>نقاط</a:t>
                      </a:r>
                      <a:r>
                        <a:rPr lang="ar-DZ" baseline="0" dirty="0" smtClean="0"/>
                        <a:t> ضعف المقال</a:t>
                      </a:r>
                      <a:endParaRPr lang="fr-FR" dirty="0"/>
                    </a:p>
                  </a:txBody>
                  <a:tcPr/>
                </a:tc>
                <a:tc>
                  <a:txBody>
                    <a:bodyPr/>
                    <a:lstStyle/>
                    <a:p>
                      <a:pPr algn="ctr"/>
                      <a:r>
                        <a:rPr lang="ar-DZ" dirty="0" smtClean="0"/>
                        <a:t>نقاط</a:t>
                      </a:r>
                      <a:r>
                        <a:rPr lang="ar-DZ" baseline="0" dirty="0" smtClean="0"/>
                        <a:t> قوة المقال</a:t>
                      </a:r>
                      <a:endParaRPr lang="fr-FR" dirty="0"/>
                    </a:p>
                  </a:txBody>
                  <a:tcPr/>
                </a:tc>
              </a:tr>
              <a:tr h="671517">
                <a:tc>
                  <a:txBody>
                    <a:bodyPr/>
                    <a:lstStyle/>
                    <a:p>
                      <a:pPr algn="r"/>
                      <a:r>
                        <a:rPr lang="ar-DZ" sz="2000" dirty="0" smtClean="0"/>
                        <a:t>التركيز المفرط على الحسابات</a:t>
                      </a:r>
                      <a:endParaRPr lang="fr-FR" sz="2000" dirty="0"/>
                    </a:p>
                  </a:txBody>
                  <a:tcPr/>
                </a:tc>
                <a:tc>
                  <a:txBody>
                    <a:bodyPr/>
                    <a:lstStyle/>
                    <a:p>
                      <a:pPr algn="just" rtl="1">
                        <a:lnSpc>
                          <a:spcPct val="115000"/>
                        </a:lnSpc>
                        <a:spcAft>
                          <a:spcPts val="0"/>
                        </a:spcAft>
                      </a:pPr>
                      <a:r>
                        <a:rPr lang="ar-DZ" sz="2000" dirty="0">
                          <a:latin typeface="Calibri"/>
                          <a:ea typeface="Calibri"/>
                          <a:cs typeface="Times New Roman"/>
                        </a:rPr>
                        <a:t>وضوح الفكرة الرئيسية</a:t>
                      </a:r>
                      <a:endParaRPr lang="fr-FR" sz="2000" dirty="0">
                        <a:latin typeface="Calibri"/>
                        <a:ea typeface="Calibri"/>
                        <a:cs typeface="Arial"/>
                      </a:endParaRPr>
                    </a:p>
                  </a:txBody>
                  <a:tcPr marL="68580" marR="68580" marT="0" marB="0"/>
                </a:tc>
              </a:tr>
              <a:tr h="671517">
                <a:tc>
                  <a:txBody>
                    <a:bodyPr/>
                    <a:lstStyle/>
                    <a:p>
                      <a:pPr algn="r"/>
                      <a:r>
                        <a:rPr lang="ar-DZ" sz="2000" dirty="0" err="1" smtClean="0"/>
                        <a:t>احصائيات</a:t>
                      </a:r>
                      <a:r>
                        <a:rPr lang="ar-DZ" sz="2000" dirty="0" smtClean="0"/>
                        <a:t> قديمة 2003</a:t>
                      </a:r>
                      <a:endParaRPr lang="fr-FR" sz="2000" dirty="0"/>
                    </a:p>
                  </a:txBody>
                  <a:tcPr/>
                </a:tc>
                <a:tc>
                  <a:txBody>
                    <a:bodyPr/>
                    <a:lstStyle/>
                    <a:p>
                      <a:pPr algn="just" rtl="1">
                        <a:lnSpc>
                          <a:spcPct val="115000"/>
                        </a:lnSpc>
                        <a:spcAft>
                          <a:spcPts val="0"/>
                        </a:spcAft>
                      </a:pPr>
                      <a:r>
                        <a:rPr lang="ar-DZ" sz="2000" dirty="0">
                          <a:latin typeface="Calibri"/>
                          <a:ea typeface="Calibri"/>
                          <a:cs typeface="Times New Roman"/>
                        </a:rPr>
                        <a:t>المنطقية والتسلسل</a:t>
                      </a:r>
                      <a:endParaRPr lang="fr-FR" sz="2000" dirty="0">
                        <a:latin typeface="Calibri"/>
                        <a:ea typeface="Calibri"/>
                        <a:cs typeface="Arial"/>
                      </a:endParaRPr>
                    </a:p>
                  </a:txBody>
                  <a:tcPr marL="68580" marR="68580" marT="0" marB="0"/>
                </a:tc>
              </a:tr>
              <a:tr h="671517">
                <a:tc>
                  <a:txBody>
                    <a:bodyPr/>
                    <a:lstStyle/>
                    <a:p>
                      <a:pPr algn="r"/>
                      <a:r>
                        <a:rPr lang="ar-DZ" sz="2000" dirty="0" smtClean="0"/>
                        <a:t>غياب الدراسات المقارنة</a:t>
                      </a:r>
                      <a:endParaRPr lang="fr-FR" sz="2000" dirty="0"/>
                    </a:p>
                  </a:txBody>
                  <a:tcPr/>
                </a:tc>
                <a:tc>
                  <a:txBody>
                    <a:bodyPr/>
                    <a:lstStyle/>
                    <a:p>
                      <a:pPr algn="r"/>
                      <a:r>
                        <a:rPr lang="ar-DZ" sz="2000" dirty="0" smtClean="0"/>
                        <a:t>دعم</a:t>
                      </a:r>
                      <a:r>
                        <a:rPr lang="ar-DZ" sz="2000" baseline="0" dirty="0" smtClean="0"/>
                        <a:t> بحسابات</a:t>
                      </a:r>
                      <a:endParaRPr lang="fr-FR" sz="2000" dirty="0"/>
                    </a:p>
                  </a:txBody>
                  <a:tcPr/>
                </a:tc>
              </a:tr>
              <a:tr h="671517">
                <a:tc>
                  <a:txBody>
                    <a:bodyPr/>
                    <a:lstStyle/>
                    <a:p>
                      <a:pPr algn="r"/>
                      <a:r>
                        <a:rPr lang="ar-DZ" sz="2000" dirty="0" smtClean="0"/>
                        <a:t>المصادر المحدودة</a:t>
                      </a:r>
                      <a:r>
                        <a:rPr lang="ar-DZ" sz="2000" baseline="0" dirty="0" smtClean="0"/>
                        <a:t> للبيانات</a:t>
                      </a:r>
                      <a:endParaRPr lang="fr-FR" sz="2000" dirty="0"/>
                    </a:p>
                  </a:txBody>
                  <a:tcPr/>
                </a:tc>
                <a:tc>
                  <a:txBody>
                    <a:bodyPr/>
                    <a:lstStyle/>
                    <a:p>
                      <a:pPr algn="r"/>
                      <a:r>
                        <a:rPr lang="ar-DZ" sz="1800" dirty="0" smtClean="0"/>
                        <a:t>لغة</a:t>
                      </a:r>
                      <a:r>
                        <a:rPr lang="ar-DZ" sz="2000" dirty="0" smtClean="0"/>
                        <a:t> واضحة خالية من الأخطاء الإملائية</a:t>
                      </a:r>
                      <a:endParaRPr lang="fr-FR" sz="20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rganigramme : Multidocument 4"/>
          <p:cNvSpPr/>
          <p:nvPr/>
        </p:nvSpPr>
        <p:spPr>
          <a:xfrm>
            <a:off x="4214810" y="142852"/>
            <a:ext cx="2857520" cy="135732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خلاصة:</a:t>
            </a:r>
            <a:endParaRPr lang="fr-FR" dirty="0"/>
          </a:p>
        </p:txBody>
      </p:sp>
      <p:sp>
        <p:nvSpPr>
          <p:cNvPr id="11" name="Parchemin horizontal 10"/>
          <p:cNvSpPr/>
          <p:nvPr/>
        </p:nvSpPr>
        <p:spPr>
          <a:xfrm>
            <a:off x="1500166" y="1714488"/>
            <a:ext cx="5929354" cy="4429156"/>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dirty="0" smtClean="0"/>
              <a:t>-التنبؤ بالكتلة الاجرية تتعلق بالعملية التي تقوم </a:t>
            </a:r>
            <a:r>
              <a:rPr lang="ar-DZ" dirty="0" err="1" smtClean="0"/>
              <a:t>بها</a:t>
            </a:r>
            <a:r>
              <a:rPr lang="ar-DZ" dirty="0" smtClean="0"/>
              <a:t> الشركات</a:t>
            </a:r>
          </a:p>
          <a:p>
            <a:pPr algn="r"/>
            <a:r>
              <a:rPr lang="ar-DZ" dirty="0" smtClean="0"/>
              <a:t> لحساب تقدير الكتلة الاجرية المستقبلية-</a:t>
            </a:r>
          </a:p>
          <a:p>
            <a:pPr algn="r"/>
            <a:r>
              <a:rPr lang="ar-DZ" dirty="0" smtClean="0"/>
              <a:t>-هناك عوامل داخلية وخارجية تؤثر على تطور مستوى </a:t>
            </a:r>
          </a:p>
          <a:p>
            <a:pPr algn="r"/>
            <a:r>
              <a:rPr lang="ar-DZ" dirty="0" smtClean="0"/>
              <a:t>الكتلة الاجرية</a:t>
            </a:r>
          </a:p>
          <a:p>
            <a:pPr algn="r"/>
            <a:r>
              <a:rPr lang="ar-DZ" dirty="0" smtClean="0"/>
              <a:t>-هناك طرق عديدة لتقدير الكتلة الاجرية</a:t>
            </a:r>
          </a:p>
          <a:p>
            <a:pPr algn="r"/>
            <a:r>
              <a:rPr lang="ar-DZ" dirty="0" smtClean="0"/>
              <a:t>-هناك عدة عوامل تفرض تحديات على الشركات لذا وجب الموازنة بين الأهداف المتعارضة</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972072"/>
          </a:xfrm>
        </p:spPr>
        <p:txBody>
          <a:bodyPr>
            <a:normAutofit/>
          </a:bodyPr>
          <a:lstStyle/>
          <a:p>
            <a:pPr algn="r" rtl="1">
              <a:buNone/>
            </a:pPr>
            <a:r>
              <a:rPr lang="ar-DZ" sz="2400" b="1" u="sng" dirty="0" smtClean="0">
                <a:latin typeface="Traditional Arabic" pitchFamily="18" charset="-78"/>
                <a:cs typeface="Traditional Arabic" pitchFamily="18" charset="-78"/>
              </a:rPr>
              <a:t>التركيز على العوامل المؤثرة على تطور الكتلة الاجرية :</a:t>
            </a:r>
          </a:p>
          <a:p>
            <a:pPr algn="r" rtl="1">
              <a:buNone/>
            </a:pPr>
            <a:r>
              <a:rPr lang="ar-DZ" sz="2400" dirty="0" smtClean="0">
                <a:latin typeface="Traditional Arabic" pitchFamily="18" charset="-78"/>
                <a:cs typeface="Traditional Arabic" pitchFamily="18" charset="-78"/>
              </a:rPr>
              <a:t>-</a:t>
            </a:r>
            <a:r>
              <a:rPr lang="ar-DZ" sz="2400" b="1" u="sng" dirty="0" smtClean="0">
                <a:latin typeface="Traditional Arabic" pitchFamily="18" charset="-78"/>
                <a:cs typeface="Traditional Arabic" pitchFamily="18" charset="-78"/>
              </a:rPr>
              <a:t> الفكرة </a:t>
            </a:r>
            <a:r>
              <a:rPr lang="ar-DZ" sz="2400" dirty="0" smtClean="0">
                <a:latin typeface="Traditional Arabic" pitchFamily="18" charset="-78"/>
                <a:cs typeface="Traditional Arabic" pitchFamily="18" charset="-78"/>
              </a:rPr>
              <a:t>:التأكيد على ان العوامل المؤثرة على تطور الكتلة الاجرية هي نوعان :الداخلية والخارجية</a:t>
            </a:r>
          </a:p>
          <a:p>
            <a:pPr algn="r" rtl="1">
              <a:buNone/>
            </a:pPr>
            <a:r>
              <a:rPr lang="ar-DZ" sz="2400" b="1" dirty="0" smtClean="0">
                <a:latin typeface="Traditional Arabic" pitchFamily="18" charset="-78"/>
                <a:cs typeface="Traditional Arabic" pitchFamily="18" charset="-78"/>
              </a:rPr>
              <a:t>-</a:t>
            </a:r>
            <a:r>
              <a:rPr lang="ar-DZ" sz="2400" b="1" u="sng" dirty="0" smtClean="0">
                <a:latin typeface="Traditional Arabic" pitchFamily="18" charset="-78"/>
                <a:cs typeface="Traditional Arabic" pitchFamily="18" charset="-78"/>
              </a:rPr>
              <a:t>النقد </a:t>
            </a:r>
            <a:r>
              <a:rPr lang="ar-DZ" sz="2400" u="sng" dirty="0" smtClean="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قد اصاب في التاكيد على ان العوامل المؤثرة على تطور الكتلة الاجرية  هي داخلية وخارجية </a:t>
            </a:r>
          </a:p>
          <a:p>
            <a:pPr algn="r" rtl="1">
              <a:buNone/>
            </a:pPr>
            <a:r>
              <a:rPr lang="ar-DZ" sz="2400" b="1" u="sng" dirty="0" smtClean="0">
                <a:latin typeface="Traditional Arabic" pitchFamily="18" charset="-78"/>
                <a:cs typeface="Traditional Arabic" pitchFamily="18" charset="-78"/>
              </a:rPr>
              <a:t> -استخدام أدوات تحليلية لتوضيح كيفية بالتنبؤ بالكتلة الاجرية:</a:t>
            </a:r>
          </a:p>
          <a:p>
            <a:pPr algn="r" rtl="1">
              <a:buNone/>
            </a:pPr>
            <a:r>
              <a:rPr lang="ar-DZ" sz="2400" b="1" u="sng" dirty="0" smtClean="0">
                <a:latin typeface="Traditional Arabic" pitchFamily="18" charset="-78"/>
                <a:cs typeface="Traditional Arabic" pitchFamily="18" charset="-78"/>
              </a:rPr>
              <a:t>-الفكرة :</a:t>
            </a:r>
            <a:r>
              <a:rPr lang="ar-DZ" sz="2400" dirty="0" smtClean="0">
                <a:latin typeface="Traditional Arabic" pitchFamily="18" charset="-78"/>
                <a:cs typeface="Traditional Arabic" pitchFamily="18" charset="-78"/>
              </a:rPr>
              <a:t>قام الكاتب باستخدام ادوات تحليلية لتوضيح كيفية التنبؤ بالكتلة الاجرية</a:t>
            </a:r>
          </a:p>
          <a:p>
            <a:pPr algn="r" rtl="1">
              <a:buNone/>
            </a:pPr>
            <a:r>
              <a:rPr lang="ar-DZ" sz="2400" b="1" u="sng" dirty="0" smtClean="0">
                <a:latin typeface="Traditional Arabic" pitchFamily="18" charset="-78"/>
                <a:cs typeface="Traditional Arabic" pitchFamily="18" charset="-78"/>
              </a:rPr>
              <a:t>النقد :</a:t>
            </a:r>
            <a:r>
              <a:rPr lang="ar-DZ" sz="2400" dirty="0" smtClean="0">
                <a:latin typeface="Traditional Arabic" pitchFamily="18" charset="-78"/>
                <a:cs typeface="Traditional Arabic" pitchFamily="18" charset="-78"/>
              </a:rPr>
              <a:t>استخدام الادوات التحليلية نقطة ايجابية للمقال ،لكن قد يصعب على الاشخاص الغير متخصصين في الشؤون المحاسبية والمالية فهمها فحبذا لو استخدم وسائل توضيحية اكثر</a:t>
            </a:r>
          </a:p>
          <a:p>
            <a:pPr algn="r" rtl="1">
              <a:buNone/>
            </a:pPr>
            <a:r>
              <a:rPr lang="ar-DZ" sz="2400" b="1" u="sng" dirty="0" smtClean="0">
                <a:latin typeface="Traditional Arabic" pitchFamily="18" charset="-78"/>
                <a:cs typeface="Traditional Arabic" pitchFamily="18" charset="-78"/>
              </a:rPr>
              <a:t>طرق تقدير الكتلة الاجرية :</a:t>
            </a:r>
          </a:p>
          <a:p>
            <a:pPr algn="r" rtl="1">
              <a:buNone/>
            </a:pPr>
            <a:r>
              <a:rPr lang="ar-DZ" sz="2400" b="1" u="sng" dirty="0" smtClean="0">
                <a:latin typeface="Traditional Arabic" pitchFamily="18" charset="-78"/>
                <a:cs typeface="Traditional Arabic" pitchFamily="18" charset="-78"/>
              </a:rPr>
              <a:t>الفكرة </a:t>
            </a:r>
            <a:r>
              <a:rPr lang="ar-DZ" sz="2400" b="1" dirty="0" smtClean="0">
                <a:latin typeface="Traditional Arabic" pitchFamily="18" charset="-78"/>
                <a:cs typeface="Traditional Arabic" pitchFamily="18" charset="-78"/>
              </a:rPr>
              <a:t>:</a:t>
            </a:r>
            <a:r>
              <a:rPr lang="ar-DZ" sz="2400" dirty="0" smtClean="0">
                <a:latin typeface="Traditional Arabic" pitchFamily="18" charset="-78"/>
                <a:cs typeface="Traditional Arabic" pitchFamily="18" charset="-78"/>
              </a:rPr>
              <a:t>ويعتمد على ثلاث مراحل :تقدير اجور الموظفين الحاليين ثم تقدير استقالات الموظفين واخيرا تقدير تاثير التوظيف الجديد</a:t>
            </a:r>
          </a:p>
          <a:p>
            <a:pPr algn="r" rtl="1">
              <a:buNone/>
            </a:pPr>
            <a:r>
              <a:rPr lang="ar-DZ" sz="2400" b="1" u="sng" dirty="0" smtClean="0">
                <a:latin typeface="Traditional Arabic" pitchFamily="18" charset="-78"/>
                <a:cs typeface="Traditional Arabic" pitchFamily="18" charset="-78"/>
              </a:rPr>
              <a:t>النقد:</a:t>
            </a:r>
            <a:r>
              <a:rPr lang="ar-DZ" sz="2400" dirty="0" smtClean="0">
                <a:latin typeface="Traditional Arabic" pitchFamily="18" charset="-78"/>
                <a:cs typeface="Traditional Arabic" pitchFamily="18" charset="-78"/>
              </a:rPr>
              <a:t>لاشك في أن الكاتب ذكر كل المراحل التي وجب إتباعها لتقدير الكتلة الاجرية</a:t>
            </a:r>
          </a:p>
          <a:p>
            <a:pPr algn="r" rtl="1">
              <a:buNone/>
            </a:pPr>
            <a:endParaRPr lang="fr-FR" sz="2400" dirty="0">
              <a:latin typeface="Traditional Arabic" pitchFamily="18" charset="-78"/>
              <a:cs typeface="Traditional Arabic" pitchFamily="18" charset="-78"/>
            </a:endParaRPr>
          </a:p>
        </p:txBody>
      </p:sp>
      <p:sp>
        <p:nvSpPr>
          <p:cNvPr id="4" name="Ruban courbé vers le bas 3"/>
          <p:cNvSpPr/>
          <p:nvPr/>
        </p:nvSpPr>
        <p:spPr>
          <a:xfrm>
            <a:off x="1500166" y="214290"/>
            <a:ext cx="6215106" cy="1357322"/>
          </a:xfrm>
          <a:prstGeom prst="ellipseRibbon">
            <a:avLst>
              <a:gd name="adj1" fmla="val 21742"/>
              <a:gd name="adj2" fmla="val 50000"/>
              <a:gd name="adj3"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مناقشة الأفكار الأساسية:</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2400" b="1" u="sng" dirty="0" smtClean="0">
                <a:latin typeface="Traditional Arabic" pitchFamily="18" charset="-78"/>
                <a:cs typeface="Traditional Arabic" pitchFamily="18" charset="-78"/>
              </a:rPr>
              <a:t>نقاط ضعف المقال</a:t>
            </a:r>
            <a:r>
              <a:rPr lang="ar-DZ" sz="2400" b="1" dirty="0" smtClean="0">
                <a:latin typeface="Traditional Arabic" pitchFamily="18" charset="-78"/>
                <a:cs typeface="Traditional Arabic" pitchFamily="18" charset="-78"/>
              </a:rPr>
              <a:t> :</a:t>
            </a:r>
            <a:endParaRPr lang="fr-FR" sz="2400" b="1"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1071546"/>
            <a:ext cx="8229600" cy="5054617"/>
          </a:xfrm>
        </p:spPr>
        <p:txBody>
          <a:bodyPr>
            <a:normAutofit/>
          </a:bodyPr>
          <a:lstStyle/>
          <a:p>
            <a:pPr algn="r" rtl="1">
              <a:buFont typeface="Wingdings" pitchFamily="2" charset="2"/>
              <a:buChar char="q"/>
            </a:pPr>
            <a:r>
              <a:rPr lang="ar-DZ" sz="2400" b="1" dirty="0" smtClean="0">
                <a:latin typeface="Traditional Arabic" pitchFamily="18" charset="-78"/>
                <a:cs typeface="Traditional Arabic" pitchFamily="18" charset="-78"/>
              </a:rPr>
              <a:t>الافتراضات المستخدمة :</a:t>
            </a:r>
          </a:p>
          <a:p>
            <a:pPr algn="r">
              <a:buNone/>
            </a:pPr>
            <a:r>
              <a:rPr lang="ar-DZ" sz="2400" b="1" dirty="0" smtClean="0">
                <a:latin typeface="Traditional Arabic" pitchFamily="18" charset="-78"/>
                <a:cs typeface="Traditional Arabic" pitchFamily="18" charset="-78"/>
              </a:rPr>
              <a:t>الفكرة</a:t>
            </a:r>
            <a:r>
              <a:rPr lang="ar-DZ" sz="2400" dirty="0" smtClean="0">
                <a:latin typeface="Traditional Arabic" pitchFamily="18" charset="-78"/>
                <a:cs typeface="Traditional Arabic" pitchFamily="18" charset="-78"/>
              </a:rPr>
              <a:t> :يفترض المقال ثبات لعوامل المؤثرة على التنبؤ  بالكتلة الاجرية</a:t>
            </a:r>
          </a:p>
          <a:p>
            <a:pPr algn="r">
              <a:buNone/>
            </a:pPr>
            <a:r>
              <a:rPr lang="ar-DZ" sz="2400" b="1" dirty="0" smtClean="0">
                <a:latin typeface="Traditional Arabic" pitchFamily="18" charset="-78"/>
                <a:cs typeface="Traditional Arabic" pitchFamily="18" charset="-78"/>
              </a:rPr>
              <a:t>النقد</a:t>
            </a:r>
            <a:r>
              <a:rPr lang="ar-DZ" sz="2400" dirty="0" smtClean="0">
                <a:latin typeface="Traditional Arabic" pitchFamily="18" charset="-78"/>
                <a:cs typeface="Traditional Arabic" pitchFamily="18" charset="-78"/>
              </a:rPr>
              <a:t> :قد تجاهل الكاتب بعض العوامل المتغيرة مما يؤثر على دقة التنبؤات</a:t>
            </a:r>
          </a:p>
          <a:p>
            <a:pPr algn="r" rtl="1">
              <a:buFont typeface="Wingdings" pitchFamily="2" charset="2"/>
              <a:buChar char="q"/>
            </a:pPr>
            <a:r>
              <a:rPr lang="ar-DZ" sz="2400" b="1" dirty="0" smtClean="0">
                <a:latin typeface="Traditional Arabic" pitchFamily="18" charset="-78"/>
                <a:cs typeface="Traditional Arabic" pitchFamily="18" charset="-78"/>
              </a:rPr>
              <a:t>عدم مراعاة السياقات الاقتصادية المختلفة :</a:t>
            </a:r>
          </a:p>
          <a:p>
            <a:pPr algn="r">
              <a:buNone/>
            </a:pPr>
            <a:r>
              <a:rPr lang="ar-DZ" sz="2400" b="1" dirty="0" smtClean="0">
                <a:latin typeface="Traditional Arabic" pitchFamily="18" charset="-78"/>
                <a:cs typeface="Traditional Arabic" pitchFamily="18" charset="-78"/>
              </a:rPr>
              <a:t>الفكرة</a:t>
            </a:r>
            <a:r>
              <a:rPr lang="ar-DZ" sz="2400" dirty="0" smtClean="0">
                <a:latin typeface="Traditional Arabic" pitchFamily="18" charset="-78"/>
                <a:cs typeface="Traditional Arabic" pitchFamily="18" charset="-78"/>
              </a:rPr>
              <a:t> :تفتقر المقالة على التركيز الظروف الاخرى والتغيرات التي قد تؤثر على الاجور</a:t>
            </a:r>
          </a:p>
          <a:p>
            <a:pPr algn="r">
              <a:buNone/>
            </a:pPr>
            <a:r>
              <a:rPr lang="ar-DZ" sz="2400" b="1" dirty="0" smtClean="0">
                <a:latin typeface="Traditional Arabic" pitchFamily="18" charset="-78"/>
                <a:cs typeface="Traditional Arabic" pitchFamily="18" charset="-78"/>
              </a:rPr>
              <a:t>النقد</a:t>
            </a:r>
            <a:r>
              <a:rPr lang="ar-DZ" sz="2400" dirty="0" smtClean="0">
                <a:latin typeface="Traditional Arabic" pitchFamily="18" charset="-78"/>
                <a:cs typeface="Traditional Arabic" pitchFamily="18" charset="-78"/>
              </a:rPr>
              <a:t> :وجب  ان ياخذ الكاتب بعين الاعتبار الظروف الاقتصادية والسياسية والتكنولوجية او العوامل </a:t>
            </a:r>
          </a:p>
          <a:p>
            <a:pPr algn="r">
              <a:buNone/>
            </a:pPr>
            <a:r>
              <a:rPr lang="ar-DZ" sz="2400" dirty="0" smtClean="0">
                <a:latin typeface="Traditional Arabic" pitchFamily="18" charset="-78"/>
                <a:cs typeface="Traditional Arabic" pitchFamily="18" charset="-78"/>
              </a:rPr>
              <a:t>الثقافية التي قد تؤثر على </a:t>
            </a:r>
            <a:r>
              <a:rPr lang="ar-DZ" sz="2400" dirty="0" smtClean="0">
                <a:latin typeface="Traditional Arabic" pitchFamily="18" charset="-78"/>
                <a:cs typeface="Traditional Arabic" pitchFamily="18" charset="-78"/>
              </a:rPr>
              <a:t>الأجور</a:t>
            </a:r>
            <a:endParaRPr lang="ar-DZ" sz="2400" dirty="0" smtClean="0">
              <a:latin typeface="Traditional Arabic" pitchFamily="18" charset="-78"/>
              <a:cs typeface="Traditional Arabic" pitchFamily="18" charset="-78"/>
            </a:endParaRPr>
          </a:p>
          <a:p>
            <a:pPr algn="r" rtl="1">
              <a:buFont typeface="Wingdings" pitchFamily="2" charset="2"/>
              <a:buChar char="q"/>
            </a:pPr>
            <a:r>
              <a:rPr lang="ar-DZ" sz="2400" b="1" dirty="0" smtClean="0">
                <a:latin typeface="Traditional Arabic" pitchFamily="18" charset="-78"/>
                <a:cs typeface="Traditional Arabic" pitchFamily="18" charset="-78"/>
              </a:rPr>
              <a:t>الاعتماد على بيانات قديمة في تقدير الكتلة الاجرية </a:t>
            </a:r>
            <a:r>
              <a:rPr lang="ar-DZ" sz="2400" dirty="0" smtClean="0">
                <a:latin typeface="Traditional Arabic" pitchFamily="18" charset="-78"/>
                <a:cs typeface="Traditional Arabic" pitchFamily="18" charset="-78"/>
              </a:rPr>
              <a:t>:</a:t>
            </a:r>
          </a:p>
          <a:p>
            <a:pPr algn="r">
              <a:buNone/>
            </a:pPr>
            <a:r>
              <a:rPr lang="ar-DZ" sz="2400" dirty="0" smtClean="0">
                <a:latin typeface="Traditional Arabic" pitchFamily="18" charset="-78"/>
                <a:cs typeface="Traditional Arabic" pitchFamily="18" charset="-78"/>
              </a:rPr>
              <a:t>ا</a:t>
            </a:r>
            <a:r>
              <a:rPr lang="ar-DZ" sz="2400" b="1" dirty="0" smtClean="0">
                <a:latin typeface="Traditional Arabic" pitchFamily="18" charset="-78"/>
                <a:cs typeface="Traditional Arabic" pitchFamily="18" charset="-78"/>
              </a:rPr>
              <a:t>لفكرة </a:t>
            </a:r>
            <a:r>
              <a:rPr lang="ar-DZ" sz="2400" dirty="0" smtClean="0">
                <a:latin typeface="Traditional Arabic" pitchFamily="18" charset="-78"/>
                <a:cs typeface="Traditional Arabic" pitchFamily="18" charset="-78"/>
              </a:rPr>
              <a:t>: كانت طرق تقدير الكتلة الاجرية تعتمد على بيانات قديمة  او غير محدثة</a:t>
            </a:r>
          </a:p>
          <a:p>
            <a:pPr algn="r">
              <a:buNone/>
            </a:pPr>
            <a:r>
              <a:rPr lang="ar-DZ" sz="2400" b="1" dirty="0" smtClean="0">
                <a:latin typeface="Traditional Arabic" pitchFamily="18" charset="-78"/>
                <a:cs typeface="Traditional Arabic" pitchFamily="18" charset="-78"/>
              </a:rPr>
              <a:t>النقد</a:t>
            </a:r>
            <a:r>
              <a:rPr lang="ar-DZ" sz="2400" dirty="0" smtClean="0">
                <a:latin typeface="Traditional Arabic" pitchFamily="18" charset="-78"/>
                <a:cs typeface="Traditional Arabic" pitchFamily="18" charset="-78"/>
              </a:rPr>
              <a:t> :التنبؤات القديمة  المتعلقة بالكتلة الاجرية قد تؤثر على دقة التنبؤات </a:t>
            </a:r>
          </a:p>
          <a:p>
            <a:pPr algn="r">
              <a:buNone/>
            </a:pPr>
            <a:endParaRPr lang="fr-FR" sz="2400" dirty="0">
              <a:latin typeface="Traditional Arabic" pitchFamily="18" charset="-78"/>
              <a:cs typeface="Traditional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2400" b="1" dirty="0" smtClean="0">
                <a:latin typeface="Traditional Arabic" pitchFamily="18" charset="-78"/>
                <a:cs typeface="Traditional Arabic" pitchFamily="18" charset="-78"/>
              </a:rPr>
              <a:t>البيانات الضرورية لتقدير الكتلة الاجرية :</a:t>
            </a:r>
            <a:r>
              <a:rPr lang="ar-DZ" sz="2400" dirty="0" smtClean="0">
                <a:latin typeface="Traditional Arabic" pitchFamily="18" charset="-78"/>
                <a:cs typeface="Traditional Arabic" pitchFamily="18" charset="-78"/>
              </a:rPr>
              <a:t/>
            </a:r>
            <a:br>
              <a:rPr lang="ar-DZ" sz="2400" dirty="0" smtClean="0">
                <a:latin typeface="Traditional Arabic" pitchFamily="18" charset="-78"/>
                <a:cs typeface="Traditional Arabic" pitchFamily="18" charset="-78"/>
              </a:rPr>
            </a:br>
            <a:r>
              <a:rPr lang="en-US" sz="2400" dirty="0" smtClean="0">
                <a:latin typeface="Traditional Arabic" pitchFamily="18" charset="-78"/>
                <a:cs typeface="Traditional Arabic" pitchFamily="18" charset="-78"/>
              </a:rPr>
              <a:t>N</a:t>
            </a:r>
            <a:r>
              <a:rPr lang="ar-DZ" sz="2400" dirty="0" smtClean="0">
                <a:latin typeface="Traditional Arabic" pitchFamily="18" charset="-78"/>
                <a:cs typeface="Traditional Arabic" pitchFamily="18" charset="-78"/>
              </a:rPr>
              <a:t>على معرفة :عدد الموظفين والاجور للسنة  </a:t>
            </a:r>
            <a:r>
              <a:rPr lang="en-US" sz="2400" dirty="0" smtClean="0">
                <a:latin typeface="Traditional Arabic" pitchFamily="18" charset="-78"/>
                <a:cs typeface="Traditional Arabic" pitchFamily="18" charset="-78"/>
              </a:rPr>
              <a:t>N+1</a:t>
            </a:r>
            <a:r>
              <a:rPr lang="ar-DZ" sz="2400" dirty="0" smtClean="0">
                <a:latin typeface="Traditional Arabic" pitchFamily="18" charset="-78"/>
                <a:cs typeface="Traditional Arabic" pitchFamily="18" charset="-78"/>
              </a:rPr>
              <a:t>ا</a:t>
            </a:r>
            <a:r>
              <a:rPr lang="ar-DZ" sz="2400" b="1" u="sng" dirty="0" smtClean="0">
                <a:latin typeface="Traditional Arabic" pitchFamily="18" charset="-78"/>
                <a:cs typeface="Traditional Arabic" pitchFamily="18" charset="-78"/>
              </a:rPr>
              <a:t>لفكرة </a:t>
            </a:r>
            <a:r>
              <a:rPr lang="ar-DZ" sz="2400" dirty="0" smtClean="0">
                <a:latin typeface="Traditional Arabic" pitchFamily="18" charset="-78"/>
                <a:cs typeface="Traditional Arabic" pitchFamily="18" charset="-78"/>
              </a:rPr>
              <a:t>:تعتمد توقعات الرواتب للسنة</a:t>
            </a:r>
            <a:r>
              <a:rPr lang="en-US" sz="2400" dirty="0" smtClean="0">
                <a:latin typeface="Traditional Arabic" pitchFamily="18" charset="-78"/>
                <a:cs typeface="Traditional Arabic" pitchFamily="18" charset="-78"/>
              </a:rPr>
              <a:t> </a:t>
            </a:r>
            <a:endParaRPr lang="fr-FR" sz="2400" dirty="0">
              <a:latin typeface="Traditional Arabic" pitchFamily="18" charset="-78"/>
              <a:cs typeface="Traditional Arabic" pitchFamily="18" charset="-78"/>
            </a:endParaRPr>
          </a:p>
        </p:txBody>
      </p:sp>
      <p:sp>
        <p:nvSpPr>
          <p:cNvPr id="3" name="Espace réservé du contenu 2"/>
          <p:cNvSpPr>
            <a:spLocks noGrp="1"/>
          </p:cNvSpPr>
          <p:nvPr>
            <p:ph idx="1"/>
          </p:nvPr>
        </p:nvSpPr>
        <p:spPr>
          <a:xfrm>
            <a:off x="457200" y="1214422"/>
            <a:ext cx="8229600" cy="5500726"/>
          </a:xfrm>
        </p:spPr>
        <p:txBody>
          <a:bodyPr>
            <a:normAutofit/>
          </a:bodyPr>
          <a:lstStyle/>
          <a:p>
            <a:pPr algn="r">
              <a:buNone/>
            </a:pPr>
            <a:r>
              <a:rPr lang="ar-DZ" sz="2400" dirty="0" smtClean="0">
                <a:latin typeface="Traditional Arabic" pitchFamily="18" charset="-78"/>
                <a:cs typeface="Traditional Arabic" pitchFamily="18" charset="-78"/>
              </a:rPr>
              <a:t>والزيادات التقديرية الفردية والجماعية للأجور والحركات الداخلية والخارجية للعمالة  وثانيا تقدير أجور </a:t>
            </a:r>
          </a:p>
          <a:p>
            <a:pPr algn="r">
              <a:buNone/>
            </a:pPr>
            <a:r>
              <a:rPr lang="ar-DZ" sz="2400" dirty="0" smtClean="0">
                <a:latin typeface="Traditional Arabic" pitchFamily="18" charset="-78"/>
                <a:cs typeface="Traditional Arabic" pitchFamily="18" charset="-78"/>
              </a:rPr>
              <a:t>الموظفين  الثابتين</a:t>
            </a:r>
          </a:p>
          <a:p>
            <a:pPr algn="r">
              <a:buNone/>
            </a:pPr>
            <a:r>
              <a:rPr lang="ar-DZ" sz="2400" b="1" u="sng" dirty="0" smtClean="0">
                <a:latin typeface="Traditional Arabic" pitchFamily="18" charset="-78"/>
                <a:cs typeface="Traditional Arabic" pitchFamily="18" charset="-78"/>
              </a:rPr>
              <a:t>التعليق</a:t>
            </a:r>
            <a:r>
              <a:rPr lang="ar-DZ" sz="2400" dirty="0" smtClean="0">
                <a:latin typeface="Traditional Arabic" pitchFamily="18" charset="-78"/>
                <a:cs typeface="Traditional Arabic" pitchFamily="18" charset="-78"/>
              </a:rPr>
              <a:t>:قام الكاتب بتحديد البيانات الضرورية لتقدير الكتلة الاجرية بدقة </a:t>
            </a:r>
          </a:p>
          <a:p>
            <a:pPr algn="r">
              <a:buNone/>
            </a:pPr>
            <a:r>
              <a:rPr lang="ar-DZ" sz="2400" dirty="0" smtClean="0">
                <a:latin typeface="Traditional Arabic" pitchFamily="18" charset="-78"/>
                <a:cs typeface="Traditional Arabic" pitchFamily="18" charset="-78"/>
              </a:rPr>
              <a:t>المكملات :</a:t>
            </a:r>
          </a:p>
          <a:p>
            <a:pPr algn="r">
              <a:buNone/>
            </a:pPr>
            <a:r>
              <a:rPr lang="ar-DZ" sz="2400" b="1" u="sng" dirty="0" smtClean="0">
                <a:latin typeface="Traditional Arabic" pitchFamily="18" charset="-78"/>
                <a:cs typeface="Traditional Arabic" pitchFamily="18" charset="-78"/>
              </a:rPr>
              <a:t>الفكرة :</a:t>
            </a:r>
            <a:r>
              <a:rPr lang="ar-DZ" sz="2400" dirty="0" smtClean="0">
                <a:latin typeface="Traditional Arabic" pitchFamily="18" charset="-78"/>
                <a:cs typeface="Traditional Arabic" pitchFamily="18" charset="-78"/>
              </a:rPr>
              <a:t>ان كشوف المرتبات هي نتيجة لنظام  الاجور لذي يمثل تحديات كبيرة للموظفين وممثلي النقابات واصحاب العمل  في سوق العمل لذا يجب ان تستجيب سياسة الرواتب للقيود المتضاربة  ويجب على الشركة توقع التطورات الاقتصادية والبيئية  وتاثيرها على نظام الاجور</a:t>
            </a:r>
          </a:p>
          <a:p>
            <a:pPr algn="r">
              <a:buNone/>
            </a:pPr>
            <a:r>
              <a:rPr lang="ar-DZ" sz="2400" b="1" dirty="0" smtClean="0">
                <a:latin typeface="Traditional Arabic" pitchFamily="18" charset="-78"/>
                <a:cs typeface="Traditional Arabic" pitchFamily="18" charset="-78"/>
              </a:rPr>
              <a:t>النقد </a:t>
            </a:r>
            <a:r>
              <a:rPr lang="ar-DZ" sz="2400" dirty="0" smtClean="0">
                <a:latin typeface="Traditional Arabic" pitchFamily="18" charset="-78"/>
                <a:cs typeface="Traditional Arabic" pitchFamily="18" charset="-78"/>
              </a:rPr>
              <a:t>:قد اخذ الكاتب كل الجوانب المؤثرة على تقدير الكتلة الاجرية بعين الاعتبار واكد على ضرورة الموازنة بينها  </a:t>
            </a:r>
          </a:p>
          <a:p>
            <a:pPr algn="r">
              <a:buNone/>
            </a:pPr>
            <a:endParaRPr lang="fr-FR" sz="2400" dirty="0">
              <a:latin typeface="Traditional Arabic" pitchFamily="18" charset="-78"/>
              <a:cs typeface="Traditional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TotalTime>
  <Words>928</Words>
  <Application>Microsoft Office PowerPoint</Application>
  <PresentationFormat>Affichage à l'écran (4:3)</PresentationFormat>
  <Paragraphs>99</Paragraphs>
  <Slides>12</Slides>
  <Notes>3</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Diapositive 1</vt:lpstr>
      <vt:lpstr>1-المبادىء : التعريفات :</vt:lpstr>
      <vt:lpstr>2-عوامل تطور الكتلة الاجرية :</vt:lpstr>
      <vt:lpstr>ا-البيانات الضرورية :  ا-تقدير الكتلة الأجورية للسنة N+1 يعتمد على معرفة: </vt:lpstr>
      <vt:lpstr>نقاط قوة وضعف المقال :</vt:lpstr>
      <vt:lpstr>Diapositive 6</vt:lpstr>
      <vt:lpstr>Diapositive 7</vt:lpstr>
      <vt:lpstr>نقاط ضعف المقال :</vt:lpstr>
      <vt:lpstr>البيانات الضرورية لتقدير الكتلة الاجرية : Nعلى معرفة :عدد الموظفين والاجور للسنة  N+1الفكرة :تعتمد توقعات الرواتب للسنة </vt:lpstr>
      <vt:lpstr>إغفال بعض العوامل المؤثرة على سياسة الأجور :</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rachida</dc:creator>
  <cp:lastModifiedBy>rachida</cp:lastModifiedBy>
  <cp:revision>76</cp:revision>
  <dcterms:created xsi:type="dcterms:W3CDTF">2024-10-13T19:28:58Z</dcterms:created>
  <dcterms:modified xsi:type="dcterms:W3CDTF">2024-10-14T16:15:00Z</dcterms:modified>
</cp:coreProperties>
</file>