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0" autoAdjust="0"/>
    <p:restoredTop sz="94660"/>
  </p:normalViewPr>
  <p:slideViewPr>
    <p:cSldViewPr snapToGrid="0">
      <p:cViewPr varScale="1">
        <p:scale>
          <a:sx n="80" d="100"/>
          <a:sy n="80" d="100"/>
        </p:scale>
        <p:origin x="11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663392" y="1816773"/>
            <a:ext cx="6868739" cy="1596302"/>
            <a:chOff x="1260086" y="926377"/>
            <a:chExt cx="9670895" cy="1404229"/>
          </a:xfrm>
        </p:grpSpPr>
        <p:sp>
          <p:nvSpPr>
            <p:cNvPr id="13" name="Rectangle à coins arrondis 12"/>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Rectangle à coins arrondis 1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ctrTitle"/>
          </p:nvPr>
        </p:nvSpPr>
        <p:spPr>
          <a:solidFill>
            <a:srgbClr val="333300"/>
          </a:solidFill>
        </p:spPr>
        <p:txBody>
          <a:bodyPr/>
          <a:lstStyle/>
          <a:p>
            <a:r>
              <a:rPr lang="ar-DZ" dirty="0" smtClean="0">
                <a:solidFill>
                  <a:srgbClr val="FFFF00"/>
                </a:solidFill>
                <a:latin typeface="Alilato ExtLt" pitchFamily="2" charset="-78"/>
                <a:cs typeface="Alilato ExtLt" pitchFamily="2" charset="-78"/>
              </a:rPr>
              <a:t>الأنثروبولوجيا المغاربية</a:t>
            </a:r>
            <a:endParaRPr lang="fr-FR" dirty="0">
              <a:solidFill>
                <a:srgbClr val="FFFF00"/>
              </a:solidFill>
              <a:latin typeface="Alilato ExtLt" pitchFamily="2" charset="-78"/>
              <a:cs typeface="Alilato ExtLt" pitchFamily="2" charset="-78"/>
            </a:endParaRPr>
          </a:p>
        </p:txBody>
      </p:sp>
      <p:sp>
        <p:nvSpPr>
          <p:cNvPr id="4" name="Titre 1"/>
          <p:cNvSpPr txBox="1">
            <a:spLocks/>
          </p:cNvSpPr>
          <p:nvPr/>
        </p:nvSpPr>
        <p:spPr>
          <a:xfrm>
            <a:off x="970156" y="5684021"/>
            <a:ext cx="2783882"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r-FR" sz="3200" dirty="0" smtClean="0">
                <a:solidFill>
                  <a:schemeClr val="tx1"/>
                </a:solidFill>
                <a:latin typeface="Alilato ExtLt" pitchFamily="2" charset="-78"/>
                <a:cs typeface="Alilato ExtLt" pitchFamily="2" charset="-78"/>
              </a:rPr>
              <a:t>2025/2024</a:t>
            </a:r>
            <a:endParaRPr lang="fr-FR" sz="3200" dirty="0">
              <a:solidFill>
                <a:schemeClr val="tx1"/>
              </a:solidFill>
              <a:latin typeface="Alilato ExtLt" pitchFamily="2" charset="-78"/>
              <a:cs typeface="Alilato ExtLt" pitchFamily="2" charset="-78"/>
            </a:endParaRPr>
          </a:p>
        </p:txBody>
      </p:sp>
      <p:sp>
        <p:nvSpPr>
          <p:cNvPr id="5" name="Titre 1"/>
          <p:cNvSpPr txBox="1">
            <a:spLocks/>
          </p:cNvSpPr>
          <p:nvPr/>
        </p:nvSpPr>
        <p:spPr>
          <a:xfrm>
            <a:off x="-44605"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solidFill>
                  <a:schemeClr val="bg1"/>
                </a:solidFill>
                <a:latin typeface="Alilato ExtLt" pitchFamily="2" charset="-78"/>
                <a:cs typeface="Alilato ExtLt" pitchFamily="2" charset="-78"/>
              </a:rPr>
              <a:t>Salim DERNOUNI</a:t>
            </a:r>
            <a:endParaRPr lang="fr-FR" sz="2400" dirty="0">
              <a:solidFill>
                <a:schemeClr val="bg1"/>
              </a:solidFill>
              <a:latin typeface="Alilato ExtLt" pitchFamily="2" charset="-78"/>
              <a:cs typeface="Alilato ExtLt" pitchFamily="2" charset="-78"/>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5" y="107385"/>
            <a:ext cx="5933464" cy="1156266"/>
          </a:xfrm>
          <a:prstGeom prst="rect">
            <a:avLst/>
          </a:prstGeom>
        </p:spPr>
      </p:pic>
      <p:pic>
        <p:nvPicPr>
          <p:cNvPr id="1028" name="Picture 4" descr="جامعة محمد خيضر بسك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11" y="107385"/>
            <a:ext cx="5563966" cy="1178567"/>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3418959" y="5679996"/>
            <a:ext cx="8646118"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ar-DZ" sz="3200" dirty="0" smtClean="0">
                <a:solidFill>
                  <a:schemeClr val="tx1"/>
                </a:solidFill>
                <a:latin typeface="Alilato ExtLt" pitchFamily="2" charset="-78"/>
                <a:cs typeface="Alilato ExtLt" pitchFamily="2" charset="-78"/>
              </a:rPr>
              <a:t>السنة الثانية تكوين توجيهي - أنثروبولوجيا</a:t>
            </a:r>
            <a:endParaRPr lang="fr-FR" sz="3200" dirty="0">
              <a:solidFill>
                <a:schemeClr val="tx1"/>
              </a:solidFill>
              <a:latin typeface="Alilato ExtLt" pitchFamily="2" charset="-78"/>
              <a:cs typeface="Alilato ExtLt" pitchFamily="2" charset="-78"/>
            </a:endParaRPr>
          </a:p>
        </p:txBody>
      </p:sp>
      <p:sp>
        <p:nvSpPr>
          <p:cNvPr id="11" name="Titre 1"/>
          <p:cNvSpPr txBox="1">
            <a:spLocks/>
          </p:cNvSpPr>
          <p:nvPr/>
        </p:nvSpPr>
        <p:spPr>
          <a:xfrm>
            <a:off x="9649521"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2400" dirty="0" smtClean="0">
                <a:solidFill>
                  <a:schemeClr val="bg1"/>
                </a:solidFill>
                <a:latin typeface="Alilato ExtLt" pitchFamily="2" charset="-78"/>
                <a:cs typeface="Alilato ExtLt" pitchFamily="2" charset="-78"/>
              </a:rPr>
              <a:t>سليم درنوني</a:t>
            </a:r>
            <a:endParaRPr lang="fr-FR" sz="2400" dirty="0">
              <a:solidFill>
                <a:schemeClr val="bg1"/>
              </a:solidFill>
              <a:latin typeface="Alilato ExtLt" pitchFamily="2" charset="-78"/>
              <a:cs typeface="Alilato ExtLt" pitchFamily="2" charset="-78"/>
            </a:endParaRPr>
          </a:p>
        </p:txBody>
      </p:sp>
      <p:grpSp>
        <p:nvGrpSpPr>
          <p:cNvPr id="15" name="Groupe 14"/>
          <p:cNvGrpSpPr/>
          <p:nvPr/>
        </p:nvGrpSpPr>
        <p:grpSpPr>
          <a:xfrm>
            <a:off x="2663392" y="3615380"/>
            <a:ext cx="6868739" cy="1399115"/>
            <a:chOff x="1260086" y="926377"/>
            <a:chExt cx="9670895" cy="1404229"/>
          </a:xfrm>
        </p:grpSpPr>
        <p:sp>
          <p:nvSpPr>
            <p:cNvPr id="16" name="Rectangle à coins arrondis 1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à coins arrondis 1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3" name="Sous-titre 2"/>
          <p:cNvSpPr>
            <a:spLocks noGrp="1"/>
          </p:cNvSpPr>
          <p:nvPr>
            <p:ph type="subTitle" idx="1"/>
          </p:nvPr>
        </p:nvSpPr>
        <p:spPr>
          <a:solidFill>
            <a:srgbClr val="333300"/>
          </a:solidFill>
        </p:spPr>
        <p:txBody>
          <a:bodyPr>
            <a:normAutofit/>
          </a:bodyPr>
          <a:lstStyle/>
          <a:p>
            <a:r>
              <a:rPr lang="fr-FR" sz="4800" dirty="0">
                <a:solidFill>
                  <a:srgbClr val="FFFF00"/>
                </a:solidFill>
                <a:latin typeface="Bernard MT Condensed" panose="02050806060905020404" pitchFamily="18" charset="0"/>
              </a:rPr>
              <a:t>Anthropologie du Maghreb</a:t>
            </a:r>
          </a:p>
        </p:txBody>
      </p:sp>
    </p:spTree>
    <p:extLst>
      <p:ext uri="{BB962C8B-B14F-4D97-AF65-F5344CB8AC3E}">
        <p14:creationId xmlns:p14="http://schemas.microsoft.com/office/powerpoint/2010/main" val="1123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5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bg/>
                                          </p:spTgt>
                                        </p:tgtEl>
                                        <p:attrNameLst>
                                          <p:attrName>ppt_y</p:attrName>
                                        </p:attrNameLst>
                                      </p:cBhvr>
                                      <p:tavLst>
                                        <p:tav tm="0">
                                          <p:val>
                                            <p:strVal val="#ppt_y"/>
                                          </p:val>
                                        </p:tav>
                                        <p:tav tm="100000">
                                          <p:val>
                                            <p:strVal val="#ppt_y"/>
                                          </p:val>
                                        </p:tav>
                                      </p:tavLst>
                                    </p:anim>
                                    <p:anim calcmode="lin" valueType="num">
                                      <p:cBhvr>
                                        <p:cTn id="2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bg/>
                                          </p:spTgt>
                                        </p:tgtEl>
                                      </p:cBhvr>
                                    </p:animEffect>
                                  </p:childTnLst>
                                </p:cTn>
                              </p:par>
                            </p:childTnLst>
                          </p:cTn>
                        </p:par>
                        <p:par>
                          <p:cTn id="28" fill="hold">
                            <p:stCondLst>
                              <p:cond delay="6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par>
                          <p:cTn id="36" fill="hold">
                            <p:stCondLst>
                              <p:cond delay="7650"/>
                            </p:stCondLst>
                            <p:childTnLst>
                              <p:par>
                                <p:cTn id="37" presetID="3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
                                        </p:tgtEl>
                                        <p:attrNameLst>
                                          <p:attrName>ppt_y</p:attrName>
                                        </p:attrNameLst>
                                      </p:cBhvr>
                                      <p:tavLst>
                                        <p:tav tm="0">
                                          <p:val>
                                            <p:strVal val="#ppt_y"/>
                                          </p:val>
                                        </p:tav>
                                        <p:tav tm="100000">
                                          <p:val>
                                            <p:strVal val="#ppt_y"/>
                                          </p:val>
                                        </p:tav>
                                      </p:tavLst>
                                    </p:anim>
                                    <p:anim calcmode="lin" valueType="num">
                                      <p:cBhvr>
                                        <p:cTn id="6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P spid="11"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lnSpcReduction="10000"/>
          </a:bodyPr>
          <a:lstStyle/>
          <a:p>
            <a:pPr marL="514350" lvl="0" indent="-51435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السلطة السياسية والوظيفة الدينية في البوادي المغاربية.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اللغة والجماعة في المغـرب العربي.</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التنظيم </a:t>
            </a:r>
            <a:r>
              <a:rPr lang="ar-DZ" sz="3200" dirty="0" err="1">
                <a:latin typeface="Calibri" panose="020F0502020204030204" pitchFamily="34" charset="0"/>
                <a:ea typeface="Calibri" panose="020F0502020204030204" pitchFamily="34" charset="0"/>
                <a:cs typeface="Arial" panose="020B0604020202020204" pitchFamily="34" charset="0"/>
              </a:rPr>
              <a:t>الإجتماعي</a:t>
            </a:r>
            <a:r>
              <a:rPr lang="ar-DZ" sz="3200" dirty="0">
                <a:latin typeface="Calibri" panose="020F0502020204030204" pitchFamily="34" charset="0"/>
                <a:ea typeface="Calibri" panose="020F0502020204030204" pitchFamily="34" charset="0"/>
                <a:cs typeface="Arial" panose="020B0604020202020204" pitchFamily="34" charset="0"/>
              </a:rPr>
              <a:t> والسياسي في المجتمعات القبلية.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نظرية الهوية وصراع الثقافات في البلاد المغاربية</a:t>
            </a:r>
            <a:r>
              <a:rPr lang="ar-DZ" sz="3200" dirty="0" smtClean="0">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spcAft>
                <a:spcPts val="0"/>
              </a:spcAft>
              <a:buFont typeface="+mj-lt"/>
              <a:buAutoNum type="romanUcPeriod" startAt="8"/>
            </a:pPr>
            <a:r>
              <a:rPr lang="ar-DZ" sz="3200" dirty="0" smtClean="0">
                <a:latin typeface="Calibri" panose="020F0502020204030204" pitchFamily="34" charset="0"/>
                <a:ea typeface="Calibri" panose="020F0502020204030204" pitchFamily="34" charset="0"/>
                <a:cs typeface="Arial" panose="020B0604020202020204" pitchFamily="34" charset="0"/>
              </a:rPr>
              <a:t>أساليب </a:t>
            </a:r>
            <a:r>
              <a:rPr lang="ar-DZ" sz="3200" dirty="0">
                <a:latin typeface="Calibri" panose="020F0502020204030204" pitchFamily="34" charset="0"/>
                <a:ea typeface="Calibri" panose="020F0502020204030204" pitchFamily="34" charset="0"/>
                <a:cs typeface="Arial" panose="020B0604020202020204" pitchFamily="34" charset="0"/>
              </a:rPr>
              <a:t>تنظيم الفضاء على مستوى كل من الفضاءات الحضرية والواحات أو الفضاءات البدوية.</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sz="3200" dirty="0"/>
          </a:p>
        </p:txBody>
      </p:sp>
    </p:spTree>
    <p:extLst>
      <p:ext uri="{BB962C8B-B14F-4D97-AF65-F5344CB8AC3E}">
        <p14:creationId xmlns:p14="http://schemas.microsoft.com/office/powerpoint/2010/main" val="16324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58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84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109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a:bodyPr>
          <a:lstStyle/>
          <a:p>
            <a:pPr marL="571500" indent="-571500" algn="r" rtl="1">
              <a:buFont typeface="+mj-lt"/>
              <a:buAutoNum type="romanUcPeriod" startAt="13"/>
            </a:pPr>
            <a:r>
              <a:rPr lang="ar-DZ" sz="3200" dirty="0">
                <a:latin typeface="Calibri" panose="020F0502020204030204" pitchFamily="34" charset="0"/>
                <a:ea typeface="Calibri" panose="020F0502020204030204" pitchFamily="34" charset="0"/>
                <a:cs typeface="Arial" panose="020B0604020202020204" pitchFamily="34" charset="0"/>
              </a:rPr>
              <a:t>الجسد بأبعاده المتعددة، وطقوس العبور المختلفة (من الولادة إلى الموت</a:t>
            </a:r>
            <a:r>
              <a:rPr lang="ar-DZ" sz="3200" dirty="0" smtClean="0">
                <a:latin typeface="Calibri" panose="020F0502020204030204" pitchFamily="34" charset="0"/>
                <a:ea typeface="Calibri" panose="020F0502020204030204" pitchFamily="34" charset="0"/>
                <a:cs typeface="Arial" panose="020B0604020202020204" pitchFamily="34" charset="0"/>
              </a:rPr>
              <a:t>).</a:t>
            </a:r>
          </a:p>
          <a:p>
            <a:pPr marL="571500" indent="-571500" algn="r" rtl="1">
              <a:buFont typeface="+mj-lt"/>
              <a:buAutoNum type="romanUcPeriod" startAt="13"/>
            </a:pPr>
            <a:r>
              <a:rPr lang="ar-DZ" sz="3200" dirty="0" smtClean="0">
                <a:latin typeface="Calibri" panose="020F0502020204030204" pitchFamily="34" charset="0"/>
                <a:ea typeface="Calibri" panose="020F0502020204030204" pitchFamily="34" charset="0"/>
                <a:cs typeface="Arial" panose="020B0604020202020204" pitchFamily="34" charset="0"/>
              </a:rPr>
              <a:t>العنف</a:t>
            </a:r>
            <a:r>
              <a:rPr lang="ar-DZ" sz="3200" dirty="0">
                <a:latin typeface="Calibri" panose="020F0502020204030204" pitchFamily="34" charset="0"/>
                <a:ea typeface="Calibri" panose="020F0502020204030204" pitchFamily="34" charset="0"/>
                <a:cs typeface="Arial" panose="020B0604020202020204" pitchFamily="34" charset="0"/>
              </a:rPr>
              <a:t>، والتضحية بالدم، وميثاق </a:t>
            </a:r>
            <a:r>
              <a:rPr lang="ar-DZ" sz="3200" dirty="0" smtClean="0">
                <a:latin typeface="Calibri" panose="020F0502020204030204" pitchFamily="34" charset="0"/>
                <a:ea typeface="Calibri" panose="020F0502020204030204" pitchFamily="34" charset="0"/>
                <a:cs typeface="Arial" panose="020B0604020202020204" pitchFamily="34" charset="0"/>
              </a:rPr>
              <a:t>الشرف.</a:t>
            </a:r>
          </a:p>
          <a:p>
            <a:pPr marL="571500" indent="-571500" algn="r" rtl="1">
              <a:buFont typeface="+mj-lt"/>
              <a:buAutoNum type="romanUcPeriod" startAt="13"/>
            </a:pPr>
            <a:r>
              <a:rPr lang="ar-DZ" sz="3200" dirty="0" smtClean="0">
                <a:latin typeface="Calibri" panose="020F0502020204030204" pitchFamily="34" charset="0"/>
                <a:ea typeface="Calibri" panose="020F0502020204030204" pitchFamily="34" charset="0"/>
                <a:cs typeface="Arial" panose="020B0604020202020204" pitchFamily="34" charset="0"/>
              </a:rPr>
              <a:t>القضايا </a:t>
            </a:r>
            <a:r>
              <a:rPr lang="ar-DZ" sz="3200" dirty="0">
                <a:latin typeface="Calibri" panose="020F0502020204030204" pitchFamily="34" charset="0"/>
                <a:ea typeface="Calibri" panose="020F0502020204030204" pitchFamily="34" charset="0"/>
                <a:cs typeface="Arial" panose="020B0604020202020204" pitchFamily="34" charset="0"/>
              </a:rPr>
              <a:t>المتعلقة بالهجرة (الدين والانتماء). </a:t>
            </a:r>
            <a:endParaRPr lang="ar-DZ" sz="3200" dirty="0" smtClean="0">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mj-lt"/>
              <a:buAutoNum type="romanUcPeriod" startAt="13"/>
            </a:pPr>
            <a:r>
              <a:rPr lang="ar-DZ" sz="3200" dirty="0" smtClean="0">
                <a:latin typeface="Calibri" panose="020F0502020204030204" pitchFamily="34" charset="0"/>
                <a:ea typeface="Calibri" panose="020F0502020204030204" pitchFamily="34" charset="0"/>
                <a:cs typeface="Arial" panose="020B0604020202020204" pitchFamily="34" charset="0"/>
              </a:rPr>
              <a:t>عرض </a:t>
            </a:r>
            <a:r>
              <a:rPr lang="ar-DZ" sz="3200" dirty="0">
                <a:latin typeface="Calibri" panose="020F0502020204030204" pitchFamily="34" charset="0"/>
                <a:ea typeface="Calibri" panose="020F0502020204030204" pitchFamily="34" charset="0"/>
                <a:cs typeface="Arial" panose="020B0604020202020204" pitchFamily="34" charset="0"/>
              </a:rPr>
              <a:t>فيلم أو فيلمين </a:t>
            </a:r>
            <a:r>
              <a:rPr lang="ar-DZ" sz="3200" dirty="0" err="1">
                <a:latin typeface="Calibri" panose="020F0502020204030204" pitchFamily="34" charset="0"/>
                <a:ea typeface="Calibri" panose="020F0502020204030204" pitchFamily="34" charset="0"/>
                <a:cs typeface="Arial" panose="020B0604020202020204" pitchFamily="34" charset="0"/>
              </a:rPr>
              <a:t>إثنوغرافيين</a:t>
            </a:r>
            <a:r>
              <a:rPr lang="ar-DZ" sz="3200" dirty="0">
                <a:latin typeface="Calibri" panose="020F0502020204030204" pitchFamily="34" charset="0"/>
                <a:ea typeface="Calibri" panose="020F0502020204030204" pitchFamily="34"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lvl="0" algn="r" rtl="1">
              <a:buClr>
                <a:srgbClr val="83992A"/>
              </a:buClr>
            </a:pPr>
            <a:endParaRPr lang="ar-DZ" sz="1700" dirty="0">
              <a:solidFill>
                <a:prstClr val="black">
                  <a:lumMod val="85000"/>
                  <a:lumOff val="15000"/>
                </a:prstClr>
              </a:solidFill>
            </a:endParaRP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64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4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65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89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طريقة التقييم</a:t>
            </a:r>
            <a:endParaRPr lang="fr-FR" dirty="0">
              <a:solidFill>
                <a:srgbClr val="FFFF00"/>
              </a:solidFill>
            </a:endParaRPr>
          </a:p>
        </p:txBody>
      </p:sp>
      <p:sp>
        <p:nvSpPr>
          <p:cNvPr id="3" name="Espace réservé du contenu 2"/>
          <p:cNvSpPr>
            <a:spLocks noGrp="1"/>
          </p:cNvSpPr>
          <p:nvPr>
            <p:ph idx="1"/>
          </p:nvPr>
        </p:nvSpPr>
        <p:spPr/>
        <p:txBody>
          <a:bodyPr>
            <a:normAutofit/>
          </a:bodyPr>
          <a:lstStyle/>
          <a:p>
            <a:pPr marL="0" indent="0" algn="r" rtl="1">
              <a:buNone/>
            </a:pPr>
            <a:r>
              <a:rPr lang="ar-DZ" sz="3200" dirty="0">
                <a:latin typeface="Calibri" panose="020F0502020204030204" pitchFamily="34" charset="0"/>
                <a:ea typeface="Calibri" panose="020F0502020204030204" pitchFamily="34" charset="0"/>
                <a:cs typeface="mohammad bold art 1" pitchFamily="2" charset="-78"/>
              </a:rPr>
              <a:t>يكون التقييم معتمدا على أساس: </a:t>
            </a:r>
            <a:endParaRPr lang="ar-DZ" sz="3200" dirty="0" smtClean="0">
              <a:latin typeface="Calibri" panose="020F0502020204030204" pitchFamily="34" charset="0"/>
              <a:ea typeface="Calibri" panose="020F0502020204030204" pitchFamily="34" charset="0"/>
              <a:cs typeface="mohammad bold art 1" pitchFamily="2" charset="-78"/>
            </a:endParaRPr>
          </a:p>
          <a:p>
            <a:pPr marL="0" indent="0" algn="r" rtl="1">
              <a:buNone/>
            </a:pPr>
            <a:r>
              <a:rPr lang="ar-DZ" sz="3200" dirty="0" smtClean="0">
                <a:latin typeface="Calibri" panose="020F0502020204030204" pitchFamily="34" charset="0"/>
                <a:ea typeface="Calibri" panose="020F0502020204030204" pitchFamily="34" charset="0"/>
                <a:cs typeface="mohammad bold art 1" pitchFamily="2" charset="-78"/>
              </a:rPr>
              <a:t>امتحان </a:t>
            </a:r>
            <a:r>
              <a:rPr lang="ar-DZ" sz="3200" dirty="0">
                <a:latin typeface="Calibri" panose="020F0502020204030204" pitchFamily="34" charset="0"/>
                <a:ea typeface="Calibri" panose="020F0502020204030204" pitchFamily="34" charset="0"/>
                <a:cs typeface="mohammad bold art 1" pitchFamily="2" charset="-78"/>
              </a:rPr>
              <a:t>السداسي الأول+ علامة العمل </a:t>
            </a:r>
            <a:r>
              <a:rPr lang="ar-DZ" sz="3200" dirty="0" err="1">
                <a:latin typeface="Calibri" panose="020F0502020204030204" pitchFamily="34" charset="0"/>
                <a:ea typeface="Calibri" panose="020F0502020204030204" pitchFamily="34" charset="0"/>
                <a:cs typeface="mohammad bold art 1" pitchFamily="2" charset="-78"/>
              </a:rPr>
              <a:t>الشخصي+علامة</a:t>
            </a:r>
            <a:r>
              <a:rPr lang="ar-DZ" sz="3200" dirty="0">
                <a:latin typeface="Calibri" panose="020F0502020204030204" pitchFamily="34" charset="0"/>
                <a:ea typeface="Calibri" panose="020F0502020204030204" pitchFamily="34" charset="0"/>
                <a:cs typeface="mohammad bold art 1" pitchFamily="2" charset="-78"/>
              </a:rPr>
              <a:t> الأعمال </a:t>
            </a:r>
            <a:r>
              <a:rPr lang="ar-DZ" sz="3200" dirty="0" smtClean="0">
                <a:latin typeface="Calibri" panose="020F0502020204030204" pitchFamily="34" charset="0"/>
                <a:ea typeface="Calibri" panose="020F0502020204030204" pitchFamily="34" charset="0"/>
                <a:cs typeface="mohammad bold art 1" pitchFamily="2" charset="-78"/>
              </a:rPr>
              <a:t>الموجهة.</a:t>
            </a:r>
          </a:p>
          <a:p>
            <a:pPr marL="0" indent="0" algn="r" rtl="1">
              <a:buNone/>
            </a:pPr>
            <a:r>
              <a:rPr lang="ar-DZ" sz="3200" dirty="0" smtClean="0">
                <a:latin typeface="Calibri" panose="020F0502020204030204" pitchFamily="34" charset="0"/>
                <a:ea typeface="Calibri" panose="020F0502020204030204" pitchFamily="34" charset="0"/>
                <a:cs typeface="mohammad bold art 1" pitchFamily="2" charset="-78"/>
              </a:rPr>
              <a:t> </a:t>
            </a:r>
            <a:r>
              <a:rPr lang="ar-DZ" sz="3200" dirty="0">
                <a:latin typeface="Calibri" panose="020F0502020204030204" pitchFamily="34" charset="0"/>
                <a:ea typeface="Calibri" panose="020F0502020204030204" pitchFamily="34" charset="0"/>
                <a:cs typeface="mohammad bold art 1" pitchFamily="2" charset="-78"/>
              </a:rPr>
              <a:t>كما يمكن للأستاذ تقدير إجراءات تقييميه أخرى كالاستجواب.</a:t>
            </a:r>
            <a:endParaRPr lang="ar-DZ" sz="1700" dirty="0">
              <a:solidFill>
                <a:prstClr val="black">
                  <a:lumMod val="85000"/>
                  <a:lumOff val="15000"/>
                </a:prstClr>
              </a:solidFill>
            </a:endParaRP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06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6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47500" lnSpcReduction="20000"/>
          </a:bodyPr>
          <a:lstStyle/>
          <a:p>
            <a:pPr marL="742950" indent="-742950" algn="r" rtl="1">
              <a:buFont typeface="+mj-lt"/>
              <a:buAutoNum type="arabicPeriod"/>
            </a:pPr>
            <a:r>
              <a:rPr lang="ar-DZ" sz="3700" dirty="0">
                <a:latin typeface="Calibri" panose="020F0502020204030204" pitchFamily="34" charset="0"/>
                <a:ea typeface="Calibri" panose="020F0502020204030204" pitchFamily="34" charset="0"/>
                <a:cs typeface="mohammad bold art 1" pitchFamily="2" charset="-78"/>
              </a:rPr>
              <a:t>محمد الصغير غانم: «الملامح الباكرة للفكر الديني الوثني في شمال </a:t>
            </a:r>
            <a:r>
              <a:rPr lang="ar-DZ" sz="3700" dirty="0" err="1">
                <a:latin typeface="Calibri" panose="020F0502020204030204" pitchFamily="34" charset="0"/>
                <a:ea typeface="Calibri" panose="020F0502020204030204" pitchFamily="34" charset="0"/>
                <a:cs typeface="mohammad bold art 1" pitchFamily="2" charset="-78"/>
              </a:rPr>
              <a:t>إيفريقيا</a:t>
            </a:r>
            <a:r>
              <a:rPr lang="ar-DZ" sz="3700" dirty="0">
                <a:latin typeface="Calibri" panose="020F0502020204030204" pitchFamily="34" charset="0"/>
                <a:ea typeface="Calibri" panose="020F0502020204030204" pitchFamily="34" charset="0"/>
                <a:cs typeface="mohammad bold art 1" pitchFamily="2" charset="-78"/>
              </a:rPr>
              <a:t>»، دار الهدى، عين مليلة- الجزائر، سنة </a:t>
            </a:r>
            <a:r>
              <a:rPr lang="ar-DZ" sz="3700" dirty="0" smtClean="0">
                <a:latin typeface="Calibri" panose="020F0502020204030204" pitchFamily="34" charset="0"/>
                <a:ea typeface="Calibri" panose="020F0502020204030204" pitchFamily="34" charset="0"/>
                <a:cs typeface="mohammad bold art 1" pitchFamily="2" charset="-78"/>
              </a:rPr>
              <a:t>2005.</a:t>
            </a:r>
          </a:p>
          <a:p>
            <a:pPr marL="742950" indent="-742950" algn="r" rtl="1">
              <a:buFont typeface="+mj-lt"/>
              <a:buAutoNum type="arabicPeriod"/>
            </a:pPr>
            <a:r>
              <a:rPr lang="ar-DZ" sz="3700" dirty="0" smtClean="0">
                <a:latin typeface="Calibri" panose="020F0502020204030204" pitchFamily="34" charset="0"/>
                <a:ea typeface="Calibri" panose="020F0502020204030204" pitchFamily="34" charset="0"/>
                <a:cs typeface="mohammad bold art 1" pitchFamily="2" charset="-78"/>
              </a:rPr>
              <a:t>بيار </a:t>
            </a:r>
            <a:r>
              <a:rPr lang="ar-DZ" sz="3700" dirty="0" err="1">
                <a:latin typeface="Calibri" panose="020F0502020204030204" pitchFamily="34" charset="0"/>
                <a:ea typeface="Calibri" panose="020F0502020204030204" pitchFamily="34" charset="0"/>
                <a:cs typeface="mohammad bold art 1" pitchFamily="2" charset="-78"/>
              </a:rPr>
              <a:t>بونت</a:t>
            </a:r>
            <a:r>
              <a:rPr lang="ar-DZ" sz="3700" dirty="0">
                <a:latin typeface="Calibri" panose="020F0502020204030204" pitchFamily="34" charset="0"/>
                <a:ea typeface="Calibri" panose="020F0502020204030204" pitchFamily="34" charset="0"/>
                <a:cs typeface="mohammad bold art 1" pitchFamily="2" charset="-78"/>
              </a:rPr>
              <a:t> وميشال إيزار: "معجم </a:t>
            </a:r>
            <a:r>
              <a:rPr lang="ar-DZ" sz="3700" dirty="0" err="1">
                <a:latin typeface="Calibri" panose="020F0502020204030204" pitchFamily="34" charset="0"/>
                <a:ea typeface="Calibri" panose="020F0502020204030204" pitchFamily="34" charset="0"/>
                <a:cs typeface="mohammad bold art 1" pitchFamily="2" charset="-78"/>
              </a:rPr>
              <a:t>الإثنولوجيا</a:t>
            </a:r>
            <a:r>
              <a:rPr lang="ar-DZ" sz="3700" dirty="0">
                <a:latin typeface="Calibri" panose="020F0502020204030204" pitchFamily="34" charset="0"/>
                <a:ea typeface="Calibri" panose="020F0502020204030204" pitchFamily="34" charset="0"/>
                <a:cs typeface="mohammad bold art 1" pitchFamily="2" charset="-78"/>
              </a:rPr>
              <a:t> والأنثروبولوجيا"، ترجمة وإشراف </a:t>
            </a:r>
            <a:r>
              <a:rPr lang="ar-DZ" sz="3700" dirty="0" err="1">
                <a:latin typeface="Calibri" panose="020F0502020204030204" pitchFamily="34" charset="0"/>
                <a:ea typeface="Calibri" panose="020F0502020204030204" pitchFamily="34" charset="0"/>
                <a:cs typeface="mohammad bold art 1" pitchFamily="2" charset="-78"/>
              </a:rPr>
              <a:t>مصباع</a:t>
            </a:r>
            <a:r>
              <a:rPr lang="ar-DZ" sz="3700" dirty="0">
                <a:latin typeface="Calibri" panose="020F0502020204030204" pitchFamily="34" charset="0"/>
                <a:ea typeface="Calibri" panose="020F0502020204030204" pitchFamily="34" charset="0"/>
                <a:cs typeface="mohammad bold art 1" pitchFamily="2" charset="-78"/>
              </a:rPr>
              <a:t> الصمد، المؤسسة الجامعية للدراسات والنشر والتوزيع مجد، بيروت-لبنان، ط 01 ، سنة </a:t>
            </a:r>
            <a:r>
              <a:rPr lang="ar-DZ" sz="3700" dirty="0" smtClean="0">
                <a:latin typeface="Calibri" panose="020F0502020204030204" pitchFamily="34" charset="0"/>
                <a:ea typeface="Calibri" panose="020F0502020204030204" pitchFamily="34" charset="0"/>
                <a:cs typeface="mohammad bold art 1" pitchFamily="2" charset="-78"/>
              </a:rPr>
              <a:t>2006.</a:t>
            </a:r>
          </a:p>
          <a:p>
            <a:pPr marL="742950" indent="-742950" algn="r" rtl="1">
              <a:buFont typeface="+mj-lt"/>
              <a:buAutoNum type="arabicPeriod"/>
            </a:pPr>
            <a:r>
              <a:rPr lang="ar-DZ" sz="3700" dirty="0" err="1" smtClean="0">
                <a:latin typeface="Calibri" panose="020F0502020204030204" pitchFamily="34" charset="0"/>
                <a:ea typeface="Calibri" panose="020F0502020204030204" pitchFamily="34" charset="0"/>
                <a:cs typeface="mohammad bold art 1" pitchFamily="2" charset="-78"/>
              </a:rPr>
              <a:t>العروي</a:t>
            </a:r>
            <a:r>
              <a:rPr lang="ar-DZ" sz="3700" dirty="0" smtClean="0">
                <a:latin typeface="Calibri" panose="020F0502020204030204" pitchFamily="34" charset="0"/>
                <a:ea typeface="Calibri" panose="020F0502020204030204" pitchFamily="34" charset="0"/>
                <a:cs typeface="mohammad bold art 1" pitchFamily="2" charset="-78"/>
              </a:rPr>
              <a:t> </a:t>
            </a:r>
            <a:r>
              <a:rPr lang="ar-DZ" sz="3700" dirty="0">
                <a:latin typeface="Calibri" panose="020F0502020204030204" pitchFamily="34" charset="0"/>
                <a:ea typeface="Calibri" panose="020F0502020204030204" pitchFamily="34" charset="0"/>
                <a:cs typeface="mohammad bold art 1" pitchFamily="2" charset="-78"/>
              </a:rPr>
              <a:t>عبد الله: «نقد الأطروحة </a:t>
            </a:r>
            <a:r>
              <a:rPr lang="ar-DZ" sz="3700" dirty="0" err="1">
                <a:latin typeface="Calibri" panose="020F0502020204030204" pitchFamily="34" charset="0"/>
                <a:ea typeface="Calibri" panose="020F0502020204030204" pitchFamily="34" charset="0"/>
                <a:cs typeface="mohammad bold art 1" pitchFamily="2" charset="-78"/>
              </a:rPr>
              <a:t>الإنقسامية</a:t>
            </a:r>
            <a:r>
              <a:rPr lang="ar-DZ" sz="3700" dirty="0">
                <a:latin typeface="Calibri" panose="020F0502020204030204" pitchFamily="34" charset="0"/>
                <a:ea typeface="Calibri" panose="020F0502020204030204" pitchFamily="34" charset="0"/>
                <a:cs typeface="mohammad bold art 1" pitchFamily="2" charset="-78"/>
              </a:rPr>
              <a:t>: الأنثروبولوجيا والتاريخ حالة المغرب العربي»، سلسلة المعرفة التاريخية، دار توبقال للنشر، الطبعة 01، 1988، الدار البيضاء –</a:t>
            </a:r>
            <a:r>
              <a:rPr lang="ar-DZ" sz="3700" dirty="0" smtClean="0">
                <a:latin typeface="Calibri" panose="020F0502020204030204" pitchFamily="34" charset="0"/>
                <a:ea typeface="Calibri" panose="020F0502020204030204" pitchFamily="34" charset="0"/>
                <a:cs typeface="mohammad bold art 1" pitchFamily="2" charset="-78"/>
              </a:rPr>
              <a:t>المغرب.</a:t>
            </a:r>
          </a:p>
          <a:p>
            <a:pPr marL="742950" indent="-742950" algn="r" rtl="1">
              <a:buFont typeface="+mj-lt"/>
              <a:buAutoNum type="arabicPeriod"/>
            </a:pPr>
            <a:r>
              <a:rPr lang="ar-DZ" sz="3700" dirty="0" smtClean="0">
                <a:latin typeface="Calibri" panose="020F0502020204030204" pitchFamily="34" charset="0"/>
                <a:ea typeface="Calibri" panose="020F0502020204030204" pitchFamily="34" charset="0"/>
                <a:cs typeface="mohammad bold art 1" pitchFamily="2" charset="-78"/>
              </a:rPr>
              <a:t>محمد </a:t>
            </a:r>
            <a:r>
              <a:rPr lang="ar-DZ" sz="3700" dirty="0">
                <a:latin typeface="Calibri" panose="020F0502020204030204" pitchFamily="34" charset="0"/>
                <a:ea typeface="Calibri" panose="020F0502020204030204" pitchFamily="34" charset="0"/>
                <a:cs typeface="mohammad bold art 1" pitchFamily="2" charset="-78"/>
              </a:rPr>
              <a:t>الهادي </a:t>
            </a:r>
            <a:r>
              <a:rPr lang="ar-DZ" sz="3700" dirty="0" err="1">
                <a:latin typeface="Calibri" panose="020F0502020204030204" pitchFamily="34" charset="0"/>
                <a:ea typeface="Calibri" panose="020F0502020204030204" pitchFamily="34" charset="0"/>
                <a:cs typeface="mohammad bold art 1" pitchFamily="2" charset="-78"/>
              </a:rPr>
              <a:t>الجويلي</a:t>
            </a:r>
            <a:r>
              <a:rPr lang="ar-DZ" sz="3700" dirty="0">
                <a:latin typeface="Calibri" panose="020F0502020204030204" pitchFamily="34" charset="0"/>
                <a:ea typeface="Calibri" panose="020F0502020204030204" pitchFamily="34" charset="0"/>
                <a:cs typeface="mohammad bold art 1" pitchFamily="2" charset="-78"/>
              </a:rPr>
              <a:t>: «مجتمعات للذاكرة مجتمعات للنسيان دراسة </a:t>
            </a:r>
            <a:r>
              <a:rPr lang="ar-DZ" sz="3700" dirty="0" err="1">
                <a:latin typeface="Calibri" panose="020F0502020204030204" pitchFamily="34" charset="0"/>
                <a:ea typeface="Calibri" panose="020F0502020204030204" pitchFamily="34" charset="0"/>
                <a:cs typeface="mohammad bold art 1" pitchFamily="2" charset="-78"/>
              </a:rPr>
              <a:t>مونوغرافية</a:t>
            </a:r>
            <a:r>
              <a:rPr lang="ar-DZ" sz="3700" dirty="0">
                <a:latin typeface="Calibri" panose="020F0502020204030204" pitchFamily="34" charset="0"/>
                <a:ea typeface="Calibri" panose="020F0502020204030204" pitchFamily="34" charset="0"/>
                <a:cs typeface="mohammad bold art 1" pitchFamily="2" charset="-78"/>
              </a:rPr>
              <a:t> لأقلية سوداء بالجنوب التونسي»، تقديم محمد نجيب بوطالب، سراس للنشر، تونس، </a:t>
            </a:r>
            <a:r>
              <a:rPr lang="ar-DZ" sz="3700" dirty="0" smtClean="0">
                <a:latin typeface="Calibri" panose="020F0502020204030204" pitchFamily="34" charset="0"/>
                <a:ea typeface="Calibri" panose="020F0502020204030204" pitchFamily="34" charset="0"/>
                <a:cs typeface="mohammad bold art 1" pitchFamily="2" charset="-78"/>
              </a:rPr>
              <a:t>1994.</a:t>
            </a:r>
          </a:p>
          <a:p>
            <a:pPr marL="742950" indent="-742950" algn="r" rtl="1">
              <a:buFont typeface="+mj-lt"/>
              <a:buAutoNum type="arabicPeriod"/>
            </a:pPr>
            <a:r>
              <a:rPr lang="ar-DZ" sz="3700" dirty="0" smtClean="0">
                <a:latin typeface="Calibri" panose="020F0502020204030204" pitchFamily="34" charset="0"/>
                <a:ea typeface="Calibri" panose="020F0502020204030204" pitchFamily="34" charset="0"/>
                <a:cs typeface="mohammad bold art 1" pitchFamily="2" charset="-78"/>
              </a:rPr>
              <a:t>فيليب </a:t>
            </a:r>
            <a:r>
              <a:rPr lang="ar-DZ" sz="3700" dirty="0">
                <a:latin typeface="Calibri" panose="020F0502020204030204" pitchFamily="34" charset="0"/>
                <a:ea typeface="Calibri" panose="020F0502020204030204" pitchFamily="34" charset="0"/>
                <a:cs typeface="mohammad bold art 1" pitchFamily="2" charset="-78"/>
              </a:rPr>
              <a:t>لوكا، جون كلود </a:t>
            </a:r>
            <a:r>
              <a:rPr lang="ar-DZ" sz="3700" dirty="0" err="1">
                <a:latin typeface="Calibri" panose="020F0502020204030204" pitchFamily="34" charset="0"/>
                <a:ea typeface="Calibri" panose="020F0502020204030204" pitchFamily="34" charset="0"/>
                <a:cs typeface="mohammad bold art 1" pitchFamily="2" charset="-78"/>
              </a:rPr>
              <a:t>فاتان</a:t>
            </a:r>
            <a:r>
              <a:rPr lang="ar-DZ" sz="3700" dirty="0">
                <a:latin typeface="Calibri" panose="020F0502020204030204" pitchFamily="34" charset="0"/>
                <a:ea typeface="Calibri" panose="020F0502020204030204" pitchFamily="34" charset="0"/>
                <a:cs typeface="mohammad bold art 1" pitchFamily="2" charset="-78"/>
              </a:rPr>
              <a:t>: «جزائر </a:t>
            </a:r>
            <a:r>
              <a:rPr lang="ar-DZ" sz="3700" dirty="0" err="1">
                <a:latin typeface="Calibri" panose="020F0502020204030204" pitchFamily="34" charset="0"/>
                <a:ea typeface="Calibri" panose="020F0502020204030204" pitchFamily="34" charset="0"/>
                <a:cs typeface="mohammad bold art 1" pitchFamily="2" charset="-78"/>
              </a:rPr>
              <a:t>الأنثروبولوجيين</a:t>
            </a:r>
            <a:r>
              <a:rPr lang="ar-DZ" sz="3700" dirty="0">
                <a:latin typeface="Calibri" panose="020F0502020204030204" pitchFamily="34" charset="0"/>
                <a:ea typeface="Calibri" panose="020F0502020204030204" pitchFamily="34" charset="0"/>
                <a:cs typeface="mohammad bold art 1" pitchFamily="2" charset="-78"/>
              </a:rPr>
              <a:t>»، نقد </a:t>
            </a:r>
            <a:r>
              <a:rPr lang="ar-DZ" sz="3700" dirty="0" err="1">
                <a:latin typeface="Calibri" panose="020F0502020204030204" pitchFamily="34" charset="0"/>
                <a:ea typeface="Calibri" panose="020F0502020204030204" pitchFamily="34" charset="0"/>
                <a:cs typeface="mohammad bold art 1" pitchFamily="2" charset="-78"/>
              </a:rPr>
              <a:t>السوسيولوجيا</a:t>
            </a:r>
            <a:r>
              <a:rPr lang="ar-DZ" sz="3700" dirty="0">
                <a:latin typeface="Calibri" panose="020F0502020204030204" pitchFamily="34" charset="0"/>
                <a:ea typeface="Calibri" panose="020F0502020204030204" pitchFamily="34" charset="0"/>
                <a:cs typeface="mohammad bold art 1" pitchFamily="2" charset="-78"/>
              </a:rPr>
              <a:t> </a:t>
            </a:r>
            <a:r>
              <a:rPr lang="ar-DZ" sz="3700" dirty="0" err="1">
                <a:latin typeface="Calibri" panose="020F0502020204030204" pitchFamily="34" charset="0"/>
                <a:ea typeface="Calibri" panose="020F0502020204030204" pitchFamily="34" charset="0"/>
                <a:cs typeface="mohammad bold art 1" pitchFamily="2" charset="-78"/>
              </a:rPr>
              <a:t>الكولونيالية</a:t>
            </a:r>
            <a:r>
              <a:rPr lang="ar-DZ" sz="3700" dirty="0">
                <a:latin typeface="Calibri" panose="020F0502020204030204" pitchFamily="34" charset="0"/>
                <a:ea typeface="Calibri" panose="020F0502020204030204" pitchFamily="34" charset="0"/>
                <a:cs typeface="mohammad bold art 1" pitchFamily="2" charset="-78"/>
              </a:rPr>
              <a:t>، ترجمة محمد </a:t>
            </a:r>
            <a:r>
              <a:rPr lang="ar-DZ" sz="3700" dirty="0" err="1">
                <a:latin typeface="Calibri" panose="020F0502020204030204" pitchFamily="34" charset="0"/>
                <a:ea typeface="Calibri" panose="020F0502020204030204" pitchFamily="34" charset="0"/>
                <a:cs typeface="mohammad bold art 1" pitchFamily="2" charset="-78"/>
              </a:rPr>
              <a:t>يحياتن</a:t>
            </a:r>
            <a:r>
              <a:rPr lang="ar-DZ" sz="3700" dirty="0">
                <a:latin typeface="Calibri" panose="020F0502020204030204" pitchFamily="34" charset="0"/>
                <a:ea typeface="Calibri" panose="020F0502020204030204" pitchFamily="34" charset="0"/>
                <a:cs typeface="mohammad bold art 1" pitchFamily="2" charset="-78"/>
              </a:rPr>
              <a:t> وآخرون، منشورات الذكرى الأربعين </a:t>
            </a:r>
            <a:r>
              <a:rPr lang="ar-DZ" sz="3700" dirty="0" err="1">
                <a:latin typeface="Calibri" panose="020F0502020204030204" pitchFamily="34" charset="0"/>
                <a:ea typeface="Calibri" panose="020F0502020204030204" pitchFamily="34" charset="0"/>
                <a:cs typeface="mohammad bold art 1" pitchFamily="2" charset="-78"/>
              </a:rPr>
              <a:t>للإستقلال</a:t>
            </a:r>
            <a:r>
              <a:rPr lang="ar-DZ" sz="3700" dirty="0">
                <a:latin typeface="Calibri" panose="020F0502020204030204" pitchFamily="34" charset="0"/>
                <a:ea typeface="Calibri" panose="020F0502020204030204" pitchFamily="34" charset="0"/>
                <a:cs typeface="mohammad bold art 1" pitchFamily="2" charset="-78"/>
              </a:rPr>
              <a:t>، سنة 2002.</a:t>
            </a: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50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7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5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22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298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55000" lnSpcReduction="20000"/>
          </a:bodyPr>
          <a:lstStyle/>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عبد الرحمن محمد بن خلدون: "المقدمة "، الجزء 01، تحقيق وفهرسة سعيد محمود عقيل، دار الجيل للنشر والطباعة والتوزيع، بيروت- لبنان، ط 01، سنة 2005.  </a:t>
            </a:r>
          </a:p>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محمد السويدي: " بدو الطوارق بين الثبات والتغير" دراسة </a:t>
            </a:r>
            <a:r>
              <a:rPr lang="ar-DZ" sz="3700" dirty="0" err="1">
                <a:latin typeface="Calibri" panose="020F0502020204030204" pitchFamily="34" charset="0"/>
                <a:ea typeface="Calibri" panose="020F0502020204030204" pitchFamily="34" charset="0"/>
                <a:cs typeface="mohammad bold art 1" pitchFamily="2" charset="-78"/>
              </a:rPr>
              <a:t>سوسيو</a:t>
            </a:r>
            <a:r>
              <a:rPr lang="ar-DZ" sz="3700" dirty="0">
                <a:latin typeface="Calibri" panose="020F0502020204030204" pitchFamily="34" charset="0"/>
                <a:ea typeface="Calibri" panose="020F0502020204030204" pitchFamily="34" charset="0"/>
                <a:cs typeface="mohammad bold art 1" pitchFamily="2" charset="-78"/>
              </a:rPr>
              <a:t>- </a:t>
            </a:r>
            <a:r>
              <a:rPr lang="ar-DZ" sz="3700" dirty="0" err="1">
                <a:latin typeface="Calibri" panose="020F0502020204030204" pitchFamily="34" charset="0"/>
                <a:ea typeface="Calibri" panose="020F0502020204030204" pitchFamily="34" charset="0"/>
                <a:cs typeface="mohammad bold art 1" pitchFamily="2" charset="-78"/>
              </a:rPr>
              <a:t>انثروبولوجية</a:t>
            </a:r>
            <a:r>
              <a:rPr lang="ar-DZ" sz="3700" dirty="0">
                <a:latin typeface="Calibri" panose="020F0502020204030204" pitchFamily="34" charset="0"/>
                <a:ea typeface="Calibri" panose="020F0502020204030204" pitchFamily="34" charset="0"/>
                <a:cs typeface="mohammad bold art 1" pitchFamily="2" charset="-78"/>
              </a:rPr>
              <a:t> في التغير </a:t>
            </a:r>
            <a:r>
              <a:rPr lang="ar-DZ" sz="3700" dirty="0" err="1">
                <a:latin typeface="Calibri" panose="020F0502020204030204" pitchFamily="34" charset="0"/>
                <a:ea typeface="Calibri" panose="020F0502020204030204" pitchFamily="34" charset="0"/>
                <a:cs typeface="mohammad bold art 1" pitchFamily="2" charset="-78"/>
              </a:rPr>
              <a:t>الإجتماعي</a:t>
            </a:r>
            <a:r>
              <a:rPr lang="ar-DZ" sz="3700" dirty="0">
                <a:latin typeface="Calibri" panose="020F0502020204030204" pitchFamily="34" charset="0"/>
                <a:ea typeface="Calibri" panose="020F0502020204030204" pitchFamily="34" charset="0"/>
                <a:cs typeface="mohammad bold art 1" pitchFamily="2" charset="-78"/>
              </a:rPr>
              <a:t>، المؤسسة الوطنية للكتاب- الجزائر، 1986.</a:t>
            </a:r>
          </a:p>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محمد السويدي: "مقدمة في دراسة المجتمع الجزائري" دراسة </a:t>
            </a:r>
            <a:r>
              <a:rPr lang="ar-DZ" sz="3700" dirty="0" err="1">
                <a:latin typeface="Calibri" panose="020F0502020204030204" pitchFamily="34" charset="0"/>
                <a:ea typeface="Calibri" panose="020F0502020204030204" pitchFamily="34" charset="0"/>
                <a:cs typeface="mohammad bold art 1" pitchFamily="2" charset="-78"/>
              </a:rPr>
              <a:t>سوسيولوجية</a:t>
            </a:r>
            <a:r>
              <a:rPr lang="ar-DZ" sz="3700" dirty="0">
                <a:latin typeface="Calibri" panose="020F0502020204030204" pitchFamily="34" charset="0"/>
                <a:ea typeface="Calibri" panose="020F0502020204030204" pitchFamily="34" charset="0"/>
                <a:cs typeface="mohammad bold art 1" pitchFamily="2" charset="-78"/>
              </a:rPr>
              <a:t> لأهم مظاهر التغيير في المجتمع الجزائري المعاصر، ديوان المطبوعات الجامعية- الجزائر، 1990.</a:t>
            </a:r>
          </a:p>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نور الدين </a:t>
            </a:r>
            <a:r>
              <a:rPr lang="ar-DZ" sz="3700" dirty="0" err="1">
                <a:latin typeface="Calibri" panose="020F0502020204030204" pitchFamily="34" charset="0"/>
                <a:ea typeface="Calibri" panose="020F0502020204030204" pitchFamily="34" charset="0"/>
                <a:cs typeface="mohammad bold art 1" pitchFamily="2" charset="-78"/>
              </a:rPr>
              <a:t>طوالبي</a:t>
            </a:r>
            <a:r>
              <a:rPr lang="ar-DZ" sz="3700" dirty="0">
                <a:latin typeface="Calibri" panose="020F0502020204030204" pitchFamily="34" charset="0"/>
                <a:ea typeface="Calibri" panose="020F0502020204030204" pitchFamily="34" charset="0"/>
                <a:cs typeface="mohammad bold art 1" pitchFamily="2" charset="-78"/>
              </a:rPr>
              <a:t>: " الدين والطقوس والتغيرات "، ترجمة وجيه </a:t>
            </a:r>
            <a:r>
              <a:rPr lang="ar-DZ" sz="3700" dirty="0" err="1">
                <a:latin typeface="Calibri" panose="020F0502020204030204" pitchFamily="34" charset="0"/>
                <a:ea typeface="Calibri" panose="020F0502020204030204" pitchFamily="34" charset="0"/>
                <a:cs typeface="mohammad bold art 1" pitchFamily="2" charset="-78"/>
              </a:rPr>
              <a:t>البعيني</a:t>
            </a:r>
            <a:r>
              <a:rPr lang="ar-DZ" sz="3700" dirty="0">
                <a:latin typeface="Calibri" panose="020F0502020204030204" pitchFamily="34" charset="0"/>
                <a:ea typeface="Calibri" panose="020F0502020204030204" pitchFamily="34" charset="0"/>
                <a:cs typeface="mohammad bold art 1" pitchFamily="2" charset="-78"/>
              </a:rPr>
              <a:t>، منشورات </a:t>
            </a:r>
            <a:r>
              <a:rPr lang="ar-DZ" sz="3700" dirty="0" err="1">
                <a:latin typeface="Calibri" panose="020F0502020204030204" pitchFamily="34" charset="0"/>
                <a:ea typeface="Calibri" panose="020F0502020204030204" pitchFamily="34" charset="0"/>
                <a:cs typeface="mohammad bold art 1" pitchFamily="2" charset="-78"/>
              </a:rPr>
              <a:t>عويدات</a:t>
            </a:r>
            <a:r>
              <a:rPr lang="ar-DZ" sz="3700" dirty="0">
                <a:latin typeface="Calibri" panose="020F0502020204030204" pitchFamily="34" charset="0"/>
                <a:ea typeface="Calibri" panose="020F0502020204030204" pitchFamily="34" charset="0"/>
                <a:cs typeface="mohammad bold art 1" pitchFamily="2" charset="-78"/>
              </a:rPr>
              <a:t> بيروت- باريس، ديوان المطبوعات الجامعية- الجزائر، الطبعة 01، سنة 1988.</a:t>
            </a: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89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86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48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219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47500" lnSpcReduction="20000"/>
          </a:bodyPr>
          <a:lstStyle/>
          <a:p>
            <a:pPr marL="742950" indent="-742950">
              <a:buFont typeface="+mj-lt"/>
              <a:buAutoNum type="arabicPeriod"/>
            </a:pPr>
            <a:r>
              <a:rPr lang="fr-FR" sz="3700" dirty="0">
                <a:latin typeface="Calibri" panose="020F0502020204030204" pitchFamily="34" charset="0"/>
                <a:ea typeface="Calibri" panose="020F0502020204030204" pitchFamily="34" charset="0"/>
                <a:cs typeface="mohammad bold art 1" pitchFamily="2" charset="-78"/>
              </a:rPr>
              <a:t>DAKHLIA J., (s/d) Urbanité arabe , Paris, </a:t>
            </a:r>
            <a:r>
              <a:rPr lang="fr-FR" sz="3700" dirty="0" err="1">
                <a:latin typeface="Calibri" panose="020F0502020204030204" pitchFamily="34" charset="0"/>
                <a:ea typeface="Calibri" panose="020F0502020204030204" pitchFamily="34" charset="0"/>
                <a:cs typeface="mohammad bold art 1" pitchFamily="2" charset="-78"/>
              </a:rPr>
              <a:t>Sindbad</a:t>
            </a:r>
            <a:r>
              <a:rPr lang="fr-FR" sz="3700" dirty="0">
                <a:latin typeface="Calibri" panose="020F0502020204030204" pitchFamily="34" charset="0"/>
                <a:ea typeface="Calibri" panose="020F0502020204030204" pitchFamily="34" charset="0"/>
                <a:cs typeface="mohammad bold art 1" pitchFamily="2" charset="-78"/>
              </a:rPr>
              <a:t>, 1998, p</a:t>
            </a:r>
            <a:r>
              <a:rPr lang="fr-FR" sz="3700" dirty="0" smtClean="0">
                <a:latin typeface="Calibri" panose="020F0502020204030204" pitchFamily="34" charset="0"/>
                <a:ea typeface="Calibri" panose="020F0502020204030204" pitchFamily="34" charset="0"/>
                <a:cs typeface="mohammad bold art 1" pitchFamily="2" charset="-78"/>
              </a:rPr>
              <a:t>458.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BERQUE </a:t>
            </a:r>
            <a:r>
              <a:rPr lang="fr-FR" sz="3700" dirty="0">
                <a:latin typeface="Calibri" panose="020F0502020204030204" pitchFamily="34" charset="0"/>
                <a:ea typeface="Calibri" panose="020F0502020204030204" pitchFamily="34" charset="0"/>
                <a:cs typeface="mohammad bold art 1" pitchFamily="2" charset="-78"/>
              </a:rPr>
              <a:t>J., Structures sociales du Haut Atlas, Paris, PUF, 1978, 1ère éd. 1955, </a:t>
            </a:r>
            <a:r>
              <a:rPr lang="fr-FR" sz="3700" dirty="0" smtClean="0">
                <a:latin typeface="Calibri" panose="020F0502020204030204" pitchFamily="34" charset="0"/>
                <a:ea typeface="Calibri" panose="020F0502020204030204" pitchFamily="34" charset="0"/>
                <a:cs typeface="mohammad bold art 1" pitchFamily="2" charset="-78"/>
              </a:rPr>
              <a:t>p470.</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BERQUE </a:t>
            </a:r>
            <a:r>
              <a:rPr lang="fr-FR" sz="3700" dirty="0">
                <a:latin typeface="Calibri" panose="020F0502020204030204" pitchFamily="34" charset="0"/>
                <a:ea typeface="Calibri" panose="020F0502020204030204" pitchFamily="34" charset="0"/>
                <a:cs typeface="mohammad bold art 1" pitchFamily="2" charset="-78"/>
              </a:rPr>
              <a:t>J., Ulémas fondateurs et insurgés au Maghreb, </a:t>
            </a:r>
            <a:r>
              <a:rPr lang="fr-FR" sz="3700" dirty="0" err="1">
                <a:latin typeface="Calibri" panose="020F0502020204030204" pitchFamily="34" charset="0"/>
                <a:ea typeface="Calibri" panose="020F0502020204030204" pitchFamily="34" charset="0"/>
                <a:cs typeface="mohammad bold art 1" pitchFamily="2" charset="-78"/>
              </a:rPr>
              <a:t>Sindbas</a:t>
            </a:r>
            <a:r>
              <a:rPr lang="fr-FR" sz="3700" dirty="0">
                <a:latin typeface="Calibri" panose="020F0502020204030204" pitchFamily="34" charset="0"/>
                <a:ea typeface="Calibri" panose="020F0502020204030204" pitchFamily="34" charset="0"/>
                <a:cs typeface="mohammad bold art 1" pitchFamily="2" charset="-78"/>
              </a:rPr>
              <a:t>, 1982, 297 </a:t>
            </a:r>
            <a:r>
              <a:rPr lang="fr-FR" sz="3700" dirty="0" smtClean="0">
                <a:latin typeface="Calibri" panose="020F0502020204030204" pitchFamily="34" charset="0"/>
                <a:ea typeface="Calibri" panose="020F0502020204030204" pitchFamily="34" charset="0"/>
                <a:cs typeface="mohammad bold art 1" pitchFamily="2" charset="-78"/>
              </a:rPr>
              <a:t>p.</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BERQUE </a:t>
            </a:r>
            <a:r>
              <a:rPr lang="fr-FR" sz="3700" dirty="0">
                <a:latin typeface="Calibri" panose="020F0502020204030204" pitchFamily="34" charset="0"/>
                <a:ea typeface="Calibri" panose="020F0502020204030204" pitchFamily="34" charset="0"/>
                <a:cs typeface="mohammad bold art 1" pitchFamily="2" charset="-78"/>
              </a:rPr>
              <a:t>J., L'intérieur du Maghreb, Paris, Gallimard, 1978, 552 p.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BONTE </a:t>
            </a:r>
            <a:r>
              <a:rPr lang="fr-FR" sz="3700" dirty="0">
                <a:latin typeface="Calibri" panose="020F0502020204030204" pitchFamily="34" charset="0"/>
                <a:ea typeface="Calibri" panose="020F0502020204030204" pitchFamily="34" charset="0"/>
                <a:cs typeface="mohammad bold art 1" pitchFamily="2" charset="-78"/>
              </a:rPr>
              <a:t>P</a:t>
            </a:r>
            <a:r>
              <a:rPr lang="fr-FR" sz="3700" dirty="0" smtClean="0">
                <a:latin typeface="Calibri" panose="020F0502020204030204" pitchFamily="34" charset="0"/>
                <a:ea typeface="Calibri" panose="020F0502020204030204" pitchFamily="34" charset="0"/>
                <a:cs typeface="mohammad bold art 1" pitchFamily="2" charset="-78"/>
              </a:rPr>
              <a:t>.,BRISEBARRE </a:t>
            </a:r>
            <a:r>
              <a:rPr lang="fr-FR" sz="3700" dirty="0">
                <a:latin typeface="Calibri" panose="020F0502020204030204" pitchFamily="34" charset="0"/>
                <a:ea typeface="Calibri" panose="020F0502020204030204" pitchFamily="34" charset="0"/>
                <a:cs typeface="mohammad bold art 1" pitchFamily="2" charset="-78"/>
              </a:rPr>
              <a:t>A-M., GOKALP A., éd., Sacrifices en islam. Espaces et temps d'un rituel, Paris, CNRS, 1999, 465 p.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GEERTZ </a:t>
            </a:r>
            <a:r>
              <a:rPr lang="fr-FR" sz="3700" dirty="0">
                <a:latin typeface="Calibri" panose="020F0502020204030204" pitchFamily="34" charset="0"/>
                <a:ea typeface="Calibri" panose="020F0502020204030204" pitchFamily="34" charset="0"/>
                <a:cs typeface="mohammad bold art 1" pitchFamily="2" charset="-78"/>
              </a:rPr>
              <a:t>C., Observer l'islam, Paris, éd. La Découverte, 1993. GEERTZ C., Savoir local, savoir global, Paris, éd. La Découverte.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JAMOUS </a:t>
            </a:r>
            <a:r>
              <a:rPr lang="fr-FR" sz="3700" dirty="0">
                <a:latin typeface="Calibri" panose="020F0502020204030204" pitchFamily="34" charset="0"/>
                <a:ea typeface="Calibri" panose="020F0502020204030204" pitchFamily="34" charset="0"/>
                <a:cs typeface="mohammad bold art 1" pitchFamily="2" charset="-78"/>
              </a:rPr>
              <a:t>R., Honneur et baraka. Les structures sociales traditionnelles dans le Rif, Paris, Cambridge, 1981. Lecture recommandée : BERQUE A., Ecrits sur l'Algérie, Aix-en-Provence, </a:t>
            </a:r>
            <a:r>
              <a:rPr lang="fr-FR" sz="3700" dirty="0" err="1">
                <a:latin typeface="Calibri" panose="020F0502020204030204" pitchFamily="34" charset="0"/>
                <a:ea typeface="Calibri" panose="020F0502020204030204" pitchFamily="34" charset="0"/>
                <a:cs typeface="mohammad bold art 1" pitchFamily="2" charset="-78"/>
              </a:rPr>
              <a:t>Edisud</a:t>
            </a:r>
            <a:r>
              <a:rPr lang="fr-FR" sz="3700" dirty="0">
                <a:latin typeface="Calibri" panose="020F0502020204030204" pitchFamily="34" charset="0"/>
                <a:ea typeface="Calibri" panose="020F0502020204030204" pitchFamily="34" charset="0"/>
                <a:cs typeface="mohammad bold art 1" pitchFamily="2" charset="-78"/>
              </a:rPr>
              <a:t>, 1986, 300 p. </a:t>
            </a:r>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05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5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94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13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162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217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275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47500" lnSpcReduction="20000"/>
          </a:bodyPr>
          <a:lstStyle/>
          <a:p>
            <a:pPr marL="742950" indent="-742950">
              <a:buFont typeface="+mj-lt"/>
              <a:buAutoNum type="arabicPeriod" startAt="8"/>
            </a:pPr>
            <a:r>
              <a:rPr lang="fr-FR" sz="3700" dirty="0">
                <a:latin typeface="Calibri" panose="020F0502020204030204" pitchFamily="34" charset="0"/>
                <a:ea typeface="Calibri" panose="020F0502020204030204" pitchFamily="34" charset="0"/>
                <a:cs typeface="mohammad bold art 1" pitchFamily="2" charset="-78"/>
              </a:rPr>
              <a:t>BONTE P., Al </a:t>
            </a:r>
            <a:r>
              <a:rPr lang="fr-FR" sz="3700" dirty="0" err="1">
                <a:latin typeface="Calibri" panose="020F0502020204030204" pitchFamily="34" charset="0"/>
                <a:ea typeface="Calibri" panose="020F0502020204030204" pitchFamily="34" charset="0"/>
                <a:cs typeface="mohammad bold art 1" pitchFamily="2" charset="-78"/>
              </a:rPr>
              <a:t>ansâb</a:t>
            </a:r>
            <a:r>
              <a:rPr lang="fr-FR" sz="3700" dirty="0">
                <a:latin typeface="Calibri" panose="020F0502020204030204" pitchFamily="34" charset="0"/>
                <a:ea typeface="Calibri" panose="020F0502020204030204" pitchFamily="34" charset="0"/>
                <a:cs typeface="mohammad bold art 1" pitchFamily="2" charset="-78"/>
              </a:rPr>
              <a:t> La quête des origines,. Anthropologie historique de la société tribale, Paris, 1991, p</a:t>
            </a:r>
            <a:r>
              <a:rPr lang="fr-FR" sz="3700" dirty="0" smtClean="0">
                <a:latin typeface="Calibri" panose="020F0502020204030204" pitchFamily="34" charset="0"/>
                <a:ea typeface="Calibri" panose="020F0502020204030204" pitchFamily="34" charset="0"/>
                <a:cs typeface="mohammad bold art 1" pitchFamily="2" charset="-78"/>
              </a:rPr>
              <a:t>260.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BRAUDEL </a:t>
            </a:r>
            <a:r>
              <a:rPr lang="fr-FR" sz="3700" dirty="0">
                <a:latin typeface="Calibri" panose="020F0502020204030204" pitchFamily="34" charset="0"/>
                <a:ea typeface="Calibri" panose="020F0502020204030204" pitchFamily="34" charset="0"/>
                <a:cs typeface="mohammad bold art 1" pitchFamily="2" charset="-78"/>
              </a:rPr>
              <a:t>F., La Méditerranée, T. I et II, Flammarion, 1978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DAKHLIA </a:t>
            </a:r>
            <a:r>
              <a:rPr lang="fr-FR" sz="3700" dirty="0">
                <a:latin typeface="Calibri" panose="020F0502020204030204" pitchFamily="34" charset="0"/>
                <a:ea typeface="Calibri" panose="020F0502020204030204" pitchFamily="34" charset="0"/>
                <a:cs typeface="mohammad bold art 1" pitchFamily="2" charset="-78"/>
              </a:rPr>
              <a:t>J., L'oubli de la cité. La mémoire collective à l'épreuve du lignage dans le </a:t>
            </a:r>
            <a:r>
              <a:rPr lang="fr-FR" sz="3700" dirty="0" err="1">
                <a:latin typeface="Calibri" panose="020F0502020204030204" pitchFamily="34" charset="0"/>
                <a:ea typeface="Calibri" panose="020F0502020204030204" pitchFamily="34" charset="0"/>
                <a:cs typeface="mohammad bold art 1" pitchFamily="2" charset="-78"/>
              </a:rPr>
              <a:t>Djerid</a:t>
            </a:r>
            <a:r>
              <a:rPr lang="fr-FR" sz="3700" dirty="0">
                <a:latin typeface="Calibri" panose="020F0502020204030204" pitchFamily="34" charset="0"/>
                <a:ea typeface="Calibri" panose="020F0502020204030204" pitchFamily="34" charset="0"/>
                <a:cs typeface="mohammad bold art 1" pitchFamily="2" charset="-78"/>
              </a:rPr>
              <a:t>, Paris, La découverte, 1990, 325 p.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LACOSTE </a:t>
            </a:r>
            <a:r>
              <a:rPr lang="fr-FR" sz="3700" dirty="0">
                <a:latin typeface="Calibri" panose="020F0502020204030204" pitchFamily="34" charset="0"/>
                <a:ea typeface="Calibri" panose="020F0502020204030204" pitchFamily="34" charset="0"/>
                <a:cs typeface="mohammad bold art 1" pitchFamily="2" charset="-78"/>
              </a:rPr>
              <a:t>C. et Y., éd., L'état du Maghreb. La découverte, 1991 (coll. "L'état du monde", économie, politique, société, culture, vie quotidienne.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RODINSON </a:t>
            </a:r>
            <a:r>
              <a:rPr lang="fr-FR" sz="3700" dirty="0">
                <a:latin typeface="Calibri" panose="020F0502020204030204" pitchFamily="34" charset="0"/>
                <a:ea typeface="Calibri" panose="020F0502020204030204" pitchFamily="34" charset="0"/>
                <a:cs typeface="mohammad bold art 1" pitchFamily="2" charset="-78"/>
              </a:rPr>
              <a:t>M., Islam : politique et religion, Fayard, 1993. LEWIS B., Le langage politique de l'islam. Gallimard, 1988.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LEWIS </a:t>
            </a:r>
            <a:r>
              <a:rPr lang="fr-FR" sz="3700" dirty="0">
                <a:latin typeface="Calibri" panose="020F0502020204030204" pitchFamily="34" charset="0"/>
                <a:ea typeface="Calibri" panose="020F0502020204030204" pitchFamily="34" charset="0"/>
                <a:cs typeface="mohammad bold art 1" pitchFamily="2" charset="-78"/>
              </a:rPr>
              <a:t>B., Islam et laïcité, Fayard, 1988. Une bibliographie plus complète sera distribuée en cours</a:t>
            </a:r>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58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7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0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16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22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280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smtClean="0">
                <a:solidFill>
                  <a:srgbClr val="FFFF00"/>
                </a:solidFill>
                <a:latin typeface="Alilato ExtLt" pitchFamily="2" charset="-78"/>
                <a:cs typeface="Alilato ExtLt" pitchFamily="2" charset="-78"/>
              </a:rPr>
              <a:t>النهاية</a:t>
            </a:r>
            <a:endParaRPr lang="fr-FR" sz="2400" dirty="0">
              <a:solidFill>
                <a:srgbClr val="FFFF00"/>
              </a:solidFill>
            </a:endParaRPr>
          </a:p>
        </p:txBody>
      </p:sp>
      <p:pic>
        <p:nvPicPr>
          <p:cNvPr id="11" name="sabli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446764" y="1023010"/>
            <a:ext cx="1210961" cy="1210961"/>
          </a:xfrm>
        </p:spPr>
      </p:pic>
      <p:pic>
        <p:nvPicPr>
          <p:cNvPr id="12" name="ligne-darrivee">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533342" y="1023010"/>
            <a:ext cx="1158933" cy="1158933"/>
          </a:xfrm>
          <a:prstGeom prst="rect">
            <a:avLst/>
          </a:prstGeom>
        </p:spPr>
      </p:pic>
      <p:sp>
        <p:nvSpPr>
          <p:cNvPr id="13" name="Espace réservé du contenu 2"/>
          <p:cNvSpPr txBox="1">
            <a:spLocks/>
          </p:cNvSpPr>
          <p:nvPr/>
        </p:nvSpPr>
        <p:spPr>
          <a:xfrm>
            <a:off x="1295401" y="2556932"/>
            <a:ext cx="9601196" cy="3318936"/>
          </a:xfrm>
          <a:prstGeom prst="rect">
            <a:avLst/>
          </a:prstGeom>
        </p:spPr>
        <p:txBody>
          <a:bodyPr vert="horz" lIns="91440" tIns="45720" rIns="91440" bIns="45720" rtlCol="0" anchor="t">
            <a:normAutofit/>
            <a:scene3d>
              <a:camera prst="orthographicFront"/>
              <a:lightRig rig="harsh" dir="t"/>
            </a:scene3d>
            <a:sp3d extrusionH="57150" prstMaterial="matte">
              <a:bevelT w="63500" h="12700" prst="angle"/>
              <a:contourClr>
                <a:schemeClr val="bg1">
                  <a:lumMod val="65000"/>
                </a:schemeClr>
              </a:contourClr>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شكرا لكم على القراءة المتأنية والمثمرة</a:t>
            </a:r>
          </a:p>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إلى حصة أخرى ومع ملف آخر ودرس آخر</a:t>
            </a:r>
            <a:endParaRPr lang="ar-DZ" sz="2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cs typeface="Omnes Arabic Black" panose="00000A00000000000000" pitchFamily="2" charset="-78"/>
            </a:endParaRPr>
          </a:p>
          <a:p>
            <a:pPr algn="r" rtl="1"/>
            <a:endParaRPr lang="fr-FR" sz="3200" b="1" dirty="0">
              <a:ln/>
              <a:solidFill>
                <a:schemeClr val="accent3"/>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72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1" presetClass="mediacall" presetSubtype="0" fill="hold" nodeType="afterEffect">
                                  <p:stCondLst>
                                    <p:cond delay="0"/>
                                  </p:stCondLst>
                                  <p:childTnLst>
                                    <p:cmd type="call" cmd="playFrom(0.0)">
                                      <p:cBhvr>
                                        <p:cTn id="14" dur="3000" fill="hold"/>
                                        <p:tgtEl>
                                          <p:spTgt spid="11"/>
                                        </p:tgtEl>
                                      </p:cBhvr>
                                    </p:cmd>
                                  </p:childTnLst>
                                </p:cTn>
                              </p:par>
                            </p:childTnLst>
                          </p:cTn>
                        </p:par>
                        <p:par>
                          <p:cTn id="15" fill="hold">
                            <p:stCondLst>
                              <p:cond delay="3800"/>
                            </p:stCondLst>
                            <p:childTnLst>
                              <p:par>
                                <p:cTn id="16" presetID="1" presetClass="mediacall" presetSubtype="0" fill="hold" nodeType="afterEffect">
                                  <p:stCondLst>
                                    <p:cond delay="0"/>
                                  </p:stCondLst>
                                  <p:childTnLst>
                                    <p:cmd type="call" cmd="playFrom(0.0)">
                                      <p:cBhvr>
                                        <p:cTn id="17" dur="2400" fill="hold"/>
                                        <p:tgtEl>
                                          <p:spTgt spid="12"/>
                                        </p:tgtEl>
                                      </p:cBhvr>
                                    </p:cmd>
                                  </p:childTnLst>
                                </p:cTn>
                              </p:par>
                            </p:childTnLst>
                          </p:cTn>
                        </p:par>
                        <p:par>
                          <p:cTn id="18" fill="hold">
                            <p:stCondLst>
                              <p:cond delay="6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xEl>
                                              <p:pRg st="0" end="0"/>
                                            </p:txEl>
                                          </p:spTgt>
                                        </p:tgtEl>
                                      </p:cBhvr>
                                    </p:animEffect>
                                  </p:childTnLst>
                                </p:cTn>
                              </p:par>
                            </p:childTnLst>
                          </p:cTn>
                        </p:par>
                        <p:par>
                          <p:cTn id="26" fill="hold">
                            <p:stCondLst>
                              <p:cond delay="83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p:cTn id="29"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4" fill="hold" display="0">
                  <p:stCondLst>
                    <p:cond delay="indefinite"/>
                  </p:stCondLst>
                </p:cTn>
                <p:tgtEl>
                  <p:spTgt spid="11"/>
                </p:tgtEl>
              </p:cMediaNode>
            </p:video>
            <p:video>
              <p:cMediaNode vol="80000">
                <p:cTn id="35" fill="hold" display="0">
                  <p:stCondLst>
                    <p:cond delay="indefinite"/>
                  </p:stCondLst>
                </p:cTn>
                <p:tgtEl>
                  <p:spTgt spid="12"/>
                </p:tgtEl>
              </p:cMediaNode>
            </p:video>
          </p:childTnLst>
        </p:cTn>
      </p:par>
    </p:tnLst>
    <p:bldLst>
      <p:bldP spid="2" grpId="0" animBg="1"/>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التعريف بالمساق</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r" rtl="1"/>
            <a:r>
              <a:rPr lang="ar-DZ" dirty="0"/>
              <a:t>بعد أن </a:t>
            </a:r>
            <a:r>
              <a:rPr lang="ar-DZ" dirty="0" smtClean="0"/>
              <a:t>نقوم </a:t>
            </a:r>
            <a:r>
              <a:rPr lang="ar-DZ" dirty="0"/>
              <a:t>بتحديد مفاهيم المغرب والبحر الأبيض المتوسط ​​من وجهة نظر </a:t>
            </a:r>
            <a:r>
              <a:rPr lang="ar-DZ" dirty="0" err="1"/>
              <a:t>إثنولوجية</a:t>
            </a:r>
            <a:r>
              <a:rPr lang="ar-DZ" dirty="0"/>
              <a:t>، سنتناول مسائل </a:t>
            </a:r>
            <a:r>
              <a:rPr lang="ar-DZ" dirty="0" smtClean="0"/>
              <a:t>المورفولوجيا </a:t>
            </a:r>
            <a:r>
              <a:rPr lang="ar-DZ" dirty="0"/>
              <a:t>الاجتماعية (</a:t>
            </a:r>
            <a:r>
              <a:rPr lang="ar-DZ" dirty="0" smtClean="0"/>
              <a:t>الأنساب، </a:t>
            </a:r>
            <a:r>
              <a:rPr lang="ar-DZ" dirty="0"/>
              <a:t>الجماعات، المجتمعات القروية، القبائل </a:t>
            </a:r>
            <a:r>
              <a:rPr lang="ar-DZ" dirty="0" smtClean="0"/>
              <a:t>والاتحادات والتحالفات...). </a:t>
            </a:r>
          </a:p>
          <a:p>
            <a:pPr algn="r" rtl="1"/>
            <a:r>
              <a:rPr lang="ar-DZ" dirty="0" smtClean="0"/>
              <a:t>سيتم </a:t>
            </a:r>
            <a:r>
              <a:rPr lang="ar-DZ" dirty="0"/>
              <a:t>فحص الحقيقة الأمازيغية بفروقها الدقيقة وعكسها مع مسألة الشخصيات الدينية </a:t>
            </a:r>
            <a:r>
              <a:rPr lang="ar-DZ" dirty="0" smtClean="0"/>
              <a:t>والأشراف (</a:t>
            </a:r>
            <a:r>
              <a:rPr lang="ar-DZ" dirty="0" err="1" smtClean="0"/>
              <a:t>الشرفوية</a:t>
            </a:r>
            <a:r>
              <a:rPr lang="ar-DZ" dirty="0" smtClean="0"/>
              <a:t>) والمرابطين</a:t>
            </a:r>
            <a:r>
              <a:rPr lang="ar-DZ" dirty="0"/>
              <a:t>. </a:t>
            </a:r>
            <a:endParaRPr lang="ar-DZ" dirty="0" smtClean="0"/>
          </a:p>
          <a:p>
            <a:pPr algn="r" rtl="1"/>
            <a:r>
              <a:rPr lang="ar-DZ" dirty="0" smtClean="0"/>
              <a:t>سيتم </a:t>
            </a:r>
            <a:r>
              <a:rPr lang="ar-DZ" dirty="0"/>
              <a:t>دراسة الإسلام المغاربي في خصوصيته </a:t>
            </a:r>
            <a:r>
              <a:rPr lang="ar-DZ" dirty="0" err="1"/>
              <a:t>التمجيدية</a:t>
            </a:r>
            <a:r>
              <a:rPr lang="ar-DZ" dirty="0"/>
              <a:t> وممارساته غير التقليدية، من المعتقدات والسلوك الشعبي إلى المظاهرات السياسية. </a:t>
            </a:r>
            <a:endParaRPr lang="ar-DZ" dirty="0" smtClean="0"/>
          </a:p>
          <a:p>
            <a:pPr algn="r" rtl="1"/>
            <a:r>
              <a:rPr lang="ar-DZ" dirty="0" smtClean="0"/>
              <a:t>وسيتم </a:t>
            </a:r>
            <a:r>
              <a:rPr lang="ar-DZ" dirty="0"/>
              <a:t>دراسة منطق وأساليب تنظيم الفضاء على مستوى كل من الفضاءات الحضرية والواحات أو الفضاءات البدوية. </a:t>
            </a:r>
            <a:endParaRPr lang="ar-DZ" dirty="0" smtClean="0"/>
          </a:p>
          <a:p>
            <a:pPr algn="r" rtl="1"/>
            <a:r>
              <a:rPr lang="ar-DZ" dirty="0" smtClean="0"/>
              <a:t>سيتم </a:t>
            </a:r>
            <a:r>
              <a:rPr lang="ar-DZ" dirty="0"/>
              <a:t>تخصيص اهتمام خاص لتنظيم المدينة من خلال دراسة المسجد وتطوره. </a:t>
            </a:r>
            <a:endParaRPr lang="ar-DZ" dirty="0" smtClean="0"/>
          </a:p>
          <a:p>
            <a:pPr algn="r" rtl="1"/>
            <a:r>
              <a:rPr lang="ar-DZ" dirty="0" smtClean="0"/>
              <a:t>كما </a:t>
            </a:r>
            <a:r>
              <a:rPr lang="ar-DZ" dirty="0"/>
              <a:t>سيتم تناول أسئلة أخرى مثل الجسد بأبعاده المتعددة، وطقوس العبور المختلفة (من الولادة إلى الموت)، ومسألة العنف، والتضحية بالدم، وميثاق الشرف وما إلى ذلك. </a:t>
            </a:r>
            <a:endParaRPr lang="ar-DZ" dirty="0" smtClean="0"/>
          </a:p>
          <a:p>
            <a:pPr algn="r" rtl="1"/>
            <a:r>
              <a:rPr lang="ar-DZ" dirty="0" smtClean="0"/>
              <a:t>وسننتهي </a:t>
            </a:r>
            <a:r>
              <a:rPr lang="ar-DZ" dirty="0"/>
              <a:t>بلمحة عامة عن القضايا المتعلقة بالهجرة (الدين والانتماء). </a:t>
            </a:r>
            <a:endParaRPr lang="ar-DZ" dirty="0" smtClean="0"/>
          </a:p>
          <a:p>
            <a:pPr algn="r" rtl="1"/>
            <a:r>
              <a:rPr lang="ar-DZ" dirty="0" smtClean="0"/>
              <a:t>سيتم </a:t>
            </a:r>
            <a:r>
              <a:rPr lang="ar-DZ" dirty="0"/>
              <a:t>عرض فيلم أو فيلمين </a:t>
            </a:r>
            <a:r>
              <a:rPr lang="ar-DZ" dirty="0" err="1"/>
              <a:t>إثنوغرافيين</a:t>
            </a:r>
            <a:r>
              <a:rPr lang="ar-DZ" dirty="0"/>
              <a:t>.</a:t>
            </a:r>
            <a:endParaRPr lang="fr-FR" dirty="0"/>
          </a:p>
        </p:txBody>
      </p:sp>
    </p:spTree>
    <p:extLst>
      <p:ext uri="{BB962C8B-B14F-4D97-AF65-F5344CB8AC3E}">
        <p14:creationId xmlns:p14="http://schemas.microsoft.com/office/powerpoint/2010/main" val="30172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10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5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211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258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290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36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par>
                          <p:cTn id="68" fill="hold">
                            <p:stCondLst>
                              <p:cond delay="393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التعريف بالمساق</a:t>
            </a:r>
            <a:endParaRPr lang="fr-FR" sz="6600" dirty="0">
              <a:solidFill>
                <a:srgbClr val="FFFF00"/>
              </a:solidFill>
              <a:latin typeface="Alilato ExtLt" pitchFamily="2" charset="-78"/>
              <a:cs typeface="Alilato ExtLt" pitchFamily="2" charset="-78"/>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319346245"/>
              </p:ext>
            </p:extLst>
          </p:nvPr>
        </p:nvGraphicFramePr>
        <p:xfrm>
          <a:off x="1022687" y="2606574"/>
          <a:ext cx="10202776" cy="2926080"/>
        </p:xfrm>
        <a:graphic>
          <a:graphicData uri="http://schemas.openxmlformats.org/drawingml/2006/table">
            <a:tbl>
              <a:tblPr rtl="1" firstRow="1" firstCol="1" bandRow="1">
                <a:tableStyleId>{C4B1156A-380E-4F78-BDF5-A606A8083BF9}</a:tableStyleId>
              </a:tblPr>
              <a:tblGrid>
                <a:gridCol w="1814870"/>
                <a:gridCol w="3301145"/>
                <a:gridCol w="332656"/>
                <a:gridCol w="483498"/>
                <a:gridCol w="483498"/>
                <a:gridCol w="483498"/>
                <a:gridCol w="722665"/>
                <a:gridCol w="722665"/>
                <a:gridCol w="619427"/>
                <a:gridCol w="619427"/>
                <a:gridCol w="619427"/>
              </a:tblGrid>
              <a:tr h="288925">
                <a:tc rowSpan="2">
                  <a:txBody>
                    <a:bodyPr/>
                    <a:lstStyle/>
                    <a:p>
                      <a:pPr algn="ctr" rtl="1">
                        <a:spcAft>
                          <a:spcPts val="0"/>
                        </a:spcAft>
                      </a:pPr>
                      <a:r>
                        <a:rPr lang="ar-SA" sz="1600" dirty="0">
                          <a:effectLst/>
                        </a:rPr>
                        <a:t>وحدات التعليم</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rowSpan="2">
                  <a:txBody>
                    <a:bodyPr/>
                    <a:lstStyle/>
                    <a:p>
                      <a:pPr algn="ctr" rtl="1">
                        <a:spcAft>
                          <a:spcPts val="0"/>
                        </a:spcAft>
                      </a:pPr>
                      <a:r>
                        <a:rPr lang="ar-SA" sz="1600" dirty="0">
                          <a:effectLst/>
                        </a:rPr>
                        <a:t>عنوان المواد</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rowSpan="2">
                  <a:txBody>
                    <a:bodyPr/>
                    <a:lstStyle/>
                    <a:p>
                      <a:pPr algn="ctr" rtl="1">
                        <a:spcAft>
                          <a:spcPts val="0"/>
                        </a:spcAft>
                      </a:pPr>
                      <a:r>
                        <a:rPr lang="ar-SA" sz="1600" dirty="0">
                          <a:effectLst/>
                        </a:rPr>
                        <a:t>الأرصدة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vert="vert270" anchor="ctr"/>
                </a:tc>
                <a:tc rowSpan="2">
                  <a:txBody>
                    <a:bodyPr/>
                    <a:lstStyle/>
                    <a:p>
                      <a:pPr algn="ctr" rtl="1">
                        <a:spcAft>
                          <a:spcPts val="0"/>
                        </a:spcAft>
                      </a:pPr>
                      <a:r>
                        <a:rPr lang="ar-SA" sz="1600" dirty="0">
                          <a:effectLst/>
                        </a:rPr>
                        <a:t>المعامل</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vert="vert270" anchor="ctr"/>
                </a:tc>
                <a:tc gridSpan="3">
                  <a:txBody>
                    <a:bodyPr/>
                    <a:lstStyle/>
                    <a:p>
                      <a:pPr algn="ctr" rtl="1">
                        <a:spcAft>
                          <a:spcPts val="0"/>
                        </a:spcAft>
                      </a:pPr>
                      <a:r>
                        <a:rPr lang="ar-SA" sz="1600" dirty="0">
                          <a:effectLst/>
                        </a:rPr>
                        <a:t>الحجم الساعي الأسبوعي</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hMerge="1">
                  <a:txBody>
                    <a:bodyPr/>
                    <a:lstStyle/>
                    <a:p>
                      <a:endParaRPr lang="fr-FR"/>
                    </a:p>
                  </a:txBody>
                  <a:tcPr/>
                </a:tc>
                <a:tc hMerge="1">
                  <a:txBody>
                    <a:bodyPr/>
                    <a:lstStyle/>
                    <a:p>
                      <a:endParaRPr lang="fr-FR"/>
                    </a:p>
                  </a:txBody>
                  <a:tcPr/>
                </a:tc>
                <a:tc rowSpan="2">
                  <a:txBody>
                    <a:bodyPr/>
                    <a:lstStyle/>
                    <a:p>
                      <a:pPr algn="ctr" rtl="1">
                        <a:spcAft>
                          <a:spcPts val="0"/>
                        </a:spcAft>
                      </a:pPr>
                      <a:r>
                        <a:rPr lang="ar-SA" sz="1600">
                          <a:effectLst/>
                        </a:rPr>
                        <a:t>الحجم الساعي للسداسي </a:t>
                      </a:r>
                      <a:br>
                        <a:rPr lang="ar-SA" sz="1600">
                          <a:effectLst/>
                        </a:rPr>
                      </a:br>
                      <a:r>
                        <a:rPr lang="ar-SA" sz="1600">
                          <a:effectLst/>
                        </a:rPr>
                        <a:t>(15 أسبوعا)</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rowSpan="2">
                  <a:txBody>
                    <a:bodyPr/>
                    <a:lstStyle/>
                    <a:p>
                      <a:pPr algn="ctr" rtl="1">
                        <a:spcAft>
                          <a:spcPts val="0"/>
                        </a:spcAft>
                      </a:pPr>
                      <a:r>
                        <a:rPr lang="ar-SA" sz="1600">
                          <a:effectLst/>
                        </a:rPr>
                        <a:t>أخرى*</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gridSpan="2">
                  <a:txBody>
                    <a:bodyPr/>
                    <a:lstStyle/>
                    <a:p>
                      <a:pPr algn="ctr" rtl="1">
                        <a:spcAft>
                          <a:spcPts val="0"/>
                        </a:spcAft>
                      </a:pPr>
                      <a:r>
                        <a:rPr lang="ar-SA" sz="1600">
                          <a:effectLst/>
                        </a:rPr>
                        <a:t>نوع التقييم</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hMerge="1">
                  <a:txBody>
                    <a:bodyPr/>
                    <a:lstStyle/>
                    <a:p>
                      <a:endParaRPr lang="fr-FR"/>
                    </a:p>
                  </a:txBody>
                  <a:tcPr/>
                </a:tc>
              </a:tr>
              <a:tr h="2495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1">
                        <a:spcAft>
                          <a:spcPts val="0"/>
                        </a:spcAft>
                      </a:pPr>
                      <a:r>
                        <a:rPr lang="ar-SA" sz="1600">
                          <a:effectLst/>
                        </a:rPr>
                        <a:t>دروس</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600">
                          <a:effectLst/>
                        </a:rPr>
                        <a:t>أعمال موجهة</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600" dirty="0">
                          <a:effectLst/>
                        </a:rPr>
                        <a:t>أعمال تطبيقية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vMerge="1">
                  <a:txBody>
                    <a:bodyPr/>
                    <a:lstStyle/>
                    <a:p>
                      <a:endParaRPr lang="fr-FR"/>
                    </a:p>
                  </a:txBody>
                  <a:tcPr/>
                </a:tc>
                <a:tc vMerge="1">
                  <a:txBody>
                    <a:bodyPr/>
                    <a:lstStyle/>
                    <a:p>
                      <a:endParaRPr lang="fr-FR"/>
                    </a:p>
                  </a:txBody>
                  <a:tcPr/>
                </a:tc>
                <a:tc>
                  <a:txBody>
                    <a:bodyPr/>
                    <a:lstStyle/>
                    <a:p>
                      <a:pPr algn="ctr" rtl="1">
                        <a:spcAft>
                          <a:spcPts val="0"/>
                        </a:spcAft>
                      </a:pPr>
                      <a:r>
                        <a:rPr lang="ar-SA" sz="1600" dirty="0">
                          <a:effectLst/>
                        </a:rPr>
                        <a:t>مراقبة مستمرة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600" dirty="0">
                          <a:effectLst/>
                        </a:rPr>
                        <a:t>امتحان</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rowSpan="4">
                  <a:txBody>
                    <a:bodyPr/>
                    <a:lstStyle/>
                    <a:p>
                      <a:pPr algn="ctr" rtl="1">
                        <a:spcAft>
                          <a:spcPts val="0"/>
                        </a:spcAft>
                      </a:pPr>
                      <a:r>
                        <a:rPr lang="ar-SA" sz="1600">
                          <a:effectLst/>
                        </a:rPr>
                        <a:t>وحدة تعليم أساسية</a:t>
                      </a:r>
                      <a:br>
                        <a:rPr lang="ar-SA" sz="1600">
                          <a:effectLst/>
                        </a:rPr>
                      </a:br>
                      <a:r>
                        <a:rPr lang="ar-SA" sz="1600">
                          <a:effectLst/>
                        </a:rPr>
                        <a:t>الرمز: وت أس 1.2</a:t>
                      </a:r>
                      <a:br>
                        <a:rPr lang="ar-SA" sz="1600">
                          <a:effectLst/>
                        </a:rPr>
                      </a:br>
                      <a:r>
                        <a:rPr lang="ar-SA" sz="1600">
                          <a:effectLst/>
                        </a:rPr>
                        <a:t>الأرصدة: 20</a:t>
                      </a:r>
                      <a:br>
                        <a:rPr lang="ar-SA" sz="1600">
                          <a:effectLst/>
                        </a:rPr>
                      </a:br>
                      <a:r>
                        <a:rPr lang="ar-SA" sz="1600">
                          <a:effectLst/>
                        </a:rPr>
                        <a:t>المعامل: 8</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r" rtl="1">
                        <a:spcAft>
                          <a:spcPts val="0"/>
                        </a:spcAft>
                      </a:pPr>
                      <a:r>
                        <a:rPr lang="ar-DZ" sz="1600" dirty="0" err="1">
                          <a:effectLst/>
                        </a:rPr>
                        <a:t>ميادينالأنثروبولوجيــا</a:t>
                      </a:r>
                      <a:r>
                        <a:rPr lang="fr-FR" sz="1600" dirty="0">
                          <a:effectLst/>
                        </a:rPr>
                        <a:t>1</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DZ" sz="1400" dirty="0">
                          <a:effectLst/>
                        </a:rPr>
                        <a:t>5</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2</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1سا 30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1سا 30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400">
                          <a:effectLst/>
                        </a:rPr>
                        <a:t>-</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45سا 00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45 سا 00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40%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60%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vMerge="1">
                  <a:txBody>
                    <a:bodyPr/>
                    <a:lstStyle/>
                    <a:p>
                      <a:endParaRPr lang="fr-FR"/>
                    </a:p>
                  </a:txBody>
                  <a:tcPr/>
                </a:tc>
                <a:tc>
                  <a:txBody>
                    <a:bodyPr/>
                    <a:lstStyle/>
                    <a:p>
                      <a:pPr algn="r" rtl="1">
                        <a:spcAft>
                          <a:spcPts val="0"/>
                        </a:spcAft>
                      </a:pPr>
                      <a:r>
                        <a:rPr lang="ar-SA" sz="1600" dirty="0">
                          <a:effectLst/>
                        </a:rPr>
                        <a:t>النظريات </a:t>
                      </a:r>
                      <a:r>
                        <a:rPr lang="ar-SA" sz="1600" dirty="0" err="1">
                          <a:effectLst/>
                        </a:rPr>
                        <a:t>الأنثروبولوجية</a:t>
                      </a:r>
                      <a:r>
                        <a:rPr lang="ar-SA" sz="1600" dirty="0">
                          <a:effectLst/>
                        </a:rPr>
                        <a:t> الكلاسيكية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5</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2</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1سا 30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1سا 30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400" dirty="0">
                          <a:effectLst/>
                        </a:rPr>
                        <a:t>-</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45سا 00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45 سا 00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40%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60%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vMerge="1">
                  <a:txBody>
                    <a:bodyPr/>
                    <a:lstStyle/>
                    <a:p>
                      <a:endParaRPr lang="fr-FR"/>
                    </a:p>
                  </a:txBody>
                  <a:tcPr/>
                </a:tc>
                <a:tc>
                  <a:txBody>
                    <a:bodyPr/>
                    <a:lstStyle/>
                    <a:p>
                      <a:pPr algn="r" rtl="1">
                        <a:spcAft>
                          <a:spcPts val="0"/>
                        </a:spcAft>
                      </a:pPr>
                      <a:r>
                        <a:rPr lang="ar-SA" sz="1600" dirty="0">
                          <a:effectLst/>
                        </a:rPr>
                        <a:t>أنثروبولوجيا الفضاء الاجتماعـي</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5</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2</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1سا 30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1سا 30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400">
                          <a:effectLst/>
                        </a:rPr>
                        <a:t>-</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45سا 00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45 </a:t>
                      </a:r>
                      <a:r>
                        <a:rPr lang="ar-DZ" sz="1400" dirty="0" err="1">
                          <a:effectLst/>
                        </a:rPr>
                        <a:t>سا</a:t>
                      </a:r>
                      <a:r>
                        <a:rPr lang="ar-DZ" sz="1400" dirty="0">
                          <a:effectLst/>
                        </a:rPr>
                        <a:t> 00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40%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60%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vMerge="1">
                  <a:txBody>
                    <a:bodyPr/>
                    <a:lstStyle/>
                    <a:p>
                      <a:endParaRPr lang="fr-FR"/>
                    </a:p>
                  </a:txBody>
                  <a:tcPr/>
                </a:tc>
                <a:tc>
                  <a:txBody>
                    <a:bodyPr/>
                    <a:lstStyle/>
                    <a:p>
                      <a:pPr algn="r" rtl="1">
                        <a:spcAft>
                          <a:spcPts val="0"/>
                        </a:spcAft>
                      </a:pPr>
                      <a:r>
                        <a:rPr lang="ar-SA" sz="1600" b="1" dirty="0">
                          <a:solidFill>
                            <a:srgbClr val="C00000"/>
                          </a:solidFill>
                          <a:effectLst/>
                        </a:rPr>
                        <a:t>الأنثروبولوجيا المغاربية 1</a:t>
                      </a:r>
                      <a:endParaRPr lang="fr-FR" sz="16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DZ" sz="1400" b="1" dirty="0">
                          <a:solidFill>
                            <a:srgbClr val="C00000"/>
                          </a:solidFill>
                          <a:effectLst/>
                        </a:rPr>
                        <a:t>5</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DZ" sz="1400" b="1" dirty="0">
                          <a:solidFill>
                            <a:srgbClr val="C00000"/>
                          </a:solidFill>
                          <a:effectLst/>
                        </a:rPr>
                        <a:t>2</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1سا 30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1سا 30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SA" sz="1400" b="1" dirty="0">
                          <a:solidFill>
                            <a:srgbClr val="C00000"/>
                          </a:solidFill>
                          <a:effectLst/>
                        </a:rPr>
                        <a:t>-</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45سا 00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45 </a:t>
                      </a:r>
                      <a:r>
                        <a:rPr lang="ar-DZ" sz="1400" b="1" dirty="0" err="1">
                          <a:solidFill>
                            <a:srgbClr val="C00000"/>
                          </a:solidFill>
                          <a:effectLst/>
                        </a:rPr>
                        <a:t>سا</a:t>
                      </a:r>
                      <a:r>
                        <a:rPr lang="ar-DZ" sz="1400" b="1" dirty="0">
                          <a:solidFill>
                            <a:srgbClr val="C00000"/>
                          </a:solidFill>
                          <a:effectLst/>
                        </a:rPr>
                        <a:t> 00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b="1" dirty="0">
                          <a:solidFill>
                            <a:srgbClr val="C00000"/>
                          </a:solidFill>
                          <a:effectLst/>
                        </a:rPr>
                        <a:t>40%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b="1" dirty="0">
                          <a:solidFill>
                            <a:srgbClr val="C00000"/>
                          </a:solidFill>
                          <a:effectLst/>
                        </a:rPr>
                        <a:t>60%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13925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3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fr-FR" dirty="0">
                <a:solidFill>
                  <a:srgbClr val="FFFF00"/>
                </a:solidFill>
              </a:rPr>
              <a:t>Introduction au cours</a:t>
            </a:r>
          </a:p>
        </p:txBody>
      </p:sp>
      <p:sp>
        <p:nvSpPr>
          <p:cNvPr id="3" name="Espace réservé du contenu 2"/>
          <p:cNvSpPr>
            <a:spLocks noGrp="1"/>
          </p:cNvSpPr>
          <p:nvPr>
            <p:ph idx="1"/>
          </p:nvPr>
        </p:nvSpPr>
        <p:spPr/>
        <p:txBody>
          <a:bodyPr>
            <a:normAutofit fontScale="85000" lnSpcReduction="20000"/>
          </a:bodyPr>
          <a:lstStyle/>
          <a:p>
            <a:r>
              <a:rPr lang="fr-FR" dirty="0"/>
              <a:t>Après avoir défini les notions de Maghreb et de Méditerranée du point de vue ethnologique, nous aborderons les questions de morphologies sociales (lignages, généalogies, </a:t>
            </a:r>
            <a:r>
              <a:rPr lang="fr-FR" dirty="0" err="1"/>
              <a:t>Djemaäs</a:t>
            </a:r>
            <a:r>
              <a:rPr lang="fr-FR" dirty="0"/>
              <a:t>, communautés villageoises, tribus et confédérations). Le fait berbère sera examiné avec ses nuances et en miroir avec la question des éminences religieuses, </a:t>
            </a:r>
            <a:r>
              <a:rPr lang="fr-FR" dirty="0" err="1"/>
              <a:t>chorfas</a:t>
            </a:r>
            <a:r>
              <a:rPr lang="fr-FR" dirty="0"/>
              <a:t> et marabouts. L'islam maghrébin sera étudié dans sa spécificité </a:t>
            </a:r>
            <a:r>
              <a:rPr lang="fr-FR" dirty="0" err="1"/>
              <a:t>doxologique</a:t>
            </a:r>
            <a:r>
              <a:rPr lang="fr-FR" dirty="0"/>
              <a:t> et ses pratiques hétérodoxes, des croyances et conduites populaires jusqu'aux manifestations politiques. Les logiques et les modes d'organisation de l'espace seront examinés au niveau aussi bien des espaces urbains que des espaces oasiens ou nomades. Un intérêt particulier sera réservé à l'organisation de la cité à travers l'étude de la mosquée et de son évolution. D'autres questions seront également abordées telles que le corps dans ses multiples dimensions, les différents rites de passage (de la naissance à la mort), la question de la violence, le sacrifice sanglant, le code de l'honneur etc. Nous terminerons par un tour d'horizon sur les questions liées à l'immigration (religion et appartenance). Un ou deux films ethnographiques seront projetés.</a:t>
            </a:r>
          </a:p>
        </p:txBody>
      </p:sp>
    </p:spTree>
    <p:extLst>
      <p:ext uri="{BB962C8B-B14F-4D97-AF65-F5344CB8AC3E}">
        <p14:creationId xmlns:p14="http://schemas.microsoft.com/office/powerpoint/2010/main" val="35152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4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fr-FR" dirty="0">
                <a:solidFill>
                  <a:srgbClr val="FFFF00"/>
                </a:solidFill>
              </a:rPr>
              <a:t>Course introduction</a:t>
            </a:r>
          </a:p>
        </p:txBody>
      </p:sp>
      <p:sp>
        <p:nvSpPr>
          <p:cNvPr id="3" name="Espace réservé du contenu 2"/>
          <p:cNvSpPr>
            <a:spLocks noGrp="1"/>
          </p:cNvSpPr>
          <p:nvPr>
            <p:ph idx="1"/>
          </p:nvPr>
        </p:nvSpPr>
        <p:spPr/>
        <p:txBody>
          <a:bodyPr>
            <a:normAutofit fontScale="85000" lnSpcReduction="20000"/>
          </a:bodyPr>
          <a:lstStyle/>
          <a:p>
            <a:r>
              <a:rPr lang="en-US" dirty="0"/>
              <a:t>After defining the notions of Maghreb and Mediterranean from an ethnological point of view, we will address the questions of social morphologies (lineages, genealogies, </a:t>
            </a:r>
            <a:r>
              <a:rPr lang="en-US" dirty="0" err="1"/>
              <a:t>Djemaäs</a:t>
            </a:r>
            <a:r>
              <a:rPr lang="en-US" dirty="0"/>
              <a:t>, village communities, tribes and confederations). The Berber fact will be examined with its nuances and in mirror with the question of religious eminences, </a:t>
            </a:r>
            <a:r>
              <a:rPr lang="en-US" dirty="0" err="1"/>
              <a:t>chorfas</a:t>
            </a:r>
            <a:r>
              <a:rPr lang="en-US" dirty="0"/>
              <a:t> and marabouts. Maghreb Islam will be studied in its doxological specificity and its heterodox practices, from popular beliefs and behaviors to political demonstrations. The logics and modes of organization of space will be examined at the level of both urban spaces and oasis or nomadic spaces. Particular interest will be reserved for the organization of the city through the study of the mosque and its evolution. Other questions will also be addressed such as the body in its multiple dimensions, the different rites of passage (from birth to death), the question of violence, bloody sacrifice, the code of honor etc. We will conclude with an overview of issues related to immigration (religion and belonging). One or two ethnographic films will be screened.</a:t>
            </a:r>
            <a:endParaRPr lang="fr-FR" dirty="0"/>
          </a:p>
        </p:txBody>
      </p:sp>
    </p:spTree>
    <p:extLst>
      <p:ext uri="{BB962C8B-B14F-4D97-AF65-F5344CB8AC3E}">
        <p14:creationId xmlns:p14="http://schemas.microsoft.com/office/powerpoint/2010/main" val="26552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3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محتوى المقياس</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r" rtl="1"/>
            <a:r>
              <a:rPr lang="fr-FR" sz="3200" dirty="0"/>
              <a:t>I.	</a:t>
            </a:r>
            <a:r>
              <a:rPr lang="ar-DZ" sz="3200" dirty="0"/>
              <a:t>المنطقة المغاربية (</a:t>
            </a:r>
            <a:r>
              <a:rPr lang="fr-FR" sz="3200" dirty="0"/>
              <a:t>LE Maghreb) </a:t>
            </a:r>
            <a:r>
              <a:rPr lang="ar-DZ" sz="3200" dirty="0"/>
              <a:t>مشكله التسمية الجزافية.</a:t>
            </a:r>
          </a:p>
          <a:p>
            <a:pPr algn="r" rtl="1"/>
            <a:r>
              <a:rPr lang="fr-FR" sz="3200" dirty="0"/>
              <a:t>II.	</a:t>
            </a:r>
            <a:r>
              <a:rPr lang="ar-DZ" sz="3200" dirty="0"/>
              <a:t>عرض تاريخي لحالة الأنثروبولوجيا في المغرب العربي.</a:t>
            </a:r>
          </a:p>
          <a:p>
            <a:pPr algn="r" rtl="1"/>
            <a:r>
              <a:rPr lang="fr-FR" sz="3200" dirty="0"/>
              <a:t>III.	</a:t>
            </a:r>
            <a:r>
              <a:rPr lang="ar-DZ" sz="3200" dirty="0"/>
              <a:t>هل توجد أنثروبولوجيا جزائرية أو مغاربية؟</a:t>
            </a:r>
          </a:p>
          <a:p>
            <a:pPr algn="r" rtl="1"/>
            <a:r>
              <a:rPr lang="fr-FR" sz="3200" dirty="0"/>
              <a:t>IV.	</a:t>
            </a:r>
            <a:r>
              <a:rPr lang="ar-DZ" sz="3200" dirty="0"/>
              <a:t>الإرث المغاربي في مجال الأنثروبولوجيا. </a:t>
            </a:r>
          </a:p>
          <a:p>
            <a:pPr algn="r" rtl="1"/>
            <a:r>
              <a:rPr lang="fr-FR" sz="3200" dirty="0"/>
              <a:t>V.	</a:t>
            </a:r>
            <a:r>
              <a:rPr lang="ar-DZ" sz="3200" dirty="0"/>
              <a:t>إعادة تأسيس الأنثروبولوجيا.</a:t>
            </a:r>
          </a:p>
          <a:p>
            <a:pPr algn="r" rtl="1"/>
            <a:endParaRPr lang="fr-FR" sz="3200" dirty="0"/>
          </a:p>
        </p:txBody>
      </p:sp>
    </p:spTree>
    <p:extLst>
      <p:ext uri="{BB962C8B-B14F-4D97-AF65-F5344CB8AC3E}">
        <p14:creationId xmlns:p14="http://schemas.microsoft.com/office/powerpoint/2010/main" val="351000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4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6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91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11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260086" y="926377"/>
            <a:ext cx="9670895" cy="1404229"/>
            <a:chOff x="1260086" y="926377"/>
            <a:chExt cx="9670895" cy="1404229"/>
          </a:xfrm>
        </p:grpSpPr>
        <p:sp>
          <p:nvSpPr>
            <p:cNvPr id="6" name="Rectangle à coins arrondis 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 name="Rectangle à coins arrondis 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a:xfrm>
            <a:off x="7515921" y="2556932"/>
            <a:ext cx="3380675" cy="3318936"/>
          </a:xfrm>
        </p:spPr>
        <p:txBody>
          <a:bodyPr>
            <a:normAutofit/>
          </a:bodyPr>
          <a:lstStyle/>
          <a:p>
            <a:pPr marL="571500" lvl="0" indent="-571500" algn="just" rtl="1">
              <a:spcAft>
                <a:spcPts val="0"/>
              </a:spcAft>
              <a:buFont typeface="+mj-lt"/>
              <a:buAutoNum type="romanUcPeriod" startAt="6"/>
            </a:pPr>
            <a:r>
              <a:rPr lang="ar-DZ" sz="3200" dirty="0">
                <a:latin typeface="Calibri" panose="020F0502020204030204" pitchFamily="34" charset="0"/>
                <a:ea typeface="Calibri" panose="020F0502020204030204" pitchFamily="34" charset="0"/>
                <a:cs typeface="Arial" panose="020B0604020202020204" pitchFamily="34" charset="0"/>
              </a:rPr>
              <a:t>مفاهيم أساسية: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a:latin typeface="Calibri" panose="020F0502020204030204" pitchFamily="34" charset="0"/>
                <a:ea typeface="Calibri" panose="020F0502020204030204" pitchFamily="34" charset="0"/>
                <a:cs typeface="Arial" panose="020B0604020202020204" pitchFamily="34" charset="0"/>
              </a:rPr>
              <a:t>الأقلية.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الاندماج.</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a:latin typeface="Calibri" panose="020F0502020204030204" pitchFamily="34" charset="0"/>
                <a:ea typeface="Calibri" panose="020F0502020204030204" pitchFamily="34" charset="0"/>
                <a:cs typeface="Arial" panose="020B0604020202020204" pitchFamily="34" charset="0"/>
              </a:rPr>
              <a:t>الزمن الأسطوري.</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a:latin typeface="Calibri" panose="020F0502020204030204" pitchFamily="34" charset="0"/>
                <a:ea typeface="Calibri" panose="020F0502020204030204" pitchFamily="34" charset="0"/>
                <a:cs typeface="Arial" panose="020B0604020202020204" pitchFamily="34" charset="0"/>
              </a:rPr>
              <a:t>الزمن التاريخي</a:t>
            </a:r>
            <a:r>
              <a:rPr lang="ar-DZ" sz="3200" dirty="0" smtClean="0">
                <a:latin typeface="Calibri" panose="020F0502020204030204" pitchFamily="34"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contenu 2"/>
          <p:cNvSpPr txBox="1">
            <a:spLocks/>
          </p:cNvSpPr>
          <p:nvPr/>
        </p:nvSpPr>
        <p:spPr>
          <a:xfrm>
            <a:off x="3111189" y="3144640"/>
            <a:ext cx="3380675" cy="290964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lgn="just" rtl="1">
              <a:spcAft>
                <a:spcPts val="0"/>
              </a:spcAft>
              <a:buFont typeface="+mj-lt"/>
              <a:buAutoNum type="arabicPeriod" startAt="5"/>
            </a:pPr>
            <a:r>
              <a:rPr lang="ar-DZ" sz="3200" dirty="0" smtClean="0">
                <a:latin typeface="Calibri" panose="020F0502020204030204" pitchFamily="34" charset="0"/>
                <a:ea typeface="Calibri" panose="020F0502020204030204" pitchFamily="34" charset="0"/>
                <a:cs typeface="Arial" panose="020B0604020202020204" pitchFamily="34" charset="0"/>
              </a:rPr>
              <a:t>الفضاء الديني.</a:t>
            </a:r>
            <a:endParaRPr lang="fr-FR"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just" rtl="1">
              <a:spcAft>
                <a:spcPts val="0"/>
              </a:spcAft>
              <a:buFont typeface="+mj-lt"/>
              <a:buAutoNum type="arabicPeriod" startAt="5"/>
            </a:pPr>
            <a:r>
              <a:rPr lang="ar-DZ" sz="3200" dirty="0" smtClean="0">
                <a:latin typeface="Calibri" panose="020F0502020204030204" pitchFamily="34" charset="0"/>
                <a:ea typeface="Calibri" panose="020F0502020204030204" pitchFamily="34" charset="0"/>
                <a:cs typeface="Arial" panose="020B0604020202020204" pitchFamily="34" charset="0"/>
              </a:rPr>
              <a:t>الفضاء الدنيوي.</a:t>
            </a:r>
            <a:endParaRPr lang="fr-FR"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just" rtl="1">
              <a:spcAft>
                <a:spcPts val="0"/>
              </a:spcAft>
              <a:buFont typeface="+mj-lt"/>
              <a:buAutoNum type="arabicPeriod" startAt="5"/>
            </a:pPr>
            <a:r>
              <a:rPr lang="ar-DZ" sz="3200" dirty="0" smtClean="0">
                <a:latin typeface="Calibri" panose="020F0502020204030204" pitchFamily="34" charset="0"/>
                <a:ea typeface="Calibri" panose="020F0502020204030204" pitchFamily="34" charset="0"/>
                <a:cs typeface="Arial" panose="020B0604020202020204" pitchFamily="34" charset="0"/>
              </a:rPr>
              <a:t>الرأسمال الرمزي.</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just" rtl="1">
              <a:spcAft>
                <a:spcPts val="0"/>
              </a:spcAft>
              <a:buFont typeface="+mj-lt"/>
              <a:buAutoNum type="arabicPeriod" startAt="5"/>
            </a:pPr>
            <a:r>
              <a:rPr lang="ar-DZ" sz="3200" kern="1400" dirty="0" smtClean="0">
                <a:solidFill>
                  <a:srgbClr val="000000"/>
                </a:solidFill>
                <a:ea typeface="Times New Roman" panose="02020603050405020304" pitchFamily="18" charset="0"/>
              </a:rPr>
              <a:t>العرش والفرقة.</a:t>
            </a:r>
            <a:endParaRPr lang="fr-FR" sz="3200" dirty="0"/>
          </a:p>
        </p:txBody>
      </p:sp>
    </p:spTree>
    <p:extLst>
      <p:ext uri="{BB962C8B-B14F-4D97-AF65-F5344CB8AC3E}">
        <p14:creationId xmlns:p14="http://schemas.microsoft.com/office/powerpoint/2010/main" val="100277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1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3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50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62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
                                        </p:tgtEl>
                                        <p:attrNameLst>
                                          <p:attrName>ppt_y</p:attrName>
                                        </p:attrNameLst>
                                      </p:cBhvr>
                                      <p:tavLst>
                                        <p:tav tm="0">
                                          <p:val>
                                            <p:strVal val="#ppt_y"/>
                                          </p:val>
                                        </p:tav>
                                        <p:tav tm="100000">
                                          <p:val>
                                            <p:strVal val="#ppt_y"/>
                                          </p:val>
                                        </p:tav>
                                      </p:tavLst>
                                    </p:anim>
                                    <p:anim calcmode="lin" valueType="num">
                                      <p:cBhvr>
                                        <p:cTn id="5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a:bodyPr>
          <a:lstStyle/>
          <a:p>
            <a:pPr marL="514350" lvl="0" indent="-514350" algn="just" rtl="1">
              <a:spcAft>
                <a:spcPts val="0"/>
              </a:spcAft>
              <a:buFont typeface="+mj-lt"/>
              <a:buAutoNum type="romanUcPeriod" startAt="7"/>
            </a:pPr>
            <a:r>
              <a:rPr lang="ar-DZ" sz="3200" dirty="0">
                <a:latin typeface="Calibri" panose="020F0502020204030204" pitchFamily="34" charset="0"/>
                <a:ea typeface="Calibri" panose="020F0502020204030204" pitchFamily="34" charset="0"/>
                <a:cs typeface="Arial" panose="020B0604020202020204" pitchFamily="34" charset="0"/>
              </a:rPr>
              <a:t>التحليل </a:t>
            </a:r>
            <a:r>
              <a:rPr lang="ar-DZ" sz="3200" dirty="0" smtClean="0">
                <a:latin typeface="Calibri" panose="020F0502020204030204" pitchFamily="34" charset="0"/>
                <a:ea typeface="Calibri" panose="020F0502020204030204" pitchFamily="34" charset="0"/>
                <a:cs typeface="Arial" panose="020B0604020202020204" pitchFamily="34" charset="0"/>
              </a:rPr>
              <a:t>الانقسامي </a:t>
            </a:r>
            <a:r>
              <a:rPr lang="ar-DZ" sz="3200" dirty="0">
                <a:latin typeface="Calibri" panose="020F0502020204030204" pitchFamily="34" charset="0"/>
                <a:ea typeface="Calibri" panose="020F0502020204030204" pitchFamily="34" charset="0"/>
                <a:cs typeface="Arial" panose="020B0604020202020204" pitchFamily="34" charset="0"/>
              </a:rPr>
              <a:t>لمجتمعات المغرب العربي.</a:t>
            </a:r>
            <a:endParaRPr lang="fr-FR" dirty="0">
              <a:latin typeface="Calibri" panose="020F0502020204030204" pitchFamily="34" charset="0"/>
              <a:ea typeface="Calibri" panose="020F0502020204030204" pitchFamily="34" charset="0"/>
              <a:cs typeface="Arial" panose="020B0604020202020204" pitchFamily="34" charset="0"/>
            </a:endParaRPr>
          </a:p>
          <a:p>
            <a:pPr marL="457200" lvl="0" indent="-4572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مفهوم الانقسام.</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457200" lvl="0" indent="-4572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النموذج الانقسامي </a:t>
            </a:r>
            <a:r>
              <a:rPr lang="ar-DZ" sz="3200" dirty="0">
                <a:latin typeface="Calibri" panose="020F0502020204030204" pitchFamily="34" charset="0"/>
                <a:ea typeface="Calibri" panose="020F0502020204030204" pitchFamily="34" charset="0"/>
                <a:cs typeface="Arial" panose="020B0604020202020204" pitchFamily="34" charset="0"/>
              </a:rPr>
              <a:t>والمجتمعات </a:t>
            </a:r>
            <a:r>
              <a:rPr lang="ar-DZ" sz="3200" dirty="0" smtClean="0">
                <a:latin typeface="Calibri" panose="020F0502020204030204" pitchFamily="34" charset="0"/>
                <a:ea typeface="Calibri" panose="020F0502020204030204" pitchFamily="34" charset="0"/>
                <a:cs typeface="Arial" panose="020B0604020202020204" pitchFamily="34" charset="0"/>
              </a:rPr>
              <a:t>العربية.</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457200" lvl="0" indent="-4572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النموذج الانقسامي </a:t>
            </a:r>
            <a:r>
              <a:rPr lang="ar-DZ" sz="3200" dirty="0">
                <a:latin typeface="Calibri" panose="020F0502020204030204" pitchFamily="34" charset="0"/>
                <a:ea typeface="Calibri" panose="020F0502020204030204" pitchFamily="34" charset="0"/>
                <a:cs typeface="Arial" panose="020B0604020202020204" pitchFamily="34" charset="0"/>
              </a:rPr>
              <a:t>والمجتمعات المغاربية.</a:t>
            </a:r>
            <a:endParaRPr lang="fr-FR" dirty="0">
              <a:latin typeface="Calibri" panose="020F0502020204030204" pitchFamily="34" charset="0"/>
              <a:ea typeface="Calibri" panose="020F0502020204030204" pitchFamily="34" charset="0"/>
              <a:cs typeface="Arial" panose="020B0604020202020204" pitchFamily="34" charset="0"/>
            </a:endParaRPr>
          </a:p>
          <a:p>
            <a:pPr marL="514350" indent="-514350">
              <a:buFont typeface="+mj-lt"/>
              <a:buAutoNum type="romanUcPeriod" startAt="7"/>
            </a:pPr>
            <a:endParaRPr lang="fr-FR" sz="3200" dirty="0"/>
          </a:p>
        </p:txBody>
      </p:sp>
    </p:spTree>
    <p:extLst>
      <p:ext uri="{BB962C8B-B14F-4D97-AF65-F5344CB8AC3E}">
        <p14:creationId xmlns:p14="http://schemas.microsoft.com/office/powerpoint/2010/main" val="33940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3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4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66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fontScale="77500" lnSpcReduction="20000"/>
          </a:bodyPr>
          <a:lstStyle/>
          <a:p>
            <a:pPr marL="457200" lvl="0" indent="-457200" algn="just" rtl="1">
              <a:spcAft>
                <a:spcPts val="0"/>
              </a:spcAft>
              <a:buFont typeface="+mj-lt"/>
              <a:buAutoNum type="arabicPeriod" startAt="4"/>
            </a:pPr>
            <a:r>
              <a:rPr lang="ar-DZ" dirty="0">
                <a:latin typeface="Calibri" panose="020F0502020204030204" pitchFamily="34" charset="0"/>
                <a:ea typeface="Calibri" panose="020F0502020204030204" pitchFamily="34" charset="0"/>
                <a:cs typeface="Arial" panose="020B0604020202020204" pitchFamily="34" charset="0"/>
              </a:rPr>
              <a:t>تقييم مردودية المنظومة </a:t>
            </a:r>
            <a:r>
              <a:rPr lang="ar-DZ" dirty="0" err="1">
                <a:latin typeface="Calibri" panose="020F0502020204030204" pitchFamily="34" charset="0"/>
                <a:ea typeface="Calibri" panose="020F0502020204030204" pitchFamily="34" charset="0"/>
                <a:cs typeface="Arial" panose="020B0604020202020204" pitchFamily="34" charset="0"/>
              </a:rPr>
              <a:t>الإنقسامية</a:t>
            </a:r>
            <a:r>
              <a:rPr lang="ar-DZ" dirty="0">
                <a:latin typeface="Calibri" panose="020F0502020204030204" pitchFamily="34" charset="0"/>
                <a:ea typeface="Calibri" panose="020F0502020204030204" pitchFamily="34" charset="0"/>
                <a:cs typeface="Arial" panose="020B0604020202020204" pitchFamily="34" charset="0"/>
              </a:rPr>
              <a:t> بالنسبة لتحليل المجتمعات المغاربية.</a:t>
            </a:r>
            <a:endParaRPr lang="fr-FR" sz="1800" dirty="0">
              <a:latin typeface="Calibri" panose="020F0502020204030204" pitchFamily="34" charset="0"/>
              <a:ea typeface="Calibri" panose="020F0502020204030204" pitchFamily="34" charset="0"/>
              <a:cs typeface="Arial" panose="020B0604020202020204" pitchFamily="34" charset="0"/>
            </a:endParaRPr>
          </a:p>
          <a:p>
            <a:pPr lvl="0" algn="just" rtl="1">
              <a:spcAft>
                <a:spcPts val="0"/>
              </a:spcAft>
              <a:buFont typeface="Courier New" panose="02070309020205020404" pitchFamily="49" charset="0"/>
              <a:buChar char="o"/>
            </a:pPr>
            <a:r>
              <a:rPr lang="ar-DZ" dirty="0">
                <a:latin typeface="Calibri" panose="020F0502020204030204" pitchFamily="34" charset="0"/>
                <a:ea typeface="Calibri" panose="020F0502020204030204" pitchFamily="34" charset="0"/>
                <a:cs typeface="Arial" panose="020B0604020202020204" pitchFamily="34" charset="0"/>
              </a:rPr>
              <a:t>النموذج </a:t>
            </a:r>
            <a:r>
              <a:rPr lang="ar-DZ" dirty="0" smtClean="0">
                <a:latin typeface="Calibri" panose="020F0502020204030204" pitchFamily="34" charset="0"/>
                <a:ea typeface="Calibri" panose="020F0502020204030204" pitchFamily="34" charset="0"/>
                <a:cs typeface="Arial" panose="020B0604020202020204" pitchFamily="34" charset="0"/>
              </a:rPr>
              <a:t>العام.</a:t>
            </a: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إسقاط النموذج (نظرة ليليا بن سالم).</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نموذج وظيفي يؤكد على التوازن.</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عجز النموذج عن تصور الديناميكية </a:t>
            </a:r>
            <a:r>
              <a:rPr lang="ar-DZ" dirty="0" err="1">
                <a:latin typeface="Calibri" panose="020F0502020204030204" pitchFamily="34" charset="0"/>
                <a:ea typeface="Calibri" panose="020F0502020204030204" pitchFamily="34" charset="0"/>
                <a:cs typeface="Arial" panose="020B0604020202020204" pitchFamily="34" charset="0"/>
              </a:rPr>
              <a:t>الإجتماعية</a:t>
            </a:r>
            <a:r>
              <a:rPr lang="ar-DZ" dirty="0" smtClean="0">
                <a:latin typeface="Calibri" panose="020F0502020204030204" pitchFamily="34" charset="0"/>
                <a:ea typeface="Calibri" panose="020F0502020204030204" pitchFamily="34" charset="0"/>
                <a:cs typeface="Arial" panose="020B0604020202020204" pitchFamily="34" charset="0"/>
              </a:rPr>
              <a:t>.</a:t>
            </a:r>
          </a:p>
          <a:p>
            <a:pPr algn="just" rtl="1">
              <a:spcAft>
                <a:spcPts val="0"/>
              </a:spcAft>
              <a:buFont typeface="Courier New" panose="02070309020205020404" pitchFamily="49" charset="0"/>
              <a:buChar char="o"/>
            </a:pPr>
            <a:r>
              <a:rPr lang="ar-DZ" dirty="0">
                <a:latin typeface="Calibri" panose="020F0502020204030204" pitchFamily="34" charset="0"/>
                <a:ea typeface="Calibri" panose="020F0502020204030204" pitchFamily="34" charset="0"/>
                <a:cs typeface="Arial" panose="020B0604020202020204" pitchFamily="34" charset="0"/>
              </a:rPr>
              <a:t>دراسة العلاقات الداخلية للمجتمع القبلي</a:t>
            </a:r>
            <a:r>
              <a:rPr lang="ar-DZ" dirty="0" smtClean="0">
                <a:latin typeface="Calibri" panose="020F0502020204030204" pitchFamily="34"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0" lvl="0" indent="0" algn="just" rtl="1">
              <a:spcAft>
                <a:spcPts val="0"/>
              </a:spcAft>
              <a:buNone/>
            </a:pPr>
            <a:r>
              <a:rPr lang="ar-DZ" dirty="0" smtClean="0">
                <a:latin typeface="Calibri" panose="020F0502020204030204" pitchFamily="34" charset="0"/>
                <a:ea typeface="Calibri" panose="020F0502020204030204" pitchFamily="34" charset="0"/>
                <a:cs typeface="Arial" panose="020B0604020202020204" pitchFamily="34" charset="0"/>
              </a:rPr>
              <a:t>دراسة </a:t>
            </a:r>
            <a:r>
              <a:rPr lang="ar-DZ" dirty="0">
                <a:latin typeface="Calibri" panose="020F0502020204030204" pitchFamily="34" charset="0"/>
                <a:ea typeface="Calibri" panose="020F0502020204030204" pitchFamily="34" charset="0"/>
                <a:cs typeface="Arial" panose="020B0604020202020204" pitchFamily="34" charset="0"/>
              </a:rPr>
              <a:t>العلاقات الداخلية للمجتمع القبلي.</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ما هي المجموعة التي تلعب أهم دور بالنسبة للعلاقات </a:t>
            </a:r>
            <a:r>
              <a:rPr lang="ar-DZ" dirty="0" err="1">
                <a:latin typeface="Calibri" panose="020F0502020204030204" pitchFamily="34" charset="0"/>
                <a:ea typeface="Calibri" panose="020F0502020204030204" pitchFamily="34" charset="0"/>
                <a:cs typeface="Arial" panose="020B0604020202020204" pitchFamily="34" charset="0"/>
              </a:rPr>
              <a:t>الإجدتماعية</a:t>
            </a:r>
            <a:r>
              <a:rPr lang="ar-DZ" dirty="0">
                <a:latin typeface="Calibri" panose="020F0502020204030204" pitchFamily="34"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أشكال الملكية ونظام الزواج.</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مسألة السلطة داخل القبيلة.</a:t>
            </a:r>
            <a:endParaRPr lang="fr-FR" sz="1800" dirty="0">
              <a:latin typeface="Calibri" panose="020F0502020204030204" pitchFamily="34" charset="0"/>
              <a:ea typeface="Calibri" panose="020F0502020204030204" pitchFamily="34" charset="0"/>
              <a:cs typeface="Arial" panose="020B0604020202020204" pitchFamily="34" charset="0"/>
            </a:endParaRPr>
          </a:p>
          <a:p>
            <a:pPr lvl="0" algn="just" rtl="1">
              <a:spcAft>
                <a:spcPts val="0"/>
              </a:spcAft>
              <a:buFont typeface="Courier New" panose="02070309020205020404" pitchFamily="49" charset="0"/>
              <a:buChar char="o"/>
            </a:pPr>
            <a:r>
              <a:rPr lang="ar-DZ" dirty="0">
                <a:latin typeface="Calibri" panose="020F0502020204030204" pitchFamily="34" charset="0"/>
                <a:ea typeface="Calibri" panose="020F0502020204030204" pitchFamily="34" charset="0"/>
                <a:cs typeface="Arial" panose="020B0604020202020204" pitchFamily="34" charset="0"/>
              </a:rPr>
              <a:t>دراسة علاقة القبائل مع العالم الخارجي.</a:t>
            </a:r>
            <a:endParaRPr lang="fr-FR" sz="18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446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4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5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76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93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117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139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par>
                          <p:cTn id="68" fill="hold">
                            <p:stCondLst>
                              <p:cond delay="161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7" end="7"/>
                                            </p:txEl>
                                          </p:spTgt>
                                        </p:tgtEl>
                                      </p:cBhvr>
                                    </p:animEffect>
                                  </p:childTnLst>
                                </p:cTn>
                              </p:par>
                            </p:childTnLst>
                          </p:cTn>
                        </p:par>
                        <p:par>
                          <p:cTn id="76" fill="hold">
                            <p:stCondLst>
                              <p:cond delay="192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par>
                          <p:cTn id="84" fill="hold">
                            <p:stCondLst>
                              <p:cond delay="209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89"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
                                            <p:txEl>
                                              <p:pRg st="9" end="9"/>
                                            </p:txEl>
                                          </p:spTgt>
                                        </p:tgtEl>
                                      </p:cBhvr>
                                    </p:animEffect>
                                  </p:childTnLst>
                                </p:cTn>
                              </p:par>
                            </p:childTnLst>
                          </p:cTn>
                        </p:par>
                        <p:par>
                          <p:cTn id="92" fill="hold">
                            <p:stCondLst>
                              <p:cond delay="225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3">
                                            <p:txEl>
                                              <p:pRg st="10" end="10"/>
                                            </p:txEl>
                                          </p:spTgt>
                                        </p:tgtEl>
                                        <p:attrNameLst>
                                          <p:attrName>style.visibility</p:attrName>
                                        </p:attrNameLst>
                                      </p:cBhvr>
                                      <p:to>
                                        <p:strVal val="visible"/>
                                      </p:to>
                                    </p:set>
                                    <p:anim calcmode="lin" valueType="num">
                                      <p:cBhvr>
                                        <p:cTn id="95"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7"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534</TotalTime>
  <Words>1530</Words>
  <Application>Microsoft Office PowerPoint</Application>
  <PresentationFormat>Grand écran</PresentationFormat>
  <Paragraphs>151</Paragraphs>
  <Slides>17</Slides>
  <Notes>0</Notes>
  <HiddenSlides>0</HiddenSlides>
  <MMClips>2</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SimSun</vt:lpstr>
      <vt:lpstr>Alilato ExtLt</vt:lpstr>
      <vt:lpstr>Arial</vt:lpstr>
      <vt:lpstr>Bernard MT Condensed</vt:lpstr>
      <vt:lpstr>Calibri</vt:lpstr>
      <vt:lpstr>Courier New</vt:lpstr>
      <vt:lpstr>Garamond</vt:lpstr>
      <vt:lpstr>mohammad bold art 1</vt:lpstr>
      <vt:lpstr>Omnes Arabic Black</vt:lpstr>
      <vt:lpstr>Times New Roman</vt:lpstr>
      <vt:lpstr>Wingdings</vt:lpstr>
      <vt:lpstr>Organique</vt:lpstr>
      <vt:lpstr>الأنثروبولوجيا المغاربية</vt:lpstr>
      <vt:lpstr>التعريف بالمساق</vt:lpstr>
      <vt:lpstr>التعريف بالمساق</vt:lpstr>
      <vt:lpstr>Introduction au cours</vt:lpstr>
      <vt:lpstr>Course introduction</vt:lpstr>
      <vt:lpstr>محتوى المقياس</vt:lpstr>
      <vt:lpstr>محتوى المقياس</vt:lpstr>
      <vt:lpstr>محتوى المقياس</vt:lpstr>
      <vt:lpstr>محتوى المقياس</vt:lpstr>
      <vt:lpstr>محتوى المقياس</vt:lpstr>
      <vt:lpstr>محتوى المقياس</vt:lpstr>
      <vt:lpstr>طريقة التقييم</vt:lpstr>
      <vt:lpstr>المراجع: ( كتب ومطبوعات ، مواقع انترنت، إلخ)</vt:lpstr>
      <vt:lpstr>المراجع: ( كتب ومطبوعات ، مواقع انترنت، إلخ)</vt:lpstr>
      <vt:lpstr>المراجع: ( كتب ومطبوعات ، مواقع انترنت، إلخ)</vt:lpstr>
      <vt:lpstr>المراجع: ( كتب ومطبوعات ، مواقع انترنت، إلخ)</vt:lpstr>
      <vt:lpstr>النهاية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الأنثروبولوجيا المغاربية</dc:title>
  <dc:creator>Compte Microsoft</dc:creator>
  <cp:lastModifiedBy>Compte Microsoft</cp:lastModifiedBy>
  <cp:revision>32</cp:revision>
  <dcterms:created xsi:type="dcterms:W3CDTF">2024-10-11T21:05:24Z</dcterms:created>
  <dcterms:modified xsi:type="dcterms:W3CDTF">2024-10-12T06:00:10Z</dcterms:modified>
</cp:coreProperties>
</file>