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56" r:id="rId1"/>
  </p:sldMasterIdLst>
  <p:notesMasterIdLst>
    <p:notesMasterId r:id="rId27"/>
  </p:notesMasterIdLst>
  <p:handoutMasterIdLst>
    <p:handoutMasterId r:id="rId28"/>
  </p:handoutMasterIdLst>
  <p:sldIdLst>
    <p:sldId id="341" r:id="rId2"/>
    <p:sldId id="459" r:id="rId3"/>
    <p:sldId id="457" r:id="rId4"/>
    <p:sldId id="467" r:id="rId5"/>
    <p:sldId id="469" r:id="rId6"/>
    <p:sldId id="470" r:id="rId7"/>
    <p:sldId id="471" r:id="rId8"/>
    <p:sldId id="472" r:id="rId9"/>
    <p:sldId id="473" r:id="rId10"/>
    <p:sldId id="474" r:id="rId11"/>
    <p:sldId id="475" r:id="rId12"/>
    <p:sldId id="476" r:id="rId13"/>
    <p:sldId id="477" r:id="rId14"/>
    <p:sldId id="479" r:id="rId15"/>
    <p:sldId id="480" r:id="rId16"/>
    <p:sldId id="481" r:id="rId17"/>
    <p:sldId id="482" r:id="rId18"/>
    <p:sldId id="483" r:id="rId19"/>
    <p:sldId id="484" r:id="rId20"/>
    <p:sldId id="485" r:id="rId21"/>
    <p:sldId id="486" r:id="rId22"/>
    <p:sldId id="487" r:id="rId23"/>
    <p:sldId id="488" r:id="rId24"/>
    <p:sldId id="489" r:id="rId25"/>
    <p:sldId id="490" r:id="rId26"/>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32787"/>
    <p:restoredTop sz="95280" autoAdjust="0"/>
  </p:normalViewPr>
  <p:slideViewPr>
    <p:cSldViewPr>
      <p:cViewPr varScale="1">
        <p:scale>
          <a:sx n="83" d="100"/>
          <a:sy n="83" d="100"/>
        </p:scale>
        <p:origin x="821" y="7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523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fr-FR"/>
          </a:p>
        </p:txBody>
      </p:sp>
      <p:sp>
        <p:nvSpPr>
          <p:cNvPr id="95235"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fr-FR"/>
          </a:p>
        </p:txBody>
      </p:sp>
      <p:sp>
        <p:nvSpPr>
          <p:cNvPr id="95236"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fr-FR"/>
          </a:p>
        </p:txBody>
      </p:sp>
      <p:sp>
        <p:nvSpPr>
          <p:cNvPr id="95237"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D4882F67-F88F-458A-BCAF-FA4A8EA48B13}" type="slidenum">
              <a:rPr lang="fr-FR"/>
              <a:pPr>
                <a:defRPr/>
              </a:pPr>
              <a:t>‹N°›</a:t>
            </a:fld>
            <a:endParaRPr lang="fr-F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fr-FR"/>
          </a:p>
        </p:txBody>
      </p:sp>
      <p:sp>
        <p:nvSpPr>
          <p:cNvPr id="5123"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fr-FR"/>
          </a:p>
        </p:txBody>
      </p:sp>
      <p:sp>
        <p:nvSpPr>
          <p:cNvPr id="5530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fr-FR" noProof="0"/>
              <a:t>Cliquez pour modifier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
        <p:nvSpPr>
          <p:cNvPr id="512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fr-FR"/>
          </a:p>
        </p:txBody>
      </p:sp>
      <p:sp>
        <p:nvSpPr>
          <p:cNvPr id="512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30FF89D2-BAF0-4C22-B16D-06BA41601E41}" type="slidenum">
              <a:rPr lang="fr-FR"/>
              <a:pPr>
                <a:defRPr/>
              </a:pPr>
              <a:t>‹N°›</a:t>
            </a:fld>
            <a:endParaRPr lang="fr-F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30FF89D2-BAF0-4C22-B16D-06BA41601E41}" type="slidenum">
              <a:rPr lang="fr-FR" smtClean="0"/>
              <a:pPr>
                <a:defRPr/>
              </a:pPr>
              <a:t>10</a:t>
            </a:fld>
            <a:endParaRPr lang="fr-FR"/>
          </a:p>
        </p:txBody>
      </p:sp>
    </p:spTree>
    <p:extLst>
      <p:ext uri="{BB962C8B-B14F-4D97-AF65-F5344CB8AC3E}">
        <p14:creationId xmlns:p14="http://schemas.microsoft.com/office/powerpoint/2010/main" val="9305264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143000" y="1122363"/>
            <a:ext cx="6858000" cy="2387600"/>
          </a:xfrm>
        </p:spPr>
        <p:txBody>
          <a:bodyPr anchor="b"/>
          <a:lstStyle>
            <a:lvl1pPr algn="ctr">
              <a:defRPr sz="4500"/>
            </a:lvl1pPr>
          </a:lstStyle>
          <a:p>
            <a:r>
              <a:rPr lang="fr-FR"/>
              <a:t>Modifiez le style du titre</a:t>
            </a:r>
          </a:p>
        </p:txBody>
      </p:sp>
      <p:sp>
        <p:nvSpPr>
          <p:cNvPr id="3" name="Sous-titr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a:t>Modifier le style des sous-titres du masque</a:t>
            </a:r>
          </a:p>
        </p:txBody>
      </p:sp>
      <p:sp>
        <p:nvSpPr>
          <p:cNvPr id="4" name="Espace réservé de la date 3"/>
          <p:cNvSpPr>
            <a:spLocks noGrp="1"/>
          </p:cNvSpPr>
          <p:nvPr>
            <p:ph type="dt" sz="half" idx="10"/>
          </p:nvPr>
        </p:nvSpPr>
        <p:spPr/>
        <p:txBody>
          <a:bodyPr/>
          <a:lstStyle/>
          <a:p>
            <a:pPr>
              <a:defRPr/>
            </a:pPr>
            <a:fld id="{E8480CCC-D279-4757-92FD-7B18C2FB93F0}" type="datetime8">
              <a:rPr lang="fr-FR" smtClean="0"/>
              <a:t>05/11/2023 06:54</a:t>
            </a:fld>
            <a:endParaRPr lang="fr-FR"/>
          </a:p>
        </p:txBody>
      </p:sp>
      <p:sp>
        <p:nvSpPr>
          <p:cNvPr id="5" name="Espace réservé du pied de page 4"/>
          <p:cNvSpPr>
            <a:spLocks noGrp="1"/>
          </p:cNvSpPr>
          <p:nvPr>
            <p:ph type="ftr" sz="quarter" idx="11"/>
          </p:nvPr>
        </p:nvSpPr>
        <p:spPr/>
        <p:txBody>
          <a:bodyPr/>
          <a:lstStyle/>
          <a:p>
            <a:pPr>
              <a:defRPr/>
            </a:pPr>
            <a:r>
              <a:rPr lang="fr-FR"/>
              <a:t>Cours IHM Biskra M.T. Laskri (2001/2002)</a:t>
            </a:r>
          </a:p>
        </p:txBody>
      </p:sp>
      <p:sp>
        <p:nvSpPr>
          <p:cNvPr id="6" name="Espace réservé du numéro de diapositive 5"/>
          <p:cNvSpPr>
            <a:spLocks noGrp="1"/>
          </p:cNvSpPr>
          <p:nvPr>
            <p:ph type="sldNum" sz="quarter" idx="12"/>
          </p:nvPr>
        </p:nvSpPr>
        <p:spPr/>
        <p:txBody>
          <a:bodyPr/>
          <a:lstStyle/>
          <a:p>
            <a:pPr>
              <a:defRPr/>
            </a:pPr>
            <a:fld id="{ECB4143C-1DE2-4075-BDB2-0EDB063D3137}" type="slidenum">
              <a:rPr lang="fr-FR" smtClean="0"/>
              <a:pPr>
                <a:defRPr/>
              </a:pPr>
              <a:t>‹N°›</a:t>
            </a:fld>
            <a:endParaRPr lang="fr-FR"/>
          </a:p>
        </p:txBody>
      </p:sp>
    </p:spTree>
    <p:extLst>
      <p:ext uri="{BB962C8B-B14F-4D97-AF65-F5344CB8AC3E}">
        <p14:creationId xmlns:p14="http://schemas.microsoft.com/office/powerpoint/2010/main" val="5165912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pPr>
              <a:defRPr/>
            </a:pPr>
            <a:fld id="{2460A909-0DF2-4C6D-85DD-72CDB4AA3AD1}" type="datetime8">
              <a:rPr lang="fr-FR" smtClean="0"/>
              <a:t>05/11/2023 06:54</a:t>
            </a:fld>
            <a:endParaRPr lang="fr-FR"/>
          </a:p>
        </p:txBody>
      </p:sp>
      <p:sp>
        <p:nvSpPr>
          <p:cNvPr id="5" name="Espace réservé du pied de page 4"/>
          <p:cNvSpPr>
            <a:spLocks noGrp="1"/>
          </p:cNvSpPr>
          <p:nvPr>
            <p:ph type="ftr" sz="quarter" idx="11"/>
          </p:nvPr>
        </p:nvSpPr>
        <p:spPr/>
        <p:txBody>
          <a:bodyPr/>
          <a:lstStyle/>
          <a:p>
            <a:pPr>
              <a:defRPr/>
            </a:pPr>
            <a:r>
              <a:rPr lang="fr-FR"/>
              <a:t>Cours IHM Biskra M.T. Laskri (2001/2002)</a:t>
            </a:r>
          </a:p>
        </p:txBody>
      </p:sp>
      <p:sp>
        <p:nvSpPr>
          <p:cNvPr id="6" name="Espace réservé du numéro de diapositive 5"/>
          <p:cNvSpPr>
            <a:spLocks noGrp="1"/>
          </p:cNvSpPr>
          <p:nvPr>
            <p:ph type="sldNum" sz="quarter" idx="12"/>
          </p:nvPr>
        </p:nvSpPr>
        <p:spPr/>
        <p:txBody>
          <a:bodyPr/>
          <a:lstStyle/>
          <a:p>
            <a:pPr>
              <a:defRPr/>
            </a:pPr>
            <a:fld id="{821CB685-5E42-42E5-83D7-8C8782E508D5}" type="slidenum">
              <a:rPr lang="fr-FR" smtClean="0"/>
              <a:pPr>
                <a:defRPr/>
              </a:pPr>
              <a:t>‹N°›</a:t>
            </a:fld>
            <a:endParaRPr lang="fr-FR"/>
          </a:p>
        </p:txBody>
      </p:sp>
    </p:spTree>
    <p:extLst>
      <p:ext uri="{BB962C8B-B14F-4D97-AF65-F5344CB8AC3E}">
        <p14:creationId xmlns:p14="http://schemas.microsoft.com/office/powerpoint/2010/main" val="30924793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543675" y="365125"/>
            <a:ext cx="1971675" cy="5811838"/>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628650" y="365125"/>
            <a:ext cx="5800725"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pPr>
              <a:defRPr/>
            </a:pPr>
            <a:fld id="{A173D524-C2E4-43BE-A85A-DD42A50B98D1}" type="datetime8">
              <a:rPr lang="fr-FR" smtClean="0"/>
              <a:t>05/11/2023 06:54</a:t>
            </a:fld>
            <a:endParaRPr lang="fr-FR"/>
          </a:p>
        </p:txBody>
      </p:sp>
      <p:sp>
        <p:nvSpPr>
          <p:cNvPr id="5" name="Espace réservé du pied de page 4"/>
          <p:cNvSpPr>
            <a:spLocks noGrp="1"/>
          </p:cNvSpPr>
          <p:nvPr>
            <p:ph type="ftr" sz="quarter" idx="11"/>
          </p:nvPr>
        </p:nvSpPr>
        <p:spPr/>
        <p:txBody>
          <a:bodyPr/>
          <a:lstStyle/>
          <a:p>
            <a:pPr>
              <a:defRPr/>
            </a:pPr>
            <a:r>
              <a:rPr lang="fr-FR"/>
              <a:t>Cours IHM Biskra M.T. Laskri (2001/2002)</a:t>
            </a:r>
          </a:p>
        </p:txBody>
      </p:sp>
      <p:sp>
        <p:nvSpPr>
          <p:cNvPr id="6" name="Espace réservé du numéro de diapositive 5"/>
          <p:cNvSpPr>
            <a:spLocks noGrp="1"/>
          </p:cNvSpPr>
          <p:nvPr>
            <p:ph type="sldNum" sz="quarter" idx="12"/>
          </p:nvPr>
        </p:nvSpPr>
        <p:spPr/>
        <p:txBody>
          <a:bodyPr/>
          <a:lstStyle/>
          <a:p>
            <a:pPr>
              <a:defRPr/>
            </a:pPr>
            <a:fld id="{D48A4DDB-1BEE-45C0-8458-10D2CA8B3911}" type="slidenum">
              <a:rPr lang="fr-FR" smtClean="0"/>
              <a:pPr>
                <a:defRPr/>
              </a:pPr>
              <a:t>‹N°›</a:t>
            </a:fld>
            <a:endParaRPr lang="fr-FR"/>
          </a:p>
        </p:txBody>
      </p:sp>
    </p:spTree>
    <p:extLst>
      <p:ext uri="{BB962C8B-B14F-4D97-AF65-F5344CB8AC3E}">
        <p14:creationId xmlns:p14="http://schemas.microsoft.com/office/powerpoint/2010/main" val="31313433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pPr>
              <a:defRPr/>
            </a:pPr>
            <a:fld id="{0CF77CBE-7179-4F9A-A6F3-2B8C25148E1A}" type="datetime8">
              <a:rPr lang="fr-FR" smtClean="0"/>
              <a:t>05/11/2023 06:54</a:t>
            </a:fld>
            <a:endParaRPr lang="fr-FR"/>
          </a:p>
        </p:txBody>
      </p:sp>
      <p:sp>
        <p:nvSpPr>
          <p:cNvPr id="5" name="Espace réservé du pied de page 4"/>
          <p:cNvSpPr>
            <a:spLocks noGrp="1"/>
          </p:cNvSpPr>
          <p:nvPr>
            <p:ph type="ftr" sz="quarter" idx="11"/>
          </p:nvPr>
        </p:nvSpPr>
        <p:spPr/>
        <p:txBody>
          <a:bodyPr/>
          <a:lstStyle/>
          <a:p>
            <a:pPr>
              <a:defRPr/>
            </a:pPr>
            <a:r>
              <a:rPr lang="fr-FR"/>
              <a:t>Cours IHM Biskra M.T. Laskri (2001/2002)</a:t>
            </a:r>
          </a:p>
        </p:txBody>
      </p:sp>
      <p:sp>
        <p:nvSpPr>
          <p:cNvPr id="6" name="Espace réservé du numéro de diapositive 5"/>
          <p:cNvSpPr>
            <a:spLocks noGrp="1"/>
          </p:cNvSpPr>
          <p:nvPr>
            <p:ph type="sldNum" sz="quarter" idx="12"/>
          </p:nvPr>
        </p:nvSpPr>
        <p:spPr/>
        <p:txBody>
          <a:bodyPr/>
          <a:lstStyle/>
          <a:p>
            <a:pPr>
              <a:defRPr/>
            </a:pPr>
            <a:fld id="{8D6440C5-0ED1-4673-828F-667516F8861F}" type="slidenum">
              <a:rPr lang="fr-FR" smtClean="0"/>
              <a:pPr>
                <a:defRPr/>
              </a:pPr>
              <a:t>‹N°›</a:t>
            </a:fld>
            <a:endParaRPr lang="fr-FR"/>
          </a:p>
        </p:txBody>
      </p:sp>
    </p:spTree>
    <p:extLst>
      <p:ext uri="{BB962C8B-B14F-4D97-AF65-F5344CB8AC3E}">
        <p14:creationId xmlns:p14="http://schemas.microsoft.com/office/powerpoint/2010/main" val="7332275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623888" y="1709739"/>
            <a:ext cx="7886700" cy="2852737"/>
          </a:xfrm>
        </p:spPr>
        <p:txBody>
          <a:bodyPr anchor="b"/>
          <a:lstStyle>
            <a:lvl1pPr>
              <a:defRPr sz="4500"/>
            </a:lvl1pPr>
          </a:lstStyle>
          <a:p>
            <a:r>
              <a:rPr lang="fr-FR"/>
              <a:t>Modifiez le style du titre</a:t>
            </a:r>
          </a:p>
        </p:txBody>
      </p:sp>
      <p:sp>
        <p:nvSpPr>
          <p:cNvPr id="3" name="Espace réservé du texte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fr-FR"/>
              <a:t>Modifier les styles du texte du masque</a:t>
            </a:r>
          </a:p>
        </p:txBody>
      </p:sp>
      <p:sp>
        <p:nvSpPr>
          <p:cNvPr id="4" name="Espace réservé de la date 3"/>
          <p:cNvSpPr>
            <a:spLocks noGrp="1"/>
          </p:cNvSpPr>
          <p:nvPr>
            <p:ph type="dt" sz="half" idx="10"/>
          </p:nvPr>
        </p:nvSpPr>
        <p:spPr/>
        <p:txBody>
          <a:bodyPr/>
          <a:lstStyle/>
          <a:p>
            <a:pPr>
              <a:defRPr/>
            </a:pPr>
            <a:fld id="{FB725F5E-8AA7-4F79-8BBA-936D4E91B639}" type="datetime8">
              <a:rPr lang="fr-FR" smtClean="0"/>
              <a:t>05/11/2023 06:54</a:t>
            </a:fld>
            <a:endParaRPr lang="fr-FR"/>
          </a:p>
        </p:txBody>
      </p:sp>
      <p:sp>
        <p:nvSpPr>
          <p:cNvPr id="5" name="Espace réservé du pied de page 4"/>
          <p:cNvSpPr>
            <a:spLocks noGrp="1"/>
          </p:cNvSpPr>
          <p:nvPr>
            <p:ph type="ftr" sz="quarter" idx="11"/>
          </p:nvPr>
        </p:nvSpPr>
        <p:spPr/>
        <p:txBody>
          <a:bodyPr/>
          <a:lstStyle/>
          <a:p>
            <a:pPr>
              <a:defRPr/>
            </a:pPr>
            <a:r>
              <a:rPr lang="fr-FR"/>
              <a:t>Cours IHM Biskra M.T. Laskri (2001/2002)</a:t>
            </a:r>
          </a:p>
        </p:txBody>
      </p:sp>
      <p:sp>
        <p:nvSpPr>
          <p:cNvPr id="6" name="Espace réservé du numéro de diapositive 5"/>
          <p:cNvSpPr>
            <a:spLocks noGrp="1"/>
          </p:cNvSpPr>
          <p:nvPr>
            <p:ph type="sldNum" sz="quarter" idx="12"/>
          </p:nvPr>
        </p:nvSpPr>
        <p:spPr/>
        <p:txBody>
          <a:bodyPr/>
          <a:lstStyle/>
          <a:p>
            <a:pPr>
              <a:defRPr/>
            </a:pPr>
            <a:fld id="{F4A6C9CC-80EB-4561-ADF2-0DC67B86D431}" type="slidenum">
              <a:rPr lang="fr-FR" smtClean="0"/>
              <a:pPr>
                <a:defRPr/>
              </a:pPr>
              <a:t>‹N°›</a:t>
            </a:fld>
            <a:endParaRPr lang="fr-FR"/>
          </a:p>
        </p:txBody>
      </p:sp>
    </p:spTree>
    <p:extLst>
      <p:ext uri="{BB962C8B-B14F-4D97-AF65-F5344CB8AC3E}">
        <p14:creationId xmlns:p14="http://schemas.microsoft.com/office/powerpoint/2010/main" val="27552655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628650" y="1825625"/>
            <a:ext cx="38862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29150" y="1825625"/>
            <a:ext cx="38862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pPr>
              <a:defRPr/>
            </a:pPr>
            <a:fld id="{0F5D7545-E0E7-4C22-8BD7-AD640ED66157}" type="datetime8">
              <a:rPr lang="fr-FR" smtClean="0"/>
              <a:t>05/11/2023 06:54</a:t>
            </a:fld>
            <a:endParaRPr lang="fr-FR"/>
          </a:p>
        </p:txBody>
      </p:sp>
      <p:sp>
        <p:nvSpPr>
          <p:cNvPr id="6" name="Espace réservé du pied de page 5"/>
          <p:cNvSpPr>
            <a:spLocks noGrp="1"/>
          </p:cNvSpPr>
          <p:nvPr>
            <p:ph type="ftr" sz="quarter" idx="11"/>
          </p:nvPr>
        </p:nvSpPr>
        <p:spPr/>
        <p:txBody>
          <a:bodyPr/>
          <a:lstStyle/>
          <a:p>
            <a:pPr>
              <a:defRPr/>
            </a:pPr>
            <a:r>
              <a:rPr lang="fr-FR"/>
              <a:t>Cours IHM Biskra M.T. Laskri (2001/2002)</a:t>
            </a:r>
          </a:p>
        </p:txBody>
      </p:sp>
      <p:sp>
        <p:nvSpPr>
          <p:cNvPr id="7" name="Espace réservé du numéro de diapositive 6"/>
          <p:cNvSpPr>
            <a:spLocks noGrp="1"/>
          </p:cNvSpPr>
          <p:nvPr>
            <p:ph type="sldNum" sz="quarter" idx="12"/>
          </p:nvPr>
        </p:nvSpPr>
        <p:spPr/>
        <p:txBody>
          <a:bodyPr/>
          <a:lstStyle/>
          <a:p>
            <a:pPr>
              <a:defRPr/>
            </a:pPr>
            <a:fld id="{0C631B44-C4E7-48C0-ADBB-791DC279F546}" type="slidenum">
              <a:rPr lang="fr-FR" smtClean="0"/>
              <a:pPr>
                <a:defRPr/>
              </a:pPr>
              <a:t>‹N°›</a:t>
            </a:fld>
            <a:endParaRPr lang="fr-FR"/>
          </a:p>
        </p:txBody>
      </p:sp>
    </p:spTree>
    <p:extLst>
      <p:ext uri="{BB962C8B-B14F-4D97-AF65-F5344CB8AC3E}">
        <p14:creationId xmlns:p14="http://schemas.microsoft.com/office/powerpoint/2010/main" val="21491789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629841" y="365126"/>
            <a:ext cx="7886700" cy="1325563"/>
          </a:xfrm>
        </p:spPr>
        <p:txBody>
          <a:bodyPr/>
          <a:lstStyle/>
          <a:p>
            <a:r>
              <a:rPr lang="fr-FR"/>
              <a:t>Modifiez le style du titre</a:t>
            </a:r>
          </a:p>
        </p:txBody>
      </p:sp>
      <p:sp>
        <p:nvSpPr>
          <p:cNvPr id="3" name="Espace réservé du texte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Modifier les styles du texte du masque</a:t>
            </a:r>
          </a:p>
        </p:txBody>
      </p:sp>
      <p:sp>
        <p:nvSpPr>
          <p:cNvPr id="4" name="Espace réservé du contenu 3"/>
          <p:cNvSpPr>
            <a:spLocks noGrp="1"/>
          </p:cNvSpPr>
          <p:nvPr>
            <p:ph sz="half" idx="2"/>
          </p:nvPr>
        </p:nvSpPr>
        <p:spPr>
          <a:xfrm>
            <a:off x="629842" y="2505075"/>
            <a:ext cx="3868340"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Modifier les styles du texte du masque</a:t>
            </a:r>
          </a:p>
        </p:txBody>
      </p:sp>
      <p:sp>
        <p:nvSpPr>
          <p:cNvPr id="6" name="Espace réservé du contenu 5"/>
          <p:cNvSpPr>
            <a:spLocks noGrp="1"/>
          </p:cNvSpPr>
          <p:nvPr>
            <p:ph sz="quarter" idx="4"/>
          </p:nvPr>
        </p:nvSpPr>
        <p:spPr>
          <a:xfrm>
            <a:off x="4629150" y="2505075"/>
            <a:ext cx="3887391"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pPr>
              <a:defRPr/>
            </a:pPr>
            <a:fld id="{EB3EE78B-D6E1-4A0F-AB01-12F8B7D0C030}" type="datetime8">
              <a:rPr lang="fr-FR" smtClean="0"/>
              <a:t>05/11/2023 06:54</a:t>
            </a:fld>
            <a:endParaRPr lang="fr-FR"/>
          </a:p>
        </p:txBody>
      </p:sp>
      <p:sp>
        <p:nvSpPr>
          <p:cNvPr id="8" name="Espace réservé du pied de page 7"/>
          <p:cNvSpPr>
            <a:spLocks noGrp="1"/>
          </p:cNvSpPr>
          <p:nvPr>
            <p:ph type="ftr" sz="quarter" idx="11"/>
          </p:nvPr>
        </p:nvSpPr>
        <p:spPr/>
        <p:txBody>
          <a:bodyPr/>
          <a:lstStyle/>
          <a:p>
            <a:pPr>
              <a:defRPr/>
            </a:pPr>
            <a:r>
              <a:rPr lang="fr-FR"/>
              <a:t>Cours IHM Biskra M.T. Laskri (2001/2002)</a:t>
            </a:r>
          </a:p>
        </p:txBody>
      </p:sp>
      <p:sp>
        <p:nvSpPr>
          <p:cNvPr id="9" name="Espace réservé du numéro de diapositive 8"/>
          <p:cNvSpPr>
            <a:spLocks noGrp="1"/>
          </p:cNvSpPr>
          <p:nvPr>
            <p:ph type="sldNum" sz="quarter" idx="12"/>
          </p:nvPr>
        </p:nvSpPr>
        <p:spPr/>
        <p:txBody>
          <a:bodyPr/>
          <a:lstStyle/>
          <a:p>
            <a:pPr>
              <a:defRPr/>
            </a:pPr>
            <a:fld id="{FB17D36E-115E-4270-A2D3-1B165BBF372A}" type="slidenum">
              <a:rPr lang="fr-FR" smtClean="0"/>
              <a:pPr>
                <a:defRPr/>
              </a:pPr>
              <a:t>‹N°›</a:t>
            </a:fld>
            <a:endParaRPr lang="fr-FR"/>
          </a:p>
        </p:txBody>
      </p:sp>
    </p:spTree>
    <p:extLst>
      <p:ext uri="{BB962C8B-B14F-4D97-AF65-F5344CB8AC3E}">
        <p14:creationId xmlns:p14="http://schemas.microsoft.com/office/powerpoint/2010/main" val="34880919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2"/>
          <p:cNvSpPr>
            <a:spLocks noGrp="1"/>
          </p:cNvSpPr>
          <p:nvPr>
            <p:ph type="dt" sz="half" idx="10"/>
          </p:nvPr>
        </p:nvSpPr>
        <p:spPr/>
        <p:txBody>
          <a:bodyPr/>
          <a:lstStyle/>
          <a:p>
            <a:pPr>
              <a:defRPr/>
            </a:pPr>
            <a:fld id="{6C53A71F-CC8F-450A-8785-6669EEBFE1B4}" type="datetime8">
              <a:rPr lang="fr-FR" smtClean="0"/>
              <a:t>05/11/2023 06:54</a:t>
            </a:fld>
            <a:endParaRPr lang="fr-FR"/>
          </a:p>
        </p:txBody>
      </p:sp>
      <p:sp>
        <p:nvSpPr>
          <p:cNvPr id="4" name="Espace réservé du pied de page 3"/>
          <p:cNvSpPr>
            <a:spLocks noGrp="1"/>
          </p:cNvSpPr>
          <p:nvPr>
            <p:ph type="ftr" sz="quarter" idx="11"/>
          </p:nvPr>
        </p:nvSpPr>
        <p:spPr/>
        <p:txBody>
          <a:bodyPr/>
          <a:lstStyle/>
          <a:p>
            <a:pPr>
              <a:defRPr/>
            </a:pPr>
            <a:r>
              <a:rPr lang="fr-FR"/>
              <a:t>Cours IHM Biskra M.T. Laskri (2001/2002)</a:t>
            </a:r>
          </a:p>
        </p:txBody>
      </p:sp>
      <p:sp>
        <p:nvSpPr>
          <p:cNvPr id="5" name="Espace réservé du numéro de diapositive 4"/>
          <p:cNvSpPr>
            <a:spLocks noGrp="1"/>
          </p:cNvSpPr>
          <p:nvPr>
            <p:ph type="sldNum" sz="quarter" idx="12"/>
          </p:nvPr>
        </p:nvSpPr>
        <p:spPr/>
        <p:txBody>
          <a:bodyPr/>
          <a:lstStyle/>
          <a:p>
            <a:pPr>
              <a:defRPr/>
            </a:pPr>
            <a:fld id="{DBFC1BD5-9247-4219-8390-806025534CF0}" type="slidenum">
              <a:rPr lang="fr-FR" smtClean="0"/>
              <a:pPr>
                <a:defRPr/>
              </a:pPr>
              <a:t>‹N°›</a:t>
            </a:fld>
            <a:endParaRPr lang="fr-FR"/>
          </a:p>
        </p:txBody>
      </p:sp>
    </p:spTree>
    <p:extLst>
      <p:ext uri="{BB962C8B-B14F-4D97-AF65-F5344CB8AC3E}">
        <p14:creationId xmlns:p14="http://schemas.microsoft.com/office/powerpoint/2010/main" val="10552859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pPr>
              <a:defRPr/>
            </a:pPr>
            <a:fld id="{6FA6A1D1-EC1C-44CC-B6AE-CF0471393528}" type="datetime8">
              <a:rPr lang="fr-FR" smtClean="0"/>
              <a:t>05/11/2023 06:54</a:t>
            </a:fld>
            <a:endParaRPr lang="fr-FR"/>
          </a:p>
        </p:txBody>
      </p:sp>
      <p:sp>
        <p:nvSpPr>
          <p:cNvPr id="3" name="Espace réservé du pied de page 2"/>
          <p:cNvSpPr>
            <a:spLocks noGrp="1"/>
          </p:cNvSpPr>
          <p:nvPr>
            <p:ph type="ftr" sz="quarter" idx="11"/>
          </p:nvPr>
        </p:nvSpPr>
        <p:spPr/>
        <p:txBody>
          <a:bodyPr/>
          <a:lstStyle/>
          <a:p>
            <a:pPr>
              <a:defRPr/>
            </a:pPr>
            <a:r>
              <a:rPr lang="fr-FR"/>
              <a:t>Cours IHM Biskra M.T. Laskri (2001/2002)</a:t>
            </a:r>
          </a:p>
        </p:txBody>
      </p:sp>
      <p:sp>
        <p:nvSpPr>
          <p:cNvPr id="4" name="Espace réservé du numéro de diapositive 3"/>
          <p:cNvSpPr>
            <a:spLocks noGrp="1"/>
          </p:cNvSpPr>
          <p:nvPr>
            <p:ph type="sldNum" sz="quarter" idx="12"/>
          </p:nvPr>
        </p:nvSpPr>
        <p:spPr/>
        <p:txBody>
          <a:bodyPr/>
          <a:lstStyle/>
          <a:p>
            <a:pPr>
              <a:defRPr/>
            </a:pPr>
            <a:fld id="{114F48B0-A90A-48A7-B427-199E393C99C1}" type="slidenum">
              <a:rPr lang="fr-FR" smtClean="0"/>
              <a:pPr>
                <a:defRPr/>
              </a:pPr>
              <a:t>‹N°›</a:t>
            </a:fld>
            <a:endParaRPr lang="fr-FR"/>
          </a:p>
        </p:txBody>
      </p:sp>
    </p:spTree>
    <p:extLst>
      <p:ext uri="{BB962C8B-B14F-4D97-AF65-F5344CB8AC3E}">
        <p14:creationId xmlns:p14="http://schemas.microsoft.com/office/powerpoint/2010/main" val="3973402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29841" y="457200"/>
            <a:ext cx="2949178" cy="1600200"/>
          </a:xfrm>
        </p:spPr>
        <p:txBody>
          <a:bodyPr anchor="b"/>
          <a:lstStyle>
            <a:lvl1pPr>
              <a:defRPr sz="2400"/>
            </a:lvl1pPr>
          </a:lstStyle>
          <a:p>
            <a:r>
              <a:rPr lang="fr-FR"/>
              <a:t>Modifiez le style du titre</a:t>
            </a:r>
          </a:p>
        </p:txBody>
      </p:sp>
      <p:sp>
        <p:nvSpPr>
          <p:cNvPr id="3" name="Espace réservé du contenu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r-FR"/>
              <a:t>Modifier les styles du texte du masque</a:t>
            </a:r>
          </a:p>
        </p:txBody>
      </p:sp>
      <p:sp>
        <p:nvSpPr>
          <p:cNvPr id="5" name="Espace réservé de la date 4"/>
          <p:cNvSpPr>
            <a:spLocks noGrp="1"/>
          </p:cNvSpPr>
          <p:nvPr>
            <p:ph type="dt" sz="half" idx="10"/>
          </p:nvPr>
        </p:nvSpPr>
        <p:spPr/>
        <p:txBody>
          <a:bodyPr/>
          <a:lstStyle/>
          <a:p>
            <a:pPr>
              <a:defRPr/>
            </a:pPr>
            <a:fld id="{F31378BD-E37F-4067-A8D9-70A4B3CAE09A}" type="datetime8">
              <a:rPr lang="fr-FR" smtClean="0"/>
              <a:t>05/11/2023 06:54</a:t>
            </a:fld>
            <a:endParaRPr lang="fr-FR"/>
          </a:p>
        </p:txBody>
      </p:sp>
      <p:sp>
        <p:nvSpPr>
          <p:cNvPr id="6" name="Espace réservé du pied de page 5"/>
          <p:cNvSpPr>
            <a:spLocks noGrp="1"/>
          </p:cNvSpPr>
          <p:nvPr>
            <p:ph type="ftr" sz="quarter" idx="11"/>
          </p:nvPr>
        </p:nvSpPr>
        <p:spPr/>
        <p:txBody>
          <a:bodyPr/>
          <a:lstStyle/>
          <a:p>
            <a:pPr>
              <a:defRPr/>
            </a:pPr>
            <a:r>
              <a:rPr lang="fr-FR"/>
              <a:t>Cours IHM Biskra M.T. Laskri (2001/2002)</a:t>
            </a:r>
          </a:p>
        </p:txBody>
      </p:sp>
      <p:sp>
        <p:nvSpPr>
          <p:cNvPr id="7" name="Espace réservé du numéro de diapositive 6"/>
          <p:cNvSpPr>
            <a:spLocks noGrp="1"/>
          </p:cNvSpPr>
          <p:nvPr>
            <p:ph type="sldNum" sz="quarter" idx="12"/>
          </p:nvPr>
        </p:nvSpPr>
        <p:spPr/>
        <p:txBody>
          <a:bodyPr/>
          <a:lstStyle/>
          <a:p>
            <a:pPr>
              <a:defRPr/>
            </a:pPr>
            <a:fld id="{425DFE54-7A7E-48A6-888A-9644E82F600F}" type="slidenum">
              <a:rPr lang="fr-FR" smtClean="0"/>
              <a:pPr>
                <a:defRPr/>
              </a:pPr>
              <a:t>‹N°›</a:t>
            </a:fld>
            <a:endParaRPr lang="fr-FR"/>
          </a:p>
        </p:txBody>
      </p:sp>
    </p:spTree>
    <p:extLst>
      <p:ext uri="{BB962C8B-B14F-4D97-AF65-F5344CB8AC3E}">
        <p14:creationId xmlns:p14="http://schemas.microsoft.com/office/powerpoint/2010/main" val="5933812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29841" y="457200"/>
            <a:ext cx="2949178" cy="1600200"/>
          </a:xfrm>
        </p:spPr>
        <p:txBody>
          <a:bodyPr anchor="b"/>
          <a:lstStyle>
            <a:lvl1pPr>
              <a:defRPr sz="2400"/>
            </a:lvl1pPr>
          </a:lstStyle>
          <a:p>
            <a:r>
              <a:rPr lang="fr-FR"/>
              <a:t>Modifiez le style du titre</a:t>
            </a:r>
          </a:p>
        </p:txBody>
      </p:sp>
      <p:sp>
        <p:nvSpPr>
          <p:cNvPr id="3" name="Espace réservé pour une image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fr-FR"/>
          </a:p>
        </p:txBody>
      </p:sp>
      <p:sp>
        <p:nvSpPr>
          <p:cNvPr id="4" name="Espace réservé du texte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r-FR"/>
              <a:t>Modifier les styles du texte du masque</a:t>
            </a:r>
          </a:p>
        </p:txBody>
      </p:sp>
      <p:sp>
        <p:nvSpPr>
          <p:cNvPr id="5" name="Espace réservé de la date 4"/>
          <p:cNvSpPr>
            <a:spLocks noGrp="1"/>
          </p:cNvSpPr>
          <p:nvPr>
            <p:ph type="dt" sz="half" idx="10"/>
          </p:nvPr>
        </p:nvSpPr>
        <p:spPr/>
        <p:txBody>
          <a:bodyPr/>
          <a:lstStyle/>
          <a:p>
            <a:pPr>
              <a:defRPr/>
            </a:pPr>
            <a:fld id="{720235CE-F7BC-4F4E-8CC0-01D1C71B033A}" type="datetime8">
              <a:rPr lang="fr-FR" smtClean="0"/>
              <a:t>05/11/2023 06:54</a:t>
            </a:fld>
            <a:endParaRPr lang="fr-FR"/>
          </a:p>
        </p:txBody>
      </p:sp>
      <p:sp>
        <p:nvSpPr>
          <p:cNvPr id="6" name="Espace réservé du pied de page 5"/>
          <p:cNvSpPr>
            <a:spLocks noGrp="1"/>
          </p:cNvSpPr>
          <p:nvPr>
            <p:ph type="ftr" sz="quarter" idx="11"/>
          </p:nvPr>
        </p:nvSpPr>
        <p:spPr/>
        <p:txBody>
          <a:bodyPr/>
          <a:lstStyle/>
          <a:p>
            <a:pPr>
              <a:defRPr/>
            </a:pPr>
            <a:r>
              <a:rPr lang="fr-FR"/>
              <a:t>Cours IHM Biskra M.T. Laskri (2001/2002)</a:t>
            </a:r>
          </a:p>
        </p:txBody>
      </p:sp>
      <p:sp>
        <p:nvSpPr>
          <p:cNvPr id="7" name="Espace réservé du numéro de diapositive 6"/>
          <p:cNvSpPr>
            <a:spLocks noGrp="1"/>
          </p:cNvSpPr>
          <p:nvPr>
            <p:ph type="sldNum" sz="quarter" idx="12"/>
          </p:nvPr>
        </p:nvSpPr>
        <p:spPr/>
        <p:txBody>
          <a:bodyPr/>
          <a:lstStyle/>
          <a:p>
            <a:pPr>
              <a:defRPr/>
            </a:pPr>
            <a:fld id="{EBB53430-CC1E-4EBD-9C7C-3D349F194752}" type="slidenum">
              <a:rPr lang="fr-FR" smtClean="0"/>
              <a:pPr>
                <a:defRPr/>
              </a:pPr>
              <a:t>‹N°›</a:t>
            </a:fld>
            <a:endParaRPr lang="fr-FR"/>
          </a:p>
        </p:txBody>
      </p:sp>
    </p:spTree>
    <p:extLst>
      <p:ext uri="{BB962C8B-B14F-4D97-AF65-F5344CB8AC3E}">
        <p14:creationId xmlns:p14="http://schemas.microsoft.com/office/powerpoint/2010/main" val="38240713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fld id="{56979133-715D-478E-A774-30DDD2FBA87B}" type="datetime8">
              <a:rPr lang="fr-FR" smtClean="0"/>
              <a:t>05/11/2023 06:54</a:t>
            </a:fld>
            <a:endParaRPr lang="fr-FR"/>
          </a:p>
        </p:txBody>
      </p:sp>
      <p:sp>
        <p:nvSpPr>
          <p:cNvPr id="5" name="Espace réservé du pied de page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r>
              <a:rPr lang="fr-FR"/>
              <a:t>Cours IHM Biskra M.T. Laskri (2001/2002)</a:t>
            </a:r>
          </a:p>
        </p:txBody>
      </p:sp>
      <p:sp>
        <p:nvSpPr>
          <p:cNvPr id="6" name="Espace réservé du numéro de diapositive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a:defRPr/>
            </a:pPr>
            <a:fld id="{5287EE67-72FF-41DD-80BD-3759900D2AF9}" type="slidenum">
              <a:rPr lang="fr-FR" smtClean="0"/>
              <a:pPr>
                <a:defRPr/>
              </a:pPr>
              <a:t>‹N°›</a:t>
            </a:fld>
            <a:endParaRPr lang="fr-FR"/>
          </a:p>
        </p:txBody>
      </p:sp>
    </p:spTree>
    <p:extLst>
      <p:ext uri="{BB962C8B-B14F-4D97-AF65-F5344CB8AC3E}">
        <p14:creationId xmlns:p14="http://schemas.microsoft.com/office/powerpoint/2010/main" val="988192157"/>
      </p:ext>
    </p:extLst>
  </p:cSld>
  <p:clrMap bg1="lt1" tx1="dk1" bg2="lt2" tx2="dk2" accent1="accent1" accent2="accent2" accent3="accent3" accent4="accent4" accent5="accent5" accent6="accent6" hlink="hlink" folHlink="folHlink"/>
  <p:sldLayoutIdLst>
    <p:sldLayoutId id="2147484157" r:id="rId1"/>
    <p:sldLayoutId id="2147484158" r:id="rId2"/>
    <p:sldLayoutId id="2147484159" r:id="rId3"/>
    <p:sldLayoutId id="2147484160" r:id="rId4"/>
    <p:sldLayoutId id="2147484161" r:id="rId5"/>
    <p:sldLayoutId id="2147484162" r:id="rId6"/>
    <p:sldLayoutId id="2147484163" r:id="rId7"/>
    <p:sldLayoutId id="2147484164" r:id="rId8"/>
    <p:sldLayoutId id="2147484165" r:id="rId9"/>
    <p:sldLayoutId id="2147484166" r:id="rId10"/>
    <p:sldLayoutId id="2147484167" r:id="rId11"/>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1026"/>
          <p:cNvSpPr>
            <a:spLocks noGrp="1" noChangeArrowheads="1"/>
          </p:cNvSpPr>
          <p:nvPr>
            <p:ph type="ctrTitle"/>
          </p:nvPr>
        </p:nvSpPr>
        <p:spPr>
          <a:xfrm>
            <a:off x="0" y="1956952"/>
            <a:ext cx="9144000" cy="887350"/>
          </a:xfrm>
        </p:spPr>
        <p:txBody>
          <a:bodyPr lIns="87275" tIns="43637" rIns="87275" bIns="43637" rtlCol="0">
            <a:noAutofit/>
          </a:bodyPr>
          <a:lstStyle/>
          <a:p>
            <a:pPr algn="ctr">
              <a:defRPr/>
            </a:pPr>
            <a:r>
              <a:rPr lang="en-US" sz="3000" b="1" dirty="0">
                <a:latin typeface="Times New Roman" panose="02020603050405020304" pitchFamily="18" charset="0"/>
                <a:cs typeface="Times New Roman" panose="02020603050405020304" pitchFamily="18" charset="0"/>
              </a:rPr>
              <a:t>Ergonomic rules in HMIs</a:t>
            </a:r>
            <a:endParaRPr lang="fr-FR" sz="3000" b="1" i="1" dirty="0">
              <a:latin typeface="Times New Roman" panose="02020603050405020304" pitchFamily="18" charset="0"/>
              <a:cs typeface="Times New Roman" panose="02020603050405020304" pitchFamily="18" charset="0"/>
            </a:endParaRPr>
          </a:p>
        </p:txBody>
      </p:sp>
      <p:sp>
        <p:nvSpPr>
          <p:cNvPr id="12290" name="Espace réservé du numéro de diapositive 5"/>
          <p:cNvSpPr>
            <a:spLocks noGrp="1"/>
          </p:cNvSpPr>
          <p:nvPr>
            <p:ph type="sldNum" sz="quarter" idx="12"/>
          </p:nvPr>
        </p:nvSpPr>
        <p:spPr/>
        <p:txBody>
          <a:bodyPr/>
          <a:lstStyle/>
          <a:p>
            <a:pPr>
              <a:defRPr/>
            </a:pPr>
            <a:fld id="{E36C15DC-283E-405B-B897-F1F0B6E47484}" type="slidenum">
              <a:rPr lang="fr-FR"/>
              <a:pPr>
                <a:defRPr/>
              </a:pPr>
              <a:t>1</a:t>
            </a:fld>
            <a:endParaRPr lang="fr-FR"/>
          </a:p>
        </p:txBody>
      </p:sp>
      <p:sp>
        <p:nvSpPr>
          <p:cNvPr id="4100" name="Text Box 14"/>
          <p:cNvSpPr txBox="1">
            <a:spLocks noChangeArrowheads="1"/>
          </p:cNvSpPr>
          <p:nvPr/>
        </p:nvSpPr>
        <p:spPr bwMode="auto">
          <a:xfrm>
            <a:off x="0" y="3713014"/>
            <a:ext cx="9144000" cy="1015663"/>
          </a:xfrm>
          <a:prstGeom prst="rect">
            <a:avLst/>
          </a:prstGeom>
          <a:noFill/>
          <a:ln w="9525">
            <a:noFill/>
            <a:miter lim="800000"/>
            <a:headEnd/>
            <a:tailEnd/>
          </a:ln>
        </p:spPr>
        <p:txBody>
          <a:bodyPr>
            <a:spAutoFit/>
          </a:bodyPr>
          <a:lstStyle/>
          <a:p>
            <a:pPr algn="ctr"/>
            <a:r>
              <a:rPr lang="ar-DZ" sz="2400" b="1" dirty="0">
                <a:latin typeface="Arabic Typesetting" panose="03020402040406030203" pitchFamily="66" charset="-78"/>
                <a:cs typeface="Arabic Typesetting" panose="03020402040406030203" pitchFamily="66" charset="-78"/>
              </a:rPr>
              <a:t>تلي عبد المطيع</a:t>
            </a:r>
            <a:endParaRPr lang="fr-FR" sz="2400" b="1" dirty="0">
              <a:latin typeface="Arabic Typesetting" panose="03020402040406030203" pitchFamily="66" charset="-78"/>
              <a:cs typeface="Arabic Typesetting" panose="03020402040406030203" pitchFamily="66" charset="-78"/>
            </a:endParaRPr>
          </a:p>
          <a:p>
            <a:pPr algn="ctr"/>
            <a:r>
              <a:rPr lang="fr-FR" dirty="0"/>
              <a:t>a.telli@univ-biskra.dz</a:t>
            </a:r>
          </a:p>
          <a:p>
            <a:pPr algn="ctr"/>
            <a:endParaRPr lang="fr-FR" dirty="0">
              <a:latin typeface="Comic Sans MS" pitchFamily="66" charset="0"/>
            </a:endParaRPr>
          </a:p>
        </p:txBody>
      </p:sp>
      <p:sp>
        <p:nvSpPr>
          <p:cNvPr id="4103" name="Rectangle 7"/>
          <p:cNvSpPr>
            <a:spLocks noChangeArrowheads="1"/>
          </p:cNvSpPr>
          <p:nvPr/>
        </p:nvSpPr>
        <p:spPr bwMode="auto">
          <a:xfrm>
            <a:off x="1547664" y="116632"/>
            <a:ext cx="5572125" cy="2862322"/>
          </a:xfrm>
          <a:prstGeom prst="rect">
            <a:avLst/>
          </a:prstGeom>
          <a:noFill/>
          <a:ln w="9525">
            <a:noFill/>
            <a:miter lim="800000"/>
            <a:headEnd/>
            <a:tailEnd/>
          </a:ln>
        </p:spPr>
        <p:txBody>
          <a:bodyPr>
            <a:spAutoFit/>
          </a:bodyPr>
          <a:lstStyle/>
          <a:p>
            <a:pPr algn="ctr">
              <a:lnSpc>
                <a:spcPct val="200000"/>
              </a:lnSpc>
            </a:pPr>
            <a:r>
              <a:rPr lang="fr-FR" sz="2000" b="1" dirty="0">
                <a:latin typeface="Times New Roman" panose="02020603050405020304" pitchFamily="18" charset="0"/>
                <a:cs typeface="Times New Roman" panose="02020603050405020304" pitchFamily="18" charset="0"/>
              </a:rPr>
              <a:t>Biskra </a:t>
            </a:r>
            <a:r>
              <a:rPr lang="fr-FR" sz="2000" b="1" dirty="0" err="1">
                <a:latin typeface="Times New Roman" panose="02020603050405020304" pitchFamily="18" charset="0"/>
                <a:cs typeface="Times New Roman" panose="02020603050405020304" pitchFamily="18" charset="0"/>
              </a:rPr>
              <a:t>University</a:t>
            </a:r>
            <a:endParaRPr lang="fr-FR" sz="2000" b="1" dirty="0">
              <a:latin typeface="Times New Roman" panose="02020603050405020304" pitchFamily="18" charset="0"/>
              <a:cs typeface="Times New Roman" panose="02020603050405020304" pitchFamily="18" charset="0"/>
            </a:endParaRPr>
          </a:p>
          <a:p>
            <a:pPr algn="ctr">
              <a:lnSpc>
                <a:spcPct val="200000"/>
              </a:lnSpc>
            </a:pPr>
            <a:r>
              <a:rPr lang="en-US" sz="2000" b="1" dirty="0">
                <a:latin typeface="Times New Roman" panose="02020603050405020304" pitchFamily="18" charset="0"/>
                <a:cs typeface="Times New Roman" panose="02020603050405020304" pitchFamily="18" charset="0"/>
              </a:rPr>
              <a:t>Computer Science Department</a:t>
            </a:r>
          </a:p>
          <a:p>
            <a:pPr algn="ctr">
              <a:lnSpc>
                <a:spcPct val="200000"/>
              </a:lnSpc>
            </a:pPr>
            <a:endParaRPr lang="fr-FR" sz="2000" dirty="0">
              <a:latin typeface="Times New Roman" panose="02020603050405020304" pitchFamily="18" charset="0"/>
              <a:cs typeface="Times New Roman" panose="02020603050405020304" pitchFamily="18" charset="0"/>
            </a:endParaRPr>
          </a:p>
          <a:p>
            <a:pPr algn="ctr">
              <a:lnSpc>
                <a:spcPct val="200000"/>
              </a:lnSpc>
            </a:pPr>
            <a:endParaRPr lang="fr-FR" sz="2000" dirty="0">
              <a:latin typeface="Times New Roman" panose="02020603050405020304" pitchFamily="18" charset="0"/>
              <a:cs typeface="Times New Roman" panose="02020603050405020304" pitchFamily="18" charset="0"/>
            </a:endParaRPr>
          </a:p>
          <a:p>
            <a:pPr algn="ctr"/>
            <a:endParaRPr lang="fr-FR" sz="20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291"/>
                                        </p:tgtEl>
                                        <p:attrNameLst>
                                          <p:attrName>style.visibility</p:attrName>
                                        </p:attrNameLst>
                                      </p:cBhvr>
                                      <p:to>
                                        <p:strVal val="visible"/>
                                      </p:to>
                                    </p:set>
                                    <p:animEffect transition="in" filter="fade">
                                      <p:cBhvr>
                                        <p:cTn id="7" dur="1000"/>
                                        <p:tgtEl>
                                          <p:spTgt spid="12291"/>
                                        </p:tgtEl>
                                      </p:cBhvr>
                                    </p:animEffect>
                                    <p:anim calcmode="lin" valueType="num">
                                      <p:cBhvr>
                                        <p:cTn id="8" dur="1000" fill="hold"/>
                                        <p:tgtEl>
                                          <p:spTgt spid="12291"/>
                                        </p:tgtEl>
                                        <p:attrNameLst>
                                          <p:attrName>ppt_x</p:attrName>
                                        </p:attrNameLst>
                                      </p:cBhvr>
                                      <p:tavLst>
                                        <p:tav tm="0">
                                          <p:val>
                                            <p:strVal val="#ppt_x"/>
                                          </p:val>
                                        </p:tav>
                                        <p:tav tm="100000">
                                          <p:val>
                                            <p:strVal val="#ppt_x"/>
                                          </p:val>
                                        </p:tav>
                                      </p:tavLst>
                                    </p:anim>
                                    <p:anim calcmode="lin" valueType="num">
                                      <p:cBhvr>
                                        <p:cTn id="9" dur="1000" fill="hold"/>
                                        <p:tgtEl>
                                          <p:spTgt spid="1229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4100"/>
                                        </p:tgtEl>
                                        <p:attrNameLst>
                                          <p:attrName>style.visibility</p:attrName>
                                        </p:attrNameLst>
                                      </p:cBhvr>
                                      <p:to>
                                        <p:strVal val="visible"/>
                                      </p:to>
                                    </p:set>
                                    <p:anim calcmode="lin" valueType="num">
                                      <p:cBhvr additive="base">
                                        <p:cTn id="14" dur="500" fill="hold"/>
                                        <p:tgtEl>
                                          <p:spTgt spid="4100"/>
                                        </p:tgtEl>
                                        <p:attrNameLst>
                                          <p:attrName>ppt_x</p:attrName>
                                        </p:attrNameLst>
                                      </p:cBhvr>
                                      <p:tavLst>
                                        <p:tav tm="0">
                                          <p:val>
                                            <p:strVal val="#ppt_x"/>
                                          </p:val>
                                        </p:tav>
                                        <p:tav tm="100000">
                                          <p:val>
                                            <p:strVal val="#ppt_x"/>
                                          </p:val>
                                        </p:tav>
                                      </p:tavLst>
                                    </p:anim>
                                    <p:anim calcmode="lin" valueType="num">
                                      <p:cBhvr additive="base">
                                        <p:cTn id="15" dur="500" fill="hold"/>
                                        <p:tgtEl>
                                          <p:spTgt spid="4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p:bldP spid="410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61253" y="116633"/>
            <a:ext cx="6798734" cy="792088"/>
          </a:xfrm>
        </p:spPr>
        <p:txBody>
          <a:bodyPr>
            <a:normAutofit/>
          </a:bodyPr>
          <a:lstStyle/>
          <a:p>
            <a:pPr algn="ctr"/>
            <a:r>
              <a:rPr lang="en-US" sz="3000" b="1" dirty="0">
                <a:solidFill>
                  <a:srgbClr val="FF0000"/>
                </a:solidFill>
              </a:rPr>
              <a:t>2. Rules of User Interface Design</a:t>
            </a:r>
          </a:p>
        </p:txBody>
      </p:sp>
      <p:sp>
        <p:nvSpPr>
          <p:cNvPr id="5" name="Rectangle 4"/>
          <p:cNvSpPr/>
          <p:nvPr/>
        </p:nvSpPr>
        <p:spPr>
          <a:xfrm>
            <a:off x="399147" y="764704"/>
            <a:ext cx="7560840" cy="2308324"/>
          </a:xfrm>
          <a:prstGeom prst="rect">
            <a:avLst/>
          </a:prstGeom>
        </p:spPr>
        <p:txBody>
          <a:bodyPr wrap="square">
            <a:spAutoFit/>
          </a:bodyPr>
          <a:lstStyle/>
          <a:p>
            <a:r>
              <a:rPr lang="en-US" sz="2400" b="1" dirty="0">
                <a:solidFill>
                  <a:srgbClr val="0070C0"/>
                </a:solidFill>
                <a:latin typeface="Times New Roman" panose="02020603050405020304" pitchFamily="18" charset="0"/>
                <a:cs typeface="Times New Roman" panose="02020603050405020304" pitchFamily="18" charset="0"/>
              </a:rPr>
              <a:t>6. Recognition rather than recall: </a:t>
            </a:r>
          </a:p>
          <a:p>
            <a:pPr marL="342900" indent="-342900">
              <a:buFont typeface="Arial" panose="020B0604020202020204" pitchFamily="34" charset="0"/>
              <a:buChar char="•"/>
            </a:pPr>
            <a:r>
              <a:rPr lang="en-US" sz="2000" b="1" dirty="0">
                <a:latin typeface="Times New Roman" panose="02020603050405020304" pitchFamily="18" charset="0"/>
                <a:cs typeface="Times New Roman" panose="02020603050405020304" pitchFamily="18" charset="0"/>
              </a:rPr>
              <a:t>Humans’ short-term memory only lasts 20-30 seconds. </a:t>
            </a:r>
          </a:p>
          <a:p>
            <a:pPr marL="342900" indent="-342900">
              <a:buFont typeface="Arial" panose="020B0604020202020204" pitchFamily="34" charset="0"/>
              <a:buChar char="•"/>
            </a:pPr>
            <a:r>
              <a:rPr lang="en-US" sz="2000" b="1" dirty="0">
                <a:latin typeface="Times New Roman" panose="02020603050405020304" pitchFamily="18" charset="0"/>
                <a:cs typeface="Times New Roman" panose="02020603050405020304" pitchFamily="18" charset="0"/>
              </a:rPr>
              <a:t>All key elements, actions and options should be visible</a:t>
            </a:r>
          </a:p>
          <a:p>
            <a:pPr marL="342900" indent="-342900">
              <a:buFont typeface="Arial" panose="020B0604020202020204" pitchFamily="34" charset="0"/>
              <a:buChar char="•"/>
            </a:pPr>
            <a:r>
              <a:rPr lang="en-US" sz="2000" b="1" dirty="0">
                <a:latin typeface="Times New Roman" panose="02020603050405020304" pitchFamily="18" charset="0"/>
                <a:cs typeface="Times New Roman" panose="02020603050405020304" pitchFamily="18" charset="0"/>
              </a:rPr>
              <a:t>They should also be located in the same place.</a:t>
            </a:r>
          </a:p>
          <a:p>
            <a:pPr marL="342900" indent="-342900">
              <a:buFont typeface="Arial" panose="020B0604020202020204" pitchFamily="34" charset="0"/>
              <a:buChar char="•"/>
            </a:pPr>
            <a:endParaRPr lang="en-US" sz="2000" b="1"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US" sz="2000" b="1" dirty="0">
                <a:latin typeface="Times New Roman" panose="02020603050405020304" pitchFamily="18" charset="0"/>
                <a:cs typeface="Times New Roman" panose="02020603050405020304" pitchFamily="18" charset="0"/>
              </a:rPr>
              <a:t> </a:t>
            </a:r>
            <a:r>
              <a:rPr lang="en-US" sz="2000" b="1" dirty="0">
                <a:solidFill>
                  <a:srgbClr val="00B050"/>
                </a:solidFill>
                <a:latin typeface="Times New Roman" panose="02020603050405020304" pitchFamily="18" charset="0"/>
                <a:cs typeface="Times New Roman" panose="02020603050405020304" pitchFamily="18" charset="0"/>
              </a:rPr>
              <a:t>For example, Security code autofill iOS 13 introduced a security code autofill function. </a:t>
            </a:r>
            <a:endParaRPr lang="fr-FR" dirty="0"/>
          </a:p>
        </p:txBody>
      </p:sp>
      <p:pic>
        <p:nvPicPr>
          <p:cNvPr id="3" name="Imag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91880" y="2924944"/>
            <a:ext cx="2160240" cy="3528392"/>
          </a:xfrm>
          <a:prstGeom prst="rect">
            <a:avLst/>
          </a:prstGeom>
        </p:spPr>
      </p:pic>
      <p:sp>
        <p:nvSpPr>
          <p:cNvPr id="4" name="Espace réservé du numéro de diapositive 3"/>
          <p:cNvSpPr>
            <a:spLocks noGrp="1"/>
          </p:cNvSpPr>
          <p:nvPr>
            <p:ph type="sldNum" sz="quarter" idx="12"/>
          </p:nvPr>
        </p:nvSpPr>
        <p:spPr/>
        <p:txBody>
          <a:bodyPr/>
          <a:lstStyle/>
          <a:p>
            <a:pPr>
              <a:defRPr/>
            </a:pPr>
            <a:fld id="{8D6440C5-0ED1-4673-828F-667516F8861F}" type="slidenum">
              <a:rPr lang="fr-FR" smtClean="0"/>
              <a:pPr>
                <a:defRPr/>
              </a:pPr>
              <a:t>10</a:t>
            </a:fld>
            <a:endParaRPr lang="fr-FR"/>
          </a:p>
        </p:txBody>
      </p:sp>
    </p:spTree>
    <p:extLst>
      <p:ext uri="{BB962C8B-B14F-4D97-AF65-F5344CB8AC3E}">
        <p14:creationId xmlns:p14="http://schemas.microsoft.com/office/powerpoint/2010/main" val="2702165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fade">
                                      <p:cBhvr>
                                        <p:cTn id="13" dur="1000"/>
                                        <p:tgtEl>
                                          <p:spTgt spid="5">
                                            <p:txEl>
                                              <p:pRg st="1" end="1"/>
                                            </p:txEl>
                                          </p:spTgt>
                                        </p:tgtEl>
                                      </p:cBhvr>
                                    </p:animEffect>
                                    <p:anim calcmode="lin" valueType="num">
                                      <p:cBhvr>
                                        <p:cTn id="14"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5">
                                            <p:txEl>
                                              <p:pRg st="2" end="2"/>
                                            </p:txEl>
                                          </p:spTgt>
                                        </p:tgtEl>
                                        <p:attrNameLst>
                                          <p:attrName>style.visibility</p:attrName>
                                        </p:attrNameLst>
                                      </p:cBhvr>
                                      <p:to>
                                        <p:strVal val="visible"/>
                                      </p:to>
                                    </p:set>
                                    <p:animEffect transition="in" filter="fade">
                                      <p:cBhvr>
                                        <p:cTn id="20" dur="1000"/>
                                        <p:tgtEl>
                                          <p:spTgt spid="5">
                                            <p:txEl>
                                              <p:pRg st="2" end="2"/>
                                            </p:txEl>
                                          </p:spTgt>
                                        </p:tgtEl>
                                      </p:cBhvr>
                                    </p:animEffect>
                                    <p:anim calcmode="lin" valueType="num">
                                      <p:cBhvr>
                                        <p:cTn id="21"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2"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fade">
                                      <p:cBhvr>
                                        <p:cTn id="27" dur="1000"/>
                                        <p:tgtEl>
                                          <p:spTgt spid="5">
                                            <p:txEl>
                                              <p:pRg st="3" end="3"/>
                                            </p:txEl>
                                          </p:spTgt>
                                        </p:tgtEl>
                                      </p:cBhvr>
                                    </p:animEffect>
                                    <p:anim calcmode="lin" valueType="num">
                                      <p:cBhvr>
                                        <p:cTn id="28"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9"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5">
                                            <p:txEl>
                                              <p:pRg st="5" end="5"/>
                                            </p:txEl>
                                          </p:spTgt>
                                        </p:tgtEl>
                                        <p:attrNameLst>
                                          <p:attrName>style.visibility</p:attrName>
                                        </p:attrNameLst>
                                      </p:cBhvr>
                                      <p:to>
                                        <p:strVal val="visible"/>
                                      </p:to>
                                    </p:set>
                                    <p:anim calcmode="lin" valueType="num">
                                      <p:cBhvr additive="base">
                                        <p:cTn id="34"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additive="base">
                                        <p:cTn id="40" dur="500" fill="hold"/>
                                        <p:tgtEl>
                                          <p:spTgt spid="3"/>
                                        </p:tgtEl>
                                        <p:attrNameLst>
                                          <p:attrName>ppt_x</p:attrName>
                                        </p:attrNameLst>
                                      </p:cBhvr>
                                      <p:tavLst>
                                        <p:tav tm="0">
                                          <p:val>
                                            <p:strVal val="#ppt_x"/>
                                          </p:val>
                                        </p:tav>
                                        <p:tav tm="100000">
                                          <p:val>
                                            <p:strVal val="#ppt_x"/>
                                          </p:val>
                                        </p:tav>
                                      </p:tavLst>
                                    </p:anim>
                                    <p:anim calcmode="lin" valueType="num">
                                      <p:cBhvr additive="base">
                                        <p:cTn id="4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76865" y="232605"/>
            <a:ext cx="6798734" cy="604107"/>
          </a:xfrm>
        </p:spPr>
        <p:txBody>
          <a:bodyPr>
            <a:normAutofit/>
          </a:bodyPr>
          <a:lstStyle/>
          <a:p>
            <a:pPr algn="ctr"/>
            <a:r>
              <a:rPr lang="en-US" sz="3000" b="1" dirty="0">
                <a:solidFill>
                  <a:srgbClr val="FF0000"/>
                </a:solidFill>
              </a:rPr>
              <a:t>2. Rules of User Interface Design</a:t>
            </a:r>
          </a:p>
        </p:txBody>
      </p:sp>
      <p:sp>
        <p:nvSpPr>
          <p:cNvPr id="5" name="Rectangle 4"/>
          <p:cNvSpPr/>
          <p:nvPr/>
        </p:nvSpPr>
        <p:spPr>
          <a:xfrm>
            <a:off x="414758" y="908720"/>
            <a:ext cx="8621738" cy="5570756"/>
          </a:xfrm>
          <a:prstGeom prst="rect">
            <a:avLst/>
          </a:prstGeom>
        </p:spPr>
        <p:txBody>
          <a:bodyPr wrap="square">
            <a:spAutoFit/>
          </a:bodyPr>
          <a:lstStyle/>
          <a:p>
            <a:r>
              <a:rPr lang="en-US" sz="2400" b="1" dirty="0">
                <a:solidFill>
                  <a:srgbClr val="0070C0"/>
                </a:solidFill>
                <a:latin typeface="Times New Roman" panose="02020603050405020304" pitchFamily="18" charset="0"/>
                <a:cs typeface="Times New Roman" panose="02020603050405020304" pitchFamily="18" charset="0"/>
              </a:rPr>
              <a:t>7. Flexibility and efficiency of use</a:t>
            </a:r>
          </a:p>
          <a:p>
            <a:endParaRPr lang="en-US" sz="2400" b="1" dirty="0">
              <a:solidFill>
                <a:srgbClr val="0070C0"/>
              </a:solidFill>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US" sz="2000" b="1" dirty="0">
                <a:latin typeface="Times New Roman" panose="02020603050405020304" pitchFamily="18" charset="0"/>
                <a:cs typeface="Times New Roman" panose="02020603050405020304" pitchFamily="18" charset="0"/>
              </a:rPr>
              <a:t>Providing shortcuts and customizations can build a different kind of trust with your user. </a:t>
            </a:r>
          </a:p>
          <a:p>
            <a:pPr marL="342900" indent="-342900">
              <a:buFont typeface="Arial" panose="020B0604020202020204" pitchFamily="34" charset="0"/>
              <a:buChar char="•"/>
            </a:pPr>
            <a:r>
              <a:rPr lang="en-US" sz="2000" b="1" dirty="0">
                <a:latin typeface="Times New Roman" panose="02020603050405020304" pitchFamily="18" charset="0"/>
                <a:cs typeface="Times New Roman" panose="02020603050405020304" pitchFamily="18" charset="0"/>
              </a:rPr>
              <a:t>Customizable dashboard, keyboard shortcuts or touch gestures that speed up common functions. </a:t>
            </a:r>
          </a:p>
          <a:p>
            <a:pPr marL="342900" indent="-342900" algn="ctr">
              <a:buFont typeface="Arial" panose="020B0604020202020204" pitchFamily="34" charset="0"/>
              <a:buChar char="•"/>
            </a:pPr>
            <a:r>
              <a:rPr lang="en-US" sz="2000" b="1" dirty="0">
                <a:solidFill>
                  <a:srgbClr val="00B050"/>
                </a:solidFill>
                <a:latin typeface="Times New Roman" panose="02020603050405020304" pitchFamily="18" charset="0"/>
                <a:cs typeface="Times New Roman" panose="02020603050405020304" pitchFamily="18" charset="0"/>
              </a:rPr>
              <a:t>This might be a way to tailor their feed like Pinterest or a hidden algorithm like Instagram or </a:t>
            </a:r>
            <a:r>
              <a:rPr lang="en-US" sz="2000" b="1" dirty="0" err="1">
                <a:solidFill>
                  <a:srgbClr val="00B050"/>
                </a:solidFill>
                <a:latin typeface="Times New Roman" panose="02020603050405020304" pitchFamily="18" charset="0"/>
                <a:cs typeface="Times New Roman" panose="02020603050405020304" pitchFamily="18" charset="0"/>
              </a:rPr>
              <a:t>TikTok</a:t>
            </a:r>
            <a:r>
              <a:rPr lang="en-US" sz="2000" b="1" dirty="0">
                <a:solidFill>
                  <a:srgbClr val="00B050"/>
                </a:solidFill>
                <a:latin typeface="Times New Roman" panose="02020603050405020304" pitchFamily="18" charset="0"/>
                <a:cs typeface="Times New Roman" panose="02020603050405020304" pitchFamily="18" charset="0"/>
              </a:rPr>
              <a:t>.</a:t>
            </a:r>
          </a:p>
          <a:p>
            <a:pPr marL="342900" indent="-342900" algn="ctr">
              <a:buFont typeface="Arial" panose="020B0604020202020204" pitchFamily="34" charset="0"/>
              <a:buChar char="•"/>
            </a:pPr>
            <a:endParaRPr lang="en-US" sz="2000" b="1" dirty="0">
              <a:solidFill>
                <a:srgbClr val="00B050"/>
              </a:solidFill>
              <a:latin typeface="Times New Roman" panose="02020603050405020304" pitchFamily="18" charset="0"/>
              <a:cs typeface="Times New Roman" panose="02020603050405020304" pitchFamily="18" charset="0"/>
            </a:endParaRPr>
          </a:p>
          <a:p>
            <a:r>
              <a:rPr lang="en-US" sz="2400" b="1" dirty="0">
                <a:solidFill>
                  <a:srgbClr val="0070C0"/>
                </a:solidFill>
                <a:latin typeface="Times New Roman" panose="02020603050405020304" pitchFamily="18" charset="0"/>
                <a:cs typeface="Times New Roman" panose="02020603050405020304" pitchFamily="18" charset="0"/>
              </a:rPr>
              <a:t>8. Aesthetic and minimalist design</a:t>
            </a:r>
          </a:p>
          <a:p>
            <a:endParaRPr lang="en-US" sz="2400" b="1" dirty="0">
              <a:solidFill>
                <a:srgbClr val="0070C0"/>
              </a:solidFill>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US" sz="2000" b="1" dirty="0">
                <a:latin typeface="Times New Roman" panose="02020603050405020304" pitchFamily="18" charset="0"/>
                <a:cs typeface="Times New Roman" panose="02020603050405020304" pitchFamily="18" charset="0"/>
              </a:rPr>
              <a:t>Keeping unimportant components in a design reduces the relative visibility and importance of key elements.</a:t>
            </a:r>
          </a:p>
          <a:p>
            <a:r>
              <a:rPr lang="en-US" sz="2000" b="1" dirty="0">
                <a:latin typeface="Times New Roman" panose="02020603050405020304" pitchFamily="18" charset="0"/>
                <a:cs typeface="Times New Roman" panose="02020603050405020304" pitchFamily="18" charset="0"/>
              </a:rPr>
              <a:t>					</a:t>
            </a:r>
          </a:p>
          <a:p>
            <a:pPr marL="342900" indent="-342900" algn="ctr">
              <a:buFont typeface="Arial" panose="020B0604020202020204" pitchFamily="34" charset="0"/>
              <a:buChar char="•"/>
            </a:pPr>
            <a:r>
              <a:rPr lang="en-US" sz="2000" b="1" dirty="0">
                <a:solidFill>
                  <a:srgbClr val="00B050"/>
                </a:solidFill>
                <a:latin typeface="Times New Roman" panose="02020603050405020304" pitchFamily="18" charset="0"/>
                <a:cs typeface="Times New Roman" panose="02020603050405020304" pitchFamily="18" charset="0"/>
              </a:rPr>
              <a:t>For example, </a:t>
            </a:r>
            <a:r>
              <a:rPr lang="en-US" sz="2000" b="1" dirty="0" err="1">
                <a:solidFill>
                  <a:srgbClr val="00B050"/>
                </a:solidFill>
                <a:latin typeface="Times New Roman" panose="02020603050405020304" pitchFamily="18" charset="0"/>
                <a:cs typeface="Times New Roman" panose="02020603050405020304" pitchFamily="18" charset="0"/>
              </a:rPr>
              <a:t>facebook</a:t>
            </a:r>
            <a:r>
              <a:rPr lang="en-US" sz="2000" b="1" dirty="0">
                <a:solidFill>
                  <a:srgbClr val="00B050"/>
                </a:solidFill>
                <a:latin typeface="Times New Roman" panose="02020603050405020304" pitchFamily="18" charset="0"/>
                <a:cs typeface="Times New Roman" panose="02020603050405020304" pitchFamily="18" charset="0"/>
              </a:rPr>
              <a:t> uses a slick black-and-white interface. Buttons are clearly labelled in grey or outlined. Their site is easy to navigate and includes very few menu options.</a:t>
            </a:r>
            <a:endParaRPr lang="fr-FR" sz="2000" b="1" dirty="0">
              <a:solidFill>
                <a:srgbClr val="00B050"/>
              </a:solidFill>
              <a:latin typeface="Times New Roman" panose="02020603050405020304" pitchFamily="18" charset="0"/>
              <a:cs typeface="Times New Roman" panose="02020603050405020304" pitchFamily="18" charset="0"/>
            </a:endParaRPr>
          </a:p>
        </p:txBody>
      </p:sp>
      <p:sp>
        <p:nvSpPr>
          <p:cNvPr id="3" name="Espace réservé du numéro de diapositive 2"/>
          <p:cNvSpPr>
            <a:spLocks noGrp="1"/>
          </p:cNvSpPr>
          <p:nvPr>
            <p:ph type="sldNum" sz="quarter" idx="12"/>
          </p:nvPr>
        </p:nvSpPr>
        <p:spPr/>
        <p:txBody>
          <a:bodyPr/>
          <a:lstStyle/>
          <a:p>
            <a:pPr>
              <a:defRPr/>
            </a:pPr>
            <a:fld id="{8D6440C5-0ED1-4673-828F-667516F8861F}" type="slidenum">
              <a:rPr lang="fr-FR" smtClean="0"/>
              <a:pPr>
                <a:defRPr/>
              </a:pPr>
              <a:t>11</a:t>
            </a:fld>
            <a:endParaRPr lang="fr-FR"/>
          </a:p>
        </p:txBody>
      </p:sp>
    </p:spTree>
    <p:extLst>
      <p:ext uri="{BB962C8B-B14F-4D97-AF65-F5344CB8AC3E}">
        <p14:creationId xmlns:p14="http://schemas.microsoft.com/office/powerpoint/2010/main" val="3730494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5">
                                            <p:txEl>
                                              <p:pRg st="2" end="2"/>
                                            </p:txEl>
                                          </p:spTgt>
                                        </p:tgtEl>
                                        <p:attrNameLst>
                                          <p:attrName>style.visibility</p:attrName>
                                        </p:attrNameLst>
                                      </p:cBhvr>
                                      <p:to>
                                        <p:strVal val="visible"/>
                                      </p:to>
                                    </p:set>
                                    <p:animEffect transition="in" filter="barn(inVertical)">
                                      <p:cBhvr>
                                        <p:cTn id="14" dur="500"/>
                                        <p:tgtEl>
                                          <p:spTgt spid="5">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 calcmode="lin" valueType="num">
                                      <p:cBhvr additive="base">
                                        <p:cTn id="19"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4" end="4"/>
                                            </p:txEl>
                                          </p:spTgt>
                                        </p:tgtEl>
                                        <p:attrNameLst>
                                          <p:attrName>style.visibility</p:attrName>
                                        </p:attrNameLst>
                                      </p:cBhvr>
                                      <p:to>
                                        <p:strVal val="visible"/>
                                      </p:to>
                                    </p:set>
                                    <p:anim calcmode="lin" valueType="num">
                                      <p:cBhvr additive="base">
                                        <p:cTn id="25"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anim calcmode="lin" valueType="num">
                                      <p:cBhvr additive="base">
                                        <p:cTn id="31"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5">
                                            <p:txEl>
                                              <p:pRg st="8" end="8"/>
                                            </p:txEl>
                                          </p:spTgt>
                                        </p:tgtEl>
                                        <p:attrNameLst>
                                          <p:attrName>style.visibility</p:attrName>
                                        </p:attrNameLst>
                                      </p:cBhvr>
                                      <p:to>
                                        <p:strVal val="visible"/>
                                      </p:to>
                                    </p:set>
                                    <p:animEffect transition="in" filter="fade">
                                      <p:cBhvr>
                                        <p:cTn id="37" dur="1000"/>
                                        <p:tgtEl>
                                          <p:spTgt spid="5">
                                            <p:txEl>
                                              <p:pRg st="8" end="8"/>
                                            </p:txEl>
                                          </p:spTgt>
                                        </p:tgtEl>
                                      </p:cBhvr>
                                    </p:animEffect>
                                    <p:anim calcmode="lin" valueType="num">
                                      <p:cBhvr>
                                        <p:cTn id="38" dur="1000" fill="hold"/>
                                        <p:tgtEl>
                                          <p:spTgt spid="5">
                                            <p:txEl>
                                              <p:pRg st="8" end="8"/>
                                            </p:txEl>
                                          </p:spTgt>
                                        </p:tgtEl>
                                        <p:attrNameLst>
                                          <p:attrName>ppt_x</p:attrName>
                                        </p:attrNameLst>
                                      </p:cBhvr>
                                      <p:tavLst>
                                        <p:tav tm="0">
                                          <p:val>
                                            <p:strVal val="#ppt_x"/>
                                          </p:val>
                                        </p:tav>
                                        <p:tav tm="100000">
                                          <p:val>
                                            <p:strVal val="#ppt_x"/>
                                          </p:val>
                                        </p:tav>
                                      </p:tavLst>
                                    </p:anim>
                                    <p:anim calcmode="lin" valueType="num">
                                      <p:cBhvr>
                                        <p:cTn id="39" dur="1000" fill="hold"/>
                                        <p:tgtEl>
                                          <p:spTgt spid="5">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5">
                                            <p:txEl>
                                              <p:pRg st="10" end="10"/>
                                            </p:txEl>
                                          </p:spTgt>
                                        </p:tgtEl>
                                        <p:attrNameLst>
                                          <p:attrName>style.visibility</p:attrName>
                                        </p:attrNameLst>
                                      </p:cBhvr>
                                      <p:to>
                                        <p:strVal val="visible"/>
                                      </p:to>
                                    </p:set>
                                    <p:anim calcmode="lin" valueType="num">
                                      <p:cBhvr additive="base">
                                        <p:cTn id="44" dur="500" fill="hold"/>
                                        <p:tgtEl>
                                          <p:spTgt spid="5">
                                            <p:txEl>
                                              <p:pRg st="10" end="10"/>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5">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15616" y="187755"/>
            <a:ext cx="6798734" cy="504056"/>
          </a:xfrm>
        </p:spPr>
        <p:txBody>
          <a:bodyPr>
            <a:normAutofit/>
          </a:bodyPr>
          <a:lstStyle/>
          <a:p>
            <a:pPr algn="ctr"/>
            <a:r>
              <a:rPr lang="en-US" sz="3000" b="1" dirty="0">
                <a:solidFill>
                  <a:srgbClr val="FF0000"/>
                </a:solidFill>
              </a:rPr>
              <a:t>2. Rules of User Interface Design</a:t>
            </a:r>
          </a:p>
        </p:txBody>
      </p:sp>
      <p:sp>
        <p:nvSpPr>
          <p:cNvPr id="5" name="Rectangle 4"/>
          <p:cNvSpPr/>
          <p:nvPr/>
        </p:nvSpPr>
        <p:spPr>
          <a:xfrm>
            <a:off x="395536" y="620688"/>
            <a:ext cx="8496944" cy="2000548"/>
          </a:xfrm>
          <a:prstGeom prst="rect">
            <a:avLst/>
          </a:prstGeom>
        </p:spPr>
        <p:txBody>
          <a:bodyPr wrap="square">
            <a:spAutoFit/>
          </a:bodyPr>
          <a:lstStyle/>
          <a:p>
            <a:r>
              <a:rPr lang="en-US" sz="2400" b="1" dirty="0">
                <a:solidFill>
                  <a:srgbClr val="0070C0"/>
                </a:solidFill>
                <a:latin typeface="Times New Roman" panose="02020603050405020304" pitchFamily="18" charset="0"/>
                <a:cs typeface="Times New Roman" panose="02020603050405020304" pitchFamily="18" charset="0"/>
              </a:rPr>
              <a:t>9. Help users </a:t>
            </a:r>
            <a:r>
              <a:rPr lang="en-US" sz="2400" b="1" dirty="0" err="1">
                <a:solidFill>
                  <a:srgbClr val="0070C0"/>
                </a:solidFill>
                <a:latin typeface="Times New Roman" panose="02020603050405020304" pitchFamily="18" charset="0"/>
                <a:cs typeface="Times New Roman" panose="02020603050405020304" pitchFamily="18" charset="0"/>
              </a:rPr>
              <a:t>recognise</a:t>
            </a:r>
            <a:r>
              <a:rPr lang="en-US" sz="2400" b="1" dirty="0">
                <a:solidFill>
                  <a:srgbClr val="0070C0"/>
                </a:solidFill>
                <a:latin typeface="Times New Roman" panose="02020603050405020304" pitchFamily="18" charset="0"/>
                <a:cs typeface="Times New Roman" panose="02020603050405020304" pitchFamily="18" charset="0"/>
              </a:rPr>
              <a:t>, diagnose and recover errors </a:t>
            </a:r>
            <a:endParaRPr lang="en-US" dirty="0"/>
          </a:p>
          <a:p>
            <a:pPr marL="342900" indent="-342900" algn="just">
              <a:buFont typeface="Arial" panose="020B0604020202020204" pitchFamily="34" charset="0"/>
              <a:buChar char="•"/>
            </a:pPr>
            <a:r>
              <a:rPr lang="en-US" sz="2000" b="1" dirty="0">
                <a:latin typeface="Times New Roman" panose="02020603050405020304" pitchFamily="18" charset="0"/>
                <a:cs typeface="Times New Roman" panose="02020603050405020304" pitchFamily="18" charset="0"/>
              </a:rPr>
              <a:t>Users want autonomy and control. </a:t>
            </a:r>
          </a:p>
          <a:p>
            <a:pPr marL="342900" indent="-342900" algn="just">
              <a:buFont typeface="Arial" panose="020B0604020202020204" pitchFamily="34" charset="0"/>
              <a:buChar char="•"/>
            </a:pPr>
            <a:r>
              <a:rPr lang="en-US" sz="2000" b="1" dirty="0">
                <a:latin typeface="Times New Roman" panose="02020603050405020304" pitchFamily="18" charset="0"/>
                <a:cs typeface="Times New Roman" panose="02020603050405020304" pitchFamily="18" charset="0"/>
              </a:rPr>
              <a:t>Help users </a:t>
            </a:r>
            <a:r>
              <a:rPr lang="en-US" sz="2000" b="1" dirty="0" err="1">
                <a:latin typeface="Times New Roman" panose="02020603050405020304" pitchFamily="18" charset="0"/>
                <a:cs typeface="Times New Roman" panose="02020603050405020304" pitchFamily="18" charset="0"/>
              </a:rPr>
              <a:t>recognise</a:t>
            </a:r>
            <a:r>
              <a:rPr lang="en-US" sz="2000" b="1" dirty="0">
                <a:latin typeface="Times New Roman" panose="02020603050405020304" pitchFamily="18" charset="0"/>
                <a:cs typeface="Times New Roman" panose="02020603050405020304" pitchFamily="18" charset="0"/>
              </a:rPr>
              <a:t>, diagnose and recover from mistakes independently .</a:t>
            </a:r>
          </a:p>
          <a:p>
            <a:pPr marL="342900" indent="-342900" algn="just">
              <a:buFont typeface="Arial" panose="020B0604020202020204" pitchFamily="34" charset="0"/>
              <a:buChar char="•"/>
            </a:pPr>
            <a:r>
              <a:rPr lang="en-US" sz="2000" b="1" dirty="0">
                <a:solidFill>
                  <a:srgbClr val="00B050"/>
                </a:solidFill>
                <a:latin typeface="Times New Roman" panose="02020603050405020304" pitchFamily="18" charset="0"/>
                <a:cs typeface="Times New Roman" panose="02020603050405020304" pitchFamily="18" charset="0"/>
              </a:rPr>
              <a:t>Plain language error messages.</a:t>
            </a:r>
          </a:p>
          <a:p>
            <a:pPr marL="342900" indent="-342900" algn="just">
              <a:buFont typeface="Arial" panose="020B0604020202020204" pitchFamily="34" charset="0"/>
              <a:buChar char="•"/>
            </a:pPr>
            <a:r>
              <a:rPr lang="en-US" sz="2000" b="1" dirty="0">
                <a:solidFill>
                  <a:srgbClr val="00B050"/>
                </a:solidFill>
                <a:latin typeface="Times New Roman" panose="02020603050405020304" pitchFamily="18" charset="0"/>
                <a:cs typeface="Times New Roman" panose="02020603050405020304" pitchFamily="18" charset="0"/>
              </a:rPr>
              <a:t>A graphic or visual representation of the error.</a:t>
            </a:r>
          </a:p>
          <a:p>
            <a:pPr algn="just"/>
            <a:r>
              <a:rPr lang="en-US" sz="2000" b="1" dirty="0">
                <a:latin typeface="Times New Roman" panose="02020603050405020304" pitchFamily="18" charset="0"/>
                <a:cs typeface="Times New Roman" panose="02020603050405020304" pitchFamily="18" charset="0"/>
              </a:rPr>
              <a:t>					</a:t>
            </a:r>
            <a:endParaRPr lang="fr-FR" sz="2000" b="1" dirty="0">
              <a:latin typeface="Times New Roman" panose="02020603050405020304" pitchFamily="18" charset="0"/>
              <a:cs typeface="Times New Roman" panose="02020603050405020304" pitchFamily="18" charset="0"/>
            </a:endParaRPr>
          </a:p>
        </p:txBody>
      </p:sp>
      <p:pic>
        <p:nvPicPr>
          <p:cNvPr id="3" name="Imag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61171" y="2420888"/>
            <a:ext cx="3565674" cy="4221088"/>
          </a:xfrm>
          <a:prstGeom prst="rect">
            <a:avLst/>
          </a:prstGeom>
        </p:spPr>
      </p:pic>
      <p:sp>
        <p:nvSpPr>
          <p:cNvPr id="4" name="Espace réservé du numéro de diapositive 3"/>
          <p:cNvSpPr>
            <a:spLocks noGrp="1"/>
          </p:cNvSpPr>
          <p:nvPr>
            <p:ph type="sldNum" sz="quarter" idx="12"/>
          </p:nvPr>
        </p:nvSpPr>
        <p:spPr/>
        <p:txBody>
          <a:bodyPr/>
          <a:lstStyle/>
          <a:p>
            <a:pPr>
              <a:defRPr/>
            </a:pPr>
            <a:fld id="{8D6440C5-0ED1-4673-828F-667516F8861F}" type="slidenum">
              <a:rPr lang="fr-FR" smtClean="0"/>
              <a:pPr>
                <a:defRPr/>
              </a:pPr>
              <a:t>12</a:t>
            </a:fld>
            <a:endParaRPr lang="fr-FR"/>
          </a:p>
        </p:txBody>
      </p:sp>
    </p:spTree>
    <p:extLst>
      <p:ext uri="{BB962C8B-B14F-4D97-AF65-F5344CB8AC3E}">
        <p14:creationId xmlns:p14="http://schemas.microsoft.com/office/powerpoint/2010/main" val="2005860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fade">
                                      <p:cBhvr>
                                        <p:cTn id="13" dur="1000"/>
                                        <p:tgtEl>
                                          <p:spTgt spid="5">
                                            <p:txEl>
                                              <p:pRg st="1" end="1"/>
                                            </p:txEl>
                                          </p:spTgt>
                                        </p:tgtEl>
                                      </p:cBhvr>
                                    </p:animEffect>
                                    <p:anim calcmode="lin" valueType="num">
                                      <p:cBhvr>
                                        <p:cTn id="14"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5">
                                            <p:txEl>
                                              <p:pRg st="2" end="2"/>
                                            </p:txEl>
                                          </p:spTgt>
                                        </p:tgtEl>
                                        <p:attrNameLst>
                                          <p:attrName>style.visibility</p:attrName>
                                        </p:attrNameLst>
                                      </p:cBhvr>
                                      <p:to>
                                        <p:strVal val="visible"/>
                                      </p:to>
                                    </p:set>
                                    <p:animEffect transition="in" filter="fade">
                                      <p:cBhvr>
                                        <p:cTn id="20" dur="1000"/>
                                        <p:tgtEl>
                                          <p:spTgt spid="5">
                                            <p:txEl>
                                              <p:pRg st="2" end="2"/>
                                            </p:txEl>
                                          </p:spTgt>
                                        </p:tgtEl>
                                      </p:cBhvr>
                                    </p:animEffect>
                                    <p:anim calcmode="lin" valueType="num">
                                      <p:cBhvr>
                                        <p:cTn id="21"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2"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fade">
                                      <p:cBhvr>
                                        <p:cTn id="27" dur="1000"/>
                                        <p:tgtEl>
                                          <p:spTgt spid="5">
                                            <p:txEl>
                                              <p:pRg st="3" end="3"/>
                                            </p:txEl>
                                          </p:spTgt>
                                        </p:tgtEl>
                                      </p:cBhvr>
                                    </p:animEffect>
                                    <p:anim calcmode="lin" valueType="num">
                                      <p:cBhvr>
                                        <p:cTn id="28"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9"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5">
                                            <p:txEl>
                                              <p:pRg st="4" end="4"/>
                                            </p:txEl>
                                          </p:spTgt>
                                        </p:tgtEl>
                                        <p:attrNameLst>
                                          <p:attrName>style.visibility</p:attrName>
                                        </p:attrNameLst>
                                      </p:cBhvr>
                                      <p:to>
                                        <p:strVal val="visible"/>
                                      </p:to>
                                    </p:set>
                                    <p:animEffect transition="in" filter="fade">
                                      <p:cBhvr>
                                        <p:cTn id="34" dur="1000"/>
                                        <p:tgtEl>
                                          <p:spTgt spid="5">
                                            <p:txEl>
                                              <p:pRg st="4" end="4"/>
                                            </p:txEl>
                                          </p:spTgt>
                                        </p:tgtEl>
                                      </p:cBhvr>
                                    </p:animEffect>
                                    <p:anim calcmode="lin" valueType="num">
                                      <p:cBhvr>
                                        <p:cTn id="35"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fade">
                                      <p:cBhvr>
                                        <p:cTn id="41" dur="1000"/>
                                        <p:tgtEl>
                                          <p:spTgt spid="3"/>
                                        </p:tgtEl>
                                      </p:cBhvr>
                                    </p:animEffect>
                                    <p:anim calcmode="lin" valueType="num">
                                      <p:cBhvr>
                                        <p:cTn id="42" dur="1000" fill="hold"/>
                                        <p:tgtEl>
                                          <p:spTgt spid="3"/>
                                        </p:tgtEl>
                                        <p:attrNameLst>
                                          <p:attrName>ppt_x</p:attrName>
                                        </p:attrNameLst>
                                      </p:cBhvr>
                                      <p:tavLst>
                                        <p:tav tm="0">
                                          <p:val>
                                            <p:strVal val="#ppt_x"/>
                                          </p:val>
                                        </p:tav>
                                        <p:tav tm="100000">
                                          <p:val>
                                            <p:strVal val="#ppt_x"/>
                                          </p:val>
                                        </p:tav>
                                      </p:tavLst>
                                    </p:anim>
                                    <p:anim calcmode="lin" valueType="num">
                                      <p:cBhvr>
                                        <p:cTn id="4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71600" y="116632"/>
            <a:ext cx="6798734" cy="483736"/>
          </a:xfrm>
        </p:spPr>
        <p:txBody>
          <a:bodyPr>
            <a:normAutofit fontScale="90000"/>
          </a:bodyPr>
          <a:lstStyle/>
          <a:p>
            <a:pPr algn="ctr"/>
            <a:r>
              <a:rPr lang="en-US" sz="3000" b="1" dirty="0">
                <a:solidFill>
                  <a:srgbClr val="FF0000"/>
                </a:solidFill>
              </a:rPr>
              <a:t>2. Rules of User Interface Design</a:t>
            </a:r>
          </a:p>
        </p:txBody>
      </p:sp>
      <p:sp>
        <p:nvSpPr>
          <p:cNvPr id="5" name="Rectangle 4"/>
          <p:cNvSpPr/>
          <p:nvPr/>
        </p:nvSpPr>
        <p:spPr>
          <a:xfrm>
            <a:off x="325003" y="476672"/>
            <a:ext cx="8477721" cy="2616101"/>
          </a:xfrm>
          <a:prstGeom prst="rect">
            <a:avLst/>
          </a:prstGeom>
        </p:spPr>
        <p:txBody>
          <a:bodyPr wrap="square">
            <a:spAutoFit/>
          </a:bodyPr>
          <a:lstStyle/>
          <a:p>
            <a:r>
              <a:rPr lang="en-US" sz="2400" b="1" dirty="0">
                <a:solidFill>
                  <a:srgbClr val="0070C0"/>
                </a:solidFill>
                <a:latin typeface="Times New Roman" panose="02020603050405020304" pitchFamily="18" charset="0"/>
                <a:cs typeface="Times New Roman" panose="02020603050405020304" pitchFamily="18" charset="0"/>
              </a:rPr>
              <a:t>10. Help and documentation</a:t>
            </a:r>
          </a:p>
          <a:p>
            <a:pPr marL="342900" indent="-342900">
              <a:buFont typeface="Arial" panose="020B0604020202020204" pitchFamily="34" charset="0"/>
              <a:buChar char="•"/>
            </a:pPr>
            <a:r>
              <a:rPr lang="en-US" sz="2000" b="1" dirty="0">
                <a:latin typeface="Times New Roman" panose="02020603050405020304" pitchFamily="18" charset="0"/>
                <a:cs typeface="Times New Roman" panose="02020603050405020304" pitchFamily="18" charset="0"/>
              </a:rPr>
              <a:t>Providing help and documentation that is searchable and easy to find.</a:t>
            </a:r>
          </a:p>
          <a:p>
            <a:pPr marL="342900" indent="-342900">
              <a:buFont typeface="Arial" panose="020B0604020202020204" pitchFamily="34" charset="0"/>
              <a:buChar char="•"/>
            </a:pPr>
            <a:r>
              <a:rPr lang="en-US" sz="2000" b="1" dirty="0">
                <a:latin typeface="Times New Roman" panose="02020603050405020304" pitchFamily="18" charset="0"/>
                <a:cs typeface="Times New Roman" panose="02020603050405020304" pitchFamily="18" charset="0"/>
              </a:rPr>
              <a:t>This should be kept concise. </a:t>
            </a:r>
          </a:p>
          <a:p>
            <a:pPr marL="342900" indent="-342900">
              <a:buFont typeface="Arial" panose="020B0604020202020204" pitchFamily="34" charset="0"/>
              <a:buChar char="•"/>
            </a:pPr>
            <a:r>
              <a:rPr lang="en-US" sz="2000" b="1" dirty="0">
                <a:latin typeface="Times New Roman" panose="02020603050405020304" pitchFamily="18" charset="0"/>
                <a:cs typeface="Times New Roman" panose="02020603050405020304" pitchFamily="18" charset="0"/>
              </a:rPr>
              <a:t>The next steps to solve a problem or learn a function should be listed in a concrete way. </a:t>
            </a:r>
            <a:endParaRPr lang="en-US" dirty="0"/>
          </a:p>
          <a:p>
            <a:pPr marL="342900" indent="-342900">
              <a:buFont typeface="Arial" panose="020B0604020202020204" pitchFamily="34" charset="0"/>
              <a:buChar char="•"/>
            </a:pPr>
            <a:r>
              <a:rPr lang="en-US" sz="2000" b="1" dirty="0">
                <a:solidFill>
                  <a:srgbClr val="00B050"/>
                </a:solidFill>
                <a:latin typeface="Times New Roman" panose="02020603050405020304" pitchFamily="18" charset="0"/>
                <a:cs typeface="Times New Roman" panose="02020603050405020304" pitchFamily="18" charset="0"/>
              </a:rPr>
              <a:t>Chatbots are a prime example of offering help at the moment. Rather than exploring the website for help.</a:t>
            </a:r>
          </a:p>
          <a:p>
            <a:r>
              <a:rPr lang="en-US" sz="2000" b="1" dirty="0">
                <a:latin typeface="Times New Roman" panose="02020603050405020304" pitchFamily="18" charset="0"/>
                <a:cs typeface="Times New Roman" panose="02020603050405020304" pitchFamily="18" charset="0"/>
              </a:rPr>
              <a:t>					</a:t>
            </a:r>
            <a:endParaRPr lang="fr-FR" sz="2000" b="1" dirty="0">
              <a:latin typeface="Times New Roman" panose="02020603050405020304" pitchFamily="18" charset="0"/>
              <a:cs typeface="Times New Roman" panose="02020603050405020304" pitchFamily="18" charset="0"/>
            </a:endParaRPr>
          </a:p>
        </p:txBody>
      </p:sp>
      <p:pic>
        <p:nvPicPr>
          <p:cNvPr id="4" name="Imag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5616" y="2852936"/>
            <a:ext cx="6984777" cy="3384376"/>
          </a:xfrm>
          <a:prstGeom prst="rect">
            <a:avLst/>
          </a:prstGeom>
        </p:spPr>
      </p:pic>
      <p:sp>
        <p:nvSpPr>
          <p:cNvPr id="3" name="Espace réservé du numéro de diapositive 2"/>
          <p:cNvSpPr>
            <a:spLocks noGrp="1"/>
          </p:cNvSpPr>
          <p:nvPr>
            <p:ph type="sldNum" sz="quarter" idx="12"/>
          </p:nvPr>
        </p:nvSpPr>
        <p:spPr/>
        <p:txBody>
          <a:bodyPr/>
          <a:lstStyle/>
          <a:p>
            <a:pPr>
              <a:defRPr/>
            </a:pPr>
            <a:fld id="{8D6440C5-0ED1-4673-828F-667516F8861F}" type="slidenum">
              <a:rPr lang="fr-FR" smtClean="0"/>
              <a:pPr>
                <a:defRPr/>
              </a:pPr>
              <a:t>13</a:t>
            </a:fld>
            <a:endParaRPr lang="fr-FR"/>
          </a:p>
        </p:txBody>
      </p:sp>
    </p:spTree>
    <p:extLst>
      <p:ext uri="{BB962C8B-B14F-4D97-AF65-F5344CB8AC3E}">
        <p14:creationId xmlns:p14="http://schemas.microsoft.com/office/powerpoint/2010/main" val="4265409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fade">
                                      <p:cBhvr>
                                        <p:cTn id="13" dur="1000"/>
                                        <p:tgtEl>
                                          <p:spTgt spid="5">
                                            <p:txEl>
                                              <p:pRg st="1" end="1"/>
                                            </p:txEl>
                                          </p:spTgt>
                                        </p:tgtEl>
                                      </p:cBhvr>
                                    </p:animEffect>
                                    <p:anim calcmode="lin" valueType="num">
                                      <p:cBhvr>
                                        <p:cTn id="14"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5">
                                            <p:txEl>
                                              <p:pRg st="2" end="2"/>
                                            </p:txEl>
                                          </p:spTgt>
                                        </p:tgtEl>
                                        <p:attrNameLst>
                                          <p:attrName>style.visibility</p:attrName>
                                        </p:attrNameLst>
                                      </p:cBhvr>
                                      <p:to>
                                        <p:strVal val="visible"/>
                                      </p:to>
                                    </p:set>
                                    <p:animEffect transition="in" filter="fade">
                                      <p:cBhvr>
                                        <p:cTn id="20" dur="1000"/>
                                        <p:tgtEl>
                                          <p:spTgt spid="5">
                                            <p:txEl>
                                              <p:pRg st="2" end="2"/>
                                            </p:txEl>
                                          </p:spTgt>
                                        </p:tgtEl>
                                      </p:cBhvr>
                                    </p:animEffect>
                                    <p:anim calcmode="lin" valueType="num">
                                      <p:cBhvr>
                                        <p:cTn id="21"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2"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fade">
                                      <p:cBhvr>
                                        <p:cTn id="27" dur="1000"/>
                                        <p:tgtEl>
                                          <p:spTgt spid="5">
                                            <p:txEl>
                                              <p:pRg st="3" end="3"/>
                                            </p:txEl>
                                          </p:spTgt>
                                        </p:tgtEl>
                                      </p:cBhvr>
                                    </p:animEffect>
                                    <p:anim calcmode="lin" valueType="num">
                                      <p:cBhvr>
                                        <p:cTn id="28"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9"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5">
                                            <p:txEl>
                                              <p:pRg st="4" end="4"/>
                                            </p:txEl>
                                          </p:spTgt>
                                        </p:tgtEl>
                                        <p:attrNameLst>
                                          <p:attrName>style.visibility</p:attrName>
                                        </p:attrNameLst>
                                      </p:cBhvr>
                                      <p:to>
                                        <p:strVal val="visible"/>
                                      </p:to>
                                    </p:set>
                                    <p:animEffect transition="in" filter="fade">
                                      <p:cBhvr>
                                        <p:cTn id="34" dur="1000"/>
                                        <p:tgtEl>
                                          <p:spTgt spid="5">
                                            <p:txEl>
                                              <p:pRg st="4" end="4"/>
                                            </p:txEl>
                                          </p:spTgt>
                                        </p:tgtEl>
                                      </p:cBhvr>
                                    </p:animEffect>
                                    <p:anim calcmode="lin" valueType="num">
                                      <p:cBhvr>
                                        <p:cTn id="35"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1000"/>
                                        <p:tgtEl>
                                          <p:spTgt spid="4"/>
                                        </p:tgtEl>
                                      </p:cBhvr>
                                    </p:animEffect>
                                    <p:anim calcmode="lin" valueType="num">
                                      <p:cBhvr>
                                        <p:cTn id="42" dur="1000" fill="hold"/>
                                        <p:tgtEl>
                                          <p:spTgt spid="4"/>
                                        </p:tgtEl>
                                        <p:attrNameLst>
                                          <p:attrName>ppt_x</p:attrName>
                                        </p:attrNameLst>
                                      </p:cBhvr>
                                      <p:tavLst>
                                        <p:tav tm="0">
                                          <p:val>
                                            <p:strVal val="#ppt_x"/>
                                          </p:val>
                                        </p:tav>
                                        <p:tav tm="100000">
                                          <p:val>
                                            <p:strVal val="#ppt_x"/>
                                          </p:val>
                                        </p:tav>
                                      </p:tavLst>
                                    </p:anim>
                                    <p:anim calcmode="lin" valueType="num">
                                      <p:cBhvr>
                                        <p:cTn id="4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76865" y="404664"/>
            <a:ext cx="6798734" cy="915784"/>
          </a:xfrm>
        </p:spPr>
        <p:txBody>
          <a:bodyPr/>
          <a:lstStyle/>
          <a:p>
            <a:pPr algn="ctr"/>
            <a:r>
              <a:rPr lang="en-US" b="1" dirty="0">
                <a:solidFill>
                  <a:srgbClr val="FF0000"/>
                </a:solidFill>
                <a:latin typeface="Times New Roman" panose="02020603050405020304" pitchFamily="18" charset="0"/>
                <a:cs typeface="Times New Roman" panose="02020603050405020304" pitchFamily="18" charset="0"/>
              </a:rPr>
              <a:t>3. Nielsen heuristics</a:t>
            </a:r>
          </a:p>
        </p:txBody>
      </p:sp>
      <p:sp>
        <p:nvSpPr>
          <p:cNvPr id="5" name="Rectangle 4"/>
          <p:cNvSpPr/>
          <p:nvPr/>
        </p:nvSpPr>
        <p:spPr>
          <a:xfrm>
            <a:off x="467544" y="1412776"/>
            <a:ext cx="7848872" cy="4192623"/>
          </a:xfrm>
          <a:prstGeom prst="rect">
            <a:avLst/>
          </a:prstGeom>
        </p:spPr>
        <p:txBody>
          <a:bodyPr wrap="square">
            <a:spAutoFit/>
          </a:bodyPr>
          <a:lstStyle/>
          <a:p>
            <a:pPr marL="342900" indent="-342900" algn="just">
              <a:lnSpc>
                <a:spcPct val="150000"/>
              </a:lnSpc>
              <a:buFont typeface="Arial" panose="020B0604020202020204" pitchFamily="34" charset="0"/>
              <a:buChar char="•"/>
            </a:pPr>
            <a:r>
              <a:rPr lang="en-US" sz="2000" b="1" dirty="0">
                <a:latin typeface="Times New Roman" panose="02020603050405020304" pitchFamily="18" charset="0"/>
                <a:cs typeface="Times New Roman" panose="02020603050405020304" pitchFamily="18" charset="0"/>
              </a:rPr>
              <a:t>Jakob Nielsen's 10 general principles for interaction design. </a:t>
            </a:r>
          </a:p>
          <a:p>
            <a:pPr marL="342900" indent="-342900" algn="just">
              <a:lnSpc>
                <a:spcPct val="150000"/>
              </a:lnSpc>
              <a:buFont typeface="Arial" panose="020B0604020202020204" pitchFamily="34" charset="0"/>
              <a:buChar char="•"/>
            </a:pPr>
            <a:r>
              <a:rPr lang="en-US" sz="2000" b="1" dirty="0">
                <a:latin typeface="Times New Roman" panose="02020603050405020304" pitchFamily="18" charset="0"/>
                <a:cs typeface="Times New Roman" panose="02020603050405020304" pitchFamily="18" charset="0"/>
              </a:rPr>
              <a:t>They are called "heuristics" because they are broad rules of thumb and not specific usability guidelines. </a:t>
            </a:r>
          </a:p>
          <a:p>
            <a:pPr marL="342900" indent="-342900" algn="just">
              <a:lnSpc>
                <a:spcPct val="150000"/>
              </a:lnSpc>
              <a:buFont typeface="Arial" panose="020B0604020202020204" pitchFamily="34" charset="0"/>
              <a:buChar char="•"/>
            </a:pPr>
            <a:r>
              <a:rPr lang="en-US" sz="2000" b="1" dirty="0">
                <a:latin typeface="Times New Roman" panose="02020603050405020304" pitchFamily="18" charset="0"/>
                <a:cs typeface="Times New Roman" panose="02020603050405020304" pitchFamily="18" charset="0"/>
              </a:rPr>
              <a:t>Jakob Nielsen's Usability Heuristics are a set of ten principles or guidelines widely used in the field of user interface (UI) and user experience (UX) design to evaluate the usability of software and websites. </a:t>
            </a:r>
          </a:p>
          <a:p>
            <a:pPr marL="342900" indent="-342900" algn="just">
              <a:lnSpc>
                <a:spcPct val="150000"/>
              </a:lnSpc>
              <a:buFont typeface="Arial" panose="020B0604020202020204" pitchFamily="34" charset="0"/>
              <a:buChar char="•"/>
            </a:pPr>
            <a:r>
              <a:rPr lang="en-US" sz="2000" b="1" dirty="0">
                <a:latin typeface="Times New Roman" panose="02020603050405020304" pitchFamily="18" charset="0"/>
                <a:cs typeface="Times New Roman" panose="02020603050405020304" pitchFamily="18" charset="0"/>
              </a:rPr>
              <a:t>These heuristics serve as a checklist for designers and usability experts to identify potential usability issues. </a:t>
            </a:r>
            <a:r>
              <a:rPr lang="en-US" dirty="0"/>
              <a:t>		</a:t>
            </a:r>
            <a:endParaRPr lang="fr-FR" dirty="0"/>
          </a:p>
        </p:txBody>
      </p:sp>
      <p:sp>
        <p:nvSpPr>
          <p:cNvPr id="3" name="Espace réservé du numéro de diapositive 2"/>
          <p:cNvSpPr>
            <a:spLocks noGrp="1"/>
          </p:cNvSpPr>
          <p:nvPr>
            <p:ph type="sldNum" sz="quarter" idx="12"/>
          </p:nvPr>
        </p:nvSpPr>
        <p:spPr/>
        <p:txBody>
          <a:bodyPr/>
          <a:lstStyle/>
          <a:p>
            <a:pPr>
              <a:defRPr/>
            </a:pPr>
            <a:fld id="{8D6440C5-0ED1-4673-828F-667516F8861F}" type="slidenum">
              <a:rPr lang="fr-FR" smtClean="0"/>
              <a:pPr>
                <a:defRPr/>
              </a:pPr>
              <a:t>14</a:t>
            </a:fld>
            <a:endParaRPr lang="fr-FR"/>
          </a:p>
        </p:txBody>
      </p:sp>
    </p:spTree>
    <p:extLst>
      <p:ext uri="{BB962C8B-B14F-4D97-AF65-F5344CB8AC3E}">
        <p14:creationId xmlns:p14="http://schemas.microsoft.com/office/powerpoint/2010/main" val="1851859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fade">
                                      <p:cBhvr>
                                        <p:cTn id="13" dur="1000"/>
                                        <p:tgtEl>
                                          <p:spTgt spid="5">
                                            <p:txEl>
                                              <p:pRg st="1" end="1"/>
                                            </p:txEl>
                                          </p:spTgt>
                                        </p:tgtEl>
                                      </p:cBhvr>
                                    </p:animEffect>
                                    <p:anim calcmode="lin" valueType="num">
                                      <p:cBhvr>
                                        <p:cTn id="14"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5">
                                            <p:txEl>
                                              <p:pRg st="2" end="2"/>
                                            </p:txEl>
                                          </p:spTgt>
                                        </p:tgtEl>
                                        <p:attrNameLst>
                                          <p:attrName>style.visibility</p:attrName>
                                        </p:attrNameLst>
                                      </p:cBhvr>
                                      <p:to>
                                        <p:strVal val="visible"/>
                                      </p:to>
                                    </p:set>
                                    <p:animEffect transition="in" filter="fade">
                                      <p:cBhvr>
                                        <p:cTn id="20" dur="1000"/>
                                        <p:tgtEl>
                                          <p:spTgt spid="5">
                                            <p:txEl>
                                              <p:pRg st="2" end="2"/>
                                            </p:txEl>
                                          </p:spTgt>
                                        </p:tgtEl>
                                      </p:cBhvr>
                                    </p:animEffect>
                                    <p:anim calcmode="lin" valueType="num">
                                      <p:cBhvr>
                                        <p:cTn id="21"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2"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fade">
                                      <p:cBhvr>
                                        <p:cTn id="27" dur="1000"/>
                                        <p:tgtEl>
                                          <p:spTgt spid="5">
                                            <p:txEl>
                                              <p:pRg st="3" end="3"/>
                                            </p:txEl>
                                          </p:spTgt>
                                        </p:tgtEl>
                                      </p:cBhvr>
                                    </p:animEffect>
                                    <p:anim calcmode="lin" valueType="num">
                                      <p:cBhvr>
                                        <p:cTn id="28"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9"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76865" y="232605"/>
            <a:ext cx="6798734" cy="1087843"/>
          </a:xfrm>
        </p:spPr>
        <p:txBody>
          <a:bodyPr/>
          <a:lstStyle/>
          <a:p>
            <a:pPr algn="ctr"/>
            <a:r>
              <a:rPr lang="en-US" b="1" dirty="0">
                <a:solidFill>
                  <a:srgbClr val="FF0000"/>
                </a:solidFill>
              </a:rPr>
              <a:t>3. Nielsen heuristics</a:t>
            </a:r>
          </a:p>
        </p:txBody>
      </p:sp>
      <p:sp>
        <p:nvSpPr>
          <p:cNvPr id="5" name="Rectangle 4"/>
          <p:cNvSpPr/>
          <p:nvPr/>
        </p:nvSpPr>
        <p:spPr>
          <a:xfrm>
            <a:off x="414759" y="908720"/>
            <a:ext cx="7560840" cy="954107"/>
          </a:xfrm>
          <a:prstGeom prst="rect">
            <a:avLst/>
          </a:prstGeom>
        </p:spPr>
        <p:txBody>
          <a:bodyPr wrap="square">
            <a:spAutoFit/>
          </a:bodyPr>
          <a:lstStyle/>
          <a:p>
            <a:r>
              <a:rPr lang="en-US" b="1" dirty="0">
                <a:latin typeface="Times New Roman" panose="02020603050405020304" pitchFamily="18" charset="0"/>
                <a:cs typeface="Times New Roman" panose="02020603050405020304" pitchFamily="18" charset="0"/>
              </a:rPr>
              <a:t>Th ten Nielsen Usability Heuristics are :</a:t>
            </a:r>
            <a:r>
              <a:rPr lang="en-US" dirty="0"/>
              <a:t>			</a:t>
            </a:r>
          </a:p>
          <a:p>
            <a:pPr marL="457200" indent="-457200">
              <a:buFont typeface="+mj-lt"/>
              <a:buAutoNum type="arabicPeriod"/>
            </a:pPr>
            <a:r>
              <a:rPr lang="en-US" sz="2000" b="1" dirty="0">
                <a:solidFill>
                  <a:srgbClr val="0070C0"/>
                </a:solidFill>
              </a:rPr>
              <a:t>Visibility of System Status:  </a:t>
            </a:r>
            <a:r>
              <a:rPr lang="en-US" b="1" dirty="0">
                <a:latin typeface="Times New Roman" panose="02020603050405020304" pitchFamily="18" charset="0"/>
                <a:cs typeface="Times New Roman" panose="02020603050405020304" pitchFamily="18" charset="0"/>
              </a:rPr>
              <a:t>Keep users informed about what's happening through appropriate feedback within a reasonable time. </a:t>
            </a:r>
            <a:r>
              <a:rPr lang="en-US" dirty="0"/>
              <a:t>	</a:t>
            </a:r>
            <a:endParaRPr lang="fr-FR" dirty="0"/>
          </a:p>
        </p:txBody>
      </p:sp>
      <p:pic>
        <p:nvPicPr>
          <p:cNvPr id="3" name="Imag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15816" y="1810529"/>
            <a:ext cx="2448272" cy="2156212"/>
          </a:xfrm>
          <a:prstGeom prst="rect">
            <a:avLst/>
          </a:prstGeom>
        </p:spPr>
      </p:pic>
      <p:sp>
        <p:nvSpPr>
          <p:cNvPr id="4" name="Rectangle 3"/>
          <p:cNvSpPr/>
          <p:nvPr/>
        </p:nvSpPr>
        <p:spPr>
          <a:xfrm>
            <a:off x="414758" y="4483214"/>
            <a:ext cx="6043191" cy="1477328"/>
          </a:xfrm>
          <a:prstGeom prst="rect">
            <a:avLst/>
          </a:prstGeom>
        </p:spPr>
        <p:txBody>
          <a:bodyPr wrap="square">
            <a:spAutoFit/>
          </a:bodyPr>
          <a:lstStyle/>
          <a:p>
            <a:r>
              <a:rPr lang="fr-FR" b="1" dirty="0">
                <a:solidFill>
                  <a:srgbClr val="0070C0"/>
                </a:solidFill>
                <a:latin typeface="Times New Roman" panose="02020603050405020304" pitchFamily="18" charset="0"/>
                <a:cs typeface="Times New Roman" panose="02020603050405020304" pitchFamily="18" charset="0"/>
              </a:rPr>
              <a:t>2. Match </a:t>
            </a:r>
            <a:r>
              <a:rPr lang="fr-FR" b="1" dirty="0" err="1">
                <a:solidFill>
                  <a:srgbClr val="0070C0"/>
                </a:solidFill>
                <a:latin typeface="Times New Roman" panose="02020603050405020304" pitchFamily="18" charset="0"/>
                <a:cs typeface="Times New Roman" panose="02020603050405020304" pitchFamily="18" charset="0"/>
              </a:rPr>
              <a:t>between</a:t>
            </a:r>
            <a:r>
              <a:rPr lang="fr-FR" b="1" dirty="0">
                <a:solidFill>
                  <a:srgbClr val="0070C0"/>
                </a:solidFill>
                <a:latin typeface="Times New Roman" panose="02020603050405020304" pitchFamily="18" charset="0"/>
                <a:cs typeface="Times New Roman" panose="02020603050405020304" pitchFamily="18" charset="0"/>
              </a:rPr>
              <a:t> System and the Real World: </a:t>
            </a:r>
          </a:p>
          <a:p>
            <a:pPr marL="285750" indent="-285750">
              <a:buFont typeface="Arial" panose="020B0604020202020204" pitchFamily="34" charset="0"/>
              <a:buChar char="•"/>
            </a:pPr>
            <a:r>
              <a:rPr lang="fr-FR" b="1" dirty="0" err="1">
                <a:latin typeface="Times New Roman" panose="02020603050405020304" pitchFamily="18" charset="0"/>
                <a:cs typeface="Times New Roman" panose="02020603050405020304" pitchFamily="18" charset="0"/>
              </a:rPr>
              <a:t>Speak</a:t>
            </a:r>
            <a:r>
              <a:rPr lang="fr-FR" b="1" dirty="0">
                <a:latin typeface="Times New Roman" panose="02020603050405020304" pitchFamily="18" charset="0"/>
                <a:cs typeface="Times New Roman" panose="02020603050405020304" pitchFamily="18" charset="0"/>
              </a:rPr>
              <a:t> the </a:t>
            </a:r>
            <a:r>
              <a:rPr lang="fr-FR" b="1" dirty="0" err="1">
                <a:latin typeface="Times New Roman" panose="02020603050405020304" pitchFamily="18" charset="0"/>
                <a:cs typeface="Times New Roman" panose="02020603050405020304" pitchFamily="18" charset="0"/>
              </a:rPr>
              <a:t>user's</a:t>
            </a:r>
            <a:r>
              <a:rPr lang="fr-FR" b="1" dirty="0">
                <a:latin typeface="Times New Roman" panose="02020603050405020304" pitchFamily="18" charset="0"/>
                <a:cs typeface="Times New Roman" panose="02020603050405020304" pitchFamily="18" charset="0"/>
              </a:rPr>
              <a:t> </a:t>
            </a:r>
            <a:r>
              <a:rPr lang="fr-FR" b="1" dirty="0" err="1">
                <a:latin typeface="Times New Roman" panose="02020603050405020304" pitchFamily="18" charset="0"/>
                <a:cs typeface="Times New Roman" panose="02020603050405020304" pitchFamily="18" charset="0"/>
              </a:rPr>
              <a:t>language</a:t>
            </a:r>
            <a:r>
              <a:rPr lang="fr-FR" b="1" dirty="0">
                <a:latin typeface="Times New Roman" panose="02020603050405020304" pitchFamily="18" charset="0"/>
                <a:cs typeface="Times New Roman" panose="02020603050405020304" pitchFamily="18" charset="0"/>
              </a:rPr>
              <a:t>. </a:t>
            </a:r>
          </a:p>
          <a:p>
            <a:pPr marL="285750" indent="-285750">
              <a:buFont typeface="Arial" panose="020B0604020202020204" pitchFamily="34" charset="0"/>
              <a:buChar char="•"/>
            </a:pPr>
            <a:r>
              <a:rPr lang="fr-FR" b="1" dirty="0">
                <a:latin typeface="Times New Roman" panose="02020603050405020304" pitchFamily="18" charset="0"/>
                <a:cs typeface="Times New Roman" panose="02020603050405020304" pitchFamily="18" charset="0"/>
              </a:rPr>
              <a:t>Use </a:t>
            </a:r>
            <a:r>
              <a:rPr lang="fr-FR" b="1" dirty="0" err="1">
                <a:latin typeface="Times New Roman" panose="02020603050405020304" pitchFamily="18" charset="0"/>
                <a:cs typeface="Times New Roman" panose="02020603050405020304" pitchFamily="18" charset="0"/>
              </a:rPr>
              <a:t>words</a:t>
            </a:r>
            <a:r>
              <a:rPr lang="fr-FR" b="1" dirty="0">
                <a:latin typeface="Times New Roman" panose="02020603050405020304" pitchFamily="18" charset="0"/>
                <a:cs typeface="Times New Roman" panose="02020603050405020304" pitchFamily="18" charset="0"/>
              </a:rPr>
              <a:t>, phrases, and concepts </a:t>
            </a:r>
            <a:r>
              <a:rPr lang="fr-FR" b="1" dirty="0" err="1">
                <a:latin typeface="Times New Roman" panose="02020603050405020304" pitchFamily="18" charset="0"/>
                <a:cs typeface="Times New Roman" panose="02020603050405020304" pitchFamily="18" charset="0"/>
              </a:rPr>
              <a:t>familiar</a:t>
            </a:r>
            <a:r>
              <a:rPr lang="fr-FR" b="1" dirty="0">
                <a:latin typeface="Times New Roman" panose="02020603050405020304" pitchFamily="18" charset="0"/>
                <a:cs typeface="Times New Roman" panose="02020603050405020304" pitchFamily="18" charset="0"/>
              </a:rPr>
              <a:t> to the user.</a:t>
            </a:r>
          </a:p>
          <a:p>
            <a:pPr marL="285750" indent="-285750">
              <a:buFont typeface="Arial" panose="020B0604020202020204" pitchFamily="34" charset="0"/>
              <a:buChar char="•"/>
            </a:pPr>
            <a:r>
              <a:rPr lang="fr-FR" b="1" dirty="0" err="1">
                <a:latin typeface="Times New Roman" panose="02020603050405020304" pitchFamily="18" charset="0"/>
                <a:cs typeface="Times New Roman" panose="02020603050405020304" pitchFamily="18" charset="0"/>
              </a:rPr>
              <a:t>Follow</a:t>
            </a:r>
            <a:r>
              <a:rPr lang="fr-FR" b="1" dirty="0">
                <a:latin typeface="Times New Roman" panose="02020603050405020304" pitchFamily="18" charset="0"/>
                <a:cs typeface="Times New Roman" panose="02020603050405020304" pitchFamily="18" charset="0"/>
              </a:rPr>
              <a:t> real-world conventions and </a:t>
            </a:r>
            <a:r>
              <a:rPr lang="fr-FR" b="1" dirty="0" err="1">
                <a:latin typeface="Times New Roman" panose="02020603050405020304" pitchFamily="18" charset="0"/>
                <a:cs typeface="Times New Roman" panose="02020603050405020304" pitchFamily="18" charset="0"/>
              </a:rPr>
              <a:t>make</a:t>
            </a:r>
            <a:r>
              <a:rPr lang="fr-FR" b="1" dirty="0">
                <a:latin typeface="Times New Roman" panose="02020603050405020304" pitchFamily="18" charset="0"/>
                <a:cs typeface="Times New Roman" panose="02020603050405020304" pitchFamily="18" charset="0"/>
              </a:rPr>
              <a:t> information </a:t>
            </a:r>
            <a:r>
              <a:rPr lang="fr-FR" b="1" dirty="0" err="1">
                <a:latin typeface="Times New Roman" panose="02020603050405020304" pitchFamily="18" charset="0"/>
                <a:cs typeface="Times New Roman" panose="02020603050405020304" pitchFamily="18" charset="0"/>
              </a:rPr>
              <a:t>appear</a:t>
            </a:r>
            <a:r>
              <a:rPr lang="fr-FR" b="1" dirty="0">
                <a:latin typeface="Times New Roman" panose="02020603050405020304" pitchFamily="18" charset="0"/>
                <a:cs typeface="Times New Roman" panose="02020603050405020304" pitchFamily="18" charset="0"/>
              </a:rPr>
              <a:t> in a </a:t>
            </a:r>
            <a:r>
              <a:rPr lang="fr-FR" b="1" dirty="0" err="1">
                <a:latin typeface="Times New Roman" panose="02020603050405020304" pitchFamily="18" charset="0"/>
                <a:cs typeface="Times New Roman" panose="02020603050405020304" pitchFamily="18" charset="0"/>
              </a:rPr>
              <a:t>natural</a:t>
            </a:r>
            <a:r>
              <a:rPr lang="fr-FR" b="1" dirty="0">
                <a:latin typeface="Times New Roman" panose="02020603050405020304" pitchFamily="18" charset="0"/>
                <a:cs typeface="Times New Roman" panose="02020603050405020304" pitchFamily="18" charset="0"/>
              </a:rPr>
              <a:t> and </a:t>
            </a:r>
            <a:r>
              <a:rPr lang="fr-FR" b="1" dirty="0" err="1">
                <a:latin typeface="Times New Roman" panose="02020603050405020304" pitchFamily="18" charset="0"/>
                <a:cs typeface="Times New Roman" panose="02020603050405020304" pitchFamily="18" charset="0"/>
              </a:rPr>
              <a:t>logical</a:t>
            </a:r>
            <a:r>
              <a:rPr lang="fr-FR" b="1" dirty="0">
                <a:latin typeface="Times New Roman" panose="02020603050405020304" pitchFamily="18" charset="0"/>
                <a:cs typeface="Times New Roman" panose="02020603050405020304" pitchFamily="18" charset="0"/>
              </a:rPr>
              <a:t> </a:t>
            </a:r>
            <a:r>
              <a:rPr lang="fr-FR" b="1" dirty="0" err="1">
                <a:latin typeface="Times New Roman" panose="02020603050405020304" pitchFamily="18" charset="0"/>
                <a:cs typeface="Times New Roman" panose="02020603050405020304" pitchFamily="18" charset="0"/>
              </a:rPr>
              <a:t>order</a:t>
            </a:r>
            <a:r>
              <a:rPr lang="fr-FR" b="1" dirty="0">
                <a:latin typeface="Times New Roman" panose="02020603050405020304" pitchFamily="18" charset="0"/>
                <a:cs typeface="Times New Roman" panose="02020603050405020304" pitchFamily="18" charset="0"/>
              </a:rPr>
              <a:t>.</a:t>
            </a:r>
          </a:p>
        </p:txBody>
      </p:sp>
      <p:pic>
        <p:nvPicPr>
          <p:cNvPr id="6" name="Imag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35497" y="3501008"/>
            <a:ext cx="2459296" cy="2596776"/>
          </a:xfrm>
          <a:prstGeom prst="rect">
            <a:avLst/>
          </a:prstGeom>
        </p:spPr>
      </p:pic>
      <p:sp>
        <p:nvSpPr>
          <p:cNvPr id="7" name="Espace réservé du numéro de diapositive 6"/>
          <p:cNvSpPr>
            <a:spLocks noGrp="1"/>
          </p:cNvSpPr>
          <p:nvPr>
            <p:ph type="sldNum" sz="quarter" idx="12"/>
          </p:nvPr>
        </p:nvSpPr>
        <p:spPr/>
        <p:txBody>
          <a:bodyPr/>
          <a:lstStyle/>
          <a:p>
            <a:pPr>
              <a:defRPr/>
            </a:pPr>
            <a:fld id="{8D6440C5-0ED1-4673-828F-667516F8861F}" type="slidenum">
              <a:rPr lang="fr-FR" smtClean="0"/>
              <a:pPr>
                <a:defRPr/>
              </a:pPr>
              <a:t>15</a:t>
            </a:fld>
            <a:endParaRPr lang="fr-FR"/>
          </a:p>
        </p:txBody>
      </p:sp>
    </p:spTree>
    <p:extLst>
      <p:ext uri="{BB962C8B-B14F-4D97-AF65-F5344CB8AC3E}">
        <p14:creationId xmlns:p14="http://schemas.microsoft.com/office/powerpoint/2010/main" val="4101726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additive="base">
                                        <p:cTn id="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Effect transition="in" filter="fade">
                                      <p:cBhvr>
                                        <p:cTn id="19" dur="1000"/>
                                        <p:tgtEl>
                                          <p:spTgt spid="4">
                                            <p:txEl>
                                              <p:pRg st="0" end="0"/>
                                            </p:txEl>
                                          </p:spTgt>
                                        </p:tgtEl>
                                      </p:cBhvr>
                                    </p:animEffect>
                                    <p:anim calcmode="lin" valueType="num">
                                      <p:cBhvr>
                                        <p:cTn id="20"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4">
                                            <p:txEl>
                                              <p:pRg st="1" end="1"/>
                                            </p:txEl>
                                          </p:spTgt>
                                        </p:tgtEl>
                                        <p:attrNameLst>
                                          <p:attrName>style.visibility</p:attrName>
                                        </p:attrNameLst>
                                      </p:cBhvr>
                                      <p:to>
                                        <p:strVal val="visible"/>
                                      </p:to>
                                    </p:set>
                                    <p:anim calcmode="lin" valueType="num">
                                      <p:cBhvr additive="base">
                                        <p:cTn id="32"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4">
                                            <p:txEl>
                                              <p:pRg st="1" end="1"/>
                                            </p:txEl>
                                          </p:spTgt>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4">
                                            <p:txEl>
                                              <p:pRg st="2" end="2"/>
                                            </p:txEl>
                                          </p:spTgt>
                                        </p:tgtEl>
                                        <p:attrNameLst>
                                          <p:attrName>style.visibility</p:attrName>
                                        </p:attrNameLst>
                                      </p:cBhvr>
                                      <p:to>
                                        <p:strVal val="visible"/>
                                      </p:to>
                                    </p:set>
                                    <p:anim calcmode="lin" valueType="num">
                                      <p:cBhvr additive="base">
                                        <p:cTn id="36"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4">
                                            <p:txEl>
                                              <p:pRg st="2" end="2"/>
                                            </p:txEl>
                                          </p:spTgt>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4">
                                            <p:txEl>
                                              <p:pRg st="3" end="3"/>
                                            </p:txEl>
                                          </p:spTgt>
                                        </p:tgtEl>
                                        <p:attrNameLst>
                                          <p:attrName>style.visibility</p:attrName>
                                        </p:attrNameLst>
                                      </p:cBhvr>
                                      <p:to>
                                        <p:strVal val="visible"/>
                                      </p:to>
                                    </p:set>
                                    <p:anim calcmode="lin" valueType="num">
                                      <p:cBhvr additive="base">
                                        <p:cTn id="40"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76865" y="232605"/>
            <a:ext cx="6798734" cy="1087843"/>
          </a:xfrm>
        </p:spPr>
        <p:txBody>
          <a:bodyPr/>
          <a:lstStyle/>
          <a:p>
            <a:pPr algn="ctr"/>
            <a:r>
              <a:rPr lang="en-US" b="1" dirty="0">
                <a:solidFill>
                  <a:srgbClr val="FF0000"/>
                </a:solidFill>
              </a:rPr>
              <a:t>3. Nielsen heuristics</a:t>
            </a:r>
          </a:p>
        </p:txBody>
      </p:sp>
      <p:sp>
        <p:nvSpPr>
          <p:cNvPr id="5" name="Rectangle 4"/>
          <p:cNvSpPr/>
          <p:nvPr/>
        </p:nvSpPr>
        <p:spPr>
          <a:xfrm>
            <a:off x="414758" y="908720"/>
            <a:ext cx="8333705" cy="923330"/>
          </a:xfrm>
          <a:prstGeom prst="rect">
            <a:avLst/>
          </a:prstGeom>
        </p:spPr>
        <p:txBody>
          <a:bodyPr wrap="square">
            <a:spAutoFit/>
          </a:bodyPr>
          <a:lstStyle/>
          <a:p>
            <a:pPr marL="342900" indent="-342900">
              <a:buAutoNum type="arabicPeriod" startAt="3"/>
            </a:pPr>
            <a:r>
              <a:rPr lang="en-US" b="1" dirty="0">
                <a:solidFill>
                  <a:srgbClr val="0070C0"/>
                </a:solidFill>
                <a:latin typeface="Times New Roman" panose="02020603050405020304" pitchFamily="18" charset="0"/>
                <a:cs typeface="Times New Roman" panose="02020603050405020304" pitchFamily="18" charset="0"/>
              </a:rPr>
              <a:t>User Control and Freedom:</a:t>
            </a:r>
          </a:p>
          <a:p>
            <a:pPr marL="285750" indent="-285750">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Allow Easily undo actions, exit situations, and navigate without feeling trapped. </a:t>
            </a:r>
          </a:p>
          <a:p>
            <a:pPr marL="285750" indent="-285750">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Provide "emergency exit" options.</a:t>
            </a:r>
          </a:p>
        </p:txBody>
      </p:sp>
      <p:pic>
        <p:nvPicPr>
          <p:cNvPr id="7" name="Imag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81085" y="1554760"/>
            <a:ext cx="2016224" cy="2005873"/>
          </a:xfrm>
          <a:prstGeom prst="rect">
            <a:avLst/>
          </a:prstGeom>
        </p:spPr>
      </p:pic>
      <p:pic>
        <p:nvPicPr>
          <p:cNvPr id="8" name="Imag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32272" y="3717032"/>
            <a:ext cx="2908755" cy="2736304"/>
          </a:xfrm>
          <a:prstGeom prst="rect">
            <a:avLst/>
          </a:prstGeom>
        </p:spPr>
      </p:pic>
      <p:sp>
        <p:nvSpPr>
          <p:cNvPr id="3" name="Espace réservé du numéro de diapositive 2"/>
          <p:cNvSpPr>
            <a:spLocks noGrp="1"/>
          </p:cNvSpPr>
          <p:nvPr>
            <p:ph type="sldNum" sz="quarter" idx="12"/>
          </p:nvPr>
        </p:nvSpPr>
        <p:spPr/>
        <p:txBody>
          <a:bodyPr/>
          <a:lstStyle/>
          <a:p>
            <a:pPr>
              <a:defRPr/>
            </a:pPr>
            <a:fld id="{8D6440C5-0ED1-4673-828F-667516F8861F}" type="slidenum">
              <a:rPr lang="fr-FR" smtClean="0"/>
              <a:pPr>
                <a:defRPr/>
              </a:pPr>
              <a:t>16</a:t>
            </a:fld>
            <a:endParaRPr lang="fr-FR"/>
          </a:p>
        </p:txBody>
      </p:sp>
      <p:sp>
        <p:nvSpPr>
          <p:cNvPr id="4" name="Rectangle 3"/>
          <p:cNvSpPr/>
          <p:nvPr/>
        </p:nvSpPr>
        <p:spPr>
          <a:xfrm>
            <a:off x="439166" y="3717032"/>
            <a:ext cx="5328592" cy="2031325"/>
          </a:xfrm>
          <a:prstGeom prst="rect">
            <a:avLst/>
          </a:prstGeom>
        </p:spPr>
        <p:txBody>
          <a:bodyPr wrap="square">
            <a:spAutoFit/>
          </a:bodyPr>
          <a:lstStyle/>
          <a:p>
            <a:pPr marL="342900" indent="-342900">
              <a:buAutoNum type="arabicPeriod" startAt="3"/>
            </a:pPr>
            <a:endParaRPr lang="en-US" b="1" dirty="0">
              <a:solidFill>
                <a:srgbClr val="0070C0"/>
              </a:solidFill>
              <a:latin typeface="Times New Roman" panose="02020603050405020304" pitchFamily="18" charset="0"/>
              <a:cs typeface="Times New Roman" panose="02020603050405020304" pitchFamily="18" charset="0"/>
            </a:endParaRPr>
          </a:p>
          <a:p>
            <a:r>
              <a:rPr lang="en-US" b="1" dirty="0">
                <a:solidFill>
                  <a:srgbClr val="0070C0"/>
                </a:solidFill>
                <a:latin typeface="Times New Roman" panose="02020603050405020304" pitchFamily="18" charset="0"/>
                <a:cs typeface="Times New Roman" panose="02020603050405020304" pitchFamily="18" charset="0"/>
              </a:rPr>
              <a:t>4. Consistency and Standards:</a:t>
            </a:r>
          </a:p>
          <a:p>
            <a:pPr marL="285750" indent="-285750">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Follow established conventions, both internal (within your product) and external (widely accepted industry standards), to create a consistent and predictable user experience.		</a:t>
            </a:r>
            <a:endParaRPr lang="fr-FR"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0439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Effect transition="in" filter="fade">
                                      <p:cBhvr>
                                        <p:cTn id="19" dur="1000"/>
                                        <p:tgtEl>
                                          <p:spTgt spid="5">
                                            <p:txEl>
                                              <p:pRg st="1" end="1"/>
                                            </p:txEl>
                                          </p:spTgt>
                                        </p:tgtEl>
                                      </p:cBhvr>
                                    </p:animEffect>
                                    <p:anim calcmode="lin" valueType="num">
                                      <p:cBhvr>
                                        <p:cTn id="20"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5">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5">
                                            <p:txEl>
                                              <p:pRg st="2" end="2"/>
                                            </p:txEl>
                                          </p:spTgt>
                                        </p:tgtEl>
                                        <p:attrNameLst>
                                          <p:attrName>style.visibility</p:attrName>
                                        </p:attrNameLst>
                                      </p:cBhvr>
                                      <p:to>
                                        <p:strVal val="visible"/>
                                      </p:to>
                                    </p:set>
                                    <p:animEffect transition="in" filter="fade">
                                      <p:cBhvr>
                                        <p:cTn id="24" dur="1000"/>
                                        <p:tgtEl>
                                          <p:spTgt spid="5">
                                            <p:txEl>
                                              <p:pRg st="2" end="2"/>
                                            </p:txEl>
                                          </p:spTgt>
                                        </p:tgtEl>
                                      </p:cBhvr>
                                    </p:animEffect>
                                    <p:anim calcmode="lin" valueType="num">
                                      <p:cBhvr>
                                        <p:cTn id="25"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4">
                                            <p:txEl>
                                              <p:pRg st="1" end="1"/>
                                            </p:txEl>
                                          </p:spTgt>
                                        </p:tgtEl>
                                        <p:attrNameLst>
                                          <p:attrName>style.visibility</p:attrName>
                                        </p:attrNameLst>
                                      </p:cBhvr>
                                      <p:to>
                                        <p:strVal val="visible"/>
                                      </p:to>
                                    </p:set>
                                    <p:animEffect transition="in" filter="fade">
                                      <p:cBhvr>
                                        <p:cTn id="31" dur="1000"/>
                                        <p:tgtEl>
                                          <p:spTgt spid="4">
                                            <p:txEl>
                                              <p:pRg st="1" end="1"/>
                                            </p:txEl>
                                          </p:spTgt>
                                        </p:tgtEl>
                                      </p:cBhvr>
                                    </p:animEffect>
                                    <p:anim calcmode="lin" valueType="num">
                                      <p:cBhvr>
                                        <p:cTn id="32"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33"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ppt_x"/>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4">
                                            <p:txEl>
                                              <p:pRg st="2" end="2"/>
                                            </p:txEl>
                                          </p:spTgt>
                                        </p:tgtEl>
                                        <p:attrNameLst>
                                          <p:attrName>style.visibility</p:attrName>
                                        </p:attrNameLst>
                                      </p:cBhvr>
                                      <p:to>
                                        <p:strVal val="visible"/>
                                      </p:to>
                                    </p:set>
                                    <p:anim calcmode="lin" valueType="num">
                                      <p:cBhvr additive="base">
                                        <p:cTn id="44"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76865" y="232605"/>
            <a:ext cx="6798734" cy="1087843"/>
          </a:xfrm>
        </p:spPr>
        <p:txBody>
          <a:bodyPr/>
          <a:lstStyle/>
          <a:p>
            <a:pPr algn="ctr"/>
            <a:r>
              <a:rPr lang="en-US" b="1" dirty="0">
                <a:solidFill>
                  <a:srgbClr val="FF0000"/>
                </a:solidFill>
              </a:rPr>
              <a:t>3. Nielsen heuristics</a:t>
            </a:r>
          </a:p>
        </p:txBody>
      </p:sp>
      <p:sp>
        <p:nvSpPr>
          <p:cNvPr id="5" name="Rectangle 4"/>
          <p:cNvSpPr/>
          <p:nvPr/>
        </p:nvSpPr>
        <p:spPr>
          <a:xfrm>
            <a:off x="414758" y="908720"/>
            <a:ext cx="7901657" cy="1323439"/>
          </a:xfrm>
          <a:prstGeom prst="rect">
            <a:avLst/>
          </a:prstGeom>
        </p:spPr>
        <p:txBody>
          <a:bodyPr wrap="square">
            <a:spAutoFit/>
          </a:bodyPr>
          <a:lstStyle/>
          <a:p>
            <a:r>
              <a:rPr lang="en-US" dirty="0"/>
              <a:t> </a:t>
            </a:r>
            <a:r>
              <a:rPr lang="en-US" b="1" dirty="0">
                <a:solidFill>
                  <a:srgbClr val="0070C0"/>
                </a:solidFill>
                <a:latin typeface="Times New Roman" panose="02020603050405020304" pitchFamily="18" charset="0"/>
                <a:cs typeface="Times New Roman" panose="02020603050405020304" pitchFamily="18" charset="0"/>
              </a:rPr>
              <a:t>5. </a:t>
            </a:r>
            <a:r>
              <a:rPr lang="en-US" sz="2000" b="1" dirty="0">
                <a:solidFill>
                  <a:srgbClr val="0070C0"/>
                </a:solidFill>
                <a:latin typeface="Times New Roman" panose="02020603050405020304" pitchFamily="18" charset="0"/>
                <a:cs typeface="Times New Roman" panose="02020603050405020304" pitchFamily="18" charset="0"/>
              </a:rPr>
              <a:t>Error Prevention</a:t>
            </a:r>
          </a:p>
          <a:p>
            <a:pPr marL="285750" indent="-285750">
              <a:buFont typeface="Arial" panose="020B0604020202020204" pitchFamily="34" charset="0"/>
              <a:buChar char="•"/>
            </a:pPr>
            <a:r>
              <a:rPr lang="en-US" sz="2000" b="1" dirty="0">
                <a:solidFill>
                  <a:srgbClr val="0070C0"/>
                </a:solidFill>
                <a:latin typeface="Times New Roman" panose="02020603050405020304" pitchFamily="18" charset="0"/>
                <a:cs typeface="Times New Roman" panose="02020603050405020304" pitchFamily="18" charset="0"/>
              </a:rPr>
              <a:t> </a:t>
            </a:r>
            <a:r>
              <a:rPr lang="en-US" sz="2000" b="1" dirty="0">
                <a:latin typeface="Times New Roman" panose="02020603050405020304" pitchFamily="18" charset="0"/>
                <a:cs typeface="Times New Roman" panose="02020603050405020304" pitchFamily="18" charset="0"/>
              </a:rPr>
              <a:t>Strive to prevent errors by offering clear instructions, confirming destructive actions, and providing meaningful error messages.</a:t>
            </a:r>
          </a:p>
          <a:p>
            <a:endParaRPr lang="en-US" sz="2000" b="1" dirty="0">
              <a:solidFill>
                <a:srgbClr val="0070C0"/>
              </a:solidFill>
              <a:latin typeface="Times New Roman" panose="02020603050405020304" pitchFamily="18" charset="0"/>
              <a:cs typeface="Times New Roman" panose="02020603050405020304" pitchFamily="18" charset="0"/>
            </a:endParaRPr>
          </a:p>
        </p:txBody>
      </p:sp>
      <p:pic>
        <p:nvPicPr>
          <p:cNvPr id="3" name="Imag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71800" y="1987797"/>
            <a:ext cx="2982813" cy="1840953"/>
          </a:xfrm>
          <a:prstGeom prst="rect">
            <a:avLst/>
          </a:prstGeom>
        </p:spPr>
      </p:pic>
      <p:pic>
        <p:nvPicPr>
          <p:cNvPr id="4" name="Imag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57950" y="3959608"/>
            <a:ext cx="2433321" cy="2371194"/>
          </a:xfrm>
          <a:prstGeom prst="rect">
            <a:avLst/>
          </a:prstGeom>
        </p:spPr>
      </p:pic>
      <p:sp>
        <p:nvSpPr>
          <p:cNvPr id="6" name="Espace réservé du numéro de diapositive 5"/>
          <p:cNvSpPr>
            <a:spLocks noGrp="1"/>
          </p:cNvSpPr>
          <p:nvPr>
            <p:ph type="sldNum" sz="quarter" idx="12"/>
          </p:nvPr>
        </p:nvSpPr>
        <p:spPr/>
        <p:txBody>
          <a:bodyPr/>
          <a:lstStyle/>
          <a:p>
            <a:pPr>
              <a:defRPr/>
            </a:pPr>
            <a:fld id="{8D6440C5-0ED1-4673-828F-667516F8861F}" type="slidenum">
              <a:rPr lang="fr-FR" smtClean="0"/>
              <a:pPr>
                <a:defRPr/>
              </a:pPr>
              <a:t>17</a:t>
            </a:fld>
            <a:endParaRPr lang="fr-FR"/>
          </a:p>
        </p:txBody>
      </p:sp>
      <p:sp>
        <p:nvSpPr>
          <p:cNvPr id="7" name="Rectangle 6"/>
          <p:cNvSpPr/>
          <p:nvPr/>
        </p:nvSpPr>
        <p:spPr>
          <a:xfrm>
            <a:off x="683568" y="4365104"/>
            <a:ext cx="5472608" cy="1477328"/>
          </a:xfrm>
          <a:prstGeom prst="rect">
            <a:avLst/>
          </a:prstGeom>
        </p:spPr>
        <p:txBody>
          <a:bodyPr wrap="square">
            <a:spAutoFit/>
          </a:bodyPr>
          <a:lstStyle/>
          <a:p>
            <a:r>
              <a:rPr lang="en-US" b="1" dirty="0">
                <a:solidFill>
                  <a:srgbClr val="0070C0"/>
                </a:solidFill>
                <a:latin typeface="Times New Roman" panose="02020603050405020304" pitchFamily="18" charset="0"/>
                <a:cs typeface="Times New Roman" panose="02020603050405020304" pitchFamily="18" charset="0"/>
              </a:rPr>
              <a:t>6. Recognition Rather than Recall</a:t>
            </a:r>
          </a:p>
          <a:p>
            <a:pPr marL="285750" indent="-285750">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Reduce the user's memory load by making objects, actions, and options visible.</a:t>
            </a:r>
          </a:p>
          <a:p>
            <a:pPr marL="285750" indent="-285750">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 Users shouldn't have to remember information from one part of the interface to another.	</a:t>
            </a:r>
            <a:endParaRPr lang="fr-FR"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34269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5">
                                            <p:txEl>
                                              <p:pRg st="1" end="1"/>
                                            </p:txEl>
                                          </p:spTgt>
                                        </p:tgtEl>
                                        <p:attrNameLst>
                                          <p:attrName>style.visibility</p:attrName>
                                        </p:attrNameLst>
                                      </p:cBhvr>
                                      <p:to>
                                        <p:strVal val="visible"/>
                                      </p:to>
                                    </p:set>
                                    <p:animEffect transition="in" filter="barn(inVertical)">
                                      <p:cBhvr>
                                        <p:cTn id="20" dur="500"/>
                                        <p:tgtEl>
                                          <p:spTgt spid="5">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7">
                                            <p:txEl>
                                              <p:pRg st="0" end="0"/>
                                            </p:txEl>
                                          </p:spTgt>
                                        </p:tgtEl>
                                        <p:attrNameLst>
                                          <p:attrName>style.visibility</p:attrName>
                                        </p:attrNameLst>
                                      </p:cBhvr>
                                      <p:to>
                                        <p:strVal val="visible"/>
                                      </p:to>
                                    </p:set>
                                    <p:animEffect transition="in" filter="barn(inVertical)">
                                      <p:cBhvr>
                                        <p:cTn id="25" dur="500"/>
                                        <p:tgtEl>
                                          <p:spTgt spid="7">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7">
                                            <p:txEl>
                                              <p:pRg st="1" end="1"/>
                                            </p:txEl>
                                          </p:spTgt>
                                        </p:tgtEl>
                                        <p:attrNameLst>
                                          <p:attrName>style.visibility</p:attrName>
                                        </p:attrNameLst>
                                      </p:cBhvr>
                                      <p:to>
                                        <p:strVal val="visible"/>
                                      </p:to>
                                    </p:set>
                                    <p:anim calcmode="lin" valueType="num">
                                      <p:cBhvr additive="base">
                                        <p:cTn id="30"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500" fill="hold"/>
                                        <p:tgtEl>
                                          <p:spTgt spid="4"/>
                                        </p:tgtEl>
                                        <p:attrNameLst>
                                          <p:attrName>ppt_x</p:attrName>
                                        </p:attrNameLst>
                                      </p:cBhvr>
                                      <p:tavLst>
                                        <p:tav tm="0">
                                          <p:val>
                                            <p:strVal val="#ppt_x"/>
                                          </p:val>
                                        </p:tav>
                                        <p:tav tm="100000">
                                          <p:val>
                                            <p:strVal val="#ppt_x"/>
                                          </p:val>
                                        </p:tav>
                                      </p:tavLst>
                                    </p:anim>
                                    <p:anim calcmode="lin" valueType="num">
                                      <p:cBhvr additive="base">
                                        <p:cTn id="3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7">
                                            <p:txEl>
                                              <p:pRg st="2" end="2"/>
                                            </p:txEl>
                                          </p:spTgt>
                                        </p:tgtEl>
                                        <p:attrNameLst>
                                          <p:attrName>style.visibility</p:attrName>
                                        </p:attrNameLst>
                                      </p:cBhvr>
                                      <p:to>
                                        <p:strVal val="visible"/>
                                      </p:to>
                                    </p:set>
                                    <p:animEffect transition="in" filter="barn(inVertical)">
                                      <p:cBhvr>
                                        <p:cTn id="42"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76865" y="232605"/>
            <a:ext cx="6798734" cy="1087843"/>
          </a:xfrm>
        </p:spPr>
        <p:txBody>
          <a:bodyPr/>
          <a:lstStyle/>
          <a:p>
            <a:pPr algn="ctr"/>
            <a:r>
              <a:rPr lang="en-US" b="1" dirty="0">
                <a:solidFill>
                  <a:srgbClr val="FF0000"/>
                </a:solidFill>
              </a:rPr>
              <a:t>3. Nielsen heuristics</a:t>
            </a:r>
          </a:p>
        </p:txBody>
      </p:sp>
      <p:sp>
        <p:nvSpPr>
          <p:cNvPr id="5" name="Rectangle 4"/>
          <p:cNvSpPr/>
          <p:nvPr/>
        </p:nvSpPr>
        <p:spPr>
          <a:xfrm>
            <a:off x="414758" y="908720"/>
            <a:ext cx="8621738" cy="1292662"/>
          </a:xfrm>
          <a:prstGeom prst="rect">
            <a:avLst/>
          </a:prstGeom>
        </p:spPr>
        <p:txBody>
          <a:bodyPr wrap="square">
            <a:spAutoFit/>
          </a:bodyPr>
          <a:lstStyle/>
          <a:p>
            <a:r>
              <a:rPr lang="en-US" dirty="0"/>
              <a:t>7. </a:t>
            </a:r>
            <a:r>
              <a:rPr lang="en-US" b="1" dirty="0">
                <a:solidFill>
                  <a:srgbClr val="0070C0"/>
                </a:solidFill>
                <a:latin typeface="Times New Roman" panose="02020603050405020304" pitchFamily="18" charset="0"/>
                <a:cs typeface="Times New Roman" panose="02020603050405020304" pitchFamily="18" charset="0"/>
              </a:rPr>
              <a:t>Flexibility and Efficiency of Use</a:t>
            </a:r>
          </a:p>
          <a:p>
            <a:pPr marL="285750" indent="-285750">
              <a:buFont typeface="Arial" panose="020B0604020202020204" pitchFamily="34" charset="0"/>
              <a:buChar char="•"/>
            </a:pPr>
            <a:r>
              <a:rPr lang="en-US" sz="2000" b="1" dirty="0">
                <a:latin typeface="Times New Roman" panose="02020603050405020304" pitchFamily="18" charset="0"/>
                <a:cs typeface="Times New Roman" panose="02020603050405020304" pitchFamily="18" charset="0"/>
              </a:rPr>
              <a:t> Offer shortcuts and accelerators to power users while still accommodating novice users. </a:t>
            </a:r>
          </a:p>
          <a:p>
            <a:pPr marL="285750" indent="-285750">
              <a:buFont typeface="Arial" panose="020B0604020202020204" pitchFamily="34" charset="0"/>
              <a:buChar char="•"/>
            </a:pPr>
            <a:r>
              <a:rPr lang="en-US" sz="2000" b="1" dirty="0">
                <a:latin typeface="Times New Roman" panose="02020603050405020304" pitchFamily="18" charset="0"/>
                <a:cs typeface="Times New Roman" panose="02020603050405020304" pitchFamily="18" charset="0"/>
              </a:rPr>
              <a:t>Don't force users into a single way of doing things.</a:t>
            </a:r>
          </a:p>
        </p:txBody>
      </p:sp>
      <p:pic>
        <p:nvPicPr>
          <p:cNvPr id="6" name="Imag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1600" y="2181191"/>
            <a:ext cx="3720775" cy="2427346"/>
          </a:xfrm>
          <a:prstGeom prst="rect">
            <a:avLst/>
          </a:prstGeom>
        </p:spPr>
      </p:pic>
      <p:pic>
        <p:nvPicPr>
          <p:cNvPr id="7" name="Imag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18498" y="4005064"/>
            <a:ext cx="2736304" cy="2089411"/>
          </a:xfrm>
          <a:prstGeom prst="rect">
            <a:avLst/>
          </a:prstGeom>
        </p:spPr>
      </p:pic>
      <p:sp>
        <p:nvSpPr>
          <p:cNvPr id="3" name="Espace réservé du numéro de diapositive 2"/>
          <p:cNvSpPr>
            <a:spLocks noGrp="1"/>
          </p:cNvSpPr>
          <p:nvPr>
            <p:ph type="sldNum" sz="quarter" idx="12"/>
          </p:nvPr>
        </p:nvSpPr>
        <p:spPr/>
        <p:txBody>
          <a:bodyPr/>
          <a:lstStyle/>
          <a:p>
            <a:pPr>
              <a:defRPr/>
            </a:pPr>
            <a:fld id="{8D6440C5-0ED1-4673-828F-667516F8861F}" type="slidenum">
              <a:rPr lang="fr-FR" smtClean="0"/>
              <a:pPr>
                <a:defRPr/>
              </a:pPr>
              <a:t>18</a:t>
            </a:fld>
            <a:endParaRPr lang="fr-FR"/>
          </a:p>
        </p:txBody>
      </p:sp>
      <p:sp>
        <p:nvSpPr>
          <p:cNvPr id="4" name="Rectangle 3"/>
          <p:cNvSpPr/>
          <p:nvPr/>
        </p:nvSpPr>
        <p:spPr>
          <a:xfrm>
            <a:off x="380130" y="4908694"/>
            <a:ext cx="5632029" cy="1323439"/>
          </a:xfrm>
          <a:prstGeom prst="rect">
            <a:avLst/>
          </a:prstGeom>
        </p:spPr>
        <p:txBody>
          <a:bodyPr wrap="square">
            <a:spAutoFit/>
          </a:bodyPr>
          <a:lstStyle/>
          <a:p>
            <a:r>
              <a:rPr lang="en-US" sz="2000" b="1" dirty="0">
                <a:solidFill>
                  <a:srgbClr val="0070C0"/>
                </a:solidFill>
                <a:latin typeface="Times New Roman" panose="02020603050405020304" pitchFamily="18" charset="0"/>
                <a:cs typeface="Times New Roman" panose="02020603050405020304" pitchFamily="18" charset="0"/>
              </a:rPr>
              <a:t>8. Aesthetic and Minimalist Design</a:t>
            </a:r>
          </a:p>
          <a:p>
            <a:pPr marL="285750" indent="-285750">
              <a:buFont typeface="Arial" panose="020B0604020202020204" pitchFamily="34" charset="0"/>
              <a:buChar char="•"/>
            </a:pPr>
            <a:r>
              <a:rPr lang="en-US" sz="2000" b="1" dirty="0">
                <a:solidFill>
                  <a:srgbClr val="0070C0"/>
                </a:solidFill>
                <a:latin typeface="Times New Roman" panose="02020603050405020304" pitchFamily="18" charset="0"/>
                <a:cs typeface="Times New Roman" panose="02020603050405020304" pitchFamily="18" charset="0"/>
              </a:rPr>
              <a:t> </a:t>
            </a:r>
            <a:r>
              <a:rPr lang="en-US" sz="2000" b="1" dirty="0">
                <a:latin typeface="Times New Roman" panose="02020603050405020304" pitchFamily="18" charset="0"/>
                <a:cs typeface="Times New Roman" panose="02020603050405020304" pitchFamily="18" charset="0"/>
              </a:rPr>
              <a:t>Strive for a clean and visually pleasing design. </a:t>
            </a:r>
          </a:p>
          <a:p>
            <a:pPr marL="285750" indent="-285750">
              <a:buFont typeface="Arial" panose="020B0604020202020204" pitchFamily="34" charset="0"/>
              <a:buChar char="•"/>
            </a:pPr>
            <a:r>
              <a:rPr lang="en-US" sz="2000" b="1" dirty="0">
                <a:latin typeface="Times New Roman" panose="02020603050405020304" pitchFamily="18" charset="0"/>
                <a:cs typeface="Times New Roman" panose="02020603050405020304" pitchFamily="18" charset="0"/>
              </a:rPr>
              <a:t>Only include elements that are necessary for functionality</a:t>
            </a:r>
            <a:r>
              <a:rPr lang="en-US" sz="2000" b="1" dirty="0">
                <a:solidFill>
                  <a:srgbClr val="0070C0"/>
                </a:solidFill>
                <a:latin typeface="Times New Roman" panose="02020603050405020304" pitchFamily="18" charset="0"/>
                <a:cs typeface="Times New Roman" panose="02020603050405020304" pitchFamily="18" charset="0"/>
              </a:rPr>
              <a:t>.</a:t>
            </a:r>
            <a:endParaRPr lang="fr-FR" sz="2000" b="1"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34815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fill="hold"/>
                                        <p:tgtEl>
                                          <p:spTgt spid="6"/>
                                        </p:tgtEl>
                                        <p:attrNameLst>
                                          <p:attrName>ppt_x</p:attrName>
                                        </p:attrNameLst>
                                      </p:cBhvr>
                                      <p:tavLst>
                                        <p:tav tm="0">
                                          <p:val>
                                            <p:strVal val="#ppt_x"/>
                                          </p:val>
                                        </p:tav>
                                        <p:tav tm="100000">
                                          <p:val>
                                            <p:strVal val="#ppt_x"/>
                                          </p:val>
                                        </p:tav>
                                      </p:tavLst>
                                    </p:anim>
                                    <p:anim calcmode="lin" valueType="num">
                                      <p:cBhvr additive="base">
                                        <p:cTn id="1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5">
                                            <p:txEl>
                                              <p:pRg st="1" end="1"/>
                                            </p:txEl>
                                          </p:spTgt>
                                        </p:tgtEl>
                                        <p:attrNameLst>
                                          <p:attrName>style.visibility</p:attrName>
                                        </p:attrNameLst>
                                      </p:cBhvr>
                                      <p:to>
                                        <p:strVal val="visible"/>
                                      </p:to>
                                    </p:set>
                                    <p:anim calcmode="lin" valueType="num">
                                      <p:cBhvr additive="base">
                                        <p:cTn id="20"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5">
                                            <p:txEl>
                                              <p:pRg st="2" end="2"/>
                                            </p:txEl>
                                          </p:spTgt>
                                        </p:tgtEl>
                                        <p:attrNameLst>
                                          <p:attrName>style.visibility</p:attrName>
                                        </p:attrNameLst>
                                      </p:cBhvr>
                                      <p:to>
                                        <p:strVal val="visible"/>
                                      </p:to>
                                    </p:set>
                                    <p:anim calcmode="lin" valueType="num">
                                      <p:cBhvr additive="base">
                                        <p:cTn id="26"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4">
                                            <p:txEl>
                                              <p:pRg st="0" end="0"/>
                                            </p:txEl>
                                          </p:spTgt>
                                        </p:tgtEl>
                                        <p:attrNameLst>
                                          <p:attrName>style.visibility</p:attrName>
                                        </p:attrNameLst>
                                      </p:cBhvr>
                                      <p:to>
                                        <p:strVal val="visible"/>
                                      </p:to>
                                    </p:set>
                                    <p:anim calcmode="lin" valueType="num">
                                      <p:cBhvr additive="base">
                                        <p:cTn id="32"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barn(inVertical)">
                                      <p:cBhvr>
                                        <p:cTn id="38" dur="500"/>
                                        <p:tgtEl>
                                          <p:spTgt spid="7"/>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4">
                                            <p:txEl>
                                              <p:pRg st="1" end="1"/>
                                            </p:txEl>
                                          </p:spTgt>
                                        </p:tgtEl>
                                        <p:attrNameLst>
                                          <p:attrName>style.visibility</p:attrName>
                                        </p:attrNameLst>
                                      </p:cBhvr>
                                      <p:to>
                                        <p:strVal val="visible"/>
                                      </p:to>
                                    </p:set>
                                    <p:animEffect transition="in" filter="fade">
                                      <p:cBhvr>
                                        <p:cTn id="43" dur="500"/>
                                        <p:tgtEl>
                                          <p:spTgt spid="4">
                                            <p:txEl>
                                              <p:pRg st="1" end="1"/>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nodeType="clickEffect">
                                  <p:stCondLst>
                                    <p:cond delay="0"/>
                                  </p:stCondLst>
                                  <p:childTnLst>
                                    <p:set>
                                      <p:cBhvr>
                                        <p:cTn id="47" dur="1" fill="hold">
                                          <p:stCondLst>
                                            <p:cond delay="0"/>
                                          </p:stCondLst>
                                        </p:cTn>
                                        <p:tgtEl>
                                          <p:spTgt spid="4">
                                            <p:txEl>
                                              <p:pRg st="2" end="2"/>
                                            </p:txEl>
                                          </p:spTgt>
                                        </p:tgtEl>
                                        <p:attrNameLst>
                                          <p:attrName>style.visibility</p:attrName>
                                        </p:attrNameLst>
                                      </p:cBhvr>
                                      <p:to>
                                        <p:strVal val="visible"/>
                                      </p:to>
                                    </p:set>
                                    <p:animEffect transition="in" filter="wipe(down)">
                                      <p:cBhvr>
                                        <p:cTn id="48"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76865" y="232605"/>
            <a:ext cx="6798734" cy="1087843"/>
          </a:xfrm>
        </p:spPr>
        <p:txBody>
          <a:bodyPr/>
          <a:lstStyle/>
          <a:p>
            <a:pPr algn="ctr"/>
            <a:r>
              <a:rPr lang="en-US" b="1" dirty="0">
                <a:solidFill>
                  <a:srgbClr val="FF0000"/>
                </a:solidFill>
              </a:rPr>
              <a:t>3. Nielsen heuristics</a:t>
            </a:r>
          </a:p>
        </p:txBody>
      </p:sp>
      <p:sp>
        <p:nvSpPr>
          <p:cNvPr id="5" name="Rectangle 4"/>
          <p:cNvSpPr/>
          <p:nvPr/>
        </p:nvSpPr>
        <p:spPr>
          <a:xfrm>
            <a:off x="179512" y="908720"/>
            <a:ext cx="8964488" cy="1015663"/>
          </a:xfrm>
          <a:prstGeom prst="rect">
            <a:avLst/>
          </a:prstGeom>
        </p:spPr>
        <p:txBody>
          <a:bodyPr wrap="square">
            <a:spAutoFit/>
          </a:bodyPr>
          <a:lstStyle/>
          <a:p>
            <a:pPr marL="457200" indent="-457200">
              <a:buAutoNum type="arabicPeriod" startAt="9"/>
            </a:pPr>
            <a:r>
              <a:rPr lang="en-US" sz="2000" b="1" dirty="0">
                <a:solidFill>
                  <a:srgbClr val="0070C0"/>
                </a:solidFill>
                <a:latin typeface="Times New Roman" panose="02020603050405020304" pitchFamily="18" charset="0"/>
                <a:cs typeface="Times New Roman" panose="02020603050405020304" pitchFamily="18" charset="0"/>
              </a:rPr>
              <a:t>Help Users Recognize, Diagnose, and Recover from Errors </a:t>
            </a:r>
          </a:p>
          <a:p>
            <a:pPr marL="342900" indent="-342900">
              <a:buFont typeface="Arial" panose="020B0604020202020204" pitchFamily="34" charset="0"/>
              <a:buChar char="•"/>
            </a:pPr>
            <a:r>
              <a:rPr lang="en-US" sz="2000" b="1" dirty="0">
                <a:latin typeface="Times New Roman" panose="02020603050405020304" pitchFamily="18" charset="0"/>
                <a:cs typeface="Times New Roman" panose="02020603050405020304" pitchFamily="18" charset="0"/>
              </a:rPr>
              <a:t>Provide clear error messages that explain the problem and suggest a solution.</a:t>
            </a:r>
          </a:p>
          <a:p>
            <a:pPr marL="342900" indent="-342900">
              <a:buFont typeface="Arial" panose="020B0604020202020204" pitchFamily="34" charset="0"/>
              <a:buChar char="•"/>
            </a:pPr>
            <a:r>
              <a:rPr lang="en-US" sz="2000" b="1" dirty="0">
                <a:latin typeface="Times New Roman" panose="02020603050405020304" pitchFamily="18" charset="0"/>
                <a:cs typeface="Times New Roman" panose="02020603050405020304" pitchFamily="18" charset="0"/>
              </a:rPr>
              <a:t>Offer guidance to help users recover from errors.</a:t>
            </a:r>
          </a:p>
        </p:txBody>
      </p:sp>
      <p:pic>
        <p:nvPicPr>
          <p:cNvPr id="3" name="Imag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03848" y="2093084"/>
            <a:ext cx="2341586" cy="2128003"/>
          </a:xfrm>
          <a:prstGeom prst="rect">
            <a:avLst/>
          </a:prstGeom>
        </p:spPr>
      </p:pic>
      <p:pic>
        <p:nvPicPr>
          <p:cNvPr id="4" name="Imag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2200" y="3939952"/>
            <a:ext cx="2579982" cy="2918048"/>
          </a:xfrm>
          <a:prstGeom prst="rect">
            <a:avLst/>
          </a:prstGeom>
        </p:spPr>
      </p:pic>
      <p:sp>
        <p:nvSpPr>
          <p:cNvPr id="6" name="Espace réservé du numéro de diapositive 5"/>
          <p:cNvSpPr>
            <a:spLocks noGrp="1"/>
          </p:cNvSpPr>
          <p:nvPr>
            <p:ph type="sldNum" sz="quarter" idx="12"/>
          </p:nvPr>
        </p:nvSpPr>
        <p:spPr/>
        <p:txBody>
          <a:bodyPr/>
          <a:lstStyle/>
          <a:p>
            <a:pPr>
              <a:defRPr/>
            </a:pPr>
            <a:fld id="{8D6440C5-0ED1-4673-828F-667516F8861F}" type="slidenum">
              <a:rPr lang="fr-FR" smtClean="0"/>
              <a:pPr>
                <a:defRPr/>
              </a:pPr>
              <a:t>19</a:t>
            </a:fld>
            <a:endParaRPr lang="fr-FR"/>
          </a:p>
        </p:txBody>
      </p:sp>
      <p:sp>
        <p:nvSpPr>
          <p:cNvPr id="7" name="Rectangle 6"/>
          <p:cNvSpPr/>
          <p:nvPr/>
        </p:nvSpPr>
        <p:spPr>
          <a:xfrm>
            <a:off x="395536" y="4660312"/>
            <a:ext cx="5760640" cy="1477328"/>
          </a:xfrm>
          <a:prstGeom prst="rect">
            <a:avLst/>
          </a:prstGeom>
        </p:spPr>
        <p:txBody>
          <a:bodyPr wrap="square">
            <a:spAutoFit/>
          </a:bodyPr>
          <a:lstStyle/>
          <a:p>
            <a:endParaRPr lang="en-US" b="1" dirty="0">
              <a:solidFill>
                <a:srgbClr val="0070C0"/>
              </a:solidFill>
              <a:latin typeface="Times New Roman" panose="02020603050405020304" pitchFamily="18" charset="0"/>
              <a:cs typeface="Times New Roman" panose="02020603050405020304" pitchFamily="18" charset="0"/>
            </a:endParaRPr>
          </a:p>
          <a:p>
            <a:r>
              <a:rPr lang="en-US" b="1" dirty="0">
                <a:solidFill>
                  <a:srgbClr val="0070C0"/>
                </a:solidFill>
                <a:latin typeface="Times New Roman" panose="02020603050405020304" pitchFamily="18" charset="0"/>
                <a:cs typeface="Times New Roman" panose="02020603050405020304" pitchFamily="18" charset="0"/>
              </a:rPr>
              <a:t>10. Help and Documentation</a:t>
            </a:r>
          </a:p>
          <a:p>
            <a:pPr marL="285750" indent="-285750">
              <a:buFont typeface="Arial" panose="020B0604020202020204" pitchFamily="34" charset="0"/>
              <a:buChar char="•"/>
            </a:pPr>
            <a:r>
              <a:rPr lang="en-US" b="1" dirty="0">
                <a:solidFill>
                  <a:srgbClr val="0070C0"/>
                </a:solidFill>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Ideally, make the system self-explanatory.</a:t>
            </a:r>
          </a:p>
          <a:p>
            <a:pPr marL="285750" indent="-285750">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 If necessary, provide concise, accessible documentation and help features</a:t>
            </a:r>
            <a:r>
              <a:rPr lang="en-US" b="1" dirty="0">
                <a:solidFill>
                  <a:srgbClr val="0070C0"/>
                </a:solidFill>
                <a:latin typeface="Times New Roman" panose="02020603050405020304" pitchFamily="18" charset="0"/>
                <a:cs typeface="Times New Roman" panose="02020603050405020304" pitchFamily="18" charset="0"/>
              </a:rPr>
              <a:t>.</a:t>
            </a:r>
            <a:endParaRPr lang="fr-FR" b="1"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84459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5">
                                            <p:txEl>
                                              <p:pRg st="1" end="1"/>
                                            </p:txEl>
                                          </p:spTgt>
                                        </p:tgtEl>
                                        <p:attrNameLst>
                                          <p:attrName>style.visibility</p:attrName>
                                        </p:attrNameLst>
                                      </p:cBhvr>
                                      <p:to>
                                        <p:strVal val="visible"/>
                                      </p:to>
                                    </p:set>
                                    <p:animEffect transition="in" filter="fade">
                                      <p:cBhvr>
                                        <p:cTn id="18" dur="500"/>
                                        <p:tgtEl>
                                          <p:spTgt spid="5">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anim calcmode="lin" valueType="num">
                                      <p:cBhvr additive="base">
                                        <p:cTn id="2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7">
                                            <p:txEl>
                                              <p:pRg st="1" end="1"/>
                                            </p:txEl>
                                          </p:spTgt>
                                        </p:tgtEl>
                                        <p:attrNameLst>
                                          <p:attrName>style.visibility</p:attrName>
                                        </p:attrNameLst>
                                      </p:cBhvr>
                                      <p:to>
                                        <p:strVal val="visible"/>
                                      </p:to>
                                    </p:set>
                                    <p:animEffect transition="in" filter="fade">
                                      <p:cBhvr>
                                        <p:cTn id="29" dur="500"/>
                                        <p:tgtEl>
                                          <p:spTgt spid="7">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barn(inVertical)">
                                      <p:cBhvr>
                                        <p:cTn id="34" dur="500"/>
                                        <p:tgtEl>
                                          <p:spTgt spid="4"/>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7">
                                            <p:txEl>
                                              <p:pRg st="2" end="2"/>
                                            </p:txEl>
                                          </p:spTgt>
                                        </p:tgtEl>
                                        <p:attrNameLst>
                                          <p:attrName>style.visibility</p:attrName>
                                        </p:attrNameLst>
                                      </p:cBhvr>
                                      <p:to>
                                        <p:strVal val="visible"/>
                                      </p:to>
                                    </p:set>
                                    <p:animEffect transition="in" filter="fade">
                                      <p:cBhvr>
                                        <p:cTn id="39" dur="500"/>
                                        <p:tgtEl>
                                          <p:spTgt spid="7">
                                            <p:txEl>
                                              <p:pRg st="2" end="2"/>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7">
                                            <p:txEl>
                                              <p:pRg st="3" end="3"/>
                                            </p:txEl>
                                          </p:spTgt>
                                        </p:tgtEl>
                                        <p:attrNameLst>
                                          <p:attrName>style.visibility</p:attrName>
                                        </p:attrNameLst>
                                      </p:cBhvr>
                                      <p:to>
                                        <p:strVal val="visible"/>
                                      </p:to>
                                    </p:set>
                                    <p:anim calcmode="lin" valueType="num">
                                      <p:cBhvr additive="base">
                                        <p:cTn id="44"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solidFill>
                  <a:srgbClr val="FF0000"/>
                </a:solidFill>
              </a:rPr>
              <a:t>Plan</a:t>
            </a:r>
          </a:p>
        </p:txBody>
      </p:sp>
      <p:sp>
        <p:nvSpPr>
          <p:cNvPr id="3" name="Espace réservé du contenu 2"/>
          <p:cNvSpPr>
            <a:spLocks noGrp="1"/>
          </p:cNvSpPr>
          <p:nvPr>
            <p:ph idx="1"/>
          </p:nvPr>
        </p:nvSpPr>
        <p:spPr>
          <a:xfrm>
            <a:off x="1043608" y="1623698"/>
            <a:ext cx="8964487" cy="3581400"/>
          </a:xfrm>
        </p:spPr>
        <p:txBody>
          <a:bodyPr>
            <a:normAutofit/>
          </a:bodyPr>
          <a:lstStyle/>
          <a:p>
            <a:pPr>
              <a:lnSpc>
                <a:spcPct val="150000"/>
              </a:lnSpc>
            </a:pPr>
            <a:r>
              <a:rPr lang="en-US" sz="3200" b="1" dirty="0">
                <a:latin typeface="Times New Roman" panose="02020603050405020304" pitchFamily="18" charset="0"/>
                <a:cs typeface="Times New Roman" panose="02020603050405020304" pitchFamily="18" charset="0"/>
              </a:rPr>
              <a:t>Rules of User Interface Design</a:t>
            </a:r>
          </a:p>
          <a:p>
            <a:pPr>
              <a:lnSpc>
                <a:spcPct val="150000"/>
              </a:lnSpc>
            </a:pPr>
            <a:r>
              <a:rPr lang="en-US" sz="3200" b="1" dirty="0">
                <a:latin typeface="Times New Roman" panose="02020603050405020304" pitchFamily="18" charset="0"/>
                <a:cs typeface="Times New Roman" panose="02020603050405020304" pitchFamily="18" charset="0"/>
              </a:rPr>
              <a:t>Nielsen heuristics.</a:t>
            </a:r>
          </a:p>
          <a:p>
            <a:pPr>
              <a:lnSpc>
                <a:spcPct val="150000"/>
              </a:lnSpc>
            </a:pPr>
            <a:r>
              <a:rPr lang="en-US" sz="3200" b="1" dirty="0" err="1">
                <a:latin typeface="Times New Roman" panose="02020603050405020304" pitchFamily="18" charset="0"/>
                <a:cs typeface="Times New Roman" panose="02020603050405020304" pitchFamily="18" charset="0"/>
              </a:rPr>
              <a:t>Bastien</a:t>
            </a:r>
            <a:r>
              <a:rPr lang="en-US" sz="3200" b="1" dirty="0">
                <a:latin typeface="Times New Roman" panose="02020603050405020304" pitchFamily="18" charset="0"/>
                <a:cs typeface="Times New Roman" panose="02020603050405020304" pitchFamily="18" charset="0"/>
              </a:rPr>
              <a:t> and </a:t>
            </a:r>
            <a:r>
              <a:rPr lang="en-US" sz="3200" b="1" dirty="0" err="1">
                <a:latin typeface="Times New Roman" panose="02020603050405020304" pitchFamily="18" charset="0"/>
                <a:cs typeface="Times New Roman" panose="02020603050405020304" pitchFamily="18" charset="0"/>
              </a:rPr>
              <a:t>Scapin</a:t>
            </a:r>
            <a:r>
              <a:rPr lang="en-US" sz="3200" b="1" dirty="0">
                <a:latin typeface="Times New Roman" panose="02020603050405020304" pitchFamily="18" charset="0"/>
                <a:cs typeface="Times New Roman" panose="02020603050405020304" pitchFamily="18" charset="0"/>
              </a:rPr>
              <a:t> ergonomic criteria</a:t>
            </a:r>
          </a:p>
          <a:p>
            <a:pPr>
              <a:lnSpc>
                <a:spcPct val="150000"/>
              </a:lnSpc>
            </a:pP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Coutaz</a:t>
            </a:r>
            <a:r>
              <a:rPr lang="en-US" sz="3200" b="1" dirty="0">
                <a:latin typeface="Times New Roman" panose="02020603050405020304" pitchFamily="18" charset="0"/>
                <a:cs typeface="Times New Roman" panose="02020603050405020304" pitchFamily="18" charset="0"/>
              </a:rPr>
              <a:t> Rules</a:t>
            </a:r>
            <a:endParaRPr lang="fr-FR" sz="3200" b="1" dirty="0">
              <a:latin typeface="Times New Roman" panose="02020603050405020304" pitchFamily="18" charset="0"/>
              <a:cs typeface="Times New Roman" panose="02020603050405020304" pitchFamily="18" charset="0"/>
            </a:endParaRPr>
          </a:p>
        </p:txBody>
      </p:sp>
      <p:sp>
        <p:nvSpPr>
          <p:cNvPr id="4" name="Espace réservé du numéro de diapositive 3"/>
          <p:cNvSpPr>
            <a:spLocks noGrp="1"/>
          </p:cNvSpPr>
          <p:nvPr>
            <p:ph type="sldNum" sz="quarter" idx="12"/>
          </p:nvPr>
        </p:nvSpPr>
        <p:spPr/>
        <p:txBody>
          <a:bodyPr/>
          <a:lstStyle/>
          <a:p>
            <a:pPr>
              <a:defRPr/>
            </a:pPr>
            <a:fld id="{8D6440C5-0ED1-4673-828F-667516F8861F}" type="slidenum">
              <a:rPr lang="fr-FR" smtClean="0"/>
              <a:pPr>
                <a:defRPr/>
              </a:pPr>
              <a:t>2</a:t>
            </a:fld>
            <a:endParaRPr lang="fr-FR"/>
          </a:p>
        </p:txBody>
      </p:sp>
    </p:spTree>
    <p:extLst>
      <p:ext uri="{BB962C8B-B14F-4D97-AF65-F5344CB8AC3E}">
        <p14:creationId xmlns:p14="http://schemas.microsoft.com/office/powerpoint/2010/main" val="317338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11560" y="232605"/>
            <a:ext cx="7364039" cy="1087843"/>
          </a:xfrm>
        </p:spPr>
        <p:txBody>
          <a:bodyPr/>
          <a:lstStyle/>
          <a:p>
            <a:pPr algn="ctr"/>
            <a:r>
              <a:rPr lang="ar-DZ" b="1" dirty="0">
                <a:solidFill>
                  <a:srgbClr val="FF0000"/>
                </a:solidFill>
              </a:rPr>
              <a:t>4</a:t>
            </a:r>
            <a:r>
              <a:rPr lang="fr-FR" b="1" dirty="0">
                <a:solidFill>
                  <a:srgbClr val="FF0000"/>
                </a:solidFill>
              </a:rPr>
              <a:t>. </a:t>
            </a:r>
            <a:r>
              <a:rPr lang="it-IT" b="1" dirty="0">
                <a:solidFill>
                  <a:srgbClr val="FF0000"/>
                </a:solidFill>
              </a:rPr>
              <a:t>Bastien and Scapin ergonomic criteria</a:t>
            </a:r>
            <a:endParaRPr lang="en-US" b="1" dirty="0">
              <a:solidFill>
                <a:srgbClr val="FF0000"/>
              </a:solidFill>
            </a:endParaRPr>
          </a:p>
        </p:txBody>
      </p:sp>
      <p:sp>
        <p:nvSpPr>
          <p:cNvPr id="5" name="Rectangle 4"/>
          <p:cNvSpPr/>
          <p:nvPr/>
        </p:nvSpPr>
        <p:spPr>
          <a:xfrm>
            <a:off x="414759" y="908720"/>
            <a:ext cx="7560840" cy="369332"/>
          </a:xfrm>
          <a:prstGeom prst="rect">
            <a:avLst/>
          </a:prstGeom>
        </p:spPr>
        <p:txBody>
          <a:bodyPr wrap="square">
            <a:spAutoFit/>
          </a:bodyPr>
          <a:lstStyle/>
          <a:p>
            <a:endParaRPr lang="fr-FR" dirty="0"/>
          </a:p>
        </p:txBody>
      </p:sp>
      <p:sp>
        <p:nvSpPr>
          <p:cNvPr id="6" name="Rectangle 5"/>
          <p:cNvSpPr/>
          <p:nvPr/>
        </p:nvSpPr>
        <p:spPr>
          <a:xfrm>
            <a:off x="414759" y="1412776"/>
            <a:ext cx="7992888" cy="3785652"/>
          </a:xfrm>
          <a:prstGeom prst="rect">
            <a:avLst/>
          </a:prstGeom>
        </p:spPr>
        <p:txBody>
          <a:bodyPr wrap="square">
            <a:spAutoFit/>
          </a:bodyPr>
          <a:lstStyle/>
          <a:p>
            <a:pPr marL="342900" indent="-342900" algn="just">
              <a:buFont typeface="Arial" panose="020B0604020202020204" pitchFamily="34" charset="0"/>
              <a:buChar char="•"/>
            </a:pPr>
            <a:r>
              <a:rPr lang="fr-FR" sz="2400" b="1" dirty="0">
                <a:latin typeface="Times New Roman" panose="02020603050405020304" pitchFamily="18" charset="0"/>
                <a:cs typeface="Times New Roman" panose="02020603050405020304" pitchFamily="18" charset="0"/>
              </a:rPr>
              <a:t>Bastien and Scapin  are </a:t>
            </a:r>
            <a:r>
              <a:rPr lang="fr-FR" sz="2400" b="1" dirty="0" err="1">
                <a:latin typeface="Times New Roman" panose="02020603050405020304" pitchFamily="18" charset="0"/>
                <a:cs typeface="Times New Roman" panose="02020603050405020304" pitchFamily="18" charset="0"/>
              </a:rPr>
              <a:t>two</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scientists</a:t>
            </a:r>
            <a:r>
              <a:rPr lang="fr-FR" sz="2400" b="1" dirty="0">
                <a:latin typeface="Times New Roman" panose="02020603050405020304" pitchFamily="18" charset="0"/>
                <a:cs typeface="Times New Roman" panose="02020603050405020304" pitchFamily="18" charset="0"/>
              </a:rPr>
              <a:t> in </a:t>
            </a:r>
            <a:r>
              <a:rPr lang="fr-FR" sz="2400" b="1" dirty="0" err="1">
                <a:latin typeface="Times New Roman" panose="02020603050405020304" pitchFamily="18" charset="0"/>
                <a:cs typeface="Times New Roman" panose="02020603050405020304" pitchFamily="18" charset="0"/>
              </a:rPr>
              <a:t>ergonomic</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psychology</a:t>
            </a:r>
            <a:r>
              <a:rPr lang="fr-FR" sz="2400" b="1" dirty="0">
                <a:latin typeface="Times New Roman" panose="02020603050405020304" pitchFamily="18" charset="0"/>
                <a:cs typeface="Times New Roman" panose="02020603050405020304" pitchFamily="18" charset="0"/>
              </a:rPr>
              <a:t> and cognitive </a:t>
            </a:r>
            <a:r>
              <a:rPr lang="fr-FR" sz="2400" b="1" dirty="0" err="1">
                <a:latin typeface="Times New Roman" panose="02020603050405020304" pitchFamily="18" charset="0"/>
                <a:cs typeface="Times New Roman" panose="02020603050405020304" pitchFamily="18" charset="0"/>
              </a:rPr>
              <a:t>ergonomics</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who</a:t>
            </a:r>
            <a:r>
              <a:rPr lang="fr-FR" sz="2400" b="1" dirty="0">
                <a:latin typeface="Times New Roman" panose="02020603050405020304" pitchFamily="18" charset="0"/>
                <a:cs typeface="Times New Roman" panose="02020603050405020304" pitchFamily="18" charset="0"/>
              </a:rPr>
              <a:t> have </a:t>
            </a:r>
            <a:r>
              <a:rPr lang="fr-FR" sz="2400" b="1" dirty="0" err="1">
                <a:latin typeface="Times New Roman" panose="02020603050405020304" pitchFamily="18" charset="0"/>
                <a:cs typeface="Times New Roman" panose="02020603050405020304" pitchFamily="18" charset="0"/>
              </a:rPr>
              <a:t>chosen</a:t>
            </a:r>
            <a:r>
              <a:rPr lang="fr-FR" sz="2400" b="1" dirty="0">
                <a:latin typeface="Times New Roman" panose="02020603050405020304" pitchFamily="18" charset="0"/>
                <a:cs typeface="Times New Roman" panose="02020603050405020304" pitchFamily="18" charset="0"/>
              </a:rPr>
              <a:t> to focus on user </a:t>
            </a:r>
            <a:r>
              <a:rPr lang="fr-FR" sz="2400" b="1" dirty="0" err="1">
                <a:latin typeface="Times New Roman" panose="02020603050405020304" pitchFamily="18" charset="0"/>
                <a:cs typeface="Times New Roman" panose="02020603050405020304" pitchFamily="18" charset="0"/>
              </a:rPr>
              <a:t>experience</a:t>
            </a:r>
            <a:r>
              <a:rPr lang="fr-FR" sz="2400" b="1" dirty="0">
                <a:latin typeface="Times New Roman" panose="02020603050405020304" pitchFamily="18" charset="0"/>
                <a:cs typeface="Times New Roman" panose="02020603050405020304" pitchFamily="18" charset="0"/>
              </a:rPr>
              <a:t> and </a:t>
            </a:r>
            <a:r>
              <a:rPr lang="fr-FR" sz="2400" b="1" dirty="0" err="1">
                <a:latin typeface="Times New Roman" panose="02020603050405020304" pitchFamily="18" charset="0"/>
                <a:cs typeface="Times New Roman" panose="02020603050405020304" pitchFamily="18" charset="0"/>
              </a:rPr>
              <a:t>human</a:t>
            </a:r>
            <a:r>
              <a:rPr lang="fr-FR" sz="2400" b="1" dirty="0">
                <a:latin typeface="Times New Roman" panose="02020603050405020304" pitchFamily="18" charset="0"/>
                <a:cs typeface="Times New Roman" panose="02020603050405020304" pitchFamily="18" charset="0"/>
              </a:rPr>
              <a:t>-computer interfaces. </a:t>
            </a:r>
          </a:p>
          <a:p>
            <a:pPr marL="342900" indent="-342900" algn="just">
              <a:buFont typeface="Arial" panose="020B0604020202020204" pitchFamily="34" charset="0"/>
              <a:buChar char="•"/>
            </a:pPr>
            <a:endParaRPr lang="fr-FR" sz="2400" b="1" dirty="0">
              <a:latin typeface="Times New Roman" panose="02020603050405020304" pitchFamily="18" charset="0"/>
              <a:cs typeface="Times New Roman" panose="02020603050405020304" pitchFamily="18" charset="0"/>
            </a:endParaRPr>
          </a:p>
          <a:p>
            <a:pPr marL="342900" indent="-342900" algn="just">
              <a:buFont typeface="Arial" panose="020B0604020202020204" pitchFamily="34" charset="0"/>
              <a:buChar char="•"/>
            </a:pPr>
            <a:r>
              <a:rPr lang="fr-FR" sz="2400" b="1" dirty="0">
                <a:latin typeface="Times New Roman" panose="02020603050405020304" pitchFamily="18" charset="0"/>
                <a:cs typeface="Times New Roman" panose="02020603050405020304" pitchFamily="18" charset="0"/>
              </a:rPr>
              <a:t>The </a:t>
            </a:r>
            <a:r>
              <a:rPr lang="fr-FR" sz="2400" b="1" dirty="0" err="1">
                <a:latin typeface="Times New Roman" panose="02020603050405020304" pitchFamily="18" charset="0"/>
                <a:cs typeface="Times New Roman" panose="02020603050405020304" pitchFamily="18" charset="0"/>
              </a:rPr>
              <a:t>ergonomic</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criteria</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presented</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below</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were</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created</a:t>
            </a:r>
            <a:r>
              <a:rPr lang="fr-FR" sz="2400" b="1" dirty="0">
                <a:latin typeface="Times New Roman" panose="02020603050405020304" pitchFamily="18" charset="0"/>
                <a:cs typeface="Times New Roman" panose="02020603050405020304" pitchFamily="18" charset="0"/>
              </a:rPr>
              <a:t> in the </a:t>
            </a:r>
            <a:r>
              <a:rPr lang="fr-FR" sz="2400" b="1" dirty="0" err="1">
                <a:latin typeface="Times New Roman" panose="02020603050405020304" pitchFamily="18" charset="0"/>
                <a:cs typeface="Times New Roman" panose="02020603050405020304" pitchFamily="18" charset="0"/>
              </a:rPr>
              <a:t>context</a:t>
            </a:r>
            <a:r>
              <a:rPr lang="fr-FR" sz="2400" b="1" dirty="0">
                <a:latin typeface="Times New Roman" panose="02020603050405020304" pitchFamily="18" charset="0"/>
                <a:cs typeface="Times New Roman" panose="02020603050405020304" pitchFamily="18" charset="0"/>
              </a:rPr>
              <a:t> of a </a:t>
            </a:r>
            <a:r>
              <a:rPr lang="fr-FR" sz="2400" b="1" dirty="0" err="1">
                <a:latin typeface="Times New Roman" panose="02020603050405020304" pitchFamily="18" charset="0"/>
                <a:cs typeface="Times New Roman" panose="02020603050405020304" pitchFamily="18" charset="0"/>
              </a:rPr>
              <a:t>research</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project</a:t>
            </a:r>
            <a:r>
              <a:rPr lang="fr-FR" sz="2400" b="1" dirty="0">
                <a:latin typeface="Times New Roman" panose="02020603050405020304" pitchFamily="18" charset="0"/>
                <a:cs typeface="Times New Roman" panose="02020603050405020304" pitchFamily="18" charset="0"/>
              </a:rPr>
              <a:t> in the mid-90s.</a:t>
            </a:r>
          </a:p>
          <a:p>
            <a:pPr marL="342900" indent="-342900" algn="just">
              <a:buFont typeface="Arial" panose="020B0604020202020204" pitchFamily="34" charset="0"/>
              <a:buChar char="•"/>
            </a:pPr>
            <a:endParaRPr lang="fr-FR" sz="2400" b="1" dirty="0">
              <a:latin typeface="Times New Roman" panose="02020603050405020304" pitchFamily="18" charset="0"/>
              <a:cs typeface="Times New Roman" panose="02020603050405020304" pitchFamily="18" charset="0"/>
            </a:endParaRPr>
          </a:p>
          <a:p>
            <a:pPr marL="342900" indent="-342900" algn="just">
              <a:buFont typeface="Arial" panose="020B0604020202020204" pitchFamily="34" charset="0"/>
              <a:buChar char="•"/>
            </a:pPr>
            <a:r>
              <a:rPr lang="fr-FR" sz="2400" b="1" dirty="0" err="1">
                <a:latin typeface="Times New Roman" panose="02020603050405020304" pitchFamily="18" charset="0"/>
                <a:cs typeface="Times New Roman" panose="02020603050405020304" pitchFamily="18" charset="0"/>
              </a:rPr>
              <a:t>These</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criteria</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provide</a:t>
            </a:r>
            <a:r>
              <a:rPr lang="fr-FR" sz="2400" b="1" dirty="0">
                <a:latin typeface="Times New Roman" panose="02020603050405020304" pitchFamily="18" charset="0"/>
                <a:cs typeface="Times New Roman" panose="02020603050405020304" pitchFamily="18" charset="0"/>
              </a:rPr>
              <a:t> a </a:t>
            </a:r>
            <a:r>
              <a:rPr lang="fr-FR" sz="2400" b="1" dirty="0" err="1">
                <a:latin typeface="Times New Roman" panose="02020603050405020304" pitchFamily="18" charset="0"/>
                <a:cs typeface="Times New Roman" panose="02020603050405020304" pitchFamily="18" charset="0"/>
              </a:rPr>
              <a:t>structured</a:t>
            </a:r>
            <a:r>
              <a:rPr lang="fr-FR" sz="2400" b="1" dirty="0">
                <a:latin typeface="Times New Roman" panose="02020603050405020304" pitchFamily="18" charset="0"/>
                <a:cs typeface="Times New Roman" panose="02020603050405020304" pitchFamily="18" charset="0"/>
              </a:rPr>
              <a:t> </a:t>
            </a:r>
            <a:r>
              <a:rPr lang="fr-FR" sz="2400" b="1" dirty="0" err="1">
                <a:latin typeface="Times New Roman" panose="02020603050405020304" pitchFamily="18" charset="0"/>
                <a:cs typeface="Times New Roman" panose="02020603050405020304" pitchFamily="18" charset="0"/>
              </a:rPr>
              <a:t>approach</a:t>
            </a:r>
            <a:r>
              <a:rPr lang="fr-FR" sz="2400" b="1" dirty="0">
                <a:latin typeface="Times New Roman" panose="02020603050405020304" pitchFamily="18" charset="0"/>
                <a:cs typeface="Times New Roman" panose="02020603050405020304" pitchFamily="18" charset="0"/>
              </a:rPr>
              <a:t> to </a:t>
            </a:r>
            <a:r>
              <a:rPr lang="fr-FR" sz="2400" b="1" dirty="0" err="1">
                <a:latin typeface="Times New Roman" panose="02020603050405020304" pitchFamily="18" charset="0"/>
                <a:cs typeface="Times New Roman" panose="02020603050405020304" pitchFamily="18" charset="0"/>
              </a:rPr>
              <a:t>assessing</a:t>
            </a:r>
            <a:r>
              <a:rPr lang="fr-FR" sz="2400" b="1" dirty="0">
                <a:latin typeface="Times New Roman" panose="02020603050405020304" pitchFamily="18" charset="0"/>
                <a:cs typeface="Times New Roman" panose="02020603050405020304" pitchFamily="18" charset="0"/>
              </a:rPr>
              <a:t> the </a:t>
            </a:r>
            <a:r>
              <a:rPr lang="fr-FR" sz="2400" b="1" dirty="0" err="1">
                <a:latin typeface="Times New Roman" panose="02020603050405020304" pitchFamily="18" charset="0"/>
                <a:cs typeface="Times New Roman" panose="02020603050405020304" pitchFamily="18" charset="0"/>
              </a:rPr>
              <a:t>quality</a:t>
            </a:r>
            <a:r>
              <a:rPr lang="fr-FR" sz="2400" b="1" dirty="0">
                <a:latin typeface="Times New Roman" panose="02020603050405020304" pitchFamily="18" charset="0"/>
                <a:cs typeface="Times New Roman" panose="02020603050405020304" pitchFamily="18" charset="0"/>
              </a:rPr>
              <a:t> of interactive </a:t>
            </a:r>
            <a:r>
              <a:rPr lang="fr-FR" sz="2400" b="1" dirty="0" err="1">
                <a:latin typeface="Times New Roman" panose="02020603050405020304" pitchFamily="18" charset="0"/>
                <a:cs typeface="Times New Roman" panose="02020603050405020304" pitchFamily="18" charset="0"/>
              </a:rPr>
              <a:t>systems</a:t>
            </a:r>
            <a:r>
              <a:rPr lang="fr-FR" sz="2400" b="1" dirty="0">
                <a:latin typeface="Times New Roman" panose="02020603050405020304" pitchFamily="18" charset="0"/>
                <a:cs typeface="Times New Roman" panose="02020603050405020304" pitchFamily="18" charset="0"/>
              </a:rPr>
              <a:t>. </a:t>
            </a:r>
          </a:p>
        </p:txBody>
      </p:sp>
      <p:sp>
        <p:nvSpPr>
          <p:cNvPr id="3" name="Espace réservé du numéro de diapositive 2"/>
          <p:cNvSpPr>
            <a:spLocks noGrp="1"/>
          </p:cNvSpPr>
          <p:nvPr>
            <p:ph type="sldNum" sz="quarter" idx="12"/>
          </p:nvPr>
        </p:nvSpPr>
        <p:spPr/>
        <p:txBody>
          <a:bodyPr/>
          <a:lstStyle/>
          <a:p>
            <a:pPr>
              <a:defRPr/>
            </a:pPr>
            <a:fld id="{8D6440C5-0ED1-4673-828F-667516F8861F}" type="slidenum">
              <a:rPr lang="fr-FR" smtClean="0"/>
              <a:pPr>
                <a:defRPr/>
              </a:pPr>
              <a:t>20</a:t>
            </a:fld>
            <a:endParaRPr lang="fr-FR"/>
          </a:p>
        </p:txBody>
      </p:sp>
    </p:spTree>
    <p:extLst>
      <p:ext uri="{BB962C8B-B14F-4D97-AF65-F5344CB8AC3E}">
        <p14:creationId xmlns:p14="http://schemas.microsoft.com/office/powerpoint/2010/main" val="4205765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barn(inVertical)">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animEffect transition="in" filter="fade">
                                      <p:cBhvr>
                                        <p:cTn id="17" dur="1000"/>
                                        <p:tgtEl>
                                          <p:spTgt spid="6">
                                            <p:txEl>
                                              <p:pRg st="4" end="4"/>
                                            </p:txEl>
                                          </p:spTgt>
                                        </p:tgtEl>
                                      </p:cBhvr>
                                    </p:animEffect>
                                    <p:anim calcmode="lin" valueType="num">
                                      <p:cBhvr>
                                        <p:cTn id="18"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19"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11560" y="232605"/>
            <a:ext cx="7364039" cy="1087843"/>
          </a:xfrm>
        </p:spPr>
        <p:txBody>
          <a:bodyPr/>
          <a:lstStyle/>
          <a:p>
            <a:pPr algn="ctr"/>
            <a:r>
              <a:rPr lang="ar-DZ" b="1" dirty="0">
                <a:solidFill>
                  <a:srgbClr val="FF0000"/>
                </a:solidFill>
              </a:rPr>
              <a:t>4</a:t>
            </a:r>
            <a:r>
              <a:rPr lang="fr-FR" b="1" dirty="0">
                <a:solidFill>
                  <a:srgbClr val="FF0000"/>
                </a:solidFill>
              </a:rPr>
              <a:t>. </a:t>
            </a:r>
            <a:r>
              <a:rPr lang="it-IT" b="1" dirty="0">
                <a:solidFill>
                  <a:srgbClr val="FF0000"/>
                </a:solidFill>
              </a:rPr>
              <a:t>Bastien and Scapin ergonomic criteria</a:t>
            </a:r>
            <a:endParaRPr lang="en-US" b="1" dirty="0">
              <a:solidFill>
                <a:srgbClr val="FF0000"/>
              </a:solidFill>
            </a:endParaRPr>
          </a:p>
        </p:txBody>
      </p:sp>
      <p:sp>
        <p:nvSpPr>
          <p:cNvPr id="5" name="Rectangle 4"/>
          <p:cNvSpPr/>
          <p:nvPr/>
        </p:nvSpPr>
        <p:spPr>
          <a:xfrm>
            <a:off x="513159" y="1135782"/>
            <a:ext cx="7560840" cy="430887"/>
          </a:xfrm>
          <a:prstGeom prst="rect">
            <a:avLst/>
          </a:prstGeom>
        </p:spPr>
        <p:txBody>
          <a:bodyPr wrap="square">
            <a:spAutoFit/>
          </a:bodyPr>
          <a:lstStyle/>
          <a:p>
            <a:r>
              <a:rPr lang="fr-FR" sz="2200" b="1" dirty="0">
                <a:latin typeface="Times New Roman" panose="02020603050405020304" pitchFamily="18" charset="0"/>
                <a:cs typeface="Times New Roman" panose="02020603050405020304" pitchFamily="18" charset="0"/>
              </a:rPr>
              <a:t>The key </a:t>
            </a:r>
            <a:r>
              <a:rPr lang="fr-FR" sz="2200" b="1" dirty="0" err="1">
                <a:latin typeface="Times New Roman" panose="02020603050405020304" pitchFamily="18" charset="0"/>
                <a:cs typeface="Times New Roman" panose="02020603050405020304" pitchFamily="18" charset="0"/>
              </a:rPr>
              <a:t>ergonomic</a:t>
            </a:r>
            <a:r>
              <a:rPr lang="fr-FR" sz="2200" b="1" dirty="0">
                <a:latin typeface="Times New Roman" panose="02020603050405020304" pitchFamily="18" charset="0"/>
                <a:cs typeface="Times New Roman" panose="02020603050405020304" pitchFamily="18" charset="0"/>
              </a:rPr>
              <a:t> </a:t>
            </a:r>
            <a:r>
              <a:rPr lang="fr-FR" sz="2200" b="1" dirty="0" err="1">
                <a:latin typeface="Times New Roman" panose="02020603050405020304" pitchFamily="18" charset="0"/>
                <a:cs typeface="Times New Roman" panose="02020603050405020304" pitchFamily="18" charset="0"/>
              </a:rPr>
              <a:t>criteria</a:t>
            </a:r>
            <a:r>
              <a:rPr lang="fr-FR" sz="2200" b="1" dirty="0">
                <a:latin typeface="Times New Roman" panose="02020603050405020304" pitchFamily="18" charset="0"/>
                <a:cs typeface="Times New Roman" panose="02020603050405020304" pitchFamily="18" charset="0"/>
              </a:rPr>
              <a:t> </a:t>
            </a:r>
            <a:r>
              <a:rPr lang="fr-FR" sz="2200" b="1" dirty="0" err="1">
                <a:latin typeface="Times New Roman" panose="02020603050405020304" pitchFamily="18" charset="0"/>
                <a:cs typeface="Times New Roman" panose="02020603050405020304" pitchFamily="18" charset="0"/>
              </a:rPr>
              <a:t>proposed</a:t>
            </a:r>
            <a:r>
              <a:rPr lang="fr-FR" sz="2200" b="1" dirty="0">
                <a:latin typeface="Times New Roman" panose="02020603050405020304" pitchFamily="18" charset="0"/>
                <a:cs typeface="Times New Roman" panose="02020603050405020304" pitchFamily="18" charset="0"/>
              </a:rPr>
              <a:t> by Bastien and Scapin:</a:t>
            </a:r>
            <a:endParaRPr lang="fr-FR" sz="2200" dirty="0"/>
          </a:p>
        </p:txBody>
      </p:sp>
      <p:sp>
        <p:nvSpPr>
          <p:cNvPr id="6" name="Rectangle 5"/>
          <p:cNvSpPr/>
          <p:nvPr/>
        </p:nvSpPr>
        <p:spPr>
          <a:xfrm>
            <a:off x="656853" y="2223625"/>
            <a:ext cx="7858497" cy="3924151"/>
          </a:xfrm>
          <a:prstGeom prst="rect">
            <a:avLst/>
          </a:prstGeom>
        </p:spPr>
        <p:txBody>
          <a:bodyPr wrap="square">
            <a:spAutoFit/>
          </a:bodyPr>
          <a:lstStyle/>
          <a:p>
            <a:pPr marL="457200" indent="-457200">
              <a:lnSpc>
                <a:spcPct val="150000"/>
              </a:lnSpc>
              <a:buAutoNum type="arabicPeriod"/>
            </a:pPr>
            <a:r>
              <a:rPr lang="en-US" sz="2200" b="1" dirty="0">
                <a:solidFill>
                  <a:srgbClr val="0070C0"/>
                </a:solidFill>
                <a:latin typeface="Times New Roman" panose="02020603050405020304" pitchFamily="18" charset="0"/>
                <a:cs typeface="Times New Roman" panose="02020603050405020304" pitchFamily="18" charset="0"/>
              </a:rPr>
              <a:t>Guidance: </a:t>
            </a:r>
            <a:r>
              <a:rPr lang="en-US" sz="2200" b="1" dirty="0">
                <a:latin typeface="Times New Roman" panose="02020603050405020304" pitchFamily="18" charset="0"/>
                <a:cs typeface="Times New Roman" panose="02020603050405020304" pitchFamily="18" charset="0"/>
              </a:rPr>
              <a:t>evaluates whether the system provides clear and helpful guidance to users, such as instructions, tooltips, and cues. Those are the </a:t>
            </a:r>
            <a:r>
              <a:rPr lang="en-US" sz="2200" b="1" dirty="0" err="1">
                <a:latin typeface="Times New Roman" panose="02020603050405020304" pitchFamily="18" charset="0"/>
                <a:cs typeface="Times New Roman" panose="02020603050405020304" pitchFamily="18" charset="0"/>
              </a:rPr>
              <a:t>subciteria</a:t>
            </a:r>
            <a:r>
              <a:rPr lang="en-US" sz="2200" b="1" dirty="0">
                <a:latin typeface="Times New Roman" panose="02020603050405020304" pitchFamily="18" charset="0"/>
                <a:cs typeface="Times New Roman" panose="02020603050405020304" pitchFamily="18" charset="0"/>
              </a:rPr>
              <a:t> of  Guidance criteria:</a:t>
            </a:r>
          </a:p>
          <a:p>
            <a:pPr marL="742950" lvl="1" indent="-285750">
              <a:lnSpc>
                <a:spcPct val="150000"/>
              </a:lnSpc>
              <a:buFont typeface="Arial" panose="020B0604020202020204" pitchFamily="34" charset="0"/>
              <a:buChar char="•"/>
            </a:pPr>
            <a:r>
              <a:rPr lang="en-US" sz="2200" b="1" dirty="0">
                <a:latin typeface="Times New Roman" panose="02020603050405020304" pitchFamily="18" charset="0"/>
                <a:cs typeface="Times New Roman" panose="02020603050405020304" pitchFamily="18" charset="0"/>
              </a:rPr>
              <a:t>Prompting.</a:t>
            </a:r>
          </a:p>
          <a:p>
            <a:pPr marL="742950" lvl="1" indent="-285750">
              <a:lnSpc>
                <a:spcPct val="150000"/>
              </a:lnSpc>
              <a:buFont typeface="Arial" panose="020B0604020202020204" pitchFamily="34" charset="0"/>
              <a:buChar char="•"/>
            </a:pPr>
            <a:r>
              <a:rPr lang="en-US" sz="2200" b="1" dirty="0">
                <a:latin typeface="Times New Roman" panose="02020603050405020304" pitchFamily="18" charset="0"/>
                <a:cs typeface="Times New Roman" panose="02020603050405020304" pitchFamily="18" charset="0"/>
              </a:rPr>
              <a:t>Grouping/Distinction</a:t>
            </a:r>
          </a:p>
          <a:p>
            <a:pPr marL="742950" lvl="1" indent="-285750">
              <a:lnSpc>
                <a:spcPct val="150000"/>
              </a:lnSpc>
              <a:buFont typeface="Arial" panose="020B0604020202020204" pitchFamily="34" charset="0"/>
              <a:buChar char="•"/>
            </a:pPr>
            <a:r>
              <a:rPr lang="en-US" sz="2200" b="1" dirty="0">
                <a:latin typeface="Times New Roman" panose="02020603050405020304" pitchFamily="18" charset="0"/>
                <a:cs typeface="Times New Roman" panose="02020603050405020304" pitchFamily="18" charset="0"/>
              </a:rPr>
              <a:t>Immediate Feedback</a:t>
            </a:r>
          </a:p>
          <a:p>
            <a:pPr marL="742950" lvl="1" indent="-285750">
              <a:lnSpc>
                <a:spcPct val="150000"/>
              </a:lnSpc>
              <a:buFont typeface="Arial" panose="020B0604020202020204" pitchFamily="34" charset="0"/>
              <a:buChar char="•"/>
            </a:pPr>
            <a:r>
              <a:rPr lang="en-US" sz="2200" b="1" dirty="0">
                <a:latin typeface="Times New Roman" panose="02020603050405020304" pitchFamily="18" charset="0"/>
                <a:cs typeface="Times New Roman" panose="02020603050405020304" pitchFamily="18" charset="0"/>
              </a:rPr>
              <a:t>Legibility</a:t>
            </a:r>
            <a:endParaRPr lang="fr-FR" sz="2200" b="1" dirty="0">
              <a:latin typeface="Times New Roman" panose="02020603050405020304" pitchFamily="18" charset="0"/>
              <a:cs typeface="Times New Roman" panose="02020603050405020304" pitchFamily="18" charset="0"/>
            </a:endParaRPr>
          </a:p>
          <a:p>
            <a:pPr marL="92075" lvl="1"/>
            <a:endParaRPr lang="fr-FR" dirty="0"/>
          </a:p>
        </p:txBody>
      </p:sp>
      <p:sp>
        <p:nvSpPr>
          <p:cNvPr id="3" name="Espace réservé du numéro de diapositive 2"/>
          <p:cNvSpPr>
            <a:spLocks noGrp="1"/>
          </p:cNvSpPr>
          <p:nvPr>
            <p:ph type="sldNum" sz="quarter" idx="12"/>
          </p:nvPr>
        </p:nvSpPr>
        <p:spPr/>
        <p:txBody>
          <a:bodyPr/>
          <a:lstStyle/>
          <a:p>
            <a:pPr>
              <a:defRPr/>
            </a:pPr>
            <a:fld id="{8D6440C5-0ED1-4673-828F-667516F8861F}" type="slidenum">
              <a:rPr lang="fr-FR" smtClean="0"/>
              <a:pPr>
                <a:defRPr/>
              </a:pPr>
              <a:t>21</a:t>
            </a:fld>
            <a:endParaRPr lang="fr-FR"/>
          </a:p>
        </p:txBody>
      </p:sp>
    </p:spTree>
    <p:extLst>
      <p:ext uri="{BB962C8B-B14F-4D97-AF65-F5344CB8AC3E}">
        <p14:creationId xmlns:p14="http://schemas.microsoft.com/office/powerpoint/2010/main" val="4036051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Effect transition="in" filter="fade">
                                      <p:cBhvr>
                                        <p:cTn id="14" dur="1000"/>
                                        <p:tgtEl>
                                          <p:spTgt spid="6">
                                            <p:txEl>
                                              <p:pRg st="0" end="0"/>
                                            </p:txEl>
                                          </p:spTgt>
                                        </p:tgtEl>
                                      </p:cBhvr>
                                    </p:animEffect>
                                    <p:anim calcmode="lin" valueType="num">
                                      <p:cBhvr>
                                        <p:cTn id="15"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animEffect transition="in" filter="barn(inVertical)">
                                      <p:cBhvr>
                                        <p:cTn id="21" dur="500"/>
                                        <p:tgtEl>
                                          <p:spTgt spid="6">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6">
                                            <p:txEl>
                                              <p:pRg st="2" end="2"/>
                                            </p:txEl>
                                          </p:spTgt>
                                        </p:tgtEl>
                                        <p:attrNameLst>
                                          <p:attrName>style.visibility</p:attrName>
                                        </p:attrNameLst>
                                      </p:cBhvr>
                                      <p:to>
                                        <p:strVal val="visible"/>
                                      </p:to>
                                    </p:set>
                                    <p:animEffect transition="in" filter="barn(inVertical)">
                                      <p:cBhvr>
                                        <p:cTn id="26" dur="500"/>
                                        <p:tgtEl>
                                          <p:spTgt spid="6">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6">
                                            <p:txEl>
                                              <p:pRg st="3" end="3"/>
                                            </p:txEl>
                                          </p:spTgt>
                                        </p:tgtEl>
                                        <p:attrNameLst>
                                          <p:attrName>style.visibility</p:attrName>
                                        </p:attrNameLst>
                                      </p:cBhvr>
                                      <p:to>
                                        <p:strVal val="visible"/>
                                      </p:to>
                                    </p:set>
                                    <p:animEffect transition="in" filter="barn(inVertical)">
                                      <p:cBhvr>
                                        <p:cTn id="31" dur="500"/>
                                        <p:tgtEl>
                                          <p:spTgt spid="6">
                                            <p:txEl>
                                              <p:pRg st="3" end="3"/>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barn(inVertical)">
                                      <p:cBhvr>
                                        <p:cTn id="36"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11560" y="88589"/>
            <a:ext cx="7364039" cy="820131"/>
          </a:xfrm>
        </p:spPr>
        <p:txBody>
          <a:bodyPr/>
          <a:lstStyle/>
          <a:p>
            <a:pPr algn="ctr"/>
            <a:r>
              <a:rPr lang="ar-DZ" b="1" dirty="0">
                <a:solidFill>
                  <a:srgbClr val="FF0000"/>
                </a:solidFill>
              </a:rPr>
              <a:t>4</a:t>
            </a:r>
            <a:r>
              <a:rPr lang="fr-FR" b="1" dirty="0">
                <a:solidFill>
                  <a:srgbClr val="FF0000"/>
                </a:solidFill>
              </a:rPr>
              <a:t>. </a:t>
            </a:r>
            <a:r>
              <a:rPr lang="it-IT" b="1" dirty="0">
                <a:solidFill>
                  <a:srgbClr val="FF0000"/>
                </a:solidFill>
              </a:rPr>
              <a:t>Bastien and Scapin ergonomic criteria</a:t>
            </a:r>
            <a:endParaRPr lang="en-US" b="1" dirty="0">
              <a:solidFill>
                <a:srgbClr val="FF0000"/>
              </a:solidFill>
            </a:endParaRPr>
          </a:p>
        </p:txBody>
      </p:sp>
      <p:sp>
        <p:nvSpPr>
          <p:cNvPr id="5" name="Rectangle 4"/>
          <p:cNvSpPr/>
          <p:nvPr/>
        </p:nvSpPr>
        <p:spPr>
          <a:xfrm>
            <a:off x="414759" y="908720"/>
            <a:ext cx="7560840" cy="369332"/>
          </a:xfrm>
          <a:prstGeom prst="rect">
            <a:avLst/>
          </a:prstGeom>
        </p:spPr>
        <p:txBody>
          <a:bodyPr wrap="square">
            <a:spAutoFit/>
          </a:bodyPr>
          <a:lstStyle/>
          <a:p>
            <a:endParaRPr lang="fr-FR" dirty="0"/>
          </a:p>
        </p:txBody>
      </p:sp>
      <p:sp>
        <p:nvSpPr>
          <p:cNvPr id="6" name="Rectangle 5"/>
          <p:cNvSpPr/>
          <p:nvPr/>
        </p:nvSpPr>
        <p:spPr>
          <a:xfrm>
            <a:off x="414759" y="535167"/>
            <a:ext cx="8549729" cy="6186309"/>
          </a:xfrm>
          <a:prstGeom prst="rect">
            <a:avLst/>
          </a:prstGeom>
        </p:spPr>
        <p:txBody>
          <a:bodyPr wrap="square">
            <a:spAutoFit/>
          </a:bodyPr>
          <a:lstStyle/>
          <a:p>
            <a:pPr marL="92075" lvl="1">
              <a:lnSpc>
                <a:spcPct val="150000"/>
              </a:lnSpc>
            </a:pPr>
            <a:r>
              <a:rPr lang="en-US" sz="2200" b="1" dirty="0">
                <a:solidFill>
                  <a:srgbClr val="0070C0"/>
                </a:solidFill>
                <a:latin typeface="Times New Roman" panose="02020603050405020304" pitchFamily="18" charset="0"/>
                <a:cs typeface="Times New Roman" panose="02020603050405020304" pitchFamily="18" charset="0"/>
              </a:rPr>
              <a:t>2. Workload: </a:t>
            </a:r>
            <a:r>
              <a:rPr lang="en-US" sz="2200" b="1" dirty="0">
                <a:latin typeface="Times New Roman" panose="02020603050405020304" pitchFamily="18" charset="0"/>
                <a:cs typeface="Times New Roman" panose="02020603050405020304" pitchFamily="18" charset="0"/>
              </a:rPr>
              <a:t>It assesses the cognitive and physical workload imposed on users while interacting with the system.</a:t>
            </a:r>
          </a:p>
          <a:p>
            <a:pPr marL="434975" lvl="1" indent="-342900">
              <a:lnSpc>
                <a:spcPct val="150000"/>
              </a:lnSpc>
              <a:buFont typeface="Arial" panose="020B0604020202020204" pitchFamily="34" charset="0"/>
              <a:buChar char="•"/>
            </a:pPr>
            <a:r>
              <a:rPr lang="en-US" sz="2200" b="1" dirty="0">
                <a:latin typeface="Times New Roman" panose="02020603050405020304" pitchFamily="18" charset="0"/>
                <a:cs typeface="Times New Roman" panose="02020603050405020304" pitchFamily="18" charset="0"/>
              </a:rPr>
              <a:t> Lowering workload is essential for user comfort.</a:t>
            </a:r>
          </a:p>
          <a:p>
            <a:pPr marL="92075" lvl="1">
              <a:lnSpc>
                <a:spcPct val="150000"/>
              </a:lnSpc>
            </a:pPr>
            <a:r>
              <a:rPr lang="en-US" sz="2200" b="1" dirty="0">
                <a:solidFill>
                  <a:srgbClr val="00B050"/>
                </a:solidFill>
                <a:latin typeface="Times New Roman" panose="02020603050405020304" pitchFamily="18" charset="0"/>
                <a:cs typeface="Times New Roman" panose="02020603050405020304" pitchFamily="18" charset="0"/>
              </a:rPr>
              <a:t>        	a) Brevity: </a:t>
            </a:r>
            <a:r>
              <a:rPr lang="en-US" sz="2200" b="1" dirty="0">
                <a:latin typeface="Times New Roman" panose="02020603050405020304" pitchFamily="18" charset="0"/>
                <a:cs typeface="Times New Roman" panose="02020603050405020304" pitchFamily="18" charset="0"/>
              </a:rPr>
              <a:t>is subdivided into two criteria: </a:t>
            </a:r>
          </a:p>
          <a:p>
            <a:pPr marL="92075" lvl="1">
              <a:lnSpc>
                <a:spcPct val="150000"/>
              </a:lnSpc>
            </a:pPr>
            <a:r>
              <a:rPr lang="en-US" sz="2200" b="1" dirty="0">
                <a:latin typeface="Times New Roman" panose="02020603050405020304" pitchFamily="18" charset="0"/>
                <a:cs typeface="Times New Roman" panose="02020603050405020304" pitchFamily="18" charset="0"/>
              </a:rPr>
              <a:t>                            </a:t>
            </a:r>
            <a:r>
              <a:rPr lang="en-US" sz="2200" b="1" dirty="0">
                <a:solidFill>
                  <a:srgbClr val="7030A0"/>
                </a:solidFill>
                <a:latin typeface="Times New Roman" panose="02020603050405020304" pitchFamily="18" charset="0"/>
                <a:cs typeface="Times New Roman" panose="02020603050405020304" pitchFamily="18" charset="0"/>
              </a:rPr>
              <a:t>a1) Concision and   a2)   Minimal Actions.</a:t>
            </a:r>
          </a:p>
          <a:p>
            <a:pPr marL="0" lvl="1">
              <a:lnSpc>
                <a:spcPct val="150000"/>
              </a:lnSpc>
            </a:pPr>
            <a:r>
              <a:rPr lang="en-US" sz="2200" b="1" dirty="0">
                <a:solidFill>
                  <a:srgbClr val="00B050"/>
                </a:solidFill>
                <a:latin typeface="Times New Roman" panose="02020603050405020304" pitchFamily="18" charset="0"/>
                <a:cs typeface="Times New Roman" panose="02020603050405020304" pitchFamily="18" charset="0"/>
              </a:rPr>
              <a:t>             b) Information Density.</a:t>
            </a:r>
            <a:endParaRPr lang="fr-FR" sz="2200" b="1" dirty="0">
              <a:solidFill>
                <a:srgbClr val="00B050"/>
              </a:solidFill>
              <a:latin typeface="Times New Roman" panose="02020603050405020304" pitchFamily="18" charset="0"/>
              <a:cs typeface="Times New Roman" panose="02020603050405020304" pitchFamily="18" charset="0"/>
            </a:endParaRPr>
          </a:p>
          <a:p>
            <a:pPr marL="92075" lvl="1" indent="-285750">
              <a:lnSpc>
                <a:spcPct val="150000"/>
              </a:lnSpc>
              <a:buFont typeface="Arial" panose="020B0604020202020204" pitchFamily="34" charset="0"/>
              <a:buChar char="•"/>
            </a:pPr>
            <a:r>
              <a:rPr lang="fr-FR" sz="2200" b="1" dirty="0">
                <a:solidFill>
                  <a:srgbClr val="0070C0"/>
                </a:solidFill>
                <a:latin typeface="Times New Roman" panose="02020603050405020304" pitchFamily="18" charset="0"/>
                <a:cs typeface="Times New Roman" panose="02020603050405020304" pitchFamily="18" charset="0"/>
              </a:rPr>
              <a:t>3. </a:t>
            </a:r>
            <a:r>
              <a:rPr lang="en-US" sz="2200" b="1" dirty="0">
                <a:solidFill>
                  <a:srgbClr val="0070C0"/>
                </a:solidFill>
                <a:latin typeface="Times New Roman" panose="02020603050405020304" pitchFamily="18" charset="0"/>
                <a:cs typeface="Times New Roman" panose="02020603050405020304" pitchFamily="18" charset="0"/>
              </a:rPr>
              <a:t>Explicit Control:  </a:t>
            </a:r>
            <a:r>
              <a:rPr lang="en-US" sz="2200" b="1" dirty="0">
                <a:latin typeface="Times New Roman" panose="02020603050405020304" pitchFamily="18" charset="0"/>
                <a:cs typeface="Times New Roman" panose="02020603050405020304" pitchFamily="18" charset="0"/>
              </a:rPr>
              <a:t>is subdivided to:  </a:t>
            </a:r>
          </a:p>
          <a:p>
            <a:pPr marL="0" lvl="1">
              <a:lnSpc>
                <a:spcPct val="150000"/>
              </a:lnSpc>
            </a:pPr>
            <a:r>
              <a:rPr lang="en-US" sz="2200" b="1" dirty="0">
                <a:latin typeface="Times New Roman" panose="02020603050405020304" pitchFamily="18" charset="0"/>
                <a:cs typeface="Times New Roman" panose="02020603050405020304" pitchFamily="18" charset="0"/>
              </a:rPr>
              <a:t>           </a:t>
            </a:r>
            <a:r>
              <a:rPr lang="en-US" sz="2200" b="1" dirty="0">
                <a:solidFill>
                  <a:srgbClr val="00B050"/>
                </a:solidFill>
                <a:latin typeface="Times New Roman" panose="02020603050405020304" pitchFamily="18" charset="0"/>
                <a:cs typeface="Times New Roman" panose="02020603050405020304" pitchFamily="18" charset="0"/>
              </a:rPr>
              <a:t>a) Explicit User Action</a:t>
            </a:r>
          </a:p>
          <a:p>
            <a:pPr marL="0" lvl="1">
              <a:lnSpc>
                <a:spcPct val="150000"/>
              </a:lnSpc>
            </a:pPr>
            <a:r>
              <a:rPr lang="en-US" sz="2200" b="1" dirty="0">
                <a:latin typeface="Times New Roman" panose="02020603050405020304" pitchFamily="18" charset="0"/>
                <a:cs typeface="Times New Roman" panose="02020603050405020304" pitchFamily="18" charset="0"/>
              </a:rPr>
              <a:t>           b</a:t>
            </a:r>
            <a:r>
              <a:rPr lang="en-US" sz="2200" b="1" dirty="0">
                <a:solidFill>
                  <a:srgbClr val="00B050"/>
                </a:solidFill>
                <a:latin typeface="Times New Roman" panose="02020603050405020304" pitchFamily="18" charset="0"/>
                <a:cs typeface="Times New Roman" panose="02020603050405020304" pitchFamily="18" charset="0"/>
              </a:rPr>
              <a:t>) User Control</a:t>
            </a:r>
          </a:p>
          <a:p>
            <a:pPr marL="92075" lvl="1" indent="-285750">
              <a:lnSpc>
                <a:spcPct val="150000"/>
              </a:lnSpc>
              <a:buFont typeface="Arial" panose="020B0604020202020204" pitchFamily="34" charset="0"/>
              <a:buChar char="•"/>
            </a:pPr>
            <a:r>
              <a:rPr lang="en-US" sz="2200" b="1" dirty="0">
                <a:solidFill>
                  <a:srgbClr val="0070C0"/>
                </a:solidFill>
                <a:latin typeface="Times New Roman" panose="02020603050405020304" pitchFamily="18" charset="0"/>
                <a:cs typeface="Times New Roman" panose="02020603050405020304" pitchFamily="18" charset="0"/>
              </a:rPr>
              <a:t>4.  Adaptability: </a:t>
            </a:r>
            <a:r>
              <a:rPr lang="en-US" sz="2200" b="1" dirty="0">
                <a:latin typeface="Times New Roman" panose="02020603050405020304" pitchFamily="18" charset="0"/>
                <a:cs typeface="Times New Roman" panose="02020603050405020304" pitchFamily="18" charset="0"/>
              </a:rPr>
              <a:t>is subdivided into two criteria:</a:t>
            </a:r>
          </a:p>
          <a:p>
            <a:pPr marL="0" lvl="1">
              <a:lnSpc>
                <a:spcPct val="150000"/>
              </a:lnSpc>
            </a:pPr>
            <a:r>
              <a:rPr lang="en-US" sz="2200" b="1" dirty="0">
                <a:solidFill>
                  <a:srgbClr val="00B050"/>
                </a:solidFill>
                <a:latin typeface="Times New Roman" panose="02020603050405020304" pitchFamily="18" charset="0"/>
                <a:cs typeface="Times New Roman" panose="02020603050405020304" pitchFamily="18" charset="0"/>
              </a:rPr>
              <a:t>           a) Flexibility</a:t>
            </a:r>
          </a:p>
          <a:p>
            <a:pPr marL="0" lvl="1">
              <a:lnSpc>
                <a:spcPct val="150000"/>
              </a:lnSpc>
            </a:pPr>
            <a:r>
              <a:rPr lang="en-US" sz="2200" b="1" dirty="0">
                <a:solidFill>
                  <a:srgbClr val="00B050"/>
                </a:solidFill>
                <a:latin typeface="Times New Roman" panose="02020603050405020304" pitchFamily="18" charset="0"/>
                <a:cs typeface="Times New Roman" panose="02020603050405020304" pitchFamily="18" charset="0"/>
              </a:rPr>
              <a:t>            b) User Experience</a:t>
            </a:r>
          </a:p>
        </p:txBody>
      </p:sp>
      <p:sp>
        <p:nvSpPr>
          <p:cNvPr id="3" name="Espace réservé du numéro de diapositive 2"/>
          <p:cNvSpPr>
            <a:spLocks noGrp="1"/>
          </p:cNvSpPr>
          <p:nvPr>
            <p:ph type="sldNum" sz="quarter" idx="12"/>
          </p:nvPr>
        </p:nvSpPr>
        <p:spPr/>
        <p:txBody>
          <a:bodyPr/>
          <a:lstStyle/>
          <a:p>
            <a:pPr>
              <a:defRPr/>
            </a:pPr>
            <a:fld id="{8D6440C5-0ED1-4673-828F-667516F8861F}" type="slidenum">
              <a:rPr lang="fr-FR" smtClean="0"/>
              <a:pPr>
                <a:defRPr/>
              </a:pPr>
              <a:t>22</a:t>
            </a:fld>
            <a:endParaRPr lang="fr-FR"/>
          </a:p>
        </p:txBody>
      </p:sp>
    </p:spTree>
    <p:extLst>
      <p:ext uri="{BB962C8B-B14F-4D97-AF65-F5344CB8AC3E}">
        <p14:creationId xmlns:p14="http://schemas.microsoft.com/office/powerpoint/2010/main" val="2655020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1000"/>
                                        <p:tgtEl>
                                          <p:spTgt spid="6">
                                            <p:txEl>
                                              <p:pRg st="1" end="1"/>
                                            </p:txEl>
                                          </p:spTgt>
                                        </p:tgtEl>
                                      </p:cBhvr>
                                    </p:animEffect>
                                    <p:anim calcmode="lin" valueType="num">
                                      <p:cBhvr>
                                        <p:cTn id="15"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barn(inVertical)">
                                      <p:cBhvr>
                                        <p:cTn id="21" dur="500"/>
                                        <p:tgtEl>
                                          <p:spTgt spid="6">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6">
                                            <p:txEl>
                                              <p:pRg st="3" end="3"/>
                                            </p:txEl>
                                          </p:spTgt>
                                        </p:tgtEl>
                                        <p:attrNameLst>
                                          <p:attrName>style.visibility</p:attrName>
                                        </p:attrNameLst>
                                      </p:cBhvr>
                                      <p:to>
                                        <p:strVal val="visible"/>
                                      </p:to>
                                    </p:set>
                                    <p:animEffect transition="in" filter="barn(inVertical)">
                                      <p:cBhvr>
                                        <p:cTn id="26" dur="500"/>
                                        <p:tgtEl>
                                          <p:spTgt spid="6">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 calcmode="lin" valueType="num">
                                      <p:cBhvr additive="base">
                                        <p:cTn id="37"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6" end="6"/>
                                            </p:txEl>
                                          </p:spTgt>
                                        </p:tgtEl>
                                        <p:attrNameLst>
                                          <p:attrName>style.visibility</p:attrName>
                                        </p:attrNameLst>
                                      </p:cBhvr>
                                      <p:to>
                                        <p:strVal val="visible"/>
                                      </p:to>
                                    </p:set>
                                    <p:animEffect transition="in" filter="fade">
                                      <p:cBhvr>
                                        <p:cTn id="43" dur="1000"/>
                                        <p:tgtEl>
                                          <p:spTgt spid="6">
                                            <p:txEl>
                                              <p:pRg st="6" end="6"/>
                                            </p:txEl>
                                          </p:spTgt>
                                        </p:tgtEl>
                                      </p:cBhvr>
                                    </p:animEffect>
                                    <p:anim calcmode="lin" valueType="num">
                                      <p:cBhvr>
                                        <p:cTn id="44"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nodeType="clickEffect">
                                  <p:stCondLst>
                                    <p:cond delay="0"/>
                                  </p:stCondLst>
                                  <p:childTnLst>
                                    <p:set>
                                      <p:cBhvr>
                                        <p:cTn id="49" dur="1" fill="hold">
                                          <p:stCondLst>
                                            <p:cond delay="0"/>
                                          </p:stCondLst>
                                        </p:cTn>
                                        <p:tgtEl>
                                          <p:spTgt spid="6">
                                            <p:txEl>
                                              <p:pRg st="7" end="7"/>
                                            </p:txEl>
                                          </p:spTgt>
                                        </p:tgtEl>
                                        <p:attrNameLst>
                                          <p:attrName>style.visibility</p:attrName>
                                        </p:attrNameLst>
                                      </p:cBhvr>
                                      <p:to>
                                        <p:strVal val="visible"/>
                                      </p:to>
                                    </p:set>
                                    <p:animEffect transition="in" filter="barn(inVertical)">
                                      <p:cBhvr>
                                        <p:cTn id="50" dur="500"/>
                                        <p:tgtEl>
                                          <p:spTgt spid="6">
                                            <p:txEl>
                                              <p:pRg st="7" end="7"/>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nodeType="clickEffect">
                                  <p:stCondLst>
                                    <p:cond delay="0"/>
                                  </p:stCondLst>
                                  <p:childTnLst>
                                    <p:set>
                                      <p:cBhvr>
                                        <p:cTn id="54" dur="1" fill="hold">
                                          <p:stCondLst>
                                            <p:cond delay="0"/>
                                          </p:stCondLst>
                                        </p:cTn>
                                        <p:tgtEl>
                                          <p:spTgt spid="6">
                                            <p:txEl>
                                              <p:pRg st="8" end="8"/>
                                            </p:txEl>
                                          </p:spTgt>
                                        </p:tgtEl>
                                        <p:attrNameLst>
                                          <p:attrName>style.visibility</p:attrName>
                                        </p:attrNameLst>
                                      </p:cBhvr>
                                      <p:to>
                                        <p:strVal val="visible"/>
                                      </p:to>
                                    </p:set>
                                    <p:animEffect transition="in" filter="barn(inVertical)">
                                      <p:cBhvr>
                                        <p:cTn id="55" dur="500"/>
                                        <p:tgtEl>
                                          <p:spTgt spid="6">
                                            <p:txEl>
                                              <p:pRg st="8" end="8"/>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nodeType="clickEffect">
                                  <p:stCondLst>
                                    <p:cond delay="0"/>
                                  </p:stCondLst>
                                  <p:childTnLst>
                                    <p:set>
                                      <p:cBhvr>
                                        <p:cTn id="59" dur="1" fill="hold">
                                          <p:stCondLst>
                                            <p:cond delay="0"/>
                                          </p:stCondLst>
                                        </p:cTn>
                                        <p:tgtEl>
                                          <p:spTgt spid="6">
                                            <p:txEl>
                                              <p:pRg st="9" end="9"/>
                                            </p:txEl>
                                          </p:spTgt>
                                        </p:tgtEl>
                                        <p:attrNameLst>
                                          <p:attrName>style.visibility</p:attrName>
                                        </p:attrNameLst>
                                      </p:cBhvr>
                                      <p:to>
                                        <p:strVal val="visible"/>
                                      </p:to>
                                    </p:set>
                                    <p:animEffect transition="in" filter="fade">
                                      <p:cBhvr>
                                        <p:cTn id="60" dur="1000"/>
                                        <p:tgtEl>
                                          <p:spTgt spid="6">
                                            <p:txEl>
                                              <p:pRg st="9" end="9"/>
                                            </p:txEl>
                                          </p:spTgt>
                                        </p:tgtEl>
                                      </p:cBhvr>
                                    </p:animEffect>
                                    <p:anim calcmode="lin" valueType="num">
                                      <p:cBhvr>
                                        <p:cTn id="61" dur="1000" fill="hold"/>
                                        <p:tgtEl>
                                          <p:spTgt spid="6">
                                            <p:txEl>
                                              <p:pRg st="9" end="9"/>
                                            </p:txEl>
                                          </p:spTgt>
                                        </p:tgtEl>
                                        <p:attrNameLst>
                                          <p:attrName>ppt_x</p:attrName>
                                        </p:attrNameLst>
                                      </p:cBhvr>
                                      <p:tavLst>
                                        <p:tav tm="0">
                                          <p:val>
                                            <p:strVal val="#ppt_x"/>
                                          </p:val>
                                        </p:tav>
                                        <p:tav tm="100000">
                                          <p:val>
                                            <p:strVal val="#ppt_x"/>
                                          </p:val>
                                        </p:tav>
                                      </p:tavLst>
                                    </p:anim>
                                    <p:anim calcmode="lin" valueType="num">
                                      <p:cBhvr>
                                        <p:cTn id="62" dur="1000" fill="hold"/>
                                        <p:tgtEl>
                                          <p:spTgt spid="6">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nodeType="clickEffect">
                                  <p:stCondLst>
                                    <p:cond delay="0"/>
                                  </p:stCondLst>
                                  <p:childTnLst>
                                    <p:set>
                                      <p:cBhvr>
                                        <p:cTn id="66" dur="1" fill="hold">
                                          <p:stCondLst>
                                            <p:cond delay="0"/>
                                          </p:stCondLst>
                                        </p:cTn>
                                        <p:tgtEl>
                                          <p:spTgt spid="6">
                                            <p:txEl>
                                              <p:pRg st="10" end="10"/>
                                            </p:txEl>
                                          </p:spTgt>
                                        </p:tgtEl>
                                        <p:attrNameLst>
                                          <p:attrName>style.visibility</p:attrName>
                                        </p:attrNameLst>
                                      </p:cBhvr>
                                      <p:to>
                                        <p:strVal val="visible"/>
                                      </p:to>
                                    </p:set>
                                    <p:animEffect transition="in" filter="fade">
                                      <p:cBhvr>
                                        <p:cTn id="67" dur="1000"/>
                                        <p:tgtEl>
                                          <p:spTgt spid="6">
                                            <p:txEl>
                                              <p:pRg st="10" end="10"/>
                                            </p:txEl>
                                          </p:spTgt>
                                        </p:tgtEl>
                                      </p:cBhvr>
                                    </p:animEffect>
                                    <p:anim calcmode="lin" valueType="num">
                                      <p:cBhvr>
                                        <p:cTn id="68" dur="1000" fill="hold"/>
                                        <p:tgtEl>
                                          <p:spTgt spid="6">
                                            <p:txEl>
                                              <p:pRg st="10" end="10"/>
                                            </p:txEl>
                                          </p:spTgt>
                                        </p:tgtEl>
                                        <p:attrNameLst>
                                          <p:attrName>ppt_x</p:attrName>
                                        </p:attrNameLst>
                                      </p:cBhvr>
                                      <p:tavLst>
                                        <p:tav tm="0">
                                          <p:val>
                                            <p:strVal val="#ppt_x"/>
                                          </p:val>
                                        </p:tav>
                                        <p:tav tm="100000">
                                          <p:val>
                                            <p:strVal val="#ppt_x"/>
                                          </p:val>
                                        </p:tav>
                                      </p:tavLst>
                                    </p:anim>
                                    <p:anim calcmode="lin" valueType="num">
                                      <p:cBhvr>
                                        <p:cTn id="69" dur="1000" fill="hold"/>
                                        <p:tgtEl>
                                          <p:spTgt spid="6">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11560" y="232605"/>
            <a:ext cx="7364039" cy="1087843"/>
          </a:xfrm>
        </p:spPr>
        <p:txBody>
          <a:bodyPr/>
          <a:lstStyle/>
          <a:p>
            <a:pPr algn="ctr"/>
            <a:r>
              <a:rPr lang="ar-DZ" b="1" dirty="0">
                <a:solidFill>
                  <a:srgbClr val="FF0000"/>
                </a:solidFill>
              </a:rPr>
              <a:t>4</a:t>
            </a:r>
            <a:r>
              <a:rPr lang="fr-FR" b="1" dirty="0">
                <a:solidFill>
                  <a:srgbClr val="FF0000"/>
                </a:solidFill>
              </a:rPr>
              <a:t>. </a:t>
            </a:r>
            <a:r>
              <a:rPr lang="it-IT" b="1" dirty="0">
                <a:solidFill>
                  <a:srgbClr val="FF0000"/>
                </a:solidFill>
              </a:rPr>
              <a:t>Bastien and Scapin ergonomic criteria</a:t>
            </a:r>
            <a:endParaRPr lang="en-US" b="1" dirty="0">
              <a:solidFill>
                <a:srgbClr val="FF0000"/>
              </a:solidFill>
            </a:endParaRPr>
          </a:p>
        </p:txBody>
      </p:sp>
      <p:sp>
        <p:nvSpPr>
          <p:cNvPr id="5" name="Rectangle 4"/>
          <p:cNvSpPr/>
          <p:nvPr/>
        </p:nvSpPr>
        <p:spPr>
          <a:xfrm>
            <a:off x="414759" y="908720"/>
            <a:ext cx="7560840" cy="369332"/>
          </a:xfrm>
          <a:prstGeom prst="rect">
            <a:avLst/>
          </a:prstGeom>
        </p:spPr>
        <p:txBody>
          <a:bodyPr wrap="square">
            <a:spAutoFit/>
          </a:bodyPr>
          <a:lstStyle/>
          <a:p>
            <a:endParaRPr lang="fr-FR" dirty="0"/>
          </a:p>
        </p:txBody>
      </p:sp>
      <p:sp>
        <p:nvSpPr>
          <p:cNvPr id="6" name="Rectangle 5"/>
          <p:cNvSpPr/>
          <p:nvPr/>
        </p:nvSpPr>
        <p:spPr>
          <a:xfrm>
            <a:off x="414759" y="908720"/>
            <a:ext cx="8261697" cy="5678478"/>
          </a:xfrm>
          <a:prstGeom prst="rect">
            <a:avLst/>
          </a:prstGeom>
        </p:spPr>
        <p:txBody>
          <a:bodyPr wrap="square">
            <a:spAutoFit/>
          </a:bodyPr>
          <a:lstStyle/>
          <a:p>
            <a:pPr marL="92075" lvl="1">
              <a:lnSpc>
                <a:spcPct val="150000"/>
              </a:lnSpc>
            </a:pPr>
            <a:r>
              <a:rPr lang="fr-FR" sz="2200" b="1" dirty="0">
                <a:solidFill>
                  <a:srgbClr val="0070C0"/>
                </a:solidFill>
                <a:latin typeface="Times New Roman" panose="02020603050405020304" pitchFamily="18" charset="0"/>
                <a:cs typeface="Times New Roman" panose="02020603050405020304" pitchFamily="18" charset="0"/>
              </a:rPr>
              <a:t>5. </a:t>
            </a:r>
            <a:r>
              <a:rPr lang="en-US" sz="2200" b="1" dirty="0">
                <a:solidFill>
                  <a:srgbClr val="0070C0"/>
                </a:solidFill>
                <a:latin typeface="Times New Roman" panose="02020603050405020304" pitchFamily="18" charset="0"/>
                <a:cs typeface="Times New Roman" panose="02020603050405020304" pitchFamily="18" charset="0"/>
              </a:rPr>
              <a:t>Error Management: </a:t>
            </a:r>
            <a:r>
              <a:rPr lang="en-US" sz="2200" b="1" dirty="0">
                <a:latin typeface="Times New Roman" panose="02020603050405020304" pitchFamily="18" charset="0"/>
                <a:cs typeface="Times New Roman" panose="02020603050405020304" pitchFamily="18" charset="0"/>
              </a:rPr>
              <a:t>is subdivided into three criteria:</a:t>
            </a:r>
          </a:p>
          <a:p>
            <a:pPr marL="1006475" lvl="2" indent="-457200">
              <a:lnSpc>
                <a:spcPct val="150000"/>
              </a:lnSpc>
              <a:buAutoNum type="alphaLcParenR"/>
            </a:pPr>
            <a:r>
              <a:rPr lang="en-US" sz="2200" b="1" dirty="0">
                <a:latin typeface="Times New Roman" panose="02020603050405020304" pitchFamily="18" charset="0"/>
                <a:cs typeface="Times New Roman" panose="02020603050405020304" pitchFamily="18" charset="0"/>
              </a:rPr>
              <a:t>Error Protection</a:t>
            </a:r>
          </a:p>
          <a:p>
            <a:pPr marL="1006475" lvl="2" indent="-457200">
              <a:lnSpc>
                <a:spcPct val="150000"/>
              </a:lnSpc>
              <a:buAutoNum type="alphaLcParenR"/>
            </a:pPr>
            <a:r>
              <a:rPr lang="en-US" sz="2200" b="1" dirty="0">
                <a:latin typeface="Times New Roman" panose="02020603050405020304" pitchFamily="18" charset="0"/>
                <a:cs typeface="Times New Roman" panose="02020603050405020304" pitchFamily="18" charset="0"/>
              </a:rPr>
              <a:t>Quality of error messages</a:t>
            </a:r>
          </a:p>
          <a:p>
            <a:pPr marL="1006475" lvl="2" indent="-457200">
              <a:lnSpc>
                <a:spcPct val="150000"/>
              </a:lnSpc>
              <a:buAutoNum type="alphaLcParenR"/>
            </a:pPr>
            <a:r>
              <a:rPr lang="en-US" sz="2200" b="1" dirty="0">
                <a:latin typeface="Times New Roman" panose="02020603050405020304" pitchFamily="18" charset="0"/>
                <a:cs typeface="Times New Roman" panose="02020603050405020304" pitchFamily="18" charset="0"/>
              </a:rPr>
              <a:t>Error correction</a:t>
            </a:r>
          </a:p>
          <a:p>
            <a:pPr marL="92075" lvl="1" algn="just">
              <a:lnSpc>
                <a:spcPct val="150000"/>
              </a:lnSpc>
            </a:pPr>
            <a:r>
              <a:rPr lang="en-US" sz="2200" b="1" dirty="0">
                <a:solidFill>
                  <a:srgbClr val="0070C0"/>
                </a:solidFill>
                <a:latin typeface="Times New Roman" panose="02020603050405020304" pitchFamily="18" charset="0"/>
                <a:cs typeface="Times New Roman" panose="02020603050405020304" pitchFamily="18" charset="0"/>
              </a:rPr>
              <a:t> 6. Consistency</a:t>
            </a:r>
            <a:r>
              <a:rPr lang="en-US" sz="2200" b="1" dirty="0">
                <a:latin typeface="Times New Roman" panose="02020603050405020304" pitchFamily="18" charset="0"/>
                <a:cs typeface="Times New Roman" panose="02020603050405020304" pitchFamily="18" charset="0"/>
              </a:rPr>
              <a:t>: Codes, naming, formats, procedures, </a:t>
            </a:r>
            <a:r>
              <a:rPr lang="en-US" sz="2200" b="1" dirty="0" err="1">
                <a:latin typeface="Times New Roman" panose="02020603050405020304" pitchFamily="18" charset="0"/>
                <a:cs typeface="Times New Roman" panose="02020603050405020304" pitchFamily="18" charset="0"/>
              </a:rPr>
              <a:t>etc</a:t>
            </a:r>
            <a:endParaRPr lang="en-US" sz="2200" b="1" dirty="0">
              <a:latin typeface="Times New Roman" panose="02020603050405020304" pitchFamily="18" charset="0"/>
              <a:cs typeface="Times New Roman" panose="02020603050405020304" pitchFamily="18" charset="0"/>
            </a:endParaRPr>
          </a:p>
          <a:p>
            <a:pPr marL="92075" lvl="1" algn="just">
              <a:lnSpc>
                <a:spcPct val="150000"/>
              </a:lnSpc>
            </a:pPr>
            <a:r>
              <a:rPr lang="en-US" sz="2200" b="1" dirty="0">
                <a:solidFill>
                  <a:srgbClr val="0070C0"/>
                </a:solidFill>
                <a:latin typeface="Times New Roman" panose="02020603050405020304" pitchFamily="18" charset="0"/>
                <a:cs typeface="Times New Roman" panose="02020603050405020304" pitchFamily="18" charset="0"/>
              </a:rPr>
              <a:t>7. Significance of Codes: </a:t>
            </a:r>
            <a:r>
              <a:rPr lang="en-US" sz="2200" b="1" dirty="0">
                <a:latin typeface="Times New Roman" panose="02020603050405020304" pitchFamily="18" charset="0"/>
                <a:cs typeface="Times New Roman" panose="02020603050405020304" pitchFamily="18" charset="0"/>
              </a:rPr>
              <a:t>the qualifies the relationship between a term and/or a sign and its reference. Codes and names are significant to the users when there is a strong semantic relationship between such codes and the items or actions they refer to.</a:t>
            </a:r>
          </a:p>
          <a:p>
            <a:pPr marL="92075" lvl="1" algn="just">
              <a:lnSpc>
                <a:spcPct val="150000"/>
              </a:lnSpc>
            </a:pPr>
            <a:r>
              <a:rPr lang="en-US" sz="2200" b="1" dirty="0">
                <a:solidFill>
                  <a:srgbClr val="0070C0"/>
                </a:solidFill>
                <a:latin typeface="Times New Roman" panose="02020603050405020304" pitchFamily="18" charset="0"/>
                <a:cs typeface="Times New Roman" panose="02020603050405020304" pitchFamily="18" charset="0"/>
              </a:rPr>
              <a:t>8. Compatibility: </a:t>
            </a:r>
            <a:r>
              <a:rPr lang="en-US" sz="2200" b="1" dirty="0">
                <a:latin typeface="Times New Roman" panose="02020603050405020304" pitchFamily="18" charset="0"/>
                <a:cs typeface="Times New Roman" panose="02020603050405020304" pitchFamily="18" charset="0"/>
              </a:rPr>
              <a:t>the coherence between environments and applications.</a:t>
            </a:r>
          </a:p>
        </p:txBody>
      </p:sp>
      <p:sp>
        <p:nvSpPr>
          <p:cNvPr id="3" name="Espace réservé du numéro de diapositive 2"/>
          <p:cNvSpPr>
            <a:spLocks noGrp="1"/>
          </p:cNvSpPr>
          <p:nvPr>
            <p:ph type="sldNum" sz="quarter" idx="12"/>
          </p:nvPr>
        </p:nvSpPr>
        <p:spPr/>
        <p:txBody>
          <a:bodyPr/>
          <a:lstStyle/>
          <a:p>
            <a:pPr>
              <a:defRPr/>
            </a:pPr>
            <a:fld id="{8D6440C5-0ED1-4673-828F-667516F8861F}" type="slidenum">
              <a:rPr lang="fr-FR" smtClean="0"/>
              <a:pPr>
                <a:defRPr/>
              </a:pPr>
              <a:t>23</a:t>
            </a:fld>
            <a:endParaRPr lang="fr-FR"/>
          </a:p>
        </p:txBody>
      </p:sp>
    </p:spTree>
    <p:extLst>
      <p:ext uri="{BB962C8B-B14F-4D97-AF65-F5344CB8AC3E}">
        <p14:creationId xmlns:p14="http://schemas.microsoft.com/office/powerpoint/2010/main" val="3324768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 calcmode="lin" valueType="num">
                                      <p:cBhvr additive="base">
                                        <p:cTn id="14"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6">
                                            <p:txEl>
                                              <p:pRg st="2" end="2"/>
                                            </p:txEl>
                                          </p:spTgt>
                                        </p:tgtEl>
                                        <p:attrNameLst>
                                          <p:attrName>style.visibility</p:attrName>
                                        </p:attrNameLst>
                                      </p:cBhvr>
                                      <p:to>
                                        <p:strVal val="visible"/>
                                      </p:to>
                                    </p:set>
                                    <p:anim calcmode="lin" valueType="num">
                                      <p:cBhvr additive="base">
                                        <p:cTn id="20"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6">
                                            <p:txEl>
                                              <p:pRg st="3" end="3"/>
                                            </p:txEl>
                                          </p:spTgt>
                                        </p:tgtEl>
                                        <p:attrNameLst>
                                          <p:attrName>style.visibility</p:attrName>
                                        </p:attrNameLst>
                                      </p:cBhvr>
                                      <p:to>
                                        <p:strVal val="visible"/>
                                      </p:to>
                                    </p:set>
                                    <p:anim calcmode="lin" valueType="num">
                                      <p:cBhvr additive="base">
                                        <p:cTn id="26"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6">
                                            <p:txEl>
                                              <p:pRg st="4" end="4"/>
                                            </p:txEl>
                                          </p:spTgt>
                                        </p:tgtEl>
                                        <p:attrNameLst>
                                          <p:attrName>style.visibility</p:attrName>
                                        </p:attrNameLst>
                                      </p:cBhvr>
                                      <p:to>
                                        <p:strVal val="visible"/>
                                      </p:to>
                                    </p:set>
                                    <p:anim calcmode="lin" valueType="num">
                                      <p:cBhvr additive="base">
                                        <p:cTn id="32"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6">
                                            <p:txEl>
                                              <p:pRg st="5" end="5"/>
                                            </p:txEl>
                                          </p:spTgt>
                                        </p:tgtEl>
                                        <p:attrNameLst>
                                          <p:attrName>style.visibility</p:attrName>
                                        </p:attrNameLst>
                                      </p:cBhvr>
                                      <p:to>
                                        <p:strVal val="visible"/>
                                      </p:to>
                                    </p:set>
                                    <p:anim calcmode="lin" valueType="num">
                                      <p:cBhvr additive="base">
                                        <p:cTn id="38"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6" end="6"/>
                                            </p:txEl>
                                          </p:spTgt>
                                        </p:tgtEl>
                                        <p:attrNameLst>
                                          <p:attrName>style.visibility</p:attrName>
                                        </p:attrNameLst>
                                      </p:cBhvr>
                                      <p:to>
                                        <p:strVal val="visible"/>
                                      </p:to>
                                    </p:set>
                                    <p:animEffect transition="in" filter="fade">
                                      <p:cBhvr>
                                        <p:cTn id="44" dur="1000"/>
                                        <p:tgtEl>
                                          <p:spTgt spid="6">
                                            <p:txEl>
                                              <p:pRg st="6" end="6"/>
                                            </p:txEl>
                                          </p:spTgt>
                                        </p:tgtEl>
                                      </p:cBhvr>
                                    </p:animEffect>
                                    <p:anim calcmode="lin" valueType="num">
                                      <p:cBhvr>
                                        <p:cTn id="45"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11560" y="232606"/>
            <a:ext cx="7364039" cy="686434"/>
          </a:xfrm>
        </p:spPr>
        <p:txBody>
          <a:bodyPr/>
          <a:lstStyle/>
          <a:p>
            <a:pPr algn="ctr"/>
            <a:r>
              <a:rPr lang="en-US" b="1" dirty="0">
                <a:solidFill>
                  <a:srgbClr val="FF0000"/>
                </a:solidFill>
              </a:rPr>
              <a:t>5. </a:t>
            </a:r>
            <a:r>
              <a:rPr lang="en-US" b="1" dirty="0" err="1">
                <a:solidFill>
                  <a:srgbClr val="FF0000"/>
                </a:solidFill>
              </a:rPr>
              <a:t>Coutaz</a:t>
            </a:r>
            <a:r>
              <a:rPr lang="en-US" b="1" dirty="0">
                <a:solidFill>
                  <a:srgbClr val="FF0000"/>
                </a:solidFill>
              </a:rPr>
              <a:t> Golden Rules</a:t>
            </a:r>
          </a:p>
        </p:txBody>
      </p:sp>
      <p:sp>
        <p:nvSpPr>
          <p:cNvPr id="5" name="Rectangle 4"/>
          <p:cNvSpPr/>
          <p:nvPr/>
        </p:nvSpPr>
        <p:spPr>
          <a:xfrm>
            <a:off x="414759" y="908720"/>
            <a:ext cx="7560840" cy="369332"/>
          </a:xfrm>
          <a:prstGeom prst="rect">
            <a:avLst/>
          </a:prstGeom>
        </p:spPr>
        <p:txBody>
          <a:bodyPr wrap="square">
            <a:spAutoFit/>
          </a:bodyPr>
          <a:lstStyle/>
          <a:p>
            <a:endParaRPr lang="fr-FR" dirty="0"/>
          </a:p>
        </p:txBody>
      </p:sp>
      <p:sp>
        <p:nvSpPr>
          <p:cNvPr id="6" name="Rectangle 5"/>
          <p:cNvSpPr/>
          <p:nvPr/>
        </p:nvSpPr>
        <p:spPr>
          <a:xfrm>
            <a:off x="683568" y="919039"/>
            <a:ext cx="8136904" cy="4728987"/>
          </a:xfrm>
          <a:prstGeom prst="rect">
            <a:avLst/>
          </a:prstGeom>
        </p:spPr>
        <p:txBody>
          <a:bodyPr wrap="square">
            <a:spAutoFit/>
          </a:bodyPr>
          <a:lstStyle/>
          <a:p>
            <a:pPr marL="434975" lvl="1" indent="-342900" algn="just">
              <a:lnSpc>
                <a:spcPct val="200000"/>
              </a:lnSpc>
              <a:buFont typeface="Arial" panose="020B0604020202020204" pitchFamily="34" charset="0"/>
              <a:buChar char="•"/>
            </a:pPr>
            <a:r>
              <a:rPr lang="en-US" sz="2200" b="1" dirty="0" err="1">
                <a:solidFill>
                  <a:srgbClr val="0070C0"/>
                </a:solidFill>
                <a:latin typeface="Times New Roman" panose="02020603050405020304" pitchFamily="18" charset="0"/>
                <a:cs typeface="Times New Roman" panose="02020603050405020304" pitchFamily="18" charset="0"/>
              </a:rPr>
              <a:t>Joëlle</a:t>
            </a:r>
            <a:r>
              <a:rPr lang="en-US" sz="2200" b="1" dirty="0">
                <a:solidFill>
                  <a:srgbClr val="0070C0"/>
                </a:solidFill>
                <a:latin typeface="Times New Roman" panose="02020603050405020304" pitchFamily="18" charset="0"/>
                <a:cs typeface="Times New Roman" panose="02020603050405020304" pitchFamily="18" charset="0"/>
              </a:rPr>
              <a:t> </a:t>
            </a:r>
            <a:r>
              <a:rPr lang="en-US" sz="2200" b="1" dirty="0" err="1">
                <a:solidFill>
                  <a:srgbClr val="0070C0"/>
                </a:solidFill>
                <a:latin typeface="Times New Roman" panose="02020603050405020304" pitchFamily="18" charset="0"/>
                <a:cs typeface="Times New Roman" panose="02020603050405020304" pitchFamily="18" charset="0"/>
              </a:rPr>
              <a:t>Coutaz's</a:t>
            </a:r>
            <a:r>
              <a:rPr lang="en-US" sz="2200" b="1" dirty="0">
                <a:solidFill>
                  <a:srgbClr val="0070C0"/>
                </a:solidFill>
                <a:latin typeface="Times New Roman" panose="02020603050405020304" pitchFamily="18" charset="0"/>
                <a:cs typeface="Times New Roman" panose="02020603050405020304" pitchFamily="18" charset="0"/>
              </a:rPr>
              <a:t> "Seven Golden Rules" </a:t>
            </a:r>
            <a:r>
              <a:rPr lang="en-US" sz="2200" b="1" dirty="0">
                <a:latin typeface="Times New Roman" panose="02020603050405020304" pitchFamily="18" charset="0"/>
                <a:cs typeface="Times New Roman" panose="02020603050405020304" pitchFamily="18" charset="0"/>
              </a:rPr>
              <a:t>are a set of principles for interface design that focus on creating user-friendly and ergonomic computer interfaces. </a:t>
            </a:r>
          </a:p>
          <a:p>
            <a:pPr marL="434975" lvl="1" indent="-342900" algn="just">
              <a:lnSpc>
                <a:spcPct val="200000"/>
              </a:lnSpc>
              <a:buFont typeface="Arial" panose="020B0604020202020204" pitchFamily="34" charset="0"/>
              <a:buChar char="•"/>
            </a:pPr>
            <a:r>
              <a:rPr lang="en-US" sz="2200" b="1" dirty="0">
                <a:latin typeface="Times New Roman" panose="02020603050405020304" pitchFamily="18" charset="0"/>
                <a:cs typeface="Times New Roman" panose="02020603050405020304" pitchFamily="18" charset="0"/>
              </a:rPr>
              <a:t>These seven golden rules are essential in creating interfaces.</a:t>
            </a:r>
          </a:p>
          <a:p>
            <a:pPr marL="434975" lvl="1" indent="-342900" algn="just">
              <a:lnSpc>
                <a:spcPct val="200000"/>
              </a:lnSpc>
              <a:buFont typeface="Arial" panose="020B0604020202020204" pitchFamily="34" charset="0"/>
              <a:buChar char="•"/>
            </a:pPr>
            <a:r>
              <a:rPr lang="en-US" sz="2200" b="1" dirty="0">
                <a:latin typeface="Times New Roman" panose="02020603050405020304" pitchFamily="18" charset="0"/>
                <a:cs typeface="Times New Roman" panose="02020603050405020304" pitchFamily="18" charset="0"/>
              </a:rPr>
              <a:t>They are widely recognized in the field of Human-Computer Interaction (HCI) and are used as guidelines for designing interfaces that enhance the user experience. </a:t>
            </a:r>
          </a:p>
        </p:txBody>
      </p:sp>
      <p:sp>
        <p:nvSpPr>
          <p:cNvPr id="3" name="Espace réservé du numéro de diapositive 2"/>
          <p:cNvSpPr>
            <a:spLocks noGrp="1"/>
          </p:cNvSpPr>
          <p:nvPr>
            <p:ph type="sldNum" sz="quarter" idx="12"/>
          </p:nvPr>
        </p:nvSpPr>
        <p:spPr/>
        <p:txBody>
          <a:bodyPr/>
          <a:lstStyle/>
          <a:p>
            <a:pPr>
              <a:defRPr/>
            </a:pPr>
            <a:fld id="{8D6440C5-0ED1-4673-828F-667516F8861F}" type="slidenum">
              <a:rPr lang="fr-FR" smtClean="0"/>
              <a:pPr>
                <a:defRPr/>
              </a:pPr>
              <a:t>24</a:t>
            </a:fld>
            <a:endParaRPr lang="fr-FR"/>
          </a:p>
        </p:txBody>
      </p:sp>
    </p:spTree>
    <p:extLst>
      <p:ext uri="{BB962C8B-B14F-4D97-AF65-F5344CB8AC3E}">
        <p14:creationId xmlns:p14="http://schemas.microsoft.com/office/powerpoint/2010/main" val="3769929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Effect transition="in" filter="fade">
                                      <p:cBhvr>
                                        <p:cTn id="13" dur="1000"/>
                                        <p:tgtEl>
                                          <p:spTgt spid="6">
                                            <p:txEl>
                                              <p:pRg st="1" end="1"/>
                                            </p:txEl>
                                          </p:spTgt>
                                        </p:tgtEl>
                                      </p:cBhvr>
                                    </p:animEffect>
                                    <p:anim calcmode="lin" valueType="num">
                                      <p:cBhvr>
                                        <p:cTn id="14"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6">
                                            <p:txEl>
                                              <p:pRg st="2" end="2"/>
                                            </p:txEl>
                                          </p:spTgt>
                                        </p:tgtEl>
                                        <p:attrNameLst>
                                          <p:attrName>style.visibility</p:attrName>
                                        </p:attrNameLst>
                                      </p:cBhvr>
                                      <p:to>
                                        <p:strVal val="visible"/>
                                      </p:to>
                                    </p:set>
                                    <p:anim calcmode="lin" valueType="num">
                                      <p:cBhvr additive="base">
                                        <p:cTn id="20"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55576" y="-24719"/>
            <a:ext cx="7364039" cy="789424"/>
          </a:xfrm>
        </p:spPr>
        <p:txBody>
          <a:bodyPr/>
          <a:lstStyle/>
          <a:p>
            <a:pPr algn="ctr"/>
            <a:r>
              <a:rPr lang="en-US" b="1" dirty="0">
                <a:solidFill>
                  <a:srgbClr val="FF0000"/>
                </a:solidFill>
              </a:rPr>
              <a:t>5. </a:t>
            </a:r>
            <a:r>
              <a:rPr lang="en-US" b="1" dirty="0" err="1">
                <a:solidFill>
                  <a:srgbClr val="FF0000"/>
                </a:solidFill>
              </a:rPr>
              <a:t>Coutaz</a:t>
            </a:r>
            <a:r>
              <a:rPr lang="en-US" b="1" dirty="0">
                <a:solidFill>
                  <a:srgbClr val="FF0000"/>
                </a:solidFill>
              </a:rPr>
              <a:t> Golden Rules</a:t>
            </a:r>
          </a:p>
        </p:txBody>
      </p:sp>
      <p:sp>
        <p:nvSpPr>
          <p:cNvPr id="5" name="Rectangle 4"/>
          <p:cNvSpPr/>
          <p:nvPr/>
        </p:nvSpPr>
        <p:spPr>
          <a:xfrm>
            <a:off x="414759" y="908720"/>
            <a:ext cx="7560840" cy="369332"/>
          </a:xfrm>
          <a:prstGeom prst="rect">
            <a:avLst/>
          </a:prstGeom>
        </p:spPr>
        <p:txBody>
          <a:bodyPr wrap="square">
            <a:spAutoFit/>
          </a:bodyPr>
          <a:lstStyle/>
          <a:p>
            <a:endParaRPr lang="fr-FR" dirty="0"/>
          </a:p>
        </p:txBody>
      </p:sp>
      <p:sp>
        <p:nvSpPr>
          <p:cNvPr id="6" name="Rectangle 5"/>
          <p:cNvSpPr/>
          <p:nvPr/>
        </p:nvSpPr>
        <p:spPr>
          <a:xfrm>
            <a:off x="414759" y="1093386"/>
            <a:ext cx="8729241" cy="5447645"/>
          </a:xfrm>
          <a:prstGeom prst="rect">
            <a:avLst/>
          </a:prstGeom>
        </p:spPr>
        <p:txBody>
          <a:bodyPr wrap="square">
            <a:spAutoFit/>
          </a:bodyPr>
          <a:lstStyle/>
          <a:p>
            <a:pPr marL="0" lvl="1" indent="-342900" algn="just">
              <a:lnSpc>
                <a:spcPct val="150000"/>
              </a:lnSpc>
              <a:buFont typeface="+mj-lt"/>
              <a:buAutoNum type="arabicPeriod"/>
            </a:pPr>
            <a:r>
              <a:rPr lang="en-US" sz="2000" b="1" dirty="0">
                <a:solidFill>
                  <a:srgbClr val="002060"/>
                </a:solidFill>
                <a:latin typeface="Times New Roman" panose="02020603050405020304" pitchFamily="18" charset="0"/>
                <a:cs typeface="Times New Roman" panose="02020603050405020304" pitchFamily="18" charset="0"/>
              </a:rPr>
              <a:t>Fight for consistency: </a:t>
            </a:r>
            <a:r>
              <a:rPr lang="en-US" sz="2000" b="1" dirty="0">
                <a:latin typeface="Times New Roman" panose="02020603050405020304" pitchFamily="18" charset="0"/>
                <a:cs typeface="Times New Roman" panose="02020603050405020304" pitchFamily="18" charset="0"/>
              </a:rPr>
              <a:t>users can predict how it will respond to their actions.</a:t>
            </a:r>
          </a:p>
          <a:p>
            <a:pPr marL="0" lvl="1" indent="-342900" algn="just">
              <a:lnSpc>
                <a:spcPct val="150000"/>
              </a:lnSpc>
              <a:buFont typeface="+mj-lt"/>
              <a:buAutoNum type="arabicPeriod"/>
            </a:pPr>
            <a:r>
              <a:rPr lang="en-US" sz="2000" b="1" dirty="0">
                <a:solidFill>
                  <a:srgbClr val="002060"/>
                </a:solidFill>
                <a:latin typeface="Times New Roman" panose="02020603050405020304" pitchFamily="18" charset="0"/>
                <a:cs typeface="Times New Roman" panose="02020603050405020304" pitchFamily="18" charset="0"/>
              </a:rPr>
              <a:t>Fight for conciseness: </a:t>
            </a:r>
            <a:r>
              <a:rPr lang="en-US" sz="2000" b="1" dirty="0">
                <a:latin typeface="Times New Roman" panose="02020603050405020304" pitchFamily="18" charset="0"/>
                <a:cs typeface="Times New Roman" panose="02020603050405020304" pitchFamily="18" charset="0"/>
              </a:rPr>
              <a:t>simple, easier for users to understand and navigate.</a:t>
            </a:r>
          </a:p>
          <a:p>
            <a:pPr marL="0" lvl="1" indent="-342900" algn="just">
              <a:lnSpc>
                <a:spcPct val="150000"/>
              </a:lnSpc>
              <a:buFont typeface="+mj-lt"/>
              <a:buAutoNum type="arabicPeriod"/>
            </a:pPr>
            <a:r>
              <a:rPr lang="en-US" sz="2000" b="1" dirty="0">
                <a:solidFill>
                  <a:srgbClr val="002060"/>
                </a:solidFill>
                <a:latin typeface="Times New Roman" panose="02020603050405020304" pitchFamily="18" charset="0"/>
                <a:cs typeface="Times New Roman" panose="02020603050405020304" pitchFamily="18" charset="0"/>
              </a:rPr>
              <a:t>Reduce cognitive load: </a:t>
            </a:r>
            <a:r>
              <a:rPr lang="en-US" sz="2000" b="1" dirty="0">
                <a:latin typeface="Times New Roman" panose="02020603050405020304" pitchFamily="18" charset="0"/>
                <a:cs typeface="Times New Roman" panose="02020603050405020304" pitchFamily="18" charset="0"/>
              </a:rPr>
              <a:t>Minimize the mental effort required by users</a:t>
            </a:r>
          </a:p>
          <a:p>
            <a:pPr marL="0" lvl="1" indent="-342900" algn="just">
              <a:lnSpc>
                <a:spcPct val="150000"/>
              </a:lnSpc>
              <a:buFont typeface="+mj-lt"/>
              <a:buAutoNum type="arabicPeriod"/>
            </a:pPr>
            <a:r>
              <a:rPr lang="en-US" sz="2000" b="1" dirty="0">
                <a:solidFill>
                  <a:srgbClr val="002060"/>
                </a:solidFill>
                <a:latin typeface="Times New Roman" panose="02020603050405020304" pitchFamily="18" charset="0"/>
                <a:cs typeface="Times New Roman" panose="02020603050405020304" pitchFamily="18" charset="0"/>
              </a:rPr>
              <a:t>Place control in the hands of the user:  </a:t>
            </a:r>
            <a:r>
              <a:rPr lang="en-US" sz="2000" b="1" dirty="0">
                <a:latin typeface="Times New Roman" panose="02020603050405020304" pitchFamily="18" charset="0"/>
                <a:cs typeface="Times New Roman" panose="02020603050405020304" pitchFamily="18" charset="0"/>
              </a:rPr>
              <a:t>Allow users to have control over the system and their interactions with it, empowering them to make choices.</a:t>
            </a:r>
          </a:p>
          <a:p>
            <a:pPr marL="0" lvl="1" indent="-342900" algn="just">
              <a:lnSpc>
                <a:spcPct val="150000"/>
              </a:lnSpc>
              <a:buFont typeface="+mj-lt"/>
              <a:buAutoNum type="arabicPeriod"/>
            </a:pPr>
            <a:r>
              <a:rPr lang="en-US" sz="2000" b="1" dirty="0">
                <a:solidFill>
                  <a:srgbClr val="002060"/>
                </a:solidFill>
                <a:latin typeface="Times New Roman" panose="02020603050405020304" pitchFamily="18" charset="0"/>
                <a:cs typeface="Times New Roman" panose="02020603050405020304" pitchFamily="18" charset="0"/>
              </a:rPr>
              <a:t>Offer informative feedback: </a:t>
            </a:r>
            <a:r>
              <a:rPr lang="en-US" sz="2000" b="1" dirty="0">
                <a:latin typeface="Times New Roman" panose="02020603050405020304" pitchFamily="18" charset="0"/>
                <a:cs typeface="Times New Roman" panose="02020603050405020304" pitchFamily="18" charset="0"/>
              </a:rPr>
              <a:t>Provide users </a:t>
            </a:r>
            <a:r>
              <a:rPr lang="en-US" sz="2200" b="1" dirty="0">
                <a:latin typeface="Times New Roman" panose="02020603050405020304" pitchFamily="18" charset="0"/>
                <a:cs typeface="Times New Roman" panose="02020603050405020304" pitchFamily="18" charset="0"/>
              </a:rPr>
              <a:t>with timely and meaningful feedback about their actions, </a:t>
            </a:r>
          </a:p>
          <a:p>
            <a:pPr marL="0" lvl="1" indent="-342900" algn="just">
              <a:lnSpc>
                <a:spcPct val="150000"/>
              </a:lnSpc>
              <a:buFont typeface="+mj-lt"/>
              <a:buAutoNum type="arabicPeriod"/>
            </a:pPr>
            <a:r>
              <a:rPr lang="en-US" sz="2200" b="1" dirty="0">
                <a:solidFill>
                  <a:srgbClr val="002060"/>
                </a:solidFill>
                <a:latin typeface="Times New Roman" panose="02020603050405020304" pitchFamily="18" charset="0"/>
                <a:cs typeface="Times New Roman" panose="02020603050405020304" pitchFamily="18" charset="0"/>
              </a:rPr>
              <a:t>Design dialogues to yield closure: </a:t>
            </a:r>
            <a:r>
              <a:rPr lang="en-US" sz="2200" b="1" dirty="0">
                <a:latin typeface="Times New Roman" panose="02020603050405020304" pitchFamily="18" charset="0"/>
                <a:cs typeface="Times New Roman" panose="02020603050405020304" pitchFamily="18" charset="0"/>
              </a:rPr>
              <a:t>Structure interactions in a way that leads to a clear conclusion or endpoint.</a:t>
            </a:r>
          </a:p>
          <a:p>
            <a:pPr marL="0" lvl="1" indent="-342900" algn="just">
              <a:lnSpc>
                <a:spcPct val="150000"/>
              </a:lnSpc>
              <a:buFont typeface="+mj-lt"/>
              <a:buAutoNum type="arabicPeriod"/>
            </a:pPr>
            <a:r>
              <a:rPr lang="en-US" sz="2200" b="1" dirty="0">
                <a:solidFill>
                  <a:srgbClr val="002060"/>
                </a:solidFill>
                <a:latin typeface="Times New Roman" panose="02020603050405020304" pitchFamily="18" charset="0"/>
                <a:cs typeface="Times New Roman" panose="02020603050405020304" pitchFamily="18" charset="0"/>
              </a:rPr>
              <a:t>Prevent errors: </a:t>
            </a:r>
            <a:r>
              <a:rPr lang="en-US" sz="2200" b="1" dirty="0">
                <a:latin typeface="Times New Roman" panose="02020603050405020304" pitchFamily="18" charset="0"/>
                <a:cs typeface="Times New Roman" panose="02020603050405020304" pitchFamily="18" charset="0"/>
              </a:rPr>
              <a:t>Anticipate and prevent errors through careful interface design, making it difficult for users to make mistakes.</a:t>
            </a:r>
          </a:p>
        </p:txBody>
      </p:sp>
      <p:sp>
        <p:nvSpPr>
          <p:cNvPr id="3" name="Espace réservé du numéro de diapositive 2"/>
          <p:cNvSpPr>
            <a:spLocks noGrp="1"/>
          </p:cNvSpPr>
          <p:nvPr>
            <p:ph type="sldNum" sz="quarter" idx="12"/>
          </p:nvPr>
        </p:nvSpPr>
        <p:spPr/>
        <p:txBody>
          <a:bodyPr/>
          <a:lstStyle/>
          <a:p>
            <a:pPr>
              <a:defRPr/>
            </a:pPr>
            <a:fld id="{8D6440C5-0ED1-4673-828F-667516F8861F}" type="slidenum">
              <a:rPr lang="fr-FR" smtClean="0"/>
              <a:pPr>
                <a:defRPr/>
              </a:pPr>
              <a:t>25</a:t>
            </a:fld>
            <a:endParaRPr lang="fr-FR"/>
          </a:p>
        </p:txBody>
      </p:sp>
      <p:sp>
        <p:nvSpPr>
          <p:cNvPr id="4" name="Rectangle 3"/>
          <p:cNvSpPr/>
          <p:nvPr/>
        </p:nvSpPr>
        <p:spPr>
          <a:xfrm>
            <a:off x="2339752" y="708055"/>
            <a:ext cx="4320480" cy="430887"/>
          </a:xfrm>
          <a:prstGeom prst="rect">
            <a:avLst/>
          </a:prstGeom>
        </p:spPr>
        <p:txBody>
          <a:bodyPr wrap="square">
            <a:spAutoFit/>
          </a:bodyPr>
          <a:lstStyle/>
          <a:p>
            <a:r>
              <a:rPr lang="en-US" sz="2200" b="1" dirty="0">
                <a:latin typeface="Times New Roman" panose="02020603050405020304" pitchFamily="18" charset="0"/>
                <a:cs typeface="Times New Roman" panose="02020603050405020304" pitchFamily="18" charset="0"/>
              </a:rPr>
              <a:t>The 7 golden rules of </a:t>
            </a:r>
            <a:r>
              <a:rPr lang="en-US" sz="2200" b="1" dirty="0" err="1">
                <a:latin typeface="Times New Roman" panose="02020603050405020304" pitchFamily="18" charset="0"/>
                <a:cs typeface="Times New Roman" panose="02020603050405020304" pitchFamily="18" charset="0"/>
              </a:rPr>
              <a:t>Coutaz</a:t>
            </a:r>
            <a:r>
              <a:rPr lang="en-US" sz="2200" b="1" dirty="0">
                <a:latin typeface="Times New Roman" panose="02020603050405020304" pitchFamily="18" charset="0"/>
                <a:cs typeface="Times New Roman" panose="02020603050405020304" pitchFamily="18" charset="0"/>
              </a:rPr>
              <a:t>:</a:t>
            </a:r>
            <a:endParaRPr lang="fr-FR" sz="2200" dirty="0"/>
          </a:p>
        </p:txBody>
      </p:sp>
    </p:spTree>
    <p:extLst>
      <p:ext uri="{BB962C8B-B14F-4D97-AF65-F5344CB8AC3E}">
        <p14:creationId xmlns:p14="http://schemas.microsoft.com/office/powerpoint/2010/main" val="4231856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 calcmode="lin" valueType="num">
                                      <p:cBhvr additive="base">
                                        <p:cTn id="37"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6">
                                            <p:txEl>
                                              <p:pRg st="6" end="6"/>
                                            </p:txEl>
                                          </p:spTgt>
                                        </p:tgtEl>
                                        <p:attrNameLst>
                                          <p:attrName>style.visibility</p:attrName>
                                        </p:attrNameLst>
                                      </p:cBhvr>
                                      <p:to>
                                        <p:strVal val="visible"/>
                                      </p:to>
                                    </p:set>
                                    <p:anim calcmode="lin" valueType="num">
                                      <p:cBhvr additive="base">
                                        <p:cTn id="43"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76865" y="232605"/>
            <a:ext cx="6798734" cy="1087843"/>
          </a:xfrm>
        </p:spPr>
        <p:txBody>
          <a:bodyPr/>
          <a:lstStyle/>
          <a:p>
            <a:pPr algn="ctr"/>
            <a:r>
              <a:rPr lang="en-US" b="1" dirty="0">
                <a:solidFill>
                  <a:srgbClr val="FF0000"/>
                </a:solidFill>
              </a:rPr>
              <a:t>1. Introduction</a:t>
            </a:r>
          </a:p>
        </p:txBody>
      </p:sp>
      <p:sp>
        <p:nvSpPr>
          <p:cNvPr id="3" name="Espace réservé du contenu 2"/>
          <p:cNvSpPr>
            <a:spLocks noGrp="1"/>
          </p:cNvSpPr>
          <p:nvPr>
            <p:ph idx="1"/>
          </p:nvPr>
        </p:nvSpPr>
        <p:spPr>
          <a:xfrm>
            <a:off x="539552" y="1124744"/>
            <a:ext cx="7787623" cy="2664296"/>
          </a:xfrm>
        </p:spPr>
        <p:txBody>
          <a:bodyPr>
            <a:noAutofit/>
          </a:bodyPr>
          <a:lstStyle/>
          <a:p>
            <a:pPr algn="just">
              <a:lnSpc>
                <a:spcPct val="150000"/>
              </a:lnSpc>
            </a:pPr>
            <a:r>
              <a:rPr lang="en-US" sz="2800" b="1" dirty="0">
                <a:latin typeface="Times New Roman" panose="02020603050405020304" pitchFamily="18" charset="0"/>
                <a:cs typeface="Times New Roman" panose="02020603050405020304" pitchFamily="18" charset="0"/>
              </a:rPr>
              <a:t>Ergonomics is a multidisciplinary field that applies to various industries, including office environments, manufacturing, healthcare, and transportation.</a:t>
            </a:r>
          </a:p>
          <a:p>
            <a:pPr algn="just">
              <a:lnSpc>
                <a:spcPct val="150000"/>
              </a:lnSpc>
            </a:pPr>
            <a:r>
              <a:rPr lang="en-US" sz="2800" b="1" dirty="0">
                <a:latin typeface="Times New Roman" panose="02020603050405020304" pitchFamily="18" charset="0"/>
                <a:cs typeface="Times New Roman" panose="02020603050405020304" pitchFamily="18" charset="0"/>
              </a:rPr>
              <a:t>These ergonomic rules, organizations can create safer, more comfortable, and productive workplaces while reducing the risk of injuries and health issues. </a:t>
            </a:r>
          </a:p>
        </p:txBody>
      </p:sp>
      <p:sp>
        <p:nvSpPr>
          <p:cNvPr id="4" name="Espace réservé du numéro de diapositive 3"/>
          <p:cNvSpPr>
            <a:spLocks noGrp="1"/>
          </p:cNvSpPr>
          <p:nvPr>
            <p:ph type="sldNum" sz="quarter" idx="12"/>
          </p:nvPr>
        </p:nvSpPr>
        <p:spPr/>
        <p:txBody>
          <a:bodyPr/>
          <a:lstStyle/>
          <a:p>
            <a:pPr>
              <a:defRPr/>
            </a:pPr>
            <a:fld id="{8D6440C5-0ED1-4673-828F-667516F8861F}" type="slidenum">
              <a:rPr lang="fr-FR" smtClean="0"/>
              <a:pPr>
                <a:defRPr/>
              </a:pPr>
              <a:t>3</a:t>
            </a:fld>
            <a:endParaRPr lang="fr-FR"/>
          </a:p>
        </p:txBody>
      </p:sp>
    </p:spTree>
    <p:extLst>
      <p:ext uri="{BB962C8B-B14F-4D97-AF65-F5344CB8AC3E}">
        <p14:creationId xmlns:p14="http://schemas.microsoft.com/office/powerpoint/2010/main" val="844835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76865" y="232605"/>
            <a:ext cx="6798734" cy="1087843"/>
          </a:xfrm>
        </p:spPr>
        <p:txBody>
          <a:bodyPr/>
          <a:lstStyle/>
          <a:p>
            <a:pPr algn="ctr"/>
            <a:r>
              <a:rPr lang="en-US" b="1" dirty="0">
                <a:solidFill>
                  <a:srgbClr val="FF0000"/>
                </a:solidFill>
              </a:rPr>
              <a:t>2. Rules of User Interface Design</a:t>
            </a:r>
          </a:p>
        </p:txBody>
      </p:sp>
      <p:pic>
        <p:nvPicPr>
          <p:cNvPr id="4" name="Espace réservé du conten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82036" y="1124744"/>
            <a:ext cx="7420883" cy="2951162"/>
          </a:xfrm>
        </p:spPr>
      </p:pic>
      <p:sp>
        <p:nvSpPr>
          <p:cNvPr id="5" name="Rectangle 4"/>
          <p:cNvSpPr/>
          <p:nvPr/>
        </p:nvSpPr>
        <p:spPr>
          <a:xfrm>
            <a:off x="899592" y="4490991"/>
            <a:ext cx="7560840" cy="954107"/>
          </a:xfrm>
          <a:prstGeom prst="rect">
            <a:avLst/>
          </a:prstGeom>
        </p:spPr>
        <p:txBody>
          <a:bodyPr wrap="square">
            <a:spAutoFit/>
          </a:bodyPr>
          <a:lstStyle/>
          <a:p>
            <a:pPr algn="ctr"/>
            <a:r>
              <a:rPr lang="fr-FR" sz="2800" b="1" dirty="0"/>
              <a:t>User interface design </a:t>
            </a:r>
            <a:r>
              <a:rPr lang="fr-FR" sz="2800" b="1" dirty="0" err="1"/>
              <a:t>is</a:t>
            </a:r>
            <a:r>
              <a:rPr lang="fr-FR" sz="2800" b="1" dirty="0"/>
              <a:t> all about </a:t>
            </a:r>
            <a:r>
              <a:rPr lang="fr-FR" sz="2800" b="1" dirty="0" err="1"/>
              <a:t>usability</a:t>
            </a:r>
            <a:r>
              <a:rPr lang="fr-FR" sz="2800" b="1" dirty="0"/>
              <a:t>, utility and </a:t>
            </a:r>
            <a:r>
              <a:rPr lang="fr-FR" sz="2800" b="1" dirty="0" err="1"/>
              <a:t>desirability</a:t>
            </a:r>
            <a:r>
              <a:rPr lang="fr-FR" sz="2800" b="1" dirty="0"/>
              <a:t>. </a:t>
            </a:r>
          </a:p>
        </p:txBody>
      </p:sp>
      <p:sp>
        <p:nvSpPr>
          <p:cNvPr id="3" name="Espace réservé du numéro de diapositive 2"/>
          <p:cNvSpPr>
            <a:spLocks noGrp="1"/>
          </p:cNvSpPr>
          <p:nvPr>
            <p:ph type="sldNum" sz="quarter" idx="12"/>
          </p:nvPr>
        </p:nvSpPr>
        <p:spPr/>
        <p:txBody>
          <a:bodyPr/>
          <a:lstStyle/>
          <a:p>
            <a:pPr>
              <a:defRPr/>
            </a:pPr>
            <a:fld id="{8D6440C5-0ED1-4673-828F-667516F8861F}" type="slidenum">
              <a:rPr lang="fr-FR" smtClean="0"/>
              <a:pPr>
                <a:defRPr/>
              </a:pPr>
              <a:t>4</a:t>
            </a:fld>
            <a:endParaRPr lang="fr-FR"/>
          </a:p>
        </p:txBody>
      </p:sp>
    </p:spTree>
    <p:extLst>
      <p:ext uri="{BB962C8B-B14F-4D97-AF65-F5344CB8AC3E}">
        <p14:creationId xmlns:p14="http://schemas.microsoft.com/office/powerpoint/2010/main" val="617908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inVertical)">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76865" y="232605"/>
            <a:ext cx="6798734" cy="1087843"/>
          </a:xfrm>
        </p:spPr>
        <p:txBody>
          <a:bodyPr/>
          <a:lstStyle/>
          <a:p>
            <a:pPr algn="ctr"/>
            <a:r>
              <a:rPr lang="en-US" b="1" dirty="0">
                <a:solidFill>
                  <a:srgbClr val="FF0000"/>
                </a:solidFill>
              </a:rPr>
              <a:t>2. Rules of User Interface Design</a:t>
            </a:r>
          </a:p>
        </p:txBody>
      </p:sp>
      <p:sp>
        <p:nvSpPr>
          <p:cNvPr id="5" name="Rectangle 4"/>
          <p:cNvSpPr/>
          <p:nvPr/>
        </p:nvSpPr>
        <p:spPr>
          <a:xfrm>
            <a:off x="611559" y="1320448"/>
            <a:ext cx="7560840" cy="2308324"/>
          </a:xfrm>
          <a:prstGeom prst="rect">
            <a:avLst/>
          </a:prstGeom>
        </p:spPr>
        <p:txBody>
          <a:bodyPr wrap="square">
            <a:spAutoFit/>
          </a:bodyPr>
          <a:lstStyle/>
          <a:p>
            <a:r>
              <a:rPr lang="fr-FR" b="1" dirty="0">
                <a:latin typeface="Times New Roman" panose="02020603050405020304" pitchFamily="18" charset="0"/>
                <a:cs typeface="Times New Roman" panose="02020603050405020304" pitchFamily="18" charset="0"/>
              </a:rPr>
              <a:t>There are 10 </a:t>
            </a:r>
            <a:r>
              <a:rPr lang="fr-FR" b="1" dirty="0" err="1">
                <a:latin typeface="Times New Roman" panose="02020603050405020304" pitchFamily="18" charset="0"/>
                <a:cs typeface="Times New Roman" panose="02020603050405020304" pitchFamily="18" charset="0"/>
              </a:rPr>
              <a:t>rules</a:t>
            </a:r>
            <a:r>
              <a:rPr lang="fr-FR" b="1" dirty="0">
                <a:latin typeface="Times New Roman" panose="02020603050405020304" pitchFamily="18" charset="0"/>
                <a:cs typeface="Times New Roman" panose="02020603050405020304" pitchFamily="18" charset="0"/>
              </a:rPr>
              <a:t> of </a:t>
            </a:r>
            <a:r>
              <a:rPr lang="fr-FR" b="1" dirty="0" err="1">
                <a:latin typeface="Times New Roman" panose="02020603050405020304" pitchFamily="18" charset="0"/>
                <a:cs typeface="Times New Roman" panose="02020603050405020304" pitchFamily="18" charset="0"/>
              </a:rPr>
              <a:t>thumb</a:t>
            </a:r>
            <a:r>
              <a:rPr lang="fr-FR" b="1" dirty="0">
                <a:latin typeface="Times New Roman" panose="02020603050405020304" pitchFamily="18" charset="0"/>
                <a:cs typeface="Times New Roman" panose="02020603050405020304" pitchFamily="18" charset="0"/>
              </a:rPr>
              <a:t> for </a:t>
            </a:r>
            <a:r>
              <a:rPr lang="fr-FR" b="1" dirty="0" err="1">
                <a:latin typeface="Times New Roman" panose="02020603050405020304" pitchFamily="18" charset="0"/>
                <a:cs typeface="Times New Roman" panose="02020603050405020304" pitchFamily="18" charset="0"/>
              </a:rPr>
              <a:t>every</a:t>
            </a:r>
            <a:r>
              <a:rPr lang="fr-FR" b="1" dirty="0">
                <a:latin typeface="Times New Roman" panose="02020603050405020304" pitchFamily="18" charset="0"/>
                <a:cs typeface="Times New Roman" panose="02020603050405020304" pitchFamily="18" charset="0"/>
              </a:rPr>
              <a:t> UI designer:</a:t>
            </a:r>
          </a:p>
          <a:p>
            <a:endParaRPr lang="fr-FR" b="1" dirty="0">
              <a:latin typeface="Times New Roman" panose="02020603050405020304" pitchFamily="18" charset="0"/>
              <a:cs typeface="Times New Roman" panose="02020603050405020304" pitchFamily="18" charset="0"/>
            </a:endParaRPr>
          </a:p>
          <a:p>
            <a:pPr marL="342900" indent="-342900">
              <a:buFont typeface="+mj-lt"/>
              <a:buAutoNum type="arabicPeriod"/>
            </a:pPr>
            <a:r>
              <a:rPr lang="en-US" b="1" dirty="0">
                <a:solidFill>
                  <a:srgbClr val="0070C0"/>
                </a:solidFill>
                <a:latin typeface="Times New Roman" panose="02020603050405020304" pitchFamily="18" charset="0"/>
                <a:cs typeface="Times New Roman" panose="02020603050405020304" pitchFamily="18" charset="0"/>
              </a:rPr>
              <a:t>Visibility of system status</a:t>
            </a:r>
          </a:p>
          <a:p>
            <a:pPr marL="742950" lvl="1" indent="-285750">
              <a:buFont typeface="Arial" panose="020B0604020202020204" pitchFamily="34" charset="0"/>
              <a:buChar char="•"/>
            </a:pPr>
            <a:r>
              <a:rPr lang="en-US" b="1" dirty="0">
                <a:solidFill>
                  <a:srgbClr val="0070C0"/>
                </a:solidFill>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Making the system status visible helps the users understand the outcome of their prior interactions and decide the next steps intuitively.</a:t>
            </a:r>
          </a:p>
          <a:p>
            <a:r>
              <a:rPr lang="en-US" dirty="0"/>
              <a:t>	</a:t>
            </a:r>
          </a:p>
          <a:p>
            <a:r>
              <a:rPr lang="en-US" dirty="0"/>
              <a:t>	</a:t>
            </a:r>
            <a:endParaRPr lang="fr-FR" dirty="0"/>
          </a:p>
        </p:txBody>
      </p:sp>
      <p:pic>
        <p:nvPicPr>
          <p:cNvPr id="3" name="Imag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44815" y="3284984"/>
            <a:ext cx="4694327" cy="3324162"/>
          </a:xfrm>
          <a:prstGeom prst="rect">
            <a:avLst/>
          </a:prstGeom>
        </p:spPr>
      </p:pic>
      <p:sp>
        <p:nvSpPr>
          <p:cNvPr id="4" name="Espace réservé du numéro de diapositive 3"/>
          <p:cNvSpPr>
            <a:spLocks noGrp="1"/>
          </p:cNvSpPr>
          <p:nvPr>
            <p:ph type="sldNum" sz="quarter" idx="12"/>
          </p:nvPr>
        </p:nvSpPr>
        <p:spPr/>
        <p:txBody>
          <a:bodyPr/>
          <a:lstStyle/>
          <a:p>
            <a:pPr>
              <a:defRPr/>
            </a:pPr>
            <a:fld id="{8D6440C5-0ED1-4673-828F-667516F8861F}" type="slidenum">
              <a:rPr lang="fr-FR" smtClean="0"/>
              <a:pPr>
                <a:defRPr/>
              </a:pPr>
              <a:t>5</a:t>
            </a:fld>
            <a:endParaRPr lang="fr-FR"/>
          </a:p>
        </p:txBody>
      </p:sp>
    </p:spTree>
    <p:extLst>
      <p:ext uri="{BB962C8B-B14F-4D97-AF65-F5344CB8AC3E}">
        <p14:creationId xmlns:p14="http://schemas.microsoft.com/office/powerpoint/2010/main" val="1156346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5">
                                            <p:txEl>
                                              <p:pRg st="2" end="2"/>
                                            </p:txEl>
                                          </p:spTgt>
                                        </p:tgtEl>
                                        <p:attrNameLst>
                                          <p:attrName>style.visibility</p:attrName>
                                        </p:attrNameLst>
                                      </p:cBhvr>
                                      <p:to>
                                        <p:strVal val="visible"/>
                                      </p:to>
                                    </p:set>
                                    <p:anim calcmode="lin" valueType="num">
                                      <p:cBhvr additive="base">
                                        <p:cTn id="14"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5">
                                            <p:txEl>
                                              <p:pRg st="3" end="3"/>
                                            </p:txEl>
                                          </p:spTgt>
                                        </p:tgtEl>
                                        <p:attrNameLst>
                                          <p:attrName>style.visibility</p:attrName>
                                        </p:attrNameLst>
                                      </p:cBhvr>
                                      <p:to>
                                        <p:strVal val="visible"/>
                                      </p:to>
                                    </p:set>
                                    <p:anim calcmode="lin" valueType="num">
                                      <p:cBhvr additive="base">
                                        <p:cTn id="20"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76865" y="232605"/>
            <a:ext cx="6798734" cy="1087843"/>
          </a:xfrm>
        </p:spPr>
        <p:txBody>
          <a:bodyPr/>
          <a:lstStyle/>
          <a:p>
            <a:pPr algn="ctr"/>
            <a:r>
              <a:rPr lang="en-US" b="1" dirty="0">
                <a:solidFill>
                  <a:srgbClr val="FF0000"/>
                </a:solidFill>
              </a:rPr>
              <a:t>2. Rules of User Interface Design</a:t>
            </a:r>
          </a:p>
        </p:txBody>
      </p:sp>
      <p:sp>
        <p:nvSpPr>
          <p:cNvPr id="5" name="Rectangle 4"/>
          <p:cNvSpPr/>
          <p:nvPr/>
        </p:nvSpPr>
        <p:spPr>
          <a:xfrm>
            <a:off x="611558" y="1320448"/>
            <a:ext cx="7848873" cy="2308324"/>
          </a:xfrm>
          <a:prstGeom prst="rect">
            <a:avLst/>
          </a:prstGeom>
        </p:spPr>
        <p:txBody>
          <a:bodyPr wrap="square">
            <a:spAutoFit/>
          </a:bodyPr>
          <a:lstStyle/>
          <a:p>
            <a:r>
              <a:rPr lang="en-US" sz="2400" b="1" dirty="0">
                <a:solidFill>
                  <a:srgbClr val="0070C0"/>
                </a:solidFill>
                <a:latin typeface="Times New Roman" panose="02020603050405020304" pitchFamily="18" charset="0"/>
                <a:cs typeface="Times New Roman" panose="02020603050405020304" pitchFamily="18" charset="0"/>
              </a:rPr>
              <a:t>2. Match between the system with the real world:</a:t>
            </a:r>
          </a:p>
          <a:p>
            <a:r>
              <a:rPr lang="en-US" sz="2400" b="1" dirty="0">
                <a:latin typeface="Times New Roman" panose="02020603050405020304" pitchFamily="18" charset="0"/>
                <a:cs typeface="Times New Roman" panose="02020603050405020304" pitchFamily="18" charset="0"/>
              </a:rPr>
              <a:t>Simple, information in natural and logical order.  Terms, icons and images should correspond to predictable outcomes. </a:t>
            </a:r>
          </a:p>
          <a:p>
            <a:endParaRPr lang="en-US" sz="2400" b="1" dirty="0">
              <a:latin typeface="Times New Roman" panose="02020603050405020304" pitchFamily="18" charset="0"/>
              <a:cs typeface="Times New Roman" panose="02020603050405020304" pitchFamily="18" charset="0"/>
            </a:endParaRPr>
          </a:p>
          <a:p>
            <a:r>
              <a:rPr lang="en-US" sz="2400" b="1" dirty="0">
                <a:solidFill>
                  <a:srgbClr val="00B050"/>
                </a:solidFill>
                <a:latin typeface="Times New Roman" panose="02020603050405020304" pitchFamily="18" charset="0"/>
                <a:cs typeface="Times New Roman" panose="02020603050405020304" pitchFamily="18" charset="0"/>
              </a:rPr>
              <a:t>Icons like a arrow are clear to your user. 	</a:t>
            </a:r>
            <a:endParaRPr lang="fr-FR" sz="2400" b="1" dirty="0">
              <a:solidFill>
                <a:srgbClr val="00B050"/>
              </a:solidFill>
              <a:latin typeface="Times New Roman" panose="02020603050405020304" pitchFamily="18" charset="0"/>
              <a:cs typeface="Times New Roman" panose="02020603050405020304" pitchFamily="18" charset="0"/>
            </a:endParaRPr>
          </a:p>
        </p:txBody>
      </p:sp>
      <p:pic>
        <p:nvPicPr>
          <p:cNvPr id="6" name="Imag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0474" y="3830154"/>
            <a:ext cx="6156176" cy="3055625"/>
          </a:xfrm>
          <a:prstGeom prst="rect">
            <a:avLst/>
          </a:prstGeom>
        </p:spPr>
      </p:pic>
      <p:sp>
        <p:nvSpPr>
          <p:cNvPr id="3" name="Espace réservé du numéro de diapositive 2"/>
          <p:cNvSpPr>
            <a:spLocks noGrp="1"/>
          </p:cNvSpPr>
          <p:nvPr>
            <p:ph type="sldNum" sz="quarter" idx="12"/>
          </p:nvPr>
        </p:nvSpPr>
        <p:spPr/>
        <p:txBody>
          <a:bodyPr/>
          <a:lstStyle/>
          <a:p>
            <a:pPr>
              <a:defRPr/>
            </a:pPr>
            <a:fld id="{8D6440C5-0ED1-4673-828F-667516F8861F}" type="slidenum">
              <a:rPr lang="fr-FR" smtClean="0"/>
              <a:pPr>
                <a:defRPr/>
              </a:pPr>
              <a:t>6</a:t>
            </a:fld>
            <a:endParaRPr lang="fr-FR"/>
          </a:p>
        </p:txBody>
      </p:sp>
    </p:spTree>
    <p:extLst>
      <p:ext uri="{BB962C8B-B14F-4D97-AF65-F5344CB8AC3E}">
        <p14:creationId xmlns:p14="http://schemas.microsoft.com/office/powerpoint/2010/main" val="3229984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animEffect transition="in" filter="fade">
                                      <p:cBhvr>
                                        <p:cTn id="21" dur="1000"/>
                                        <p:tgtEl>
                                          <p:spTgt spid="5">
                                            <p:txEl>
                                              <p:pRg st="3" end="3"/>
                                            </p:txEl>
                                          </p:spTgt>
                                        </p:tgtEl>
                                      </p:cBhvr>
                                    </p:animEffect>
                                    <p:anim calcmode="lin" valueType="num">
                                      <p:cBhvr>
                                        <p:cTn id="22"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76865" y="232605"/>
            <a:ext cx="6798734" cy="1087843"/>
          </a:xfrm>
        </p:spPr>
        <p:txBody>
          <a:bodyPr/>
          <a:lstStyle/>
          <a:p>
            <a:pPr algn="ctr"/>
            <a:r>
              <a:rPr lang="en-US" b="1" dirty="0">
                <a:solidFill>
                  <a:srgbClr val="FF0000"/>
                </a:solidFill>
              </a:rPr>
              <a:t>2. Rules of User Interface Design</a:t>
            </a:r>
          </a:p>
        </p:txBody>
      </p:sp>
      <p:sp>
        <p:nvSpPr>
          <p:cNvPr id="5" name="Rectangle 4"/>
          <p:cNvSpPr/>
          <p:nvPr/>
        </p:nvSpPr>
        <p:spPr>
          <a:xfrm>
            <a:off x="611559" y="1320448"/>
            <a:ext cx="7560840" cy="3600986"/>
          </a:xfrm>
          <a:prstGeom prst="rect">
            <a:avLst/>
          </a:prstGeom>
        </p:spPr>
        <p:txBody>
          <a:bodyPr wrap="square">
            <a:spAutoFit/>
          </a:bodyPr>
          <a:lstStyle/>
          <a:p>
            <a:r>
              <a:rPr lang="en-US" dirty="0"/>
              <a:t>3. </a:t>
            </a:r>
            <a:r>
              <a:rPr lang="en-US" sz="2400" b="1" dirty="0">
                <a:solidFill>
                  <a:srgbClr val="0070C0"/>
                </a:solidFill>
                <a:latin typeface="Times New Roman" panose="02020603050405020304" pitchFamily="18" charset="0"/>
                <a:cs typeface="Times New Roman" panose="02020603050405020304" pitchFamily="18" charset="0"/>
              </a:rPr>
              <a:t>User control and freedom: </a:t>
            </a:r>
            <a:r>
              <a:rPr lang="en-US" sz="2400" b="1" dirty="0">
                <a:latin typeface="Times New Roman" panose="02020603050405020304" pitchFamily="18" charset="0"/>
                <a:cs typeface="Times New Roman" panose="02020603050405020304" pitchFamily="18" charset="0"/>
              </a:rPr>
              <a:t>Users need clearly marked exits from accidental or unwanted actions. This saves them from having to redo an entire process. </a:t>
            </a:r>
          </a:p>
          <a:p>
            <a:endParaRPr lang="en-US" sz="2400" b="1"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US" sz="2400" b="1" dirty="0">
                <a:solidFill>
                  <a:srgbClr val="00B050"/>
                </a:solidFill>
                <a:latin typeface="Times New Roman" panose="02020603050405020304" pitchFamily="18" charset="0"/>
                <a:cs typeface="Times New Roman" panose="02020603050405020304" pitchFamily="18" charset="0"/>
              </a:rPr>
              <a:t>For example: Undo and redo in Google Docs:  </a:t>
            </a:r>
          </a:p>
          <a:p>
            <a:r>
              <a:rPr lang="en-US" sz="2400" b="1" dirty="0">
                <a:latin typeface="Times New Roman" panose="02020603050405020304" pitchFamily="18" charset="0"/>
                <a:cs typeface="Times New Roman" panose="02020603050405020304" pitchFamily="18" charset="0"/>
              </a:rPr>
              <a:t>“undo” and “redo” functions in the toolbar. You might also </a:t>
            </a:r>
            <a:r>
              <a:rPr lang="en-US" sz="2400" b="1" dirty="0" err="1">
                <a:latin typeface="Times New Roman" panose="02020603050405020304" pitchFamily="18" charset="0"/>
                <a:cs typeface="Times New Roman" panose="02020603050405020304" pitchFamily="18" charset="0"/>
              </a:rPr>
              <a:t>recognise</a:t>
            </a:r>
            <a:r>
              <a:rPr lang="en-US" sz="2400" b="1" dirty="0">
                <a:latin typeface="Times New Roman" panose="02020603050405020304" pitchFamily="18" charset="0"/>
                <a:cs typeface="Times New Roman" panose="02020603050405020304" pitchFamily="18" charset="0"/>
              </a:rPr>
              <a:t> the common keyboard functions control or command + Z or control and command + Y. </a:t>
            </a:r>
          </a:p>
          <a:p>
            <a:r>
              <a:rPr lang="en-US" dirty="0"/>
              <a:t>		</a:t>
            </a:r>
          </a:p>
          <a:p>
            <a:r>
              <a:rPr lang="en-US" dirty="0"/>
              <a:t>	</a:t>
            </a:r>
            <a:endParaRPr lang="fr-FR" dirty="0"/>
          </a:p>
        </p:txBody>
      </p:sp>
      <p:sp>
        <p:nvSpPr>
          <p:cNvPr id="3" name="Espace réservé du numéro de diapositive 2"/>
          <p:cNvSpPr>
            <a:spLocks noGrp="1"/>
          </p:cNvSpPr>
          <p:nvPr>
            <p:ph type="sldNum" sz="quarter" idx="12"/>
          </p:nvPr>
        </p:nvSpPr>
        <p:spPr/>
        <p:txBody>
          <a:bodyPr/>
          <a:lstStyle/>
          <a:p>
            <a:pPr>
              <a:defRPr/>
            </a:pPr>
            <a:fld id="{8D6440C5-0ED1-4673-828F-667516F8861F}" type="slidenum">
              <a:rPr lang="fr-FR" smtClean="0"/>
              <a:pPr>
                <a:defRPr/>
              </a:pPr>
              <a:t>7</a:t>
            </a:fld>
            <a:endParaRPr lang="fr-FR"/>
          </a:p>
        </p:txBody>
      </p:sp>
    </p:spTree>
    <p:extLst>
      <p:ext uri="{BB962C8B-B14F-4D97-AF65-F5344CB8AC3E}">
        <p14:creationId xmlns:p14="http://schemas.microsoft.com/office/powerpoint/2010/main" val="3845821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2" end="2"/>
                                            </p:txEl>
                                          </p:spTgt>
                                        </p:tgtEl>
                                        <p:attrNameLst>
                                          <p:attrName>style.visibility</p:attrName>
                                        </p:attrNameLst>
                                      </p:cBhvr>
                                      <p:to>
                                        <p:strVal val="visible"/>
                                      </p:to>
                                    </p:set>
                                    <p:animEffect transition="in" filter="fade">
                                      <p:cBhvr>
                                        <p:cTn id="14" dur="1000"/>
                                        <p:tgtEl>
                                          <p:spTgt spid="5">
                                            <p:txEl>
                                              <p:pRg st="2" end="2"/>
                                            </p:txEl>
                                          </p:spTgt>
                                        </p:tgtEl>
                                      </p:cBhvr>
                                    </p:animEffect>
                                    <p:anim calcmode="lin" valueType="num">
                                      <p:cBhvr>
                                        <p:cTn id="15"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animEffect transition="in" filter="fade">
                                      <p:cBhvr>
                                        <p:cTn id="21" dur="1000"/>
                                        <p:tgtEl>
                                          <p:spTgt spid="5">
                                            <p:txEl>
                                              <p:pRg st="3" end="3"/>
                                            </p:txEl>
                                          </p:spTgt>
                                        </p:tgtEl>
                                      </p:cBhvr>
                                    </p:animEffect>
                                    <p:anim calcmode="lin" valueType="num">
                                      <p:cBhvr>
                                        <p:cTn id="22"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3" end="3"/>
                                            </p:txEl>
                                          </p:spTgt>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5">
                                            <p:txEl>
                                              <p:pRg st="4" end="4"/>
                                            </p:txEl>
                                          </p:spTgt>
                                        </p:tgtEl>
                                        <p:attrNameLst>
                                          <p:attrName>style.visibility</p:attrName>
                                        </p:attrNameLst>
                                      </p:cBhvr>
                                      <p:to>
                                        <p:strVal val="visible"/>
                                      </p:to>
                                    </p:set>
                                    <p:animEffect transition="in" filter="fade">
                                      <p:cBhvr>
                                        <p:cTn id="26" dur="1000"/>
                                        <p:tgtEl>
                                          <p:spTgt spid="5">
                                            <p:txEl>
                                              <p:pRg st="4" end="4"/>
                                            </p:txEl>
                                          </p:spTgt>
                                        </p:tgtEl>
                                      </p:cBhvr>
                                    </p:animEffect>
                                    <p:anim calcmode="lin" valueType="num">
                                      <p:cBhvr>
                                        <p:cTn id="27"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28"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15616" y="66553"/>
            <a:ext cx="6798734" cy="842167"/>
          </a:xfrm>
        </p:spPr>
        <p:txBody>
          <a:bodyPr/>
          <a:lstStyle/>
          <a:p>
            <a:pPr algn="ctr"/>
            <a:r>
              <a:rPr lang="en-US" b="1" dirty="0">
                <a:solidFill>
                  <a:srgbClr val="FF0000"/>
                </a:solidFill>
              </a:rPr>
              <a:t>2. Rules of User Interface Design</a:t>
            </a:r>
          </a:p>
        </p:txBody>
      </p:sp>
      <p:sp>
        <p:nvSpPr>
          <p:cNvPr id="5" name="Rectangle 4"/>
          <p:cNvSpPr/>
          <p:nvPr/>
        </p:nvSpPr>
        <p:spPr>
          <a:xfrm>
            <a:off x="539552" y="764704"/>
            <a:ext cx="8352930" cy="4893647"/>
          </a:xfrm>
          <a:prstGeom prst="rect">
            <a:avLst/>
          </a:prstGeom>
        </p:spPr>
        <p:txBody>
          <a:bodyPr wrap="square">
            <a:spAutoFit/>
          </a:bodyPr>
          <a:lstStyle/>
          <a:p>
            <a:r>
              <a:rPr lang="en-US" dirty="0"/>
              <a:t>4. </a:t>
            </a:r>
            <a:r>
              <a:rPr lang="en-US" sz="2400" b="1" dirty="0">
                <a:solidFill>
                  <a:srgbClr val="0070C0"/>
                </a:solidFill>
                <a:latin typeface="Times New Roman" panose="02020603050405020304" pitchFamily="18" charset="0"/>
                <a:cs typeface="Times New Roman" panose="02020603050405020304" pitchFamily="18" charset="0"/>
              </a:rPr>
              <a:t>Consistency and standards: </a:t>
            </a:r>
            <a:r>
              <a:rPr lang="en-US" sz="2400" b="1" dirty="0">
                <a:latin typeface="Times New Roman" panose="02020603050405020304" pitchFamily="18" charset="0"/>
                <a:cs typeface="Times New Roman" panose="02020603050405020304" pitchFamily="18" charset="0"/>
              </a:rPr>
              <a:t>two types of usability: </a:t>
            </a:r>
          </a:p>
          <a:p>
            <a:endParaRPr lang="en-US" sz="2400" b="1"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US" sz="2400" b="1" dirty="0">
                <a:latin typeface="Times New Roman" panose="02020603050405020304" pitchFamily="18" charset="0"/>
                <a:cs typeface="Times New Roman" panose="02020603050405020304" pitchFamily="18" charset="0"/>
              </a:rPr>
              <a:t>Internal usability: all of your wording, icons, fonts, layouts and actions are uniform throughout your user interface. </a:t>
            </a:r>
          </a:p>
          <a:p>
            <a:pPr marL="342900" indent="-342900">
              <a:buFont typeface="Arial" panose="020B0604020202020204" pitchFamily="34" charset="0"/>
              <a:buChar char="•"/>
            </a:pPr>
            <a:r>
              <a:rPr lang="en-US" sz="2400" b="1" dirty="0">
                <a:latin typeface="Times New Roman" panose="02020603050405020304" pitchFamily="18" charset="0"/>
                <a:cs typeface="Times New Roman" panose="02020603050405020304" pitchFamily="18" charset="0"/>
              </a:rPr>
              <a:t>External usability: refers to adhering to other apps’ industry standards for those same components.</a:t>
            </a:r>
          </a:p>
          <a:p>
            <a:endParaRPr lang="en-US" sz="2400" b="1" dirty="0">
              <a:latin typeface="Times New Roman" panose="02020603050405020304" pitchFamily="18" charset="0"/>
              <a:cs typeface="Times New Roman" panose="02020603050405020304" pitchFamily="18" charset="0"/>
            </a:endParaRPr>
          </a:p>
          <a:p>
            <a:r>
              <a:rPr lang="en-US" sz="2400" b="1" dirty="0">
                <a:solidFill>
                  <a:srgbClr val="00B050"/>
                </a:solidFill>
                <a:latin typeface="Times New Roman" panose="02020603050405020304" pitchFamily="18" charset="0"/>
                <a:cs typeface="Times New Roman" panose="02020603050405020304" pitchFamily="18" charset="0"/>
              </a:rPr>
              <a:t>For example: Search magnifying glass,  A magnifying glass always means “search.” The search function, indicated by the magnifying glass, is usually located at the top of the page on desktop and bottom of the screen on mobile. They are easy to find in these areas and easy to navigate quickly.</a:t>
            </a:r>
          </a:p>
          <a:p>
            <a:r>
              <a:rPr lang="en-US" sz="2400" b="1" dirty="0">
                <a:latin typeface="Times New Roman" panose="02020603050405020304" pitchFamily="18" charset="0"/>
                <a:cs typeface="Times New Roman" panose="02020603050405020304" pitchFamily="18" charset="0"/>
              </a:rPr>
              <a:t>	</a:t>
            </a:r>
            <a:endParaRPr lang="fr-FR" sz="2400" b="1" dirty="0">
              <a:latin typeface="Times New Roman" panose="02020603050405020304" pitchFamily="18" charset="0"/>
              <a:cs typeface="Times New Roman" panose="02020603050405020304" pitchFamily="18" charset="0"/>
            </a:endParaRPr>
          </a:p>
        </p:txBody>
      </p:sp>
      <p:sp>
        <p:nvSpPr>
          <p:cNvPr id="3" name="Espace réservé du numéro de diapositive 2"/>
          <p:cNvSpPr>
            <a:spLocks noGrp="1"/>
          </p:cNvSpPr>
          <p:nvPr>
            <p:ph type="sldNum" sz="quarter" idx="12"/>
          </p:nvPr>
        </p:nvSpPr>
        <p:spPr/>
        <p:txBody>
          <a:bodyPr/>
          <a:lstStyle/>
          <a:p>
            <a:pPr>
              <a:defRPr/>
            </a:pPr>
            <a:fld id="{8D6440C5-0ED1-4673-828F-667516F8861F}" type="slidenum">
              <a:rPr lang="fr-FR" smtClean="0"/>
              <a:pPr>
                <a:defRPr/>
              </a:pPr>
              <a:t>8</a:t>
            </a:fld>
            <a:endParaRPr lang="fr-FR"/>
          </a:p>
        </p:txBody>
      </p:sp>
      <p:pic>
        <p:nvPicPr>
          <p:cNvPr id="6" name="Image 5"/>
          <p:cNvPicPr>
            <a:picLocks noChangeAspect="1"/>
          </p:cNvPicPr>
          <p:nvPr/>
        </p:nvPicPr>
        <p:blipFill>
          <a:blip r:embed="rId2"/>
          <a:stretch>
            <a:fillRect/>
          </a:stretch>
        </p:blipFill>
        <p:spPr>
          <a:xfrm>
            <a:off x="7380312" y="5113243"/>
            <a:ext cx="1215579" cy="1210176"/>
          </a:xfrm>
          <a:prstGeom prst="rect">
            <a:avLst/>
          </a:prstGeom>
        </p:spPr>
      </p:pic>
    </p:spTree>
    <p:extLst>
      <p:ext uri="{BB962C8B-B14F-4D97-AF65-F5344CB8AC3E}">
        <p14:creationId xmlns:p14="http://schemas.microsoft.com/office/powerpoint/2010/main" val="1091605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5">
                                            <p:txEl>
                                              <p:pRg st="2" end="2"/>
                                            </p:txEl>
                                          </p:spTgt>
                                        </p:tgtEl>
                                        <p:attrNameLst>
                                          <p:attrName>style.visibility</p:attrName>
                                        </p:attrNameLst>
                                      </p:cBhvr>
                                      <p:to>
                                        <p:strVal val="visible"/>
                                      </p:to>
                                    </p:set>
                                    <p:animEffect transition="in" filter="barn(inVertical)">
                                      <p:cBhvr>
                                        <p:cTn id="14" dur="500"/>
                                        <p:tgtEl>
                                          <p:spTgt spid="5">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barn(inVertical)">
                                      <p:cBhvr>
                                        <p:cTn id="19" dur="500"/>
                                        <p:tgtEl>
                                          <p:spTgt spid="5">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5">
                                            <p:txEl>
                                              <p:pRg st="5" end="5"/>
                                            </p:txEl>
                                          </p:spTgt>
                                        </p:tgtEl>
                                        <p:attrNameLst>
                                          <p:attrName>style.visibility</p:attrName>
                                        </p:attrNameLst>
                                      </p:cBhvr>
                                      <p:to>
                                        <p:strVal val="visible"/>
                                      </p:to>
                                    </p:set>
                                    <p:animEffect transition="in" filter="fade">
                                      <p:cBhvr>
                                        <p:cTn id="24" dur="1000"/>
                                        <p:tgtEl>
                                          <p:spTgt spid="5">
                                            <p:txEl>
                                              <p:pRg st="5" end="5"/>
                                            </p:txEl>
                                          </p:spTgt>
                                        </p:tgtEl>
                                      </p:cBhvr>
                                    </p:animEffect>
                                    <p:anim calcmode="lin" valueType="num">
                                      <p:cBhvr>
                                        <p:cTn id="25"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26"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76865" y="232605"/>
            <a:ext cx="6798734" cy="1087843"/>
          </a:xfrm>
        </p:spPr>
        <p:txBody>
          <a:bodyPr/>
          <a:lstStyle/>
          <a:p>
            <a:pPr algn="ctr"/>
            <a:r>
              <a:rPr lang="en-US" b="1" dirty="0">
                <a:solidFill>
                  <a:srgbClr val="FF0000"/>
                </a:solidFill>
              </a:rPr>
              <a:t>2. Rules of User Interface Design</a:t>
            </a:r>
          </a:p>
        </p:txBody>
      </p:sp>
      <p:sp>
        <p:nvSpPr>
          <p:cNvPr id="5" name="Rectangle 4"/>
          <p:cNvSpPr/>
          <p:nvPr/>
        </p:nvSpPr>
        <p:spPr>
          <a:xfrm>
            <a:off x="611559" y="1320448"/>
            <a:ext cx="7560840" cy="4062651"/>
          </a:xfrm>
          <a:prstGeom prst="rect">
            <a:avLst/>
          </a:prstGeom>
        </p:spPr>
        <p:txBody>
          <a:bodyPr wrap="square">
            <a:spAutoFit/>
          </a:bodyPr>
          <a:lstStyle/>
          <a:p>
            <a:r>
              <a:rPr lang="en-US" sz="2400" b="1" dirty="0">
                <a:solidFill>
                  <a:srgbClr val="0070C0"/>
                </a:solidFill>
                <a:latin typeface="Times New Roman" panose="02020603050405020304" pitchFamily="18" charset="0"/>
                <a:cs typeface="Times New Roman" panose="02020603050405020304" pitchFamily="18" charset="0"/>
              </a:rPr>
              <a:t>5. Error prevention: </a:t>
            </a:r>
            <a:r>
              <a:rPr lang="en-US" dirty="0"/>
              <a:t>	</a:t>
            </a:r>
          </a:p>
          <a:p>
            <a:pPr marL="342900" indent="-342900">
              <a:buFont typeface="Arial" panose="020B0604020202020204" pitchFamily="34" charset="0"/>
              <a:buChar char="•"/>
            </a:pPr>
            <a:r>
              <a:rPr lang="en-US" sz="2400" b="1" dirty="0">
                <a:latin typeface="Times New Roman" panose="02020603050405020304" pitchFamily="18" charset="0"/>
                <a:cs typeface="Times New Roman" panose="02020603050405020304" pitchFamily="18" charset="0"/>
              </a:rPr>
              <a:t>To design efficiently, focus on preventing high-cost errors first. </a:t>
            </a:r>
          </a:p>
          <a:p>
            <a:pPr marL="342900" indent="-342900">
              <a:buFont typeface="Arial" panose="020B0604020202020204" pitchFamily="34" charset="0"/>
              <a:buChar char="•"/>
            </a:pPr>
            <a:r>
              <a:rPr lang="en-US" sz="2400" b="1" dirty="0">
                <a:latin typeface="Times New Roman" panose="02020603050405020304" pitchFamily="18" charset="0"/>
                <a:cs typeface="Times New Roman" panose="02020603050405020304" pitchFamily="18" charset="0"/>
              </a:rPr>
              <a:t>Make a plan to tackle the more minor frustrations. </a:t>
            </a:r>
          </a:p>
          <a:p>
            <a:pPr marL="342900" indent="-342900">
              <a:buFont typeface="Arial" panose="020B0604020202020204" pitchFamily="34" charset="0"/>
              <a:buChar char="•"/>
            </a:pPr>
            <a:r>
              <a:rPr lang="en-US" sz="2400" b="1" dirty="0">
                <a:latin typeface="Times New Roman" panose="02020603050405020304" pitchFamily="18" charset="0"/>
                <a:cs typeface="Times New Roman" panose="02020603050405020304" pitchFamily="18" charset="0"/>
              </a:rPr>
              <a:t>They can minimize mistakes by making the cognitive load lighter. </a:t>
            </a:r>
          </a:p>
          <a:p>
            <a:pPr marL="342900" indent="-342900">
              <a:buFont typeface="Arial" panose="020B0604020202020204" pitchFamily="34" charset="0"/>
              <a:buChar char="•"/>
            </a:pPr>
            <a:endParaRPr lang="en-US" sz="2400" b="1"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US" sz="2400" b="1" dirty="0">
                <a:solidFill>
                  <a:srgbClr val="00B050"/>
                </a:solidFill>
                <a:latin typeface="Times New Roman" panose="02020603050405020304" pitchFamily="18" charset="0"/>
                <a:cs typeface="Times New Roman" panose="02020603050405020304" pitchFamily="18" charset="0"/>
              </a:rPr>
              <a:t>For example, Shake to undo confirmation box on iPhone’s latest OS Apple introduced shake-to-undo with iOS 13 back in 2019. </a:t>
            </a:r>
          </a:p>
          <a:p>
            <a:endParaRPr lang="fr-FR" dirty="0"/>
          </a:p>
        </p:txBody>
      </p:sp>
      <p:sp>
        <p:nvSpPr>
          <p:cNvPr id="3" name="Espace réservé du numéro de diapositive 2"/>
          <p:cNvSpPr>
            <a:spLocks noGrp="1"/>
          </p:cNvSpPr>
          <p:nvPr>
            <p:ph type="sldNum" sz="quarter" idx="12"/>
          </p:nvPr>
        </p:nvSpPr>
        <p:spPr/>
        <p:txBody>
          <a:bodyPr/>
          <a:lstStyle/>
          <a:p>
            <a:pPr>
              <a:defRPr/>
            </a:pPr>
            <a:fld id="{8D6440C5-0ED1-4673-828F-667516F8861F}" type="slidenum">
              <a:rPr lang="fr-FR" smtClean="0"/>
              <a:pPr>
                <a:defRPr/>
              </a:pPr>
              <a:t>9</a:t>
            </a:fld>
            <a:endParaRPr lang="fr-FR"/>
          </a:p>
        </p:txBody>
      </p:sp>
    </p:spTree>
    <p:extLst>
      <p:ext uri="{BB962C8B-B14F-4D97-AF65-F5344CB8AC3E}">
        <p14:creationId xmlns:p14="http://schemas.microsoft.com/office/powerpoint/2010/main" val="3273995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fade">
                                      <p:cBhvr>
                                        <p:cTn id="13" dur="1000"/>
                                        <p:tgtEl>
                                          <p:spTgt spid="5">
                                            <p:txEl>
                                              <p:pRg st="1" end="1"/>
                                            </p:txEl>
                                          </p:spTgt>
                                        </p:tgtEl>
                                      </p:cBhvr>
                                    </p:animEffect>
                                    <p:anim calcmode="lin" valueType="num">
                                      <p:cBhvr>
                                        <p:cTn id="14"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5">
                                            <p:txEl>
                                              <p:pRg st="2" end="2"/>
                                            </p:txEl>
                                          </p:spTgt>
                                        </p:tgtEl>
                                        <p:attrNameLst>
                                          <p:attrName>style.visibility</p:attrName>
                                        </p:attrNameLst>
                                      </p:cBhvr>
                                      <p:to>
                                        <p:strVal val="visible"/>
                                      </p:to>
                                    </p:set>
                                    <p:anim calcmode="lin" valueType="num">
                                      <p:cBhvr additive="base">
                                        <p:cTn id="20"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5">
                                            <p:txEl>
                                              <p:pRg st="3" end="3"/>
                                            </p:txEl>
                                          </p:spTgt>
                                        </p:tgtEl>
                                        <p:attrNameLst>
                                          <p:attrName>style.visibility</p:attrName>
                                        </p:attrNameLst>
                                      </p:cBhvr>
                                      <p:to>
                                        <p:strVal val="visible"/>
                                      </p:to>
                                    </p:set>
                                    <p:animEffect transition="in" filter="fade">
                                      <p:cBhvr>
                                        <p:cTn id="26" dur="1000"/>
                                        <p:tgtEl>
                                          <p:spTgt spid="5">
                                            <p:txEl>
                                              <p:pRg st="3" end="3"/>
                                            </p:txEl>
                                          </p:spTgt>
                                        </p:tgtEl>
                                      </p:cBhvr>
                                    </p:animEffect>
                                    <p:anim calcmode="lin" valueType="num">
                                      <p:cBhvr>
                                        <p:cTn id="27"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5">
                                            <p:txEl>
                                              <p:pRg st="5" end="5"/>
                                            </p:txEl>
                                          </p:spTgt>
                                        </p:tgtEl>
                                        <p:attrNameLst>
                                          <p:attrName>style.visibility</p:attrName>
                                        </p:attrNameLst>
                                      </p:cBhvr>
                                      <p:to>
                                        <p:strVal val="visible"/>
                                      </p:to>
                                    </p:set>
                                    <p:animEffect transition="in" filter="fade">
                                      <p:cBhvr>
                                        <p:cTn id="33" dur="1000"/>
                                        <p:tgtEl>
                                          <p:spTgt spid="5">
                                            <p:txEl>
                                              <p:pRg st="5" end="5"/>
                                            </p:txEl>
                                          </p:spTgt>
                                        </p:tgtEl>
                                      </p:cBhvr>
                                    </p:animEffect>
                                    <p:anim calcmode="lin" valueType="num">
                                      <p:cBhvr>
                                        <p:cTn id="34"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35"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1543</Words>
  <Application>Microsoft Office PowerPoint</Application>
  <PresentationFormat>Affichage à l'écran (4:3)</PresentationFormat>
  <Paragraphs>195</Paragraphs>
  <Slides>25</Slides>
  <Notes>1</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25</vt:i4>
      </vt:variant>
    </vt:vector>
  </HeadingPairs>
  <TitlesOfParts>
    <vt:vector size="32" baseType="lpstr">
      <vt:lpstr>Arabic Typesetting</vt:lpstr>
      <vt:lpstr>Arial</vt:lpstr>
      <vt:lpstr>Calibri</vt:lpstr>
      <vt:lpstr>Calibri Light</vt:lpstr>
      <vt:lpstr>Comic Sans MS</vt:lpstr>
      <vt:lpstr>Times New Roman</vt:lpstr>
      <vt:lpstr>Thème Office</vt:lpstr>
      <vt:lpstr>Ergonomic rules in HMIs</vt:lpstr>
      <vt:lpstr>Plan</vt:lpstr>
      <vt:lpstr>1. Introduction</vt:lpstr>
      <vt:lpstr>2. Rules of User Interface Design</vt:lpstr>
      <vt:lpstr>2. Rules of User Interface Design</vt:lpstr>
      <vt:lpstr>2. Rules of User Interface Design</vt:lpstr>
      <vt:lpstr>2. Rules of User Interface Design</vt:lpstr>
      <vt:lpstr>2. Rules of User Interface Design</vt:lpstr>
      <vt:lpstr>2. Rules of User Interface Design</vt:lpstr>
      <vt:lpstr>2. Rules of User Interface Design</vt:lpstr>
      <vt:lpstr>2. Rules of User Interface Design</vt:lpstr>
      <vt:lpstr>2. Rules of User Interface Design</vt:lpstr>
      <vt:lpstr>2. Rules of User Interface Design</vt:lpstr>
      <vt:lpstr>3. Nielsen heuristics</vt:lpstr>
      <vt:lpstr>3. Nielsen heuristics</vt:lpstr>
      <vt:lpstr>3. Nielsen heuristics</vt:lpstr>
      <vt:lpstr>3. Nielsen heuristics</vt:lpstr>
      <vt:lpstr>3. Nielsen heuristics</vt:lpstr>
      <vt:lpstr>3. Nielsen heuristics</vt:lpstr>
      <vt:lpstr>4. Bastien and Scapin ergonomic criteria</vt:lpstr>
      <vt:lpstr>4. Bastien and Scapin ergonomic criteria</vt:lpstr>
      <vt:lpstr>4. Bastien and Scapin ergonomic criteria</vt:lpstr>
      <vt:lpstr>4. Bastien and Scapin ergonomic criteria</vt:lpstr>
      <vt:lpstr>5. Coutaz Golden Rules</vt:lpstr>
      <vt:lpstr>5. Coutaz Golden Rules</vt:lpstr>
    </vt:vector>
  </TitlesOfParts>
  <Company>U.A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Interface Homme Machine IHM</dc:title>
  <dc:creator>Labo de Recherche en Informatique</dc:creator>
  <cp:lastModifiedBy>Asus</cp:lastModifiedBy>
  <cp:revision>268</cp:revision>
  <dcterms:created xsi:type="dcterms:W3CDTF">2001-02-09T14:58:22Z</dcterms:created>
  <dcterms:modified xsi:type="dcterms:W3CDTF">2023-11-05T06:11:51Z</dcterms:modified>
</cp:coreProperties>
</file>