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4"/>
  </p:notesMasterIdLst>
  <p:handoutMasterIdLst>
    <p:handoutMasterId r:id="rId15"/>
  </p:handoutMasterIdLst>
  <p:sldIdLst>
    <p:sldId id="341" r:id="rId2"/>
    <p:sldId id="459" r:id="rId3"/>
    <p:sldId id="457" r:id="rId4"/>
    <p:sldId id="453" r:id="rId5"/>
    <p:sldId id="460" r:id="rId6"/>
    <p:sldId id="461" r:id="rId7"/>
    <p:sldId id="458" r:id="rId8"/>
    <p:sldId id="456" r:id="rId9"/>
    <p:sldId id="462" r:id="rId10"/>
    <p:sldId id="463" r:id="rId11"/>
    <p:sldId id="464" r:id="rId12"/>
    <p:sldId id="46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/>
    <p:restoredTop sz="90985" autoAdjust="0"/>
  </p:normalViewPr>
  <p:slideViewPr>
    <p:cSldViewPr>
      <p:cViewPr varScale="1">
        <p:scale>
          <a:sx n="75" d="100"/>
          <a:sy n="75" d="100"/>
        </p:scale>
        <p:origin x="103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882F67-F88F-458A-BCAF-FA4A8EA48B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FF89D2-BAF0-4C22-B16D-06BA41601E4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06E806CF-B2D3-46E0-BC19-36BA573035BC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ECB4143C-1DE2-4075-BDB2-0EDB063D313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096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86738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06597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80112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33801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57196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92551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CF6C97-9229-4BBE-B944-D7A8CA7C6D8E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CB685-5E42-42E5-83D7-8C8782E508D5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736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D22655-D267-42BE-A8BE-9071C4AFBDA7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A4DDB-1BEE-45C0-8458-10D2CA8B391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15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E97231-EDB6-4B6D-A285-9459B328C0CE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8429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87ACF1-A988-458E-9995-42BA8BBCEEEB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6C9CC-80EB-4561-ADF2-0DC67B86D43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111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8AE561-B27B-4936-A0F7-5E1E4A13ECA0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31B44-C4E7-48C0-ADBB-791DC279F54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472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866124-0AFC-41B1-9CD5-69BB2DB76087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17D36E-115E-4270-A2D3-1B165BBF372A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785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3D1343-BC6C-4A96-B7ED-3394AC937CF1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FC1BD5-9247-4219-8390-806025534CF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824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49D41-CD48-47A2-A8CC-61D0E122342B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F48B0-A90A-48A7-B427-199E393C99C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5439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808B1B-9C0B-4F42-9B22-1810A57D989E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DFE54-7A7E-48A6-888A-9644E82F600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795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B55398-9541-4694-BF0D-A962ABA49F9C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53430-CC1E-4EBD-9C7C-3D349F194752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6254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05/10/2024 20:40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2927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73" r:id="rId13"/>
    <p:sldLayoutId id="2147483974" r:id="rId14"/>
    <p:sldLayoutId id="2147483975" r:id="rId15"/>
    <p:sldLayoutId id="2147483976" r:id="rId16"/>
    <p:sldLayoutId id="2147483977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arcadeconseil.fr/images/Palm/palm%20pilot%20sur%20socle.gi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107504" y="4220846"/>
            <a:ext cx="9144000" cy="1946911"/>
          </a:xfrm>
        </p:spPr>
        <p:txBody>
          <a:bodyPr lIns="87275" tIns="43637" rIns="87275" bIns="43637" rtlCol="0">
            <a:noAutofit/>
          </a:bodyPr>
          <a:lstStyle/>
          <a:p>
            <a:pPr>
              <a:defRPr/>
            </a:pPr>
            <a:br>
              <a:rPr lang="en-US" sz="3200" dirty="0">
                <a:latin typeface="Verdana" pitchFamily="34" charset="0"/>
              </a:rPr>
            </a:br>
            <a:br>
              <a:rPr lang="en-US" sz="3200" dirty="0">
                <a:latin typeface="Verdana" pitchFamily="34" charset="0"/>
              </a:rPr>
            </a:br>
            <a:br>
              <a:rPr lang="en-US" sz="3200" dirty="0">
                <a:latin typeface="Verdana" pitchFamily="34" charset="0"/>
              </a:rPr>
            </a:br>
            <a:r>
              <a:rPr lang="fr-FR" sz="3200" b="1" dirty="0"/>
              <a:t>Notions of Interaction</a:t>
            </a:r>
            <a:br>
              <a:rPr lang="fr-FR" sz="3200" b="1" dirty="0"/>
            </a:br>
            <a:r>
              <a:rPr lang="fr-FR" sz="3200" b="1" dirty="0"/>
              <a:t>HMI</a:t>
            </a:r>
            <a:br>
              <a:rPr lang="en-US" sz="3200" dirty="0">
                <a:latin typeface="Verdana" pitchFamily="34" charset="0"/>
              </a:rPr>
            </a:br>
            <a:br>
              <a:rPr lang="en-US" sz="3200" dirty="0">
                <a:latin typeface="Verdana" pitchFamily="34" charset="0"/>
              </a:rPr>
            </a:br>
            <a:br>
              <a:rPr lang="en-US" sz="3200" dirty="0">
                <a:latin typeface="Verdana" pitchFamily="34" charset="0"/>
              </a:rPr>
            </a:br>
            <a:br>
              <a:rPr lang="fr-FR" sz="3200" dirty="0">
                <a:latin typeface="Verdana" pitchFamily="34" charset="0"/>
              </a:rPr>
            </a:br>
            <a:r>
              <a:rPr lang="fr-FR" sz="3200" dirty="0">
                <a:latin typeface="Verdana" pitchFamily="34" charset="0"/>
              </a:rPr>
              <a:t>2023/2024</a:t>
            </a:r>
            <a:br>
              <a:rPr lang="fr-FR" sz="3200" dirty="0"/>
            </a:br>
            <a:br>
              <a:rPr lang="fr-FR" sz="3200" i="1" dirty="0">
                <a:latin typeface="Monotype Corsiva" pitchFamily="66" charset="0"/>
                <a:hlinkClick r:id="rId2" action="ppaction://hlinksldjump"/>
              </a:rPr>
            </a:br>
            <a:endParaRPr lang="fr-FR" sz="3200" i="1" dirty="0">
              <a:latin typeface="Monotype Corsiva" pitchFamily="66" charset="0"/>
            </a:endParaRPr>
          </a:p>
        </p:txBody>
      </p:sp>
      <p:sp>
        <p:nvSpPr>
          <p:cNvPr id="1229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C15DC-283E-405B-B897-F1F0B6E47484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4100" name="Text Box 14"/>
          <p:cNvSpPr txBox="1">
            <a:spLocks noChangeArrowheads="1"/>
          </p:cNvSpPr>
          <p:nvPr/>
        </p:nvSpPr>
        <p:spPr bwMode="auto">
          <a:xfrm>
            <a:off x="107504" y="3789040"/>
            <a:ext cx="88204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ar-DZ" sz="2400" b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تلي عبد المطيع</a:t>
            </a:r>
            <a:endParaRPr lang="fr-FR" sz="2400" b="1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/>
            <a:r>
              <a:rPr lang="fr-FR" dirty="0"/>
              <a:t>a.telli@univ-biskra.dz</a:t>
            </a:r>
          </a:p>
          <a:p>
            <a:pPr algn="ctr"/>
            <a:endParaRPr lang="fr-FR" dirty="0">
              <a:latin typeface="Comic Sans MS" pitchFamily="66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571625" y="153988"/>
            <a:ext cx="557212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000" dirty="0"/>
              <a:t>Biskra </a:t>
            </a:r>
            <a:r>
              <a:rPr lang="fr-FR" sz="2000" dirty="0" err="1"/>
              <a:t>University</a:t>
            </a:r>
            <a:endParaRPr lang="fr-FR" sz="2000" dirty="0"/>
          </a:p>
          <a:p>
            <a:pPr algn="ctr"/>
            <a:r>
              <a:rPr lang="fr-FR" sz="2000" dirty="0"/>
              <a:t>Computer Science </a:t>
            </a:r>
            <a:r>
              <a:rPr lang="fr-FR" sz="2000" dirty="0" err="1"/>
              <a:t>Depatment</a:t>
            </a:r>
            <a:endParaRPr lang="fr-FR" sz="2000" dirty="0"/>
          </a:p>
          <a:p>
            <a:pPr algn="ctr"/>
            <a:endParaRPr lang="fr-FR" sz="2000" dirty="0"/>
          </a:p>
          <a:p>
            <a:pPr algn="ctr"/>
            <a:endParaRPr lang="fr-FR" sz="2000" dirty="0"/>
          </a:p>
          <a:p>
            <a:pPr algn="ctr"/>
            <a:endParaRPr lang="fr-FR" sz="20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066800"/>
          </a:xfrm>
        </p:spPr>
        <p:txBody>
          <a:bodyPr/>
          <a:lstStyle/>
          <a:p>
            <a:pPr>
              <a:defRPr/>
            </a:pPr>
            <a:r>
              <a:rPr lang="fr-FR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Definition</a:t>
            </a:r>
            <a:r>
              <a:rPr lang="fr-F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of an HMI  (1)</a:t>
            </a: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10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9168" y="1052736"/>
            <a:ext cx="860566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/>
              <a:t>A technology that allows communication between a human operator and a machine, system, or device. 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/>
              <a:t>A bridge for users to interact with machines or processes efficiently. 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/>
              <a:t>HMIs typically include components like touchscreens, graphical displays, buttons, and software applications.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3266730"/>
            <a:ext cx="4419983" cy="28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27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066800"/>
          </a:xfrm>
        </p:spPr>
        <p:txBody>
          <a:bodyPr/>
          <a:lstStyle/>
          <a:p>
            <a:pPr>
              <a:defRPr/>
            </a:pPr>
            <a:r>
              <a:rPr lang="fr-FR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Definition</a:t>
            </a:r>
            <a:r>
              <a:rPr lang="fr-F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of an HMI (2)</a:t>
            </a: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11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9168" y="1052736"/>
            <a:ext cx="8605664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50000"/>
              </a:lnSpc>
              <a:defRPr/>
            </a:pPr>
            <a:r>
              <a:rPr lang="en-US" b="1" dirty="0"/>
              <a:t>HMI include:</a:t>
            </a:r>
          </a:p>
          <a:p>
            <a:pPr marL="800100" indent="-342900" algn="just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Graphical User Interface (GUI):</a:t>
            </a:r>
          </a:p>
          <a:p>
            <a:pPr marL="800100" indent="-342900" algn="just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Input Devices:</a:t>
            </a:r>
          </a:p>
          <a:p>
            <a:pPr marL="800100" indent="-342900" algn="just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Control Functions.</a:t>
            </a:r>
          </a:p>
          <a:p>
            <a:pPr marL="800100" indent="-342900" algn="just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Feedback.</a:t>
            </a:r>
          </a:p>
          <a:p>
            <a:pPr marL="800100" indent="-342900" algn="just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Integration.</a:t>
            </a:r>
          </a:p>
        </p:txBody>
      </p:sp>
    </p:spTree>
    <p:extLst>
      <p:ext uri="{BB962C8B-B14F-4D97-AF65-F5344CB8AC3E}">
        <p14:creationId xmlns:p14="http://schemas.microsoft.com/office/powerpoint/2010/main" val="401979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066800"/>
          </a:xfrm>
        </p:spPr>
        <p:txBody>
          <a:bodyPr/>
          <a:lstStyle/>
          <a:p>
            <a:pPr>
              <a:defRPr/>
            </a:pPr>
            <a:r>
              <a:rPr lang="fr-FR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History</a:t>
            </a:r>
            <a:r>
              <a:rPr lang="fr-F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of HMI</a:t>
            </a: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12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5040" y="1052736"/>
            <a:ext cx="8605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Digitization.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Graphical User Interfaces (GUIs).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Touchscreens.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Advanced Functionality.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/>
              <a:t>Integration with AI and </a:t>
            </a:r>
            <a:r>
              <a:rPr lang="en-US" sz="2400" b="1" dirty="0" err="1"/>
              <a:t>IoT</a:t>
            </a:r>
            <a:r>
              <a:rPr lang="en-US" sz="2400" b="1" dirty="0"/>
              <a:t>.</a:t>
            </a:r>
          </a:p>
          <a:p>
            <a:pPr marL="457200" algn="just">
              <a:lnSpc>
                <a:spcPct val="150000"/>
              </a:lnSpc>
              <a:defRPr/>
            </a:pPr>
            <a:endParaRPr lang="en-US" sz="2400" b="1" dirty="0"/>
          </a:p>
        </p:txBody>
      </p:sp>
      <p:pic>
        <p:nvPicPr>
          <p:cNvPr id="5" name="Picture 1035" descr="palm%20pilot%20sur%20socl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2647697"/>
            <a:ext cx="3565886" cy="3312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825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Plan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Definitions: Interaction, Interactivity, ...</a:t>
            </a:r>
          </a:p>
          <a:p>
            <a:r>
              <a:rPr lang="en-US" b="1" dirty="0"/>
              <a:t>Causes for rejection of certain applications.</a:t>
            </a:r>
          </a:p>
          <a:p>
            <a:r>
              <a:rPr lang="en-US" b="1" dirty="0"/>
              <a:t>Challenges.</a:t>
            </a:r>
          </a:p>
          <a:p>
            <a:r>
              <a:rPr lang="en-US" b="1" dirty="0"/>
              <a:t>Difficulties.</a:t>
            </a:r>
          </a:p>
          <a:p>
            <a:r>
              <a:rPr lang="en-US" b="1" dirty="0"/>
              <a:t>Definition of an HMI.</a:t>
            </a:r>
          </a:p>
          <a:p>
            <a:r>
              <a:rPr lang="en-US" b="1" dirty="0"/>
              <a:t>History of HMIs</a:t>
            </a:r>
            <a:r>
              <a:rPr lang="en-US" dirty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33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6865" y="232605"/>
            <a:ext cx="6798734" cy="1087843"/>
          </a:xfrm>
        </p:spPr>
        <p:txBody>
          <a:bodyPr/>
          <a:lstStyle/>
          <a:p>
            <a:r>
              <a:rPr lang="en-US" b="1" dirty="0" err="1"/>
              <a:t>Introdution</a:t>
            </a:r>
            <a:endParaRPr lang="en-US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1600" y="1628800"/>
            <a:ext cx="7571599" cy="295232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Human Machine Interface (HMI) is a technology that serves as a bridge between humans and machines.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It is an important component in various industries, particularly in automation and control systems.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HMI technology plays a role in simplifying human interaction with complex machines and systems</a:t>
            </a:r>
            <a:r>
              <a:rPr lang="ar-DZ" b="1" dirty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83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sz="32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Definitions</a:t>
            </a:r>
            <a:endParaRPr lang="fr-FR" sz="3200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7174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752600"/>
            <a:ext cx="8929687" cy="4114800"/>
          </a:xfrm>
        </p:spPr>
        <p:txBody>
          <a:bodyPr>
            <a:normAutofit/>
          </a:bodyPr>
          <a:lstStyle/>
          <a:p>
            <a:r>
              <a:rPr lang="fr-FR" sz="2800" b="1" dirty="0" err="1"/>
              <a:t>Human</a:t>
            </a:r>
            <a:r>
              <a:rPr lang="fr-FR" sz="2800" b="1" dirty="0"/>
              <a:t>-Computer Interaction (HCI):</a:t>
            </a:r>
          </a:p>
          <a:p>
            <a:endParaRPr lang="fr-FR" sz="2800" b="1" dirty="0"/>
          </a:p>
        </p:txBody>
      </p:sp>
      <p:sp>
        <p:nvSpPr>
          <p:cNvPr id="410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5D234-BB2A-490D-8097-826B80D5F4DF}" type="slidenum">
              <a:rPr lang="fr-FR" smtClean="0">
                <a:latin typeface="Times New Roman" pitchFamily="16" charset="0"/>
              </a:rPr>
              <a:pPr>
                <a:defRPr/>
              </a:pPr>
              <a:t>4</a:t>
            </a:fld>
            <a:endParaRPr lang="fr-FR">
              <a:latin typeface="Times New Roman" pitchFamily="16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584580"/>
            <a:ext cx="4032448" cy="3375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30104" y="609600"/>
            <a:ext cx="8229600" cy="25711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FR" sz="32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Definitions</a:t>
            </a:r>
            <a:endParaRPr lang="fr-FR" sz="3200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7174" name="Rectangle 3"/>
          <p:cNvSpPr>
            <a:spLocks noGrp="1" noChangeArrowheads="1"/>
          </p:cNvSpPr>
          <p:nvPr>
            <p:ph idx="1"/>
          </p:nvPr>
        </p:nvSpPr>
        <p:spPr>
          <a:xfrm>
            <a:off x="615008" y="1196752"/>
            <a:ext cx="7920880" cy="5373216"/>
          </a:xfrm>
        </p:spPr>
        <p:txBody>
          <a:bodyPr>
            <a:normAutofit fontScale="70000" lnSpcReduction="20000"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1. Interaction</a:t>
            </a:r>
            <a:r>
              <a:rPr lang="en-US" sz="2800" b="1" dirty="0">
                <a:solidFill>
                  <a:schemeClr val="tx1"/>
                </a:solidFill>
              </a:rPr>
              <a:t>: the direct engagement between two or more entities (humans, machines, or systems). 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- Example: A user clicking a button on a website and receiving feedback (such as a change) 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- Can be one-time or limited in scope (e.g., pressing a button once).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  - Does not necessarily involve a continuous relationship.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  2. Interactivity:  </a:t>
            </a:r>
            <a:r>
              <a:rPr lang="en-US" sz="2700" b="1" dirty="0">
                <a:solidFill>
                  <a:schemeClr val="tx1"/>
                </a:solidFill>
              </a:rPr>
              <a:t>describes the potential or degree to which interactions can take place.</a:t>
            </a:r>
          </a:p>
          <a:p>
            <a:r>
              <a:rPr lang="en-US" sz="2700" b="1" dirty="0">
                <a:solidFill>
                  <a:schemeClr val="tx1"/>
                </a:solidFill>
              </a:rPr>
              <a:t> It focuses on the system’s capability to facilitate multiple or complex interactions between users and systems.</a:t>
            </a:r>
          </a:p>
          <a:p>
            <a:r>
              <a:rPr lang="en-US" sz="2700" b="1" dirty="0">
                <a:solidFill>
                  <a:schemeClr val="tx1"/>
                </a:solidFill>
              </a:rPr>
              <a:t>- Example: A video game or interactive website allows for continuous .</a:t>
            </a:r>
          </a:p>
          <a:p>
            <a:r>
              <a:rPr lang="en-US" sz="2700" b="1" dirty="0">
                <a:solidFill>
                  <a:schemeClr val="tx1"/>
                </a:solidFill>
              </a:rPr>
              <a:t>  - Implies dynamic, ongoing interactions over time.</a:t>
            </a:r>
          </a:p>
          <a:p>
            <a:r>
              <a:rPr lang="en-US" sz="2700" b="1" dirty="0">
                <a:solidFill>
                  <a:schemeClr val="tx1"/>
                </a:solidFill>
              </a:rPr>
              <a:t>  - Higher level of engagement</a:t>
            </a:r>
          </a:p>
          <a:p>
            <a:r>
              <a:rPr lang="en-US" sz="2700" b="1" dirty="0">
                <a:solidFill>
                  <a:schemeClr val="tx1"/>
                </a:solidFill>
              </a:rPr>
              <a:t>  - Often includes multiple choices</a:t>
            </a:r>
          </a:p>
          <a:p>
            <a:endParaRPr lang="fr-FR" sz="2800" b="1" dirty="0"/>
          </a:p>
        </p:txBody>
      </p:sp>
      <p:sp>
        <p:nvSpPr>
          <p:cNvPr id="410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5D234-BB2A-490D-8097-826B80D5F4DF}" type="slidenum">
              <a:rPr lang="fr-FR" smtClean="0">
                <a:latin typeface="Times New Roman" pitchFamily="16" charset="0"/>
              </a:rPr>
              <a:pPr>
                <a:defRPr/>
              </a:pPr>
              <a:t>5</a:t>
            </a:fld>
            <a:endParaRPr lang="fr-FR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0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sz="32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Definitions</a:t>
            </a:r>
            <a:endParaRPr lang="fr-FR" sz="3200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7174" name="Rectangle 3"/>
          <p:cNvSpPr>
            <a:spLocks noGrp="1" noChangeArrowheads="1"/>
          </p:cNvSpPr>
          <p:nvPr>
            <p:ph idx="1"/>
          </p:nvPr>
        </p:nvSpPr>
        <p:spPr>
          <a:xfrm>
            <a:off x="335756" y="1412776"/>
            <a:ext cx="8929687" cy="41148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User-Centered Design</a:t>
            </a:r>
            <a:r>
              <a:rPr lang="en-US" sz="2800" b="1" dirty="0"/>
              <a:t>.</a:t>
            </a:r>
          </a:p>
          <a:p>
            <a:r>
              <a:rPr lang="en-US" b="1" dirty="0">
                <a:solidFill>
                  <a:srgbClr val="FF0000"/>
                </a:solidFill>
              </a:rPr>
              <a:t>Feedback and Response</a:t>
            </a:r>
          </a:p>
          <a:p>
            <a:r>
              <a:rPr lang="en-US" b="1" dirty="0">
                <a:solidFill>
                  <a:srgbClr val="FF0000"/>
                </a:solidFill>
              </a:rPr>
              <a:t>Adaptive Interfaces.</a:t>
            </a:r>
          </a:p>
          <a:p>
            <a:r>
              <a:rPr lang="en-US" b="1" dirty="0">
                <a:solidFill>
                  <a:srgbClr val="FF0000"/>
                </a:solidFill>
              </a:rPr>
              <a:t>Cross-Platform Interaction:  # </a:t>
            </a:r>
            <a:r>
              <a:rPr lang="en-US" b="1" dirty="0">
                <a:solidFill>
                  <a:schemeClr val="tx1"/>
                </a:solidFill>
              </a:rPr>
              <a:t>screen sizes and input methods.</a:t>
            </a:r>
          </a:p>
          <a:p>
            <a:r>
              <a:rPr lang="en-US" b="1" dirty="0">
                <a:solidFill>
                  <a:srgbClr val="FF0000"/>
                </a:solidFill>
              </a:rPr>
              <a:t>Safety and Ergonomics</a:t>
            </a:r>
          </a:p>
          <a:p>
            <a:r>
              <a:rPr lang="en-US" b="1" dirty="0">
                <a:solidFill>
                  <a:srgbClr val="FF0000"/>
                </a:solidFill>
              </a:rPr>
              <a:t>Future </a:t>
            </a:r>
            <a:r>
              <a:rPr lang="en-US" b="1" u="sng" dirty="0">
                <a:solidFill>
                  <a:srgbClr val="FF0000"/>
                </a:solidFill>
              </a:rPr>
              <a:t>Trends</a:t>
            </a:r>
          </a:p>
        </p:txBody>
      </p:sp>
      <p:sp>
        <p:nvSpPr>
          <p:cNvPr id="410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5D234-BB2A-490D-8097-826B80D5F4DF}" type="slidenum">
              <a:rPr lang="fr-FR" smtClean="0">
                <a:latin typeface="Times New Roman" pitchFamily="16" charset="0"/>
              </a:rPr>
              <a:pPr>
                <a:defRPr/>
              </a:pPr>
              <a:t>6</a:t>
            </a:fld>
            <a:endParaRPr lang="fr-FR">
              <a:latin typeface="Times New Roman" pitchFamily="16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3547312"/>
            <a:ext cx="4450466" cy="25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4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8836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Causes for rejection of applications</a:t>
            </a:r>
            <a:endParaRPr lang="fr-FR" sz="24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10246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7848600" cy="4876800"/>
          </a:xfrm>
        </p:spPr>
        <p:txBody>
          <a:bodyPr/>
          <a:lstStyle/>
          <a:p>
            <a:pPr eaLnBrk="1" hangingPunct="1"/>
            <a:endParaRPr lang="fr-FR"/>
          </a:p>
          <a:p>
            <a:pPr eaLnBrk="1" hangingPunct="1"/>
            <a:endParaRPr lang="fr-FR"/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7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71500" y="1214438"/>
            <a:ext cx="7848600" cy="4142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fr-FR" sz="3200" kern="0">
              <a:latin typeface="+mn-lt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fr-FR" sz="3200" kern="0">
              <a:latin typeface="+mn-lt"/>
            </a:endParaRPr>
          </a:p>
        </p:txBody>
      </p:sp>
      <p:sp>
        <p:nvSpPr>
          <p:cNvPr id="11273" name="ZoneTexte 8"/>
          <p:cNvSpPr txBox="1">
            <a:spLocks noChangeArrowheads="1"/>
          </p:cNvSpPr>
          <p:nvPr/>
        </p:nvSpPr>
        <p:spPr bwMode="auto">
          <a:xfrm>
            <a:off x="486638" y="746584"/>
            <a:ext cx="864393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b="1" dirty="0"/>
              <a:t>High CPU Usage.</a:t>
            </a:r>
          </a:p>
          <a:p>
            <a:pPr marL="9144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b="1" dirty="0"/>
              <a:t> Connection Failures.</a:t>
            </a:r>
          </a:p>
          <a:p>
            <a:pPr marL="9144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b="1" dirty="0"/>
              <a:t> Errors in Application Design.</a:t>
            </a:r>
          </a:p>
          <a:p>
            <a:pPr marL="9144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b="1" dirty="0"/>
              <a:t>Compatibility: hardware vs software</a:t>
            </a:r>
          </a:p>
          <a:p>
            <a:pPr marL="9144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b="1" dirty="0"/>
              <a:t> Communication Problems.</a:t>
            </a:r>
          </a:p>
          <a:p>
            <a:pPr marL="9144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b="1" dirty="0"/>
              <a:t> File Copying Errors.</a:t>
            </a:r>
          </a:p>
          <a:p>
            <a:pPr marL="9144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b="1" dirty="0"/>
              <a:t> Known Software Issues.</a:t>
            </a:r>
          </a:p>
          <a:p>
            <a:pPr marL="9144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b="1" dirty="0"/>
              <a:t> Documentation.</a:t>
            </a:r>
          </a:p>
          <a:p>
            <a:pPr marL="9144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400" b="1" dirty="0"/>
              <a:t>Access Restrictions.</a:t>
            </a:r>
          </a:p>
        </p:txBody>
      </p:sp>
    </p:spTree>
    <p:extLst>
      <p:ext uri="{BB962C8B-B14F-4D97-AF65-F5344CB8AC3E}">
        <p14:creationId xmlns:p14="http://schemas.microsoft.com/office/powerpoint/2010/main" val="328943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066800"/>
          </a:xfrm>
        </p:spPr>
        <p:txBody>
          <a:bodyPr/>
          <a:lstStyle/>
          <a:p>
            <a:pPr>
              <a:defRPr/>
            </a:pPr>
            <a:r>
              <a:rPr lang="fr-F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Challenges</a:t>
            </a:r>
          </a:p>
        </p:txBody>
      </p:sp>
      <p:sp>
        <p:nvSpPr>
          <p:cNvPr id="10246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7848600" cy="4876800"/>
          </a:xfrm>
        </p:spPr>
        <p:txBody>
          <a:bodyPr/>
          <a:lstStyle/>
          <a:p>
            <a:pPr eaLnBrk="1" hangingPunct="1"/>
            <a:endParaRPr lang="fr-FR"/>
          </a:p>
          <a:p>
            <a:pPr eaLnBrk="1" hangingPunct="1"/>
            <a:endParaRPr lang="fr-FR"/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8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9263" y="548680"/>
            <a:ext cx="694345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b="1" dirty="0"/>
              <a:t>User Interface Complexity. 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b="1" dirty="0"/>
              <a:t> Brain-Computer Interface (BCI) Limitations.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b="1" dirty="0"/>
              <a:t> Next-Generation HMI Development.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b="1" dirty="0"/>
              <a:t> Technology Integration.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b="1" dirty="0"/>
              <a:t> Automotive HMI Design.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b="1" dirty="0"/>
              <a:t> Transportation Interface.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b="1" dirty="0"/>
              <a:t> Audio-Based HMIs.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b="1" dirty="0"/>
              <a:t> LCD HMI Challenges.</a:t>
            </a:r>
          </a:p>
          <a:p>
            <a:pPr marL="457200" indent="173038">
              <a:lnSpc>
                <a:spcPct val="200000"/>
              </a:lnSpc>
              <a:buFont typeface="+mj-lt"/>
              <a:buAutoNum type="arabicPeriod"/>
              <a:defRPr/>
            </a:pPr>
            <a:r>
              <a:rPr lang="en-US" b="1" dirty="0"/>
              <a:t> Software Development</a:t>
            </a:r>
            <a:r>
              <a:rPr lang="en-US" sz="2400" b="1" dirty="0"/>
              <a:t>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76672"/>
            <a:ext cx="7772400" cy="1066800"/>
          </a:xfrm>
        </p:spPr>
        <p:txBody>
          <a:bodyPr/>
          <a:lstStyle/>
          <a:p>
            <a:pPr>
              <a:defRPr/>
            </a:pPr>
            <a:r>
              <a:rPr lang="fr-FR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Difficulties</a:t>
            </a:r>
            <a:endParaRPr lang="fr-FR" sz="24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9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8336" y="1124744"/>
            <a:ext cx="8605664" cy="3641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indent="-342900">
              <a:lnSpc>
                <a:spcPct val="250000"/>
              </a:lnSpc>
              <a:buFont typeface="+mj-lt"/>
              <a:buAutoNum type="arabicPeriod"/>
              <a:defRPr/>
            </a:pPr>
            <a:r>
              <a:rPr lang="en-US" sz="2400" b="1" dirty="0"/>
              <a:t>Diverse User Base: </a:t>
            </a:r>
          </a:p>
          <a:p>
            <a:pPr marL="800100" indent="-342900">
              <a:lnSpc>
                <a:spcPct val="250000"/>
              </a:lnSpc>
              <a:buFont typeface="+mj-lt"/>
              <a:buAutoNum type="arabicPeriod"/>
              <a:defRPr/>
            </a:pPr>
            <a:r>
              <a:rPr lang="en-US" sz="2400" b="1" dirty="0"/>
              <a:t>Complex Manufacturing Environments.</a:t>
            </a:r>
          </a:p>
          <a:p>
            <a:pPr marL="800100" indent="-342900">
              <a:lnSpc>
                <a:spcPct val="250000"/>
              </a:lnSpc>
              <a:buFont typeface="+mj-lt"/>
              <a:buAutoNum type="arabicPeriod"/>
              <a:defRPr/>
            </a:pPr>
            <a:r>
              <a:rPr lang="en-US" sz="2400" b="1" dirty="0"/>
              <a:t>Communication Gap.</a:t>
            </a:r>
          </a:p>
          <a:p>
            <a:pPr marL="800100" indent="-342900">
              <a:lnSpc>
                <a:spcPct val="250000"/>
              </a:lnSpc>
              <a:buFont typeface="+mj-lt"/>
              <a:buAutoNum type="arabicPeriod"/>
              <a:defRPr/>
            </a:pPr>
            <a:r>
              <a:rPr lang="en-US" sz="2400" b="1" dirty="0"/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301869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que">
  <a:themeElements>
    <a:clrScheme name="Organique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que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qu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TM02900743[[fn=Organique]]</Template>
  <TotalTime>0</TotalTime>
  <Words>478</Words>
  <Application>Microsoft Office PowerPoint</Application>
  <PresentationFormat>Affichage à l'écran (4:3)</PresentationFormat>
  <Paragraphs>91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2" baseType="lpstr">
      <vt:lpstr>Arabic Typesetting</vt:lpstr>
      <vt:lpstr>Arial</vt:lpstr>
      <vt:lpstr>Calibri</vt:lpstr>
      <vt:lpstr>Castellar</vt:lpstr>
      <vt:lpstr>Comic Sans MS</vt:lpstr>
      <vt:lpstr>Garamond</vt:lpstr>
      <vt:lpstr>Monotype Corsiva</vt:lpstr>
      <vt:lpstr>Times New Roman</vt:lpstr>
      <vt:lpstr>Verdana</vt:lpstr>
      <vt:lpstr>Organique</vt:lpstr>
      <vt:lpstr>   Notions of Interaction HMI    2023/2024  </vt:lpstr>
      <vt:lpstr>Plan</vt:lpstr>
      <vt:lpstr>Introdution</vt:lpstr>
      <vt:lpstr>Definitions</vt:lpstr>
      <vt:lpstr>Definitions</vt:lpstr>
      <vt:lpstr>Definitions</vt:lpstr>
      <vt:lpstr>Causes for rejection of applications</vt:lpstr>
      <vt:lpstr>Challenges</vt:lpstr>
      <vt:lpstr>Difficulties</vt:lpstr>
      <vt:lpstr>Definition of an HMI  (1)</vt:lpstr>
      <vt:lpstr>Definition of an HMI (2)</vt:lpstr>
      <vt:lpstr>History of HMI</vt:lpstr>
    </vt:vector>
  </TitlesOfParts>
  <Company>U.A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Interface Homme Machine IHM</dc:title>
  <dc:creator>Labo de Recherche en Informatique</dc:creator>
  <cp:lastModifiedBy>Asus</cp:lastModifiedBy>
  <cp:revision>209</cp:revision>
  <dcterms:created xsi:type="dcterms:W3CDTF">2001-02-09T14:58:22Z</dcterms:created>
  <dcterms:modified xsi:type="dcterms:W3CDTF">2024-10-05T20:13:35Z</dcterms:modified>
</cp:coreProperties>
</file>