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8" r:id="rId1"/>
  </p:sldMasterIdLst>
  <p:notesMasterIdLst>
    <p:notesMasterId r:id="rId14"/>
  </p:notesMasterIdLst>
  <p:handoutMasterIdLst>
    <p:handoutMasterId r:id="rId15"/>
  </p:handoutMasterIdLst>
  <p:sldIdLst>
    <p:sldId id="341" r:id="rId2"/>
    <p:sldId id="459" r:id="rId3"/>
    <p:sldId id="457" r:id="rId4"/>
    <p:sldId id="466" r:id="rId5"/>
    <p:sldId id="467" r:id="rId6"/>
    <p:sldId id="468" r:id="rId7"/>
    <p:sldId id="469" r:id="rId8"/>
    <p:sldId id="470" r:id="rId9"/>
    <p:sldId id="471" r:id="rId10"/>
    <p:sldId id="472" r:id="rId11"/>
    <p:sldId id="473" r:id="rId12"/>
    <p:sldId id="474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2787"/>
    <p:restoredTop sz="90985" autoAdjust="0"/>
  </p:normalViewPr>
  <p:slideViewPr>
    <p:cSldViewPr>
      <p:cViewPr varScale="1">
        <p:scale>
          <a:sx n="75" d="100"/>
          <a:sy n="75" d="100"/>
        </p:scale>
        <p:origin x="1037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4882F67-F88F-458A-BCAF-FA4A8EA48B1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FF89D2-BAF0-4C22-B16D-06BA41601E4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FF89D2-BAF0-4C22-B16D-06BA41601E41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6784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FF89D2-BAF0-4C22-B16D-06BA41601E41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6792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FF89D2-BAF0-4C22-B16D-06BA41601E41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6642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FF89D2-BAF0-4C22-B16D-06BA41601E41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04795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FF89D2-BAF0-4C22-B16D-06BA41601E41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5570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FF89D2-BAF0-4C22-B16D-06BA41601E41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7320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FF89D2-BAF0-4C22-B16D-06BA41601E41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3830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FF89D2-BAF0-4C22-B16D-06BA41601E41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6810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E806CF-B2D3-46E0-BC19-36BA573035BC}" type="datetime8">
              <a:rPr lang="fr-FR" smtClean="0"/>
              <a:pPr>
                <a:defRPr/>
              </a:pPr>
              <a:t>13/11/2023 06:51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B4143C-1DE2-4075-BDB2-0EDB063D3137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79315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CF6C97-9229-4BBE-B944-D7A8CA7C6D8E}" type="datetime8">
              <a:rPr lang="fr-FR" smtClean="0"/>
              <a:pPr>
                <a:defRPr/>
              </a:pPr>
              <a:t>13/11/2023 06:51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CB685-5E42-42E5-83D7-8C8782E508D5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0876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D22655-D267-42BE-A8BE-9071C4AFBDA7}" type="datetime8">
              <a:rPr lang="fr-FR" smtClean="0"/>
              <a:pPr>
                <a:defRPr/>
              </a:pPr>
              <a:t>13/11/2023 06:51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8A4DDB-1BEE-45C0-8458-10D2CA8B391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6569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E97231-EDB6-4B6D-A285-9459B328C0CE}" type="datetime8">
              <a:rPr lang="fr-FR" smtClean="0"/>
              <a:pPr>
                <a:defRPr/>
              </a:pPr>
              <a:t>13/11/2023 06:51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9974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87ACF1-A988-458E-9995-42BA8BBCEEEB}" type="datetime8">
              <a:rPr lang="fr-FR" smtClean="0"/>
              <a:pPr>
                <a:defRPr/>
              </a:pPr>
              <a:t>13/11/2023 06:51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A6C9CC-80EB-4561-ADF2-0DC67B86D43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06443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8AE561-B27B-4936-A0F7-5E1E4A13ECA0}" type="datetime8">
              <a:rPr lang="fr-FR" smtClean="0"/>
              <a:pPr>
                <a:defRPr/>
              </a:pPr>
              <a:t>13/11/2023 06:51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31B44-C4E7-48C0-ADBB-791DC279F54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2381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866124-0AFC-41B1-9CD5-69BB2DB76087}" type="datetime8">
              <a:rPr lang="fr-FR" smtClean="0"/>
              <a:pPr>
                <a:defRPr/>
              </a:pPr>
              <a:t>13/11/2023 06:51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17D36E-115E-4270-A2D3-1B165BBF372A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15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3D1343-BC6C-4A96-B7ED-3394AC937CF1}" type="datetime8">
              <a:rPr lang="fr-FR" smtClean="0"/>
              <a:pPr>
                <a:defRPr/>
              </a:pPr>
              <a:t>13/11/2023 06:51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FC1BD5-9247-4219-8390-806025534CF0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17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449D41-CD48-47A2-A8CC-61D0E122342B}" type="datetime8">
              <a:rPr lang="fr-FR" smtClean="0"/>
              <a:pPr>
                <a:defRPr/>
              </a:pPr>
              <a:t>13/11/2023 06:51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F48B0-A90A-48A7-B427-199E393C99C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353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808B1B-9C0B-4F42-9B22-1810A57D989E}" type="datetime8">
              <a:rPr lang="fr-FR" smtClean="0"/>
              <a:pPr>
                <a:defRPr/>
              </a:pPr>
              <a:t>13/11/2023 06:51</a:t>
            </a:fld>
            <a:endParaRPr lang="fr-F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DFE54-7A7E-48A6-888A-9644E82F600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5719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" y="0"/>
            <a:ext cx="4571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-42172"/>
            <a:ext cx="4576573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pPr>
              <a:defRPr/>
            </a:pPr>
            <a:fld id="{1EB55398-9541-4694-BF0D-A962ABA49F9C}" type="datetime8">
              <a:rPr lang="fr-FR" smtClean="0"/>
              <a:pPr>
                <a:defRPr/>
              </a:pPr>
              <a:t>13/11/2023 06:51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53430-CC1E-4EBD-9C7C-3D349F194752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1096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606045" y="964692"/>
            <a:ext cx="5937755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13/11/2023 06:51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5518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9" r:id="rId1"/>
    <p:sldLayoutId id="2147484170" r:id="rId2"/>
    <p:sldLayoutId id="2147484171" r:id="rId3"/>
    <p:sldLayoutId id="2147484172" r:id="rId4"/>
    <p:sldLayoutId id="2147484173" r:id="rId5"/>
    <p:sldLayoutId id="2147484174" r:id="rId6"/>
    <p:sldLayoutId id="2147484175" r:id="rId7"/>
    <p:sldLayoutId id="2147484176" r:id="rId8"/>
    <p:sldLayoutId id="2147484177" r:id="rId9"/>
    <p:sldLayoutId id="2147484178" r:id="rId10"/>
    <p:sldLayoutId id="2147484179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0" y="1956952"/>
            <a:ext cx="9144000" cy="887350"/>
          </a:xfrm>
        </p:spPr>
        <p:txBody>
          <a:bodyPr lIns="87275" tIns="43637" rIns="87275" bIns="43637" rtlCol="0">
            <a:noAutofit/>
          </a:bodyPr>
          <a:lstStyle/>
          <a:p>
            <a:pPr>
              <a:defRPr/>
            </a:pP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Multi-users interface design</a:t>
            </a:r>
            <a:endParaRPr lang="fr-FR" sz="3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C15DC-283E-405B-B897-F1F0B6E47484}" type="slidenum">
              <a:rPr lang="fr-FR"/>
              <a:pPr>
                <a:defRPr/>
              </a:pPr>
              <a:t>1</a:t>
            </a:fld>
            <a:endParaRPr lang="fr-FR"/>
          </a:p>
        </p:txBody>
      </p:sp>
      <p:sp>
        <p:nvSpPr>
          <p:cNvPr id="4100" name="Text Box 14"/>
          <p:cNvSpPr txBox="1">
            <a:spLocks noChangeArrowheads="1"/>
          </p:cNvSpPr>
          <p:nvPr/>
        </p:nvSpPr>
        <p:spPr bwMode="auto">
          <a:xfrm>
            <a:off x="0" y="3713014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DZ" sz="2400" b="1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تلي عبد المطيع</a:t>
            </a:r>
            <a:endParaRPr lang="fr-FR" sz="2400" b="1" dirty="0"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ctr"/>
            <a:r>
              <a:rPr lang="fr-FR" dirty="0" err="1"/>
              <a:t>a.telli</a:t>
            </a:r>
            <a:r>
              <a:rPr lang="fr-FR" err="1"/>
              <a:t>@</a:t>
            </a:r>
            <a:r>
              <a:rPr lang="fr-FR"/>
              <a:t>univ-biskra</a:t>
            </a:r>
            <a:r>
              <a:rPr lang="fr-FR" dirty="0"/>
              <a:t>.dz</a:t>
            </a:r>
          </a:p>
          <a:p>
            <a:pPr algn="ctr"/>
            <a:endParaRPr lang="fr-FR" dirty="0">
              <a:latin typeface="Comic Sans MS" pitchFamily="66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547664" y="116632"/>
            <a:ext cx="557212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Biskra </a:t>
            </a:r>
            <a:r>
              <a:rPr lang="fr-FR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University</a:t>
            </a:r>
            <a:endParaRPr lang="fr-F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Computer Science Department</a:t>
            </a:r>
          </a:p>
          <a:p>
            <a:pPr algn="ctr">
              <a:lnSpc>
                <a:spcPct val="200000"/>
              </a:lnSpc>
            </a:pP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44625"/>
            <a:ext cx="7920880" cy="792088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5. UCD vs. HCD</a:t>
            </a:r>
          </a:p>
        </p:txBody>
      </p:sp>
      <p:sp>
        <p:nvSpPr>
          <p:cNvPr id="3" name="Rectangle 2"/>
          <p:cNvSpPr/>
          <p:nvPr/>
        </p:nvSpPr>
        <p:spPr>
          <a:xfrm>
            <a:off x="755576" y="1412776"/>
            <a:ext cx="7992888" cy="3076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users are humans, but not all humans will be your users. 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UCD requires deeper analysis of users 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Particular habits and preferences of target users 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UCD takes into account age, gender, social, product usage expectations</a:t>
            </a:r>
            <a:endParaRPr lang="fr-F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425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74917"/>
            <a:ext cx="7920880" cy="1087843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6. User centered design examples</a:t>
            </a:r>
          </a:p>
        </p:txBody>
      </p:sp>
      <p:sp>
        <p:nvSpPr>
          <p:cNvPr id="3" name="Rectangle 2"/>
          <p:cNvSpPr/>
          <p:nvPr/>
        </p:nvSpPr>
        <p:spPr>
          <a:xfrm>
            <a:off x="755576" y="1373760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Focus groups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Usability</a:t>
            </a:r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testing</a:t>
            </a:r>
            <a:endParaRPr lang="fr-FR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Card</a:t>
            </a:r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sorting</a:t>
            </a:r>
            <a:endParaRPr lang="fr-FR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Participatory</a:t>
            </a:r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design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Questionnaires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Interviews</a:t>
            </a:r>
            <a:endParaRPr lang="fr-FR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31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74917"/>
            <a:ext cx="8280920" cy="1087843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7. Examples of multi-user interface</a:t>
            </a:r>
          </a:p>
        </p:txBody>
      </p:sp>
      <p:sp>
        <p:nvSpPr>
          <p:cNvPr id="3" name="Rectangle 2"/>
          <p:cNvSpPr/>
          <p:nvPr/>
        </p:nvSpPr>
        <p:spPr>
          <a:xfrm>
            <a:off x="899592" y="1916832"/>
            <a:ext cx="7344816" cy="29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Multi-User Operating Systems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Collaborative Software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Database</a:t>
            </a:r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Applications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Multi-User Interface </a:t>
            </a:r>
            <a:r>
              <a:rPr lang="fr-F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  <a:endParaRPr lang="fr-FR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49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47664" y="314752"/>
            <a:ext cx="5937755" cy="1188720"/>
          </a:xfrm>
        </p:spPr>
        <p:txBody>
          <a:bodyPr/>
          <a:lstStyle/>
          <a:p>
            <a:r>
              <a:rPr lang="fr-FR" b="1" dirty="0"/>
              <a:t>Plan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55577" y="1916832"/>
            <a:ext cx="7850296" cy="31683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Steps for multi-user interface design.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Comparative  between single-user and multi-user HMI.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User-centered design methods.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 of multi-user interface.</a:t>
            </a:r>
            <a:endParaRPr lang="fr-FR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33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6865" y="232605"/>
            <a:ext cx="6798734" cy="676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1. Introduction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124744"/>
            <a:ext cx="7787623" cy="295232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Designing interfaces for multiple users, often referred to as Multi-User Interface (MUI) design,  involves creating interactive experiences that cater to the needs of multiple users 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simultaneously. </a:t>
            </a:r>
          </a:p>
          <a:p>
            <a:pPr algn="just"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requires careful planning, performance optimization, user control, and consideration of hardware and collaboration elements, among other factors, to ensure a seamless and user-friendly experience. </a:t>
            </a:r>
          </a:p>
          <a:p>
            <a:pPr algn="just"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Usability testing and accessibility are also essential aspects of MUI design.</a:t>
            </a:r>
          </a:p>
        </p:txBody>
      </p:sp>
    </p:spTree>
    <p:extLst>
      <p:ext uri="{BB962C8B-B14F-4D97-AF65-F5344CB8AC3E}">
        <p14:creationId xmlns:p14="http://schemas.microsoft.com/office/powerpoint/2010/main" val="84483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7504" y="172117"/>
            <a:ext cx="8856984" cy="808611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2. Steps for Multi-User Interface Design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2952328"/>
          </a:xfrm>
        </p:spPr>
        <p:txBody>
          <a:bodyPr>
            <a:no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 Scenarios: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describe how different users will interact with the system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 Optimization: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ensure a seamless experience for all users.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 Control: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Empower users by placing them in control of their actions.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Hardware Consideration: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with respect to the hardware on which the interface will run.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Model-Based Design: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involves creating abstract representations of the interface and its behavior before implementation.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Collaborative and Social Elements: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facilitate communication, sharing, and cooperation among users.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Usability Testing: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Regularly conduct usability testing with actual users to gather feedback and refine the interface.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Accessibility: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Ensure that the multi-user interface is accessible to users with disabilities. </a:t>
            </a:r>
          </a:p>
        </p:txBody>
      </p:sp>
    </p:spTree>
    <p:extLst>
      <p:ext uri="{BB962C8B-B14F-4D97-AF65-F5344CB8AC3E}">
        <p14:creationId xmlns:p14="http://schemas.microsoft.com/office/powerpoint/2010/main" val="273267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7624" y="74917"/>
            <a:ext cx="7272808" cy="1087843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3. Single-user Vs Multi-User HMI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1872208"/>
          </a:xfrm>
        </p:spPr>
        <p:txBody>
          <a:bodyPr>
            <a:no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Single-User HMI:</a:t>
            </a:r>
            <a:endParaRPr lang="ar-DZ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fr-F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 operator or programmer responsible for controlling and monitoring the machine or system. </a:t>
            </a:r>
          </a:p>
          <a:p>
            <a:pPr lvl="1" algn="just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Suitable for scenarios where only one person needs access to the control interface at a time, such as small-scale machines or standalone equipment.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996952"/>
            <a:ext cx="6083542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90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7624" y="74917"/>
            <a:ext cx="7272808" cy="689787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3. Single-user Vs Multi-User HMI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761688"/>
            <a:ext cx="8712968" cy="173120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Multi-User HMI: </a:t>
            </a:r>
          </a:p>
          <a:p>
            <a:pPr algn="just"/>
            <a:r>
              <a:rPr lang="en-US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ultiple users working simultaneously on the same project or machine, </a:t>
            </a:r>
          </a:p>
          <a:p>
            <a:pPr algn="just"/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allows multiple operators to interact with and control the same system concurrently.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708920"/>
            <a:ext cx="5520909" cy="365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80601" y="404664"/>
            <a:ext cx="7272808" cy="1087843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3. Single-user Vs Multi-User HMI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/>
          <a:srcRect l="60238" t="57000" r="4325" b="15001"/>
          <a:stretch/>
        </p:blipFill>
        <p:spPr>
          <a:xfrm>
            <a:off x="323528" y="1772816"/>
            <a:ext cx="8586954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19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920880" cy="1087843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4. User-centered design methods</a:t>
            </a:r>
          </a:p>
        </p:txBody>
      </p:sp>
      <p:sp>
        <p:nvSpPr>
          <p:cNvPr id="3" name="Rectangle 2"/>
          <p:cNvSpPr/>
          <p:nvPr/>
        </p:nvSpPr>
        <p:spPr>
          <a:xfrm>
            <a:off x="539552" y="1484784"/>
            <a:ext cx="860444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ISO standard 9241-210:2019 </a:t>
            </a:r>
            <a:r>
              <a:rPr lang="fr-FR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defines</a:t>
            </a: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six </a:t>
            </a:r>
            <a:r>
              <a:rPr lang="fr-FR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fundamental</a:t>
            </a: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principles</a:t>
            </a: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form</a:t>
            </a: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basis of the user-</a:t>
            </a:r>
            <a:r>
              <a:rPr lang="fr-FR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centered</a:t>
            </a: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design </a:t>
            </a:r>
            <a:r>
              <a:rPr lang="fr-FR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process</a:t>
            </a:r>
            <a:r>
              <a:rPr lang="fr-F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is based on understanding users, their tasks and their environment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Users are involved throughout the entire development and design process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design process is guided by user ratings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process is iterative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entire user experience is taken into account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project team is multi-disciplinary</a:t>
            </a:r>
            <a:endParaRPr lang="fr-F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56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259234"/>
            <a:ext cx="7920880" cy="1087843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4. User-centered design methods</a:t>
            </a:r>
          </a:p>
        </p:txBody>
      </p:sp>
      <p:sp>
        <p:nvSpPr>
          <p:cNvPr id="3" name="Rectangle 2"/>
          <p:cNvSpPr/>
          <p:nvPr/>
        </p:nvSpPr>
        <p:spPr>
          <a:xfrm>
            <a:off x="755576" y="1373760"/>
            <a:ext cx="763284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Generally, each iteration of the UCD approach involves four distinct phases: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389864"/>
            <a:ext cx="6768752" cy="231668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4941168"/>
            <a:ext cx="835292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project team returns to step 2 or 3 in the design process with the new information to optimize the product.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These iterations continue until satisfactory user feedback is achieved, taking into account the corporate frameworks (time and costs).</a:t>
            </a:r>
          </a:p>
        </p:txBody>
      </p:sp>
    </p:spTree>
    <p:extLst>
      <p:ext uri="{BB962C8B-B14F-4D97-AF65-F5344CB8AC3E}">
        <p14:creationId xmlns:p14="http://schemas.microsoft.com/office/powerpoint/2010/main" val="287904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Colis">
  <a:themeElements>
    <a:clrScheme name="Colis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olis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olis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TM10001115[[fn=Colis]]</Template>
  <TotalTime>0</TotalTime>
  <Words>554</Words>
  <Application>Microsoft Office PowerPoint</Application>
  <PresentationFormat>Affichage à l'écran (4:3)</PresentationFormat>
  <Paragraphs>72</Paragraphs>
  <Slides>12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9" baseType="lpstr">
      <vt:lpstr>Arabic Typesetting</vt:lpstr>
      <vt:lpstr>Arial</vt:lpstr>
      <vt:lpstr>Calibri</vt:lpstr>
      <vt:lpstr>Comic Sans MS</vt:lpstr>
      <vt:lpstr>Gill Sans MT</vt:lpstr>
      <vt:lpstr>Times New Roman</vt:lpstr>
      <vt:lpstr>Colis</vt:lpstr>
      <vt:lpstr>Multi-users interface design</vt:lpstr>
      <vt:lpstr>Plan</vt:lpstr>
      <vt:lpstr>1. Introduction</vt:lpstr>
      <vt:lpstr>2. Steps for Multi-User Interface Design</vt:lpstr>
      <vt:lpstr>3. Single-user Vs Multi-User HMI</vt:lpstr>
      <vt:lpstr>3. Single-user Vs Multi-User HMI</vt:lpstr>
      <vt:lpstr>3. Single-user Vs Multi-User HMI</vt:lpstr>
      <vt:lpstr>4. User-centered design methods</vt:lpstr>
      <vt:lpstr>4. User-centered design methods</vt:lpstr>
      <vt:lpstr>5. UCD vs. HCD</vt:lpstr>
      <vt:lpstr>6. User centered design examples</vt:lpstr>
      <vt:lpstr>7. Examples of multi-user interface</vt:lpstr>
    </vt:vector>
  </TitlesOfParts>
  <Company>U.A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Interface Homme Machine IHM</dc:title>
  <dc:creator>Labo de Recherche en Informatique</dc:creator>
  <cp:lastModifiedBy>Asus</cp:lastModifiedBy>
  <cp:revision>264</cp:revision>
  <dcterms:created xsi:type="dcterms:W3CDTF">2001-02-09T14:58:22Z</dcterms:created>
  <dcterms:modified xsi:type="dcterms:W3CDTF">2023-11-13T05:52:43Z</dcterms:modified>
</cp:coreProperties>
</file>