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41" r:id="rId1"/>
  </p:sldMasterIdLst>
  <p:notesMasterIdLst>
    <p:notesMasterId r:id="rId10"/>
  </p:notesMasterIdLst>
  <p:sldIdLst>
    <p:sldId id="327" r:id="rId2"/>
    <p:sldId id="331" r:id="rId3"/>
    <p:sldId id="333" r:id="rId4"/>
    <p:sldId id="334" r:id="rId5"/>
    <p:sldId id="335" r:id="rId6"/>
    <p:sldId id="336" r:id="rId7"/>
    <p:sldId id="338" r:id="rId8"/>
    <p:sldId id="339" r:id="rId9"/>
  </p:sldIdLst>
  <p:sldSz cx="9144000" cy="6858000" type="screen4x3"/>
  <p:notesSz cx="6664325" cy="98679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3" d="100"/>
          <a:sy n="83" d="100"/>
        </p:scale>
        <p:origin x="1406" y="7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028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"/>
          <p:cNvSpPr>
            <a:spLocks noChangeArrowheads="1"/>
          </p:cNvSpPr>
          <p:nvPr/>
        </p:nvSpPr>
        <p:spPr bwMode="auto">
          <a:xfrm>
            <a:off x="0" y="0"/>
            <a:ext cx="6664325" cy="98679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867025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775075" y="0"/>
            <a:ext cx="2867025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994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0" y="762000"/>
            <a:ext cx="4875213" cy="365601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06463" y="4724400"/>
            <a:ext cx="4829175" cy="4418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372600"/>
            <a:ext cx="2867025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775075" y="9372600"/>
            <a:ext cx="2867025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7C061A0-656B-4CEB-9C7F-B4CE4DBA4CD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F992DC-6B04-40E7-B2A4-F546AD4F929C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0B589-8ED8-4CF9-A466-63FAAE249F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865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8C60A5-BB32-4F8E-A84E-184AA41094AF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53284E-4720-41EB-9068-7A52D4BE4F6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356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190C43-EAED-4306-8725-DF536247BAF2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5E2A46-E00B-4C53-A33C-C6E109C7CF1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690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F85037-7D0F-4AC1-B1E5-04E123C242C2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C5B5F-6AF5-4D36-AC06-EE5B63DB74A3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884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DA97F9-E7B7-4C47-9746-D19FC55455AD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8C9E6C-0977-4FE5-AAFC-2EC3170142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227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D8D6A2-86A2-440D-A247-35621565DDD2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FD1037-7335-412C-A273-01396C332F2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13060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6B8E9E-4B4A-46E0-A706-AF153A0A1485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C65E8-0066-40F5-B120-94491DA135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092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F053E5-B5CE-4327-B8A0-7CD292FA7D2E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5CB92-B799-4D84-8BA5-0E09E9BCCA4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13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78CECD-E2A8-479D-8751-21D95C47BE86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F2FC8-4BDC-47A8-AEA8-B306F5AB0A8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817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3E0914-2463-4635-9082-20715256B8D4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FF3C5-0F81-4BCE-B78D-F7EC00B7E8D8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92361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CCFF34-1645-4489-BAB4-122386FCCB1E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5C5D0-38B3-44DE-9846-CD9E0398549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133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76F904F-1FF9-44D1-9DAA-252DC83B219C}" type="datetimeFigureOut">
              <a:rPr lang="en-US" smtClean="0"/>
              <a:pPr>
                <a:defRPr/>
              </a:pPr>
              <a:t>11/27/2023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D47A98-6360-46FA-91EB-284846BA6108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91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332656"/>
            <a:ext cx="7772400" cy="762000"/>
          </a:xfrm>
        </p:spPr>
        <p:txBody>
          <a:bodyPr/>
          <a:lstStyle/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(I)</a:t>
            </a:r>
            <a:endParaRPr lang="fr-FR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2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C7D33F-0D69-4DC8-B9F8-6DC24D72D755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755576" y="908720"/>
            <a:ext cx="82809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Align numeric data on the right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Align non numeric fields on the left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small letters (</a:t>
            </a: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13% easier to read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the most frequently used elements at the top of windows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labels that read like a sentence when possible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 a label above any object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 the number of colors: maximum 8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display more than 4 colors on the screen at the same time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high contrast colors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Follow company conventions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 different cultural perceptions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88640"/>
            <a:ext cx="7772400" cy="762000"/>
          </a:xfrm>
        </p:spPr>
        <p:txBody>
          <a:bodyPr/>
          <a:lstStyle/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(II)</a:t>
            </a:r>
            <a:endParaRPr lang="fr-FR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69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168759-E4E0-4F2A-9D5F-E13C2D206219}" type="slidenum">
              <a:rPr lang="fr-FR" smtClean="0"/>
              <a:pPr/>
              <a:t>2</a:t>
            </a:fld>
            <a:endParaRPr lang="fr-FR"/>
          </a:p>
        </p:txBody>
      </p:sp>
      <p:graphicFrame>
        <p:nvGraphicFramePr>
          <p:cNvPr id="63551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113822"/>
              </p:ext>
            </p:extLst>
          </p:nvPr>
        </p:nvGraphicFramePr>
        <p:xfrm>
          <a:off x="650687" y="859195"/>
          <a:ext cx="8036879" cy="6047037"/>
        </p:xfrm>
        <a:graphic>
          <a:graphicData uri="http://schemas.openxmlformats.org/drawingml/2006/table">
            <a:tbl>
              <a:tblPr/>
              <a:tblGrid>
                <a:gridCol w="1284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3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8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Culture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Red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Bleu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Green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Yellow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White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America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Hazard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Masculinity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Security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Cowardice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Purity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France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Aristocracy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Freedom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peace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Crime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Temporary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Neutrality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6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Egypt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Dead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Faith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truth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Fertility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Happiness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prosperity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Joy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India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Life,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creativity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Courage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Prosperity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Success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Dead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Japan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Aggression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, danger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Infamy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Future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youth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Grace,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nobility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Dead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China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Happiness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The skies,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clouds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Birth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wealth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power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Death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fr-FR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Purity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82095"/>
              </p:ext>
            </p:extLst>
          </p:nvPr>
        </p:nvGraphicFramePr>
        <p:xfrm>
          <a:off x="650686" y="6281266"/>
          <a:ext cx="8036879" cy="525294"/>
        </p:xfrm>
        <a:graphic>
          <a:graphicData uri="http://schemas.openxmlformats.org/drawingml/2006/table">
            <a:tbl>
              <a:tblPr/>
              <a:tblGrid>
                <a:gridCol w="8036879">
                  <a:extLst>
                    <a:ext uri="{9D8B030D-6E8A-4147-A177-3AD203B41FA5}">
                      <a16:colId xmlns:a16="http://schemas.microsoft.com/office/drawing/2014/main" val="3608420992"/>
                    </a:ext>
                  </a:extLst>
                </a:gridCol>
              </a:tblGrid>
              <a:tr h="525294">
                <a:tc>
                  <a:txBody>
                    <a:bodyPr/>
                    <a:lstStyle/>
                    <a:p>
                      <a:r>
                        <a:rPr lang="ar-DZ" dirty="0" err="1"/>
                        <a:t>الأسلام</a:t>
                      </a:r>
                      <a:r>
                        <a:rPr lang="ar-DZ" baseline="0" dirty="0"/>
                        <a:t>   (العرب)  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89852"/>
                  </a:ext>
                </a:extLst>
              </a:tr>
            </a:tbl>
          </a:graphicData>
        </a:graphic>
      </p:graphicFrame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119147"/>
              </p:ext>
            </p:extLst>
          </p:nvPr>
        </p:nvGraphicFramePr>
        <p:xfrm>
          <a:off x="1907703" y="6281266"/>
          <a:ext cx="1578135" cy="525294"/>
        </p:xfrm>
        <a:graphic>
          <a:graphicData uri="http://schemas.openxmlformats.org/drawingml/2006/table">
            <a:tbl>
              <a:tblPr/>
              <a:tblGrid>
                <a:gridCol w="1578135">
                  <a:extLst>
                    <a:ext uri="{9D8B030D-6E8A-4147-A177-3AD203B41FA5}">
                      <a16:colId xmlns:a16="http://schemas.microsoft.com/office/drawing/2014/main" val="3981154115"/>
                    </a:ext>
                  </a:extLst>
                </a:gridCol>
              </a:tblGrid>
              <a:tr h="525294">
                <a:tc>
                  <a:txBody>
                    <a:bodyPr/>
                    <a:lstStyle/>
                    <a:p>
                      <a:r>
                        <a:rPr lang="fr-FR" dirty="0"/>
                        <a:t>………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744086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77810"/>
              </p:ext>
            </p:extLst>
          </p:nvPr>
        </p:nvGraphicFramePr>
        <p:xfrm>
          <a:off x="3485839" y="6310448"/>
          <a:ext cx="1368058" cy="496111"/>
        </p:xfrm>
        <a:graphic>
          <a:graphicData uri="http://schemas.openxmlformats.org/drawingml/2006/table">
            <a:tbl>
              <a:tblPr/>
              <a:tblGrid>
                <a:gridCol w="1368058">
                  <a:extLst>
                    <a:ext uri="{9D8B030D-6E8A-4147-A177-3AD203B41FA5}">
                      <a16:colId xmlns:a16="http://schemas.microsoft.com/office/drawing/2014/main" val="2272888827"/>
                    </a:ext>
                  </a:extLst>
                </a:gridCol>
              </a:tblGrid>
              <a:tr h="4961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210799"/>
                  </a:ext>
                </a:extLst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474387"/>
              </p:ext>
            </p:extLst>
          </p:nvPr>
        </p:nvGraphicFramePr>
        <p:xfrm>
          <a:off x="4853898" y="6277803"/>
          <a:ext cx="1189577" cy="554477"/>
        </p:xfrm>
        <a:graphic>
          <a:graphicData uri="http://schemas.openxmlformats.org/drawingml/2006/table">
            <a:tbl>
              <a:tblPr/>
              <a:tblGrid>
                <a:gridCol w="1189577">
                  <a:extLst>
                    <a:ext uri="{9D8B030D-6E8A-4147-A177-3AD203B41FA5}">
                      <a16:colId xmlns:a16="http://schemas.microsoft.com/office/drawing/2014/main" val="1114059655"/>
                    </a:ext>
                  </a:extLst>
                </a:gridCol>
              </a:tblGrid>
              <a:tr h="55447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380540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593864"/>
              </p:ext>
            </p:extLst>
          </p:nvPr>
        </p:nvGraphicFramePr>
        <p:xfrm>
          <a:off x="6086533" y="6258899"/>
          <a:ext cx="1293779" cy="554477"/>
        </p:xfrm>
        <a:graphic>
          <a:graphicData uri="http://schemas.openxmlformats.org/drawingml/2006/table">
            <a:tbl>
              <a:tblPr/>
              <a:tblGrid>
                <a:gridCol w="1293779">
                  <a:extLst>
                    <a:ext uri="{9D8B030D-6E8A-4147-A177-3AD203B41FA5}">
                      <a16:colId xmlns:a16="http://schemas.microsoft.com/office/drawing/2014/main" val="3711099530"/>
                    </a:ext>
                  </a:extLst>
                </a:gridCol>
              </a:tblGrid>
              <a:tr h="55447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03451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85076"/>
              </p:ext>
            </p:extLst>
          </p:nvPr>
        </p:nvGraphicFramePr>
        <p:xfrm>
          <a:off x="7380312" y="6311294"/>
          <a:ext cx="1307254" cy="473327"/>
        </p:xfrm>
        <a:graphic>
          <a:graphicData uri="http://schemas.openxmlformats.org/drawingml/2006/table">
            <a:tbl>
              <a:tblPr/>
              <a:tblGrid>
                <a:gridCol w="1307254">
                  <a:extLst>
                    <a:ext uri="{9D8B030D-6E8A-4147-A177-3AD203B41FA5}">
                      <a16:colId xmlns:a16="http://schemas.microsoft.com/office/drawing/2014/main" val="305857319"/>
                    </a:ext>
                  </a:extLst>
                </a:gridCol>
              </a:tblGrid>
              <a:tr h="47332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3172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332656"/>
            <a:ext cx="7772400" cy="762000"/>
          </a:xfrm>
        </p:spPr>
        <p:txBody>
          <a:bodyPr/>
          <a:lstStyle/>
          <a:p>
            <a:pPr algn="ctr">
              <a:defRPr/>
            </a:pP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(III)</a:t>
            </a:r>
            <a:endParaRPr lang="fr-FR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idx="1"/>
          </p:nvPr>
        </p:nvSpPr>
        <p:spPr>
          <a:xfrm>
            <a:off x="323528" y="2348880"/>
            <a:ext cx="8640960" cy="4176464"/>
          </a:xfrm>
        </p:spPr>
        <p:txBody>
          <a:bodyPr>
            <a:normAutofit fontScale="85000" lnSpcReduction="10000"/>
          </a:bodyPr>
          <a:lstStyle/>
          <a:p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buttons must be located at the bottom of the windows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default button should be located in the lower right corner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button with the riskiest action should be located in the lower left corner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window must have a default button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default button must be operable by the Enter key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50B48C-2BD0-4F0F-B74F-C85E4223F315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527" y="980728"/>
            <a:ext cx="2004234" cy="166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idx="1"/>
          </p:nvPr>
        </p:nvSpPr>
        <p:spPr>
          <a:xfrm>
            <a:off x="395536" y="1981200"/>
            <a:ext cx="8820472" cy="16638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radio button group to display a set of values that are mutually exclusive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label of a radio button must be to its right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must always be one and only one active button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0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D1E4A9-0C70-47EC-9065-534D96BF248D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1276658" y="4702634"/>
            <a:ext cx="7696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64725" y="311680"/>
            <a:ext cx="35000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(IV)</a:t>
            </a:r>
            <a:endParaRPr lang="fr-FR" sz="22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844268"/>
            <a:ext cx="1280271" cy="11049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3528" y="4804335"/>
            <a:ext cx="8820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checkbox to display a setting that can be enabled/disabled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checkbox group to display a set of values that are not mutually exclusive.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label of a box must be to its right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3503696"/>
            <a:ext cx="2133785" cy="1198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idx="1"/>
          </p:nvPr>
        </p:nvSpPr>
        <p:spPr>
          <a:xfrm>
            <a:off x="505292" y="2389076"/>
            <a:ext cx="8001000" cy="33964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sound to attract the user's attention.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the user to control the volume of different system sounds.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sound to convey an important message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excessive use of sound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sound be never the only indicator that an event has just occurred. 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 for short sounds.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sound can be useful in a cooperative environment.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fr-FR" sz="2000" dirty="0"/>
          </a:p>
        </p:txBody>
      </p:sp>
      <p:sp>
        <p:nvSpPr>
          <p:cNvPr id="3379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4022AC-5819-42EE-BEAF-16E8AE48B85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2664725" y="311680"/>
            <a:ext cx="33910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(V)</a:t>
            </a:r>
            <a:endParaRPr lang="fr-FR" sz="2200" dirty="0"/>
          </a:p>
        </p:txBody>
      </p:sp>
      <p:sp>
        <p:nvSpPr>
          <p:cNvPr id="3" name="AutoShape 4" descr="Icône Du Son Symbole Noir Du Haut-parleur Audio Signe De Volume | Vecteur  Premium"/>
          <p:cNvSpPr>
            <a:spLocks noChangeAspect="1" noChangeArrowheads="1"/>
          </p:cNvSpPr>
          <p:nvPr/>
        </p:nvSpPr>
        <p:spPr bwMode="auto">
          <a:xfrm>
            <a:off x="4419600" y="1196752"/>
            <a:ext cx="2384648" cy="238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817" y="849703"/>
            <a:ext cx="1905165" cy="1539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2132856"/>
            <a:ext cx="8424936" cy="451274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Menu items should ideally be verbs.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keyboard shortcuts for menu items.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items together when possible.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logical order.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 the most important or most used menu items at the top of the menu.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 the least important or least used menu items at the bottom of the menu.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values must not exceed ten.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multi-key keyboard shortcuts (+2 keys).</a:t>
            </a:r>
          </a:p>
          <a:p>
            <a:pPr>
              <a:lnSpc>
                <a:spcPct val="11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first letter of the Q command to exit.</a:t>
            </a:r>
            <a:endParaRPr lang="fr-FR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5509A76-ACFE-46F6-A730-A4AB7CA3D17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2664725" y="311680"/>
            <a:ext cx="35000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(VI)</a:t>
            </a:r>
            <a:endParaRPr lang="fr-FR" sz="2200" dirty="0"/>
          </a:p>
        </p:txBody>
      </p:sp>
      <p:pic>
        <p:nvPicPr>
          <p:cNvPr id="5122" name="Picture 2" descr="Symbole d'interface de menu de quatre lignes horizontales avec des points -  Icônes interface gratui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20688"/>
            <a:ext cx="2304256" cy="142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idx="1"/>
          </p:nvPr>
        </p:nvSpPr>
        <p:spPr>
          <a:xfrm>
            <a:off x="755576" y="2960600"/>
            <a:ext cx="6624736" cy="349273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Messages should be short and concise.</a:t>
            </a:r>
          </a:p>
          <a:p>
            <a:pPr>
              <a:lnSpc>
                <a:spcPct val="20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Messages must be expressed in the affirmative form.</a:t>
            </a:r>
          </a:p>
          <a:p>
            <a:pPr>
              <a:lnSpc>
                <a:spcPct val="20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Messages should be constructive and not critical.</a:t>
            </a:r>
          </a:p>
          <a:p>
            <a:pPr>
              <a:lnSpc>
                <a:spcPct val="20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Messages should be situation-specific and understandable.</a:t>
            </a:r>
          </a:p>
          <a:p>
            <a:pPr>
              <a:lnSpc>
                <a:spcPct val="20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text should be simple and clear.</a:t>
            </a:r>
            <a:endParaRPr lang="fr-FR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fr-FR" sz="2400" dirty="0"/>
          </a:p>
        </p:txBody>
      </p:sp>
      <p:sp>
        <p:nvSpPr>
          <p:cNvPr id="3686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A009F0-34D1-4438-87F8-C8EBF0E20A09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2664725" y="311680"/>
            <a:ext cx="37180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(VIII)</a:t>
            </a:r>
            <a:endParaRPr lang="fr-FR" sz="2200" dirty="0"/>
          </a:p>
        </p:txBody>
      </p:sp>
      <p:pic>
        <p:nvPicPr>
          <p:cNvPr id="3074" name="Picture 2" descr="MessageBox function (winuser.h) - Win32 apps | Microsoft Lea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35528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idx="1"/>
          </p:nvPr>
        </p:nvSpPr>
        <p:spPr>
          <a:xfrm>
            <a:off x="683568" y="2636912"/>
            <a:ext cx="8229600" cy="38164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Indicate to users that treatment is being carried out normally in order to prevent a feeling of worry among the user.</a:t>
            </a:r>
          </a:p>
          <a:p>
            <a:pPr>
              <a:lnSpc>
                <a:spcPct val="15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a progress message when an operation might take a while (more than two seconds).</a:t>
            </a:r>
          </a:p>
          <a:p>
            <a:pPr>
              <a:lnSpc>
                <a:spcPct val="15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a progress message like (Document transfer in progress...5%)</a:t>
            </a:r>
          </a:p>
          <a:p>
            <a:pPr>
              <a:lnSpc>
                <a:spcPct val="15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offer the user to stop or cancel the operation in progress.</a:t>
            </a:r>
          </a:p>
          <a:p>
            <a:pPr>
              <a:lnSpc>
                <a:spcPct val="150000"/>
              </a:lnSpc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 of cursors (hourglass, watch, etc.) for operations lasting less than 3 seconds is a good way to indicate ongoing processing.</a:t>
            </a:r>
            <a:endParaRPr lang="fr-FR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0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D72B1C-11F3-4525-9367-15AD812DAE7E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664725" y="311680"/>
            <a:ext cx="35273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Interface 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rules</a:t>
            </a:r>
            <a:r>
              <a:rPr lang="fr-F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(IX)</a:t>
            </a:r>
            <a:endParaRPr lang="fr-FR" sz="2200" dirty="0"/>
          </a:p>
        </p:txBody>
      </p:sp>
      <p:pic>
        <p:nvPicPr>
          <p:cNvPr id="2050" name="Picture 2" descr="About Progress Bar Controls - Win32 apps | Microsoft Lea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106" y="1052736"/>
            <a:ext cx="28765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603</Words>
  <Application>Microsoft Office PowerPoint</Application>
  <PresentationFormat>Affichage à l'écran (4:3)</PresentationFormat>
  <Paragraphs>109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Castellar</vt:lpstr>
      <vt:lpstr>Times New Roman</vt:lpstr>
      <vt:lpstr>Thème Office</vt:lpstr>
      <vt:lpstr>Interface rules (I)</vt:lpstr>
      <vt:lpstr>Interface rules (II)</vt:lpstr>
      <vt:lpstr>Interface rules (III)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François Bonneville</dc:creator>
  <cp:lastModifiedBy>Asus</cp:lastModifiedBy>
  <cp:revision>368</cp:revision>
  <cp:lastPrinted>2000-05-31T13:26:24Z</cp:lastPrinted>
  <dcterms:created xsi:type="dcterms:W3CDTF">1999-10-13T07:15:41Z</dcterms:created>
  <dcterms:modified xsi:type="dcterms:W3CDTF">2023-11-27T10:41:47Z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ackColor">
    <vt:i4>15132390</vt:i4>
  </property>
  <property fmtid="{D5CDD505-2E9C-101B-9397-08002B2CF9AE}" pid="3" name="ButtonType">
    <vt:i4>3</vt:i4>
  </property>
  <property fmtid="{D5CDD505-2E9C-101B-9397-08002B2CF9AE}" pid="4" name="Compression">
    <vt:i4>100</vt:i4>
  </property>
  <property fmtid="{D5CDD505-2E9C-101B-9397-08002B2CF9AE}" pid="5" name="DownloadIEButton">
    <vt:bool>false</vt:bool>
  </property>
  <property fmtid="{D5CDD505-2E9C-101B-9397-08002B2CF9AE}" pid="6" name="DownloadOriginal">
    <vt:bool>false</vt:bool>
  </property>
  <property fmtid="{D5CDD505-2E9C-101B-9397-08002B2CF9AE}" pid="7" name="GraphicType">
    <vt:i4>1</vt:i4>
  </property>
  <property fmtid="{D5CDD505-2E9C-101B-9397-08002B2CF9AE}" pid="8" name="HomePage">
    <vt:lpwstr>http://lifc.univ-fcomte.fr/PEOPLE/Giorgetti/Java/index.html</vt:lpwstr>
  </property>
  <property fmtid="{D5CDD505-2E9C-101B-9397-08002B2CF9AE}" pid="9" name="LinkColor">
    <vt:i4>16711782</vt:i4>
  </property>
  <property fmtid="{D5CDD505-2E9C-101B-9397-08002B2CF9AE}" pid="10" name="MailAddress">
    <vt:lpwstr>giorgett@lifc.univ-fcomte.fr</vt:lpwstr>
  </property>
  <property fmtid="{D5CDD505-2E9C-101B-9397-08002B2CF9AE}" pid="11" name="NavBtnPos">
    <vt:i4>1</vt:i4>
  </property>
  <property fmtid="{D5CDD505-2E9C-101B-9397-08002B2CF9AE}" pid="12" name="OutputDir">
    <vt:lpwstr>D:\WWW\Java\cours\05collect\PPTHTML</vt:lpwstr>
  </property>
  <property fmtid="{D5CDD505-2E9C-101B-9397-08002B2CF9AE}" pid="13" name="ScreenSize">
    <vt:i4>1</vt:i4>
  </property>
  <property fmtid="{D5CDD505-2E9C-101B-9397-08002B2CF9AE}" pid="14" name="ScreenUsage">
    <vt:i4>3</vt:i4>
  </property>
  <property fmtid="{D5CDD505-2E9C-101B-9397-08002B2CF9AE}" pid="15" name="ShowNotes">
    <vt:bool>false</vt:bool>
  </property>
  <property fmtid="{D5CDD505-2E9C-101B-9397-08002B2CF9AE}" pid="16" name="TemplateType">
    <vt:i4>1</vt:i4>
  </property>
  <property fmtid="{D5CDD505-2E9C-101B-9397-08002B2CF9AE}" pid="17" name="TextColor">
    <vt:i4>0</vt:i4>
  </property>
  <property fmtid="{D5CDD505-2E9C-101B-9397-08002B2CF9AE}" pid="18" name="TransparentButton">
    <vt:i4>0</vt:i4>
  </property>
  <property fmtid="{D5CDD505-2E9C-101B-9397-08002B2CF9AE}" pid="19" name="UseBrowserColor">
    <vt:bool>true</vt:bool>
  </property>
  <property fmtid="{D5CDD505-2E9C-101B-9397-08002B2CF9AE}" pid="20" name="VisitedColor">
    <vt:i4>10040268</vt:i4>
  </property>
</Properties>
</file>