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0" r:id="rId1"/>
  </p:sldMasterIdLst>
  <p:notesMasterIdLst>
    <p:notesMasterId r:id="rId8"/>
  </p:notesMasterIdLst>
  <p:handoutMasterIdLst>
    <p:handoutMasterId r:id="rId9"/>
  </p:handoutMasterIdLst>
  <p:sldIdLst>
    <p:sldId id="341" r:id="rId2"/>
    <p:sldId id="457" r:id="rId3"/>
    <p:sldId id="453" r:id="rId4"/>
    <p:sldId id="454" r:id="rId5"/>
    <p:sldId id="456" r:id="rId6"/>
    <p:sldId id="458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2787"/>
    <p:restoredTop sz="90985" autoAdjust="0"/>
  </p:normalViewPr>
  <p:slideViewPr>
    <p:cSldViewPr>
      <p:cViewPr varScale="1">
        <p:scale>
          <a:sx n="75" d="100"/>
          <a:sy n="75" d="100"/>
        </p:scale>
        <p:origin x="1037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52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52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4882F67-F88F-458A-BCAF-FA4A8EA48B13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53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0FF89D2-BAF0-4C22-B16D-06BA41601E4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pPr>
              <a:defRPr/>
            </a:pPr>
            <a:fld id="{06E806CF-B2D3-46E0-BC19-36BA573035BC}" type="datetime8">
              <a:rPr lang="fr-FR" smtClean="0"/>
              <a:pPr>
                <a:defRPr/>
              </a:pPr>
              <a:t>23/10/2023 06:34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pPr>
              <a:defRPr/>
            </a:pPr>
            <a:fld id="{ECB4143C-1DE2-4075-BDB2-0EDB063D3137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90960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933034B-EDC4-4AFC-9C3E-E09E03257E5B}" type="datetime8">
              <a:rPr lang="fr-FR" smtClean="0"/>
              <a:pPr>
                <a:defRPr/>
              </a:pPr>
              <a:t>23/10/2023 06:34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87EE67-72FF-41DD-80BD-3759900D2AF9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4867388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933034B-EDC4-4AFC-9C3E-E09E03257E5B}" type="datetime8">
              <a:rPr lang="fr-FR" smtClean="0"/>
              <a:pPr>
                <a:defRPr/>
              </a:pPr>
              <a:t>23/10/2023 06:34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87EE67-72FF-41DD-80BD-3759900D2AF9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1065970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933034B-EDC4-4AFC-9C3E-E09E03257E5B}" type="datetime8">
              <a:rPr lang="fr-FR" smtClean="0"/>
              <a:pPr>
                <a:defRPr/>
              </a:pPr>
              <a:t>23/10/2023 06:34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87EE67-72FF-41DD-80BD-3759900D2AF9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0801125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933034B-EDC4-4AFC-9C3E-E09E03257E5B}" type="datetime8">
              <a:rPr lang="fr-FR" smtClean="0"/>
              <a:pPr>
                <a:defRPr/>
              </a:pPr>
              <a:t>23/10/2023 06:34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87EE67-72FF-41DD-80BD-3759900D2AF9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4338019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 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933034B-EDC4-4AFC-9C3E-E09E03257E5B}" type="datetime8">
              <a:rPr lang="fr-FR" smtClean="0"/>
              <a:pPr>
                <a:defRPr/>
              </a:pPr>
              <a:t>23/10/2023 06:34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87EE67-72FF-41DD-80BD-3759900D2AF9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2571965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rai ou fau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933034B-EDC4-4AFC-9C3E-E09E03257E5B}" type="datetime8">
              <a:rPr lang="fr-FR" smtClean="0"/>
              <a:pPr>
                <a:defRPr/>
              </a:pPr>
              <a:t>23/10/2023 06:34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87EE67-72FF-41DD-80BD-3759900D2AF9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7925510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CF6C97-9229-4BBE-B944-D7A8CA7C6D8E}" type="datetime8">
              <a:rPr lang="fr-FR" smtClean="0"/>
              <a:pPr>
                <a:defRPr/>
              </a:pPr>
              <a:t>23/10/2023 06:34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1CB685-5E42-42E5-83D7-8C8782E508D5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17360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8D22655-D267-42BE-A8BE-9071C4AFBDA7}" type="datetime8">
              <a:rPr lang="fr-FR" smtClean="0"/>
              <a:pPr>
                <a:defRPr/>
              </a:pPr>
              <a:t>23/10/2023 06:34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8A4DDB-1BEE-45C0-8458-10D2CA8B3911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8151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DE97231-EDB6-4B6D-A285-9459B328C0CE}" type="datetime8">
              <a:rPr lang="fr-FR" smtClean="0"/>
              <a:pPr>
                <a:defRPr/>
              </a:pPr>
              <a:t>23/10/2023 06:34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6440C5-0ED1-4673-828F-667516F8861F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88429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087ACF1-A988-458E-9995-42BA8BBCEEEB}" type="datetime8">
              <a:rPr lang="fr-FR" smtClean="0"/>
              <a:pPr>
                <a:defRPr/>
              </a:pPr>
              <a:t>23/10/2023 06:34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A6C9CC-80EB-4561-ADF2-0DC67B86D431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8111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F8AE561-B27B-4936-A0F7-5E1E4A13ECA0}" type="datetime8">
              <a:rPr lang="fr-FR" smtClean="0"/>
              <a:pPr>
                <a:defRPr/>
              </a:pPr>
              <a:t>23/10/2023 06:34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631B44-C4E7-48C0-ADBB-791DC279F546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194720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1866124-0AFC-41B1-9CD5-69BB2DB76087}" type="datetime8">
              <a:rPr lang="fr-FR" smtClean="0"/>
              <a:pPr>
                <a:defRPr/>
              </a:pPr>
              <a:t>23/10/2023 06:34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17D36E-115E-4270-A2D3-1B165BBF372A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78521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3D1343-BC6C-4A96-B7ED-3394AC937CF1}" type="datetime8">
              <a:rPr lang="fr-FR" smtClean="0"/>
              <a:pPr>
                <a:defRPr/>
              </a:pPr>
              <a:t>23/10/2023 06:34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FC1BD5-9247-4219-8390-806025534CF0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98241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449D41-CD48-47A2-A8CC-61D0E122342B}" type="datetime8">
              <a:rPr lang="fr-FR" smtClean="0"/>
              <a:pPr>
                <a:defRPr/>
              </a:pPr>
              <a:t>23/10/2023 06:34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4F48B0-A90A-48A7-B427-199E393C99C1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54394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8808B1B-9C0B-4F42-9B22-1810A57D989E}" type="datetime8">
              <a:rPr lang="fr-FR" smtClean="0"/>
              <a:pPr>
                <a:defRPr/>
              </a:pPr>
              <a:t>23/10/2023 06:34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5DFE54-7A7E-48A6-888A-9644E82F600F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27958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EB55398-9541-4694-BF0D-A962ABA49F9C}" type="datetime8">
              <a:rPr lang="fr-FR" smtClean="0"/>
              <a:pPr>
                <a:defRPr/>
              </a:pPr>
              <a:t>23/10/2023 06:34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B53430-CC1E-4EBD-9C7C-3D349F194752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96254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4933034B-EDC4-4AFC-9C3E-E09E03257E5B}" type="datetime8">
              <a:rPr lang="fr-FR" smtClean="0"/>
              <a:pPr>
                <a:defRPr/>
              </a:pPr>
              <a:t>23/10/2023 06:34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5287EE67-72FF-41DD-80BD-3759900D2AF9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12927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  <p:sldLayoutId id="2147483972" r:id="rId12"/>
    <p:sldLayoutId id="2147483973" r:id="rId13"/>
    <p:sldLayoutId id="2147483974" r:id="rId14"/>
    <p:sldLayoutId id="2147483975" r:id="rId15"/>
    <p:sldLayoutId id="2147483976" r:id="rId16"/>
    <p:sldLayoutId id="2147483977" r:id="rId17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107504" y="4220846"/>
            <a:ext cx="9144000" cy="1946911"/>
          </a:xfrm>
        </p:spPr>
        <p:txBody>
          <a:bodyPr lIns="87275" tIns="43637" rIns="87275" bIns="43637" rtlCol="0">
            <a:noAutofit/>
          </a:bodyPr>
          <a:lstStyle/>
          <a:p>
            <a:pPr>
              <a:defRPr/>
            </a:pPr>
            <a:br>
              <a:rPr lang="en-US" sz="3200" dirty="0">
                <a:latin typeface="Verdana" pitchFamily="34" charset="0"/>
              </a:rPr>
            </a:br>
            <a:br>
              <a:rPr lang="en-US" sz="3200" dirty="0">
                <a:latin typeface="Verdana" pitchFamily="34" charset="0"/>
              </a:rPr>
            </a:br>
            <a:br>
              <a:rPr lang="en-US" sz="3200" dirty="0">
                <a:latin typeface="Verdana" pitchFamily="34" charset="0"/>
              </a:rPr>
            </a:br>
            <a:r>
              <a:rPr lang="fr-FR" sz="3200" b="1" dirty="0" err="1"/>
              <a:t>Human</a:t>
            </a:r>
            <a:r>
              <a:rPr lang="fr-FR" sz="3200" b="1" dirty="0"/>
              <a:t> Machine Interface</a:t>
            </a:r>
            <a:br>
              <a:rPr lang="fr-FR" sz="3200" b="1" dirty="0"/>
            </a:br>
            <a:r>
              <a:rPr lang="fr-FR" sz="3200" b="1" dirty="0"/>
              <a:t>HMI</a:t>
            </a:r>
            <a:br>
              <a:rPr lang="en-US" sz="3200" dirty="0">
                <a:latin typeface="Verdana" pitchFamily="34" charset="0"/>
              </a:rPr>
            </a:br>
            <a:br>
              <a:rPr lang="en-US" sz="3200" dirty="0">
                <a:latin typeface="Verdana" pitchFamily="34" charset="0"/>
              </a:rPr>
            </a:br>
            <a:br>
              <a:rPr lang="en-US" sz="3200" dirty="0">
                <a:latin typeface="Verdana" pitchFamily="34" charset="0"/>
              </a:rPr>
            </a:br>
            <a:br>
              <a:rPr lang="fr-FR" sz="3200" dirty="0">
                <a:latin typeface="Verdana" pitchFamily="34" charset="0"/>
              </a:rPr>
            </a:br>
            <a:r>
              <a:rPr lang="fr-FR" sz="3200" dirty="0">
                <a:latin typeface="Verdana" pitchFamily="34" charset="0"/>
              </a:rPr>
              <a:t>2023/2024</a:t>
            </a:r>
            <a:br>
              <a:rPr lang="fr-FR" sz="3200" dirty="0"/>
            </a:br>
            <a:br>
              <a:rPr lang="fr-FR" sz="3200" i="1" dirty="0">
                <a:latin typeface="Monotype Corsiva" pitchFamily="66" charset="0"/>
                <a:hlinkClick r:id="rId2" action="ppaction://hlinksldjump"/>
              </a:rPr>
            </a:br>
            <a:endParaRPr lang="fr-FR" sz="3200" i="1" dirty="0">
              <a:latin typeface="Monotype Corsiva" pitchFamily="66" charset="0"/>
            </a:endParaRPr>
          </a:p>
        </p:txBody>
      </p:sp>
      <p:sp>
        <p:nvSpPr>
          <p:cNvPr id="12290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6C15DC-283E-405B-B897-F1F0B6E47484}" type="slidenum">
              <a:rPr lang="fr-FR"/>
              <a:pPr>
                <a:defRPr/>
              </a:pPr>
              <a:t>1</a:t>
            </a:fld>
            <a:endParaRPr lang="fr-FR"/>
          </a:p>
        </p:txBody>
      </p:sp>
      <p:sp>
        <p:nvSpPr>
          <p:cNvPr id="4100" name="Text Box 14"/>
          <p:cNvSpPr txBox="1">
            <a:spLocks noChangeArrowheads="1"/>
          </p:cNvSpPr>
          <p:nvPr/>
        </p:nvSpPr>
        <p:spPr bwMode="auto">
          <a:xfrm>
            <a:off x="0" y="3793443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DZ" sz="2400" b="1" dirty="0">
                <a:latin typeface="Arabic Typesetting" panose="03020402040406030203" pitchFamily="66" charset="-78"/>
                <a:cs typeface="Arabic Typesetting" panose="03020402040406030203" pitchFamily="66" charset="-78"/>
              </a:rPr>
              <a:t>تلي عبد المطيع</a:t>
            </a:r>
            <a:endParaRPr lang="fr-FR" sz="2400" b="1" dirty="0"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algn="ctr"/>
            <a:r>
              <a:rPr lang="fr-FR" dirty="0" err="1"/>
              <a:t>a.telli@univ</a:t>
            </a:r>
            <a:r>
              <a:rPr lang="fr-FR" dirty="0"/>
              <a:t>- biskra.dz</a:t>
            </a:r>
          </a:p>
          <a:p>
            <a:pPr algn="ctr"/>
            <a:endParaRPr lang="fr-FR" dirty="0">
              <a:latin typeface="Comic Sans MS" pitchFamily="66" charset="0"/>
            </a:endParaRPr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1571625" y="153988"/>
            <a:ext cx="5572125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r-FR" sz="2000" dirty="0"/>
              <a:t>Biskra </a:t>
            </a:r>
            <a:r>
              <a:rPr lang="fr-FR" sz="2000" dirty="0" err="1"/>
              <a:t>University</a:t>
            </a:r>
            <a:endParaRPr lang="fr-FR" sz="2000" dirty="0"/>
          </a:p>
          <a:p>
            <a:pPr algn="ctr"/>
            <a:r>
              <a:rPr lang="fr-FR" sz="2000" dirty="0"/>
              <a:t>Computer Sciences </a:t>
            </a:r>
            <a:r>
              <a:rPr lang="fr-FR" sz="2000" dirty="0" err="1"/>
              <a:t>Department</a:t>
            </a:r>
            <a:endParaRPr lang="fr-FR" sz="2000" dirty="0"/>
          </a:p>
          <a:p>
            <a:pPr algn="ctr"/>
            <a:endParaRPr lang="fr-FR" sz="2000" dirty="0"/>
          </a:p>
          <a:p>
            <a:pPr algn="ctr"/>
            <a:endParaRPr lang="fr-FR" sz="2000" dirty="0"/>
          </a:p>
          <a:p>
            <a:pPr algn="ctr"/>
            <a:endParaRPr lang="fr-FR" sz="2000" dirty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76865" y="232605"/>
            <a:ext cx="6798734" cy="1087843"/>
          </a:xfrm>
        </p:spPr>
        <p:txBody>
          <a:bodyPr/>
          <a:lstStyle/>
          <a:p>
            <a:r>
              <a:rPr lang="en-US" b="1" dirty="0"/>
              <a:t>General Information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176864" y="1196752"/>
            <a:ext cx="7571599" cy="4176464"/>
          </a:xfrm>
        </p:spPr>
        <p:txBody>
          <a:bodyPr>
            <a:noAutofit/>
          </a:bodyPr>
          <a:lstStyle/>
          <a:p>
            <a:r>
              <a:rPr lang="en-US" sz="1600" b="1" dirty="0"/>
              <a:t>Domaine : </a:t>
            </a:r>
            <a:r>
              <a:rPr lang="en-US" sz="1600" dirty="0"/>
              <a:t>Mathematics and Computer Science</a:t>
            </a:r>
          </a:p>
          <a:p>
            <a:r>
              <a:rPr lang="en-US" sz="1600" b="1" dirty="0"/>
              <a:t>Title of the ACADEMIC LICENSE : </a:t>
            </a:r>
            <a:r>
              <a:rPr lang="en-US" sz="1600" dirty="0"/>
              <a:t>Computer Science</a:t>
            </a:r>
          </a:p>
          <a:p>
            <a:r>
              <a:rPr lang="fr-FR" sz="1600" b="1" dirty="0" err="1"/>
              <a:t>Speciality</a:t>
            </a:r>
            <a:r>
              <a:rPr lang="fr-FR" sz="1600" b="1" dirty="0"/>
              <a:t> : </a:t>
            </a:r>
            <a:r>
              <a:rPr lang="en-US" sz="1600"/>
              <a:t>Information System </a:t>
            </a:r>
            <a:endParaRPr lang="en-US" sz="1600" dirty="0"/>
          </a:p>
          <a:p>
            <a:r>
              <a:rPr lang="fr-FR" sz="1600" b="1" dirty="0"/>
              <a:t>Semestre : </a:t>
            </a:r>
            <a:r>
              <a:rPr lang="fr-FR" sz="1600" dirty="0"/>
              <a:t>S5</a:t>
            </a:r>
          </a:p>
          <a:p>
            <a:r>
              <a:rPr lang="fr-FR" sz="1600" b="1" dirty="0" err="1"/>
              <a:t>Fundamental</a:t>
            </a:r>
            <a:r>
              <a:rPr lang="fr-FR" sz="1600" b="1" dirty="0"/>
              <a:t> </a:t>
            </a:r>
            <a:r>
              <a:rPr lang="fr-FR" sz="1600" b="1" dirty="0" err="1"/>
              <a:t>teaching</a:t>
            </a:r>
            <a:r>
              <a:rPr lang="fr-FR" sz="1600" b="1" dirty="0"/>
              <a:t> unit : </a:t>
            </a:r>
            <a:r>
              <a:rPr lang="fr-FR" sz="1600" dirty="0"/>
              <a:t>UEF2</a:t>
            </a:r>
          </a:p>
          <a:p>
            <a:r>
              <a:rPr lang="en-US" sz="1600" b="1" dirty="0"/>
              <a:t>Title of the material : Human Machine Interface</a:t>
            </a:r>
            <a:endParaRPr lang="en-US" sz="1600" dirty="0"/>
          </a:p>
          <a:p>
            <a:r>
              <a:rPr lang="fr-FR" sz="1600" b="1" dirty="0" err="1"/>
              <a:t>Credits</a:t>
            </a:r>
            <a:r>
              <a:rPr lang="fr-FR" sz="1600" b="1" dirty="0"/>
              <a:t> : </a:t>
            </a:r>
            <a:r>
              <a:rPr lang="fr-FR" sz="1600" dirty="0"/>
              <a:t>5</a:t>
            </a:r>
          </a:p>
          <a:p>
            <a:r>
              <a:rPr lang="fr-FR" sz="1600" b="1" dirty="0"/>
              <a:t>Coefficients : </a:t>
            </a:r>
            <a:r>
              <a:rPr lang="fr-FR" sz="1600" dirty="0"/>
              <a:t>3</a:t>
            </a:r>
          </a:p>
          <a:p>
            <a:r>
              <a:rPr lang="en-US" sz="1600" b="1" dirty="0"/>
              <a:t>Objectives of teaching : </a:t>
            </a:r>
            <a:r>
              <a:rPr lang="en-US" sz="1600" dirty="0"/>
              <a:t>Allow students to acquire skills to create visual</a:t>
            </a:r>
          </a:p>
          <a:p>
            <a:r>
              <a:rPr lang="en-US" sz="1600" dirty="0"/>
              <a:t>graphical interfaces while respecting ergonomic criteria and design standards</a:t>
            </a:r>
          </a:p>
          <a:p>
            <a:r>
              <a:rPr lang="en-US" sz="1600" dirty="0"/>
              <a:t>of interactive and user-friendly interfaces.</a:t>
            </a:r>
          </a:p>
          <a:p>
            <a:r>
              <a:rPr lang="en-US" sz="1600" b="1" dirty="0"/>
              <a:t>Recommended prior knowledge</a:t>
            </a:r>
            <a:r>
              <a:rPr lang="en-US" sz="1600" dirty="0"/>
              <a:t>: Algorithms and data structure, software engineering.</a:t>
            </a:r>
          </a:p>
          <a:p>
            <a:r>
              <a:rPr lang="en-US" sz="1600" b="1" dirty="0"/>
              <a:t>Evaluation method: </a:t>
            </a:r>
            <a:r>
              <a:rPr lang="en-US" sz="1600" dirty="0"/>
              <a:t>Exam (60\%) + Continuous assessment (40\%).</a:t>
            </a:r>
          </a:p>
          <a:p>
            <a:r>
              <a:rPr lang="en-US" sz="1600" b="1" dirty="0"/>
              <a:t>Continuous assessment </a:t>
            </a:r>
            <a:r>
              <a:rPr lang="en-US" sz="1600" dirty="0"/>
              <a:t>= </a:t>
            </a:r>
            <a:r>
              <a:rPr lang="fr-FR" sz="1600" dirty="0"/>
              <a:t>50% TS + 50 % WP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6440C5-0ED1-4673-828F-667516F8861F}" type="slidenum">
              <a:rPr lang="fr-FR" smtClean="0"/>
              <a:pPr>
                <a:defRPr/>
              </a:pPr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4835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fr-FR" sz="3200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stellar" pitchFamily="18" charset="0"/>
              </a:rPr>
              <a:t>Content of the </a:t>
            </a:r>
            <a:r>
              <a:rPr lang="fr-FR" sz="3200" b="1" i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stellar" pitchFamily="18" charset="0"/>
              </a:rPr>
              <a:t>material</a:t>
            </a:r>
            <a:endParaRPr lang="fr-FR" sz="3200" b="1" i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stellar" pitchFamily="18" charset="0"/>
            </a:endParaRPr>
          </a:p>
        </p:txBody>
      </p:sp>
      <p:sp>
        <p:nvSpPr>
          <p:cNvPr id="7174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1985433"/>
            <a:ext cx="8929687" cy="4114800"/>
          </a:xfrm>
        </p:spPr>
        <p:txBody>
          <a:bodyPr>
            <a:normAutofit fontScale="92500"/>
          </a:bodyPr>
          <a:lstStyle/>
          <a:p>
            <a:r>
              <a:rPr lang="fr-FR" sz="2800" b="1" dirty="0" err="1"/>
              <a:t>Chapter</a:t>
            </a:r>
            <a:r>
              <a:rPr lang="fr-FR" sz="2800" b="1" dirty="0"/>
              <a:t> I: Notions of interaction. </a:t>
            </a:r>
          </a:p>
          <a:p>
            <a:r>
              <a:rPr lang="fr-FR" sz="2800" b="1" dirty="0"/>
              <a:t>	</a:t>
            </a:r>
            <a:r>
              <a:rPr lang="fr-FR" sz="2800" b="1" dirty="0" err="1"/>
              <a:t>Chapter</a:t>
            </a:r>
            <a:r>
              <a:rPr lang="fr-FR" sz="2800" b="1" dirty="0"/>
              <a:t> II: HMI construction </a:t>
            </a:r>
            <a:r>
              <a:rPr lang="fr-FR" sz="2800" b="1" dirty="0" err="1"/>
              <a:t>methodology</a:t>
            </a:r>
            <a:r>
              <a:rPr lang="fr-FR" sz="2800" b="1" dirty="0"/>
              <a:t>.</a:t>
            </a:r>
          </a:p>
          <a:p>
            <a:r>
              <a:rPr lang="fr-FR" sz="2800" b="1" dirty="0"/>
              <a:t>	</a:t>
            </a:r>
            <a:r>
              <a:rPr lang="fr-FR" sz="2800" b="1" dirty="0" err="1"/>
              <a:t>Chapter</a:t>
            </a:r>
            <a:r>
              <a:rPr lang="fr-FR" sz="2800" b="1" dirty="0"/>
              <a:t> III: </a:t>
            </a:r>
            <a:r>
              <a:rPr lang="fr-FR" sz="2800" b="1" dirty="0" err="1"/>
              <a:t>Models</a:t>
            </a:r>
            <a:r>
              <a:rPr lang="fr-FR" sz="2800" b="1" dirty="0"/>
              <a:t> and architectures.</a:t>
            </a:r>
          </a:p>
          <a:p>
            <a:r>
              <a:rPr lang="fr-FR" sz="2800" b="1" dirty="0"/>
              <a:t>	</a:t>
            </a:r>
            <a:r>
              <a:rPr lang="fr-FR" sz="2800" b="1" dirty="0" err="1"/>
              <a:t>Chapter</a:t>
            </a:r>
            <a:r>
              <a:rPr lang="fr-FR" sz="2800" b="1" dirty="0"/>
              <a:t> IV: </a:t>
            </a:r>
            <a:r>
              <a:rPr lang="fr-FR" sz="2800" b="1" dirty="0" err="1"/>
              <a:t>Ergonomic</a:t>
            </a:r>
            <a:r>
              <a:rPr lang="fr-FR" sz="2800" b="1" dirty="0"/>
              <a:t> </a:t>
            </a:r>
            <a:r>
              <a:rPr lang="fr-FR" sz="2800" b="1" dirty="0" err="1"/>
              <a:t>rules</a:t>
            </a:r>
            <a:r>
              <a:rPr lang="fr-FR" sz="2800" b="1" dirty="0"/>
              <a:t> in </a:t>
            </a:r>
            <a:r>
              <a:rPr lang="fr-FR" sz="2800" b="1" dirty="0" err="1"/>
              <a:t>HMIs</a:t>
            </a:r>
            <a:r>
              <a:rPr lang="fr-FR" sz="2800" b="1" dirty="0"/>
              <a:t>.</a:t>
            </a:r>
          </a:p>
          <a:p>
            <a:r>
              <a:rPr lang="fr-FR" sz="2800" b="1" dirty="0"/>
              <a:t>	</a:t>
            </a:r>
            <a:r>
              <a:rPr lang="fr-FR" sz="2800" b="1" dirty="0" err="1"/>
              <a:t>Chapter</a:t>
            </a:r>
            <a:r>
              <a:rPr lang="fr-FR" sz="2800" b="1" dirty="0"/>
              <a:t> V:	Multi-</a:t>
            </a:r>
            <a:r>
              <a:rPr lang="fr-FR" sz="2800" b="1" dirty="0" err="1"/>
              <a:t>users</a:t>
            </a:r>
            <a:r>
              <a:rPr lang="fr-FR" sz="2800" b="1" dirty="0"/>
              <a:t> interface design.</a:t>
            </a:r>
          </a:p>
          <a:p>
            <a:r>
              <a:rPr lang="fr-FR" sz="2800" b="1" dirty="0"/>
              <a:t>	Chapitre VI: Interfaces adaptatives</a:t>
            </a:r>
          </a:p>
          <a:p>
            <a:r>
              <a:rPr lang="fr-FR" sz="2800" b="1" dirty="0" err="1"/>
              <a:t>Chapter</a:t>
            </a:r>
            <a:r>
              <a:rPr lang="fr-FR" sz="2800" b="1" dirty="0"/>
              <a:t> VII:	Multimodal interfaces and future interfaces.</a:t>
            </a:r>
          </a:p>
        </p:txBody>
      </p:sp>
      <p:sp>
        <p:nvSpPr>
          <p:cNvPr id="4100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85D234-BB2A-490D-8097-826B80D5F4DF}" type="slidenum">
              <a:rPr lang="fr-FR" smtClean="0">
                <a:latin typeface="Times New Roman" pitchFamily="16" charset="0"/>
              </a:rPr>
              <a:pPr>
                <a:defRPr/>
              </a:pPr>
              <a:t>3</a:t>
            </a:fld>
            <a:endParaRPr lang="fr-FR">
              <a:latin typeface="Times New Roman" pitchFamily="1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1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1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85750"/>
            <a:ext cx="8229600" cy="928688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fr-FR" sz="3200" b="1" dirty="0" err="1"/>
              <a:t>References</a:t>
            </a:r>
            <a:r>
              <a:rPr lang="fr-FR" sz="3200" b="1" dirty="0"/>
              <a:t>.</a:t>
            </a:r>
          </a:p>
        </p:txBody>
      </p:sp>
      <p:sp>
        <p:nvSpPr>
          <p:cNvPr id="8198" name="Rectangle 3"/>
          <p:cNvSpPr>
            <a:spLocks noGrp="1" noChangeArrowheads="1"/>
          </p:cNvSpPr>
          <p:nvPr>
            <p:ph idx="1"/>
          </p:nvPr>
        </p:nvSpPr>
        <p:spPr>
          <a:xfrm>
            <a:off x="687472" y="991512"/>
            <a:ext cx="7740352" cy="5143500"/>
          </a:xfrm>
        </p:spPr>
        <p:txBody>
          <a:bodyPr>
            <a:normAutofit/>
          </a:bodyPr>
          <a:lstStyle/>
          <a:p>
            <a:pPr algn="just" eaLnBrk="1" hangingPunct="1">
              <a:lnSpc>
                <a:spcPct val="80000"/>
              </a:lnSpc>
            </a:pPr>
            <a:r>
              <a:rPr lang="fr-FR" dirty="0"/>
              <a:t>D. </a:t>
            </a:r>
            <a:r>
              <a:rPr lang="fr-FR" dirty="0" err="1"/>
              <a:t>Floy</a:t>
            </a:r>
            <a:r>
              <a:rPr lang="fr-FR" dirty="0"/>
              <a:t> et A. </a:t>
            </a:r>
            <a:r>
              <a:rPr lang="fr-FR" dirty="0" err="1"/>
              <a:t>Vandam</a:t>
            </a:r>
            <a:r>
              <a:rPr lang="fr-FR" dirty="0"/>
              <a:t> «Fundamentals of interactive computer </a:t>
            </a:r>
            <a:r>
              <a:rPr lang="fr-FR" dirty="0" err="1"/>
              <a:t>graphics</a:t>
            </a:r>
            <a:r>
              <a:rPr lang="fr-FR" dirty="0"/>
              <a:t> » </a:t>
            </a:r>
            <a:r>
              <a:rPr lang="fr-FR" dirty="0" err="1"/>
              <a:t>Editon</a:t>
            </a:r>
            <a:r>
              <a:rPr lang="fr-FR" dirty="0"/>
              <a:t> Wesley, 1983</a:t>
            </a:r>
          </a:p>
          <a:p>
            <a:pPr algn="just" eaLnBrk="1" hangingPunct="1">
              <a:lnSpc>
                <a:spcPct val="80000"/>
              </a:lnSpc>
            </a:pPr>
            <a:r>
              <a:rPr lang="fr-FR" dirty="0"/>
              <a:t>B. </a:t>
            </a:r>
            <a:r>
              <a:rPr lang="fr-FR" dirty="0" err="1"/>
              <a:t>Shneiderman</a:t>
            </a:r>
            <a:r>
              <a:rPr lang="fr-FR" dirty="0"/>
              <a:t> “</a:t>
            </a:r>
            <a:r>
              <a:rPr lang="fr-FR" dirty="0" err="1"/>
              <a:t>Designing</a:t>
            </a:r>
            <a:r>
              <a:rPr lang="fr-FR" dirty="0"/>
              <a:t> the user Interface: </a:t>
            </a:r>
            <a:r>
              <a:rPr lang="fr-FR" dirty="0" err="1"/>
              <a:t>Strategies</a:t>
            </a:r>
            <a:r>
              <a:rPr lang="fr-FR" dirty="0"/>
              <a:t> for effective </a:t>
            </a:r>
            <a:r>
              <a:rPr lang="fr-FR" dirty="0" err="1"/>
              <a:t>human</a:t>
            </a:r>
            <a:r>
              <a:rPr lang="fr-FR" dirty="0"/>
              <a:t> computers” Edition Wesley, 1987</a:t>
            </a:r>
          </a:p>
          <a:p>
            <a:pPr algn="just" eaLnBrk="1" hangingPunct="1">
              <a:lnSpc>
                <a:spcPct val="80000"/>
              </a:lnSpc>
            </a:pPr>
            <a:r>
              <a:rPr lang="fr-FR" b="1" dirty="0"/>
              <a:t>LASKRI M.T. Cours IHM PG 2000/2001</a:t>
            </a:r>
          </a:p>
          <a:p>
            <a:pPr algn="just"/>
            <a:r>
              <a:rPr lang="fr-FR" dirty="0"/>
              <a:t>Jean-Yves Antoine  Ergonomie des Interfaces Homme-Machine  Master SIAD 2 </a:t>
            </a:r>
            <a:r>
              <a:rPr lang="fr-FR" dirty="0" err="1"/>
              <a:t>eme</a:t>
            </a:r>
            <a:r>
              <a:rPr lang="fr-FR" dirty="0"/>
              <a:t> année.</a:t>
            </a:r>
          </a:p>
          <a:p>
            <a:pPr algn="just"/>
            <a:r>
              <a:rPr lang="en-US" dirty="0"/>
              <a:t>The Design of Everyday Things, Basic Books, 2002. </a:t>
            </a:r>
            <a:r>
              <a:rPr lang="en-US" dirty="0" err="1"/>
              <a:t>Serengul</a:t>
            </a:r>
            <a:r>
              <a:rPr lang="en-US" dirty="0"/>
              <a:t> Smith </a:t>
            </a:r>
            <a:r>
              <a:rPr lang="en-US" dirty="0" err="1"/>
              <a:t>Atakan</a:t>
            </a:r>
            <a:r>
              <a:rPr lang="en-US" dirty="0"/>
              <a:t> The Fast Track to Human Computer Interaction, (Paperback) Thomson Learning, 2006.</a:t>
            </a:r>
            <a:endParaRPr lang="fr-FR" dirty="0"/>
          </a:p>
          <a:p>
            <a:pPr eaLnBrk="1" hangingPunct="1">
              <a:lnSpc>
                <a:spcPct val="80000"/>
              </a:lnSpc>
            </a:pPr>
            <a:endParaRPr lang="fr-FR" sz="2800" dirty="0"/>
          </a:p>
        </p:txBody>
      </p:sp>
      <p:sp>
        <p:nvSpPr>
          <p:cNvPr id="512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A7B1FB-3099-4EFF-9913-88A4C5642209}" type="slidenum">
              <a:rPr lang="fr-FR" smtClean="0">
                <a:latin typeface="Times New Roman" pitchFamily="16" charset="0"/>
              </a:rPr>
              <a:pPr>
                <a:defRPr/>
              </a:pPr>
              <a:t>4</a:t>
            </a:fld>
            <a:endParaRPr lang="fr-FR">
              <a:latin typeface="Times New Roman" pitchFamily="1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fr-FR" sz="3600" b="1" i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stellar" pitchFamily="18" charset="0"/>
              </a:rPr>
              <a:t>Patical</a:t>
            </a:r>
            <a:r>
              <a:rPr lang="fr-FR" sz="3600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stellar" pitchFamily="18" charset="0"/>
              </a:rPr>
              <a:t> Works</a:t>
            </a:r>
          </a:p>
        </p:txBody>
      </p:sp>
      <p:sp>
        <p:nvSpPr>
          <p:cNvPr id="10246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219200"/>
            <a:ext cx="7848600" cy="4876800"/>
          </a:xfrm>
        </p:spPr>
        <p:txBody>
          <a:bodyPr/>
          <a:lstStyle/>
          <a:p>
            <a:pPr eaLnBrk="1" hangingPunct="1"/>
            <a:endParaRPr lang="fr-FR"/>
          </a:p>
          <a:p>
            <a:pPr eaLnBrk="1" hangingPunct="1"/>
            <a:endParaRPr lang="fr-FR"/>
          </a:p>
        </p:txBody>
      </p:sp>
      <p:sp>
        <p:nvSpPr>
          <p:cNvPr id="6146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7ED162-FDCF-46BA-BA88-42DC2FA6206A}" type="datetime1">
              <a:rPr lang="fr-FR" smtClean="0">
                <a:latin typeface="Times New Roman" pitchFamily="16" charset="0"/>
              </a:rPr>
              <a:pPr>
                <a:defRPr/>
              </a:pPr>
              <a:t>23/10/2023</a:t>
            </a:fld>
            <a:endParaRPr lang="fr-FR">
              <a:latin typeface="Times New Roman" pitchFamily="16" charset="0"/>
            </a:endParaRPr>
          </a:p>
        </p:txBody>
      </p:sp>
      <p:sp>
        <p:nvSpPr>
          <p:cNvPr id="6147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>
                <a:latin typeface="Times New Roman" pitchFamily="16" charset="0"/>
              </a:rPr>
              <a:t>MASTER 1 Informatique Biskra</a:t>
            </a:r>
          </a:p>
        </p:txBody>
      </p:sp>
      <p:sp>
        <p:nvSpPr>
          <p:cNvPr id="6148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C6F6A0-4ECE-4279-85AF-9FF26261BCE5}" type="slidenum">
              <a:rPr lang="fr-FR" smtClean="0">
                <a:latin typeface="Times New Roman" pitchFamily="16" charset="0"/>
              </a:rPr>
              <a:pPr>
                <a:defRPr/>
              </a:pPr>
              <a:t>5</a:t>
            </a:fld>
            <a:endParaRPr lang="fr-FR">
              <a:latin typeface="Times New Roman" pitchFamily="16" charset="0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571500" y="1214438"/>
            <a:ext cx="7848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endParaRPr lang="fr-FR" sz="3200" kern="0">
              <a:latin typeface="+mn-lt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endParaRPr lang="fr-FR" sz="3200" kern="0">
              <a:latin typeface="+mn-lt"/>
            </a:endParaRPr>
          </a:p>
        </p:txBody>
      </p:sp>
      <p:sp>
        <p:nvSpPr>
          <p:cNvPr id="11273" name="ZoneTexte 8"/>
          <p:cNvSpPr txBox="1">
            <a:spLocks noChangeArrowheads="1"/>
          </p:cNvSpPr>
          <p:nvPr/>
        </p:nvSpPr>
        <p:spPr bwMode="auto">
          <a:xfrm>
            <a:off x="285750" y="1571625"/>
            <a:ext cx="8643938" cy="3687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400" b="1" dirty="0"/>
              <a:t>      </a:t>
            </a:r>
          </a:p>
          <a:p>
            <a:pPr>
              <a:defRPr/>
            </a:pPr>
            <a:endParaRPr lang="en-US" sz="2400" b="1" dirty="0"/>
          </a:p>
          <a:p>
            <a:pPr marL="457200" indent="173038">
              <a:lnSpc>
                <a:spcPct val="200000"/>
              </a:lnSpc>
              <a:buFont typeface="+mj-lt"/>
              <a:buAutoNum type="arabicPeriod"/>
              <a:defRPr/>
            </a:pPr>
            <a:r>
              <a:rPr lang="en-US" sz="2400" b="1" dirty="0"/>
              <a:t> Development and programming of a scientific calculator.</a:t>
            </a:r>
            <a:endParaRPr lang="fr-FR" sz="2400" b="1" dirty="0"/>
          </a:p>
          <a:p>
            <a:pPr marL="457200" indent="173038">
              <a:lnSpc>
                <a:spcPct val="200000"/>
              </a:lnSpc>
              <a:buFont typeface="+mj-lt"/>
              <a:buAutoNum type="arabicPeriod"/>
              <a:defRPr/>
            </a:pPr>
            <a:r>
              <a:rPr lang="en-US" sz="2400" b="1" dirty="0"/>
              <a:t>Development and programming of a magic board.</a:t>
            </a:r>
          </a:p>
          <a:p>
            <a:pPr marL="457200" indent="173038">
              <a:lnSpc>
                <a:spcPct val="200000"/>
              </a:lnSpc>
              <a:buFont typeface="+mj-lt"/>
              <a:buAutoNum type="arabicPeriod"/>
              <a:defRPr/>
            </a:pPr>
            <a:r>
              <a:rPr lang="en-US" sz="2400" b="1" dirty="0"/>
              <a:t>Development and programming of a game</a:t>
            </a:r>
            <a:r>
              <a:rPr lang="fr-FR" sz="2400" b="1" dirty="0"/>
              <a:t>.</a:t>
            </a:r>
          </a:p>
          <a:p>
            <a:pPr marL="457200" indent="173038">
              <a:lnSpc>
                <a:spcPct val="200000"/>
              </a:lnSpc>
              <a:buFont typeface="+mj-lt"/>
              <a:buAutoNum type="arabicPeriod"/>
              <a:defRPr/>
            </a:pPr>
            <a:r>
              <a:rPr lang="en-US" sz="2400" b="1" dirty="0"/>
              <a:t>Development and programming of a personal web page</a:t>
            </a:r>
            <a:endParaRPr lang="fr-FR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fr-FR" sz="3600" b="1" i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stellar" pitchFamily="18" charset="0"/>
              </a:rPr>
              <a:t>Toturial</a:t>
            </a:r>
            <a:endParaRPr lang="fr-FR" sz="3600" b="1" i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stellar" pitchFamily="18" charset="0"/>
            </a:endParaRPr>
          </a:p>
        </p:txBody>
      </p:sp>
      <p:sp>
        <p:nvSpPr>
          <p:cNvPr id="10246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219200"/>
            <a:ext cx="7848600" cy="4876800"/>
          </a:xfrm>
        </p:spPr>
        <p:txBody>
          <a:bodyPr/>
          <a:lstStyle/>
          <a:p>
            <a:pPr eaLnBrk="1" hangingPunct="1"/>
            <a:endParaRPr lang="fr-FR"/>
          </a:p>
          <a:p>
            <a:pPr eaLnBrk="1" hangingPunct="1"/>
            <a:endParaRPr lang="fr-FR"/>
          </a:p>
        </p:txBody>
      </p:sp>
      <p:sp>
        <p:nvSpPr>
          <p:cNvPr id="6146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7ED162-FDCF-46BA-BA88-42DC2FA6206A}" type="datetime1">
              <a:rPr lang="fr-FR" smtClean="0">
                <a:latin typeface="Times New Roman" pitchFamily="16" charset="0"/>
              </a:rPr>
              <a:pPr>
                <a:defRPr/>
              </a:pPr>
              <a:t>23/10/2023</a:t>
            </a:fld>
            <a:endParaRPr lang="fr-FR">
              <a:latin typeface="Times New Roman" pitchFamily="16" charset="0"/>
            </a:endParaRPr>
          </a:p>
        </p:txBody>
      </p:sp>
      <p:sp>
        <p:nvSpPr>
          <p:cNvPr id="6147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>
                <a:latin typeface="Times New Roman" pitchFamily="16" charset="0"/>
              </a:rPr>
              <a:t>MASTER 1 Informatique Biskra</a:t>
            </a:r>
          </a:p>
        </p:txBody>
      </p:sp>
      <p:sp>
        <p:nvSpPr>
          <p:cNvPr id="6148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C6F6A0-4ECE-4279-85AF-9FF26261BCE5}" type="slidenum">
              <a:rPr lang="fr-FR" smtClean="0">
                <a:latin typeface="Times New Roman" pitchFamily="16" charset="0"/>
              </a:rPr>
              <a:pPr>
                <a:defRPr/>
              </a:pPr>
              <a:t>6</a:t>
            </a:fld>
            <a:endParaRPr lang="fr-FR">
              <a:latin typeface="Times New Roman" pitchFamily="16" charset="0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571500" y="1214438"/>
            <a:ext cx="7848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endParaRPr lang="fr-FR" sz="3200" kern="0">
              <a:latin typeface="+mn-lt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endParaRPr lang="fr-FR" sz="3200" kern="0">
              <a:latin typeface="+mn-lt"/>
            </a:endParaRPr>
          </a:p>
        </p:txBody>
      </p:sp>
      <p:sp>
        <p:nvSpPr>
          <p:cNvPr id="11273" name="ZoneTexte 8"/>
          <p:cNvSpPr txBox="1">
            <a:spLocks noChangeArrowheads="1"/>
          </p:cNvSpPr>
          <p:nvPr/>
        </p:nvSpPr>
        <p:spPr bwMode="auto">
          <a:xfrm>
            <a:off x="250031" y="467922"/>
            <a:ext cx="8643938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400" b="1" dirty="0"/>
              <a:t>      </a:t>
            </a:r>
          </a:p>
          <a:p>
            <a:pPr marL="914400" indent="-457200">
              <a:lnSpc>
                <a:spcPct val="200000"/>
              </a:lnSpc>
              <a:buAutoNum type="arabicPeriod"/>
              <a:defRPr/>
            </a:pPr>
            <a:endParaRPr lang="fr-FR" sz="2400" b="1" dirty="0"/>
          </a:p>
          <a:p>
            <a:pPr marL="914400" indent="-457200">
              <a:lnSpc>
                <a:spcPct val="200000"/>
              </a:lnSpc>
              <a:buAutoNum type="arabicPeriod"/>
              <a:defRPr/>
            </a:pPr>
            <a:endParaRPr lang="fr-FR" sz="2400" b="1" dirty="0"/>
          </a:p>
          <a:p>
            <a:pPr marL="914400" indent="-457200">
              <a:lnSpc>
                <a:spcPct val="200000"/>
              </a:lnSpc>
              <a:buAutoNum type="arabicPeriod"/>
              <a:defRPr/>
            </a:pPr>
            <a:r>
              <a:rPr lang="fr-FR" sz="2400" b="1" dirty="0" err="1"/>
              <a:t>Text</a:t>
            </a:r>
            <a:r>
              <a:rPr lang="fr-FR" sz="2400" b="1" dirty="0"/>
              <a:t> </a:t>
            </a:r>
            <a:r>
              <a:rPr lang="fr-FR" sz="2400" b="1" dirty="0" err="1"/>
              <a:t>Tutorials</a:t>
            </a:r>
            <a:r>
              <a:rPr lang="fr-FR" sz="2400" b="1" dirty="0"/>
              <a:t>.</a:t>
            </a:r>
          </a:p>
          <a:p>
            <a:pPr marL="914400" indent="-457200">
              <a:lnSpc>
                <a:spcPct val="200000"/>
              </a:lnSpc>
              <a:buAutoNum type="arabicPeriod"/>
              <a:defRPr/>
            </a:pPr>
            <a:r>
              <a:rPr lang="fr-FR" sz="2400" b="1" dirty="0" err="1"/>
              <a:t>Video</a:t>
            </a:r>
            <a:r>
              <a:rPr lang="fr-FR" sz="2400" b="1" dirty="0"/>
              <a:t> </a:t>
            </a:r>
            <a:r>
              <a:rPr lang="fr-FR" sz="2400" b="1" dirty="0" err="1"/>
              <a:t>Tutorials</a:t>
            </a:r>
            <a:endParaRPr lang="fr-FR" sz="2400" b="1" dirty="0"/>
          </a:p>
          <a:p>
            <a:pPr marL="914400" indent="-457200">
              <a:lnSpc>
                <a:spcPct val="200000"/>
              </a:lnSpc>
              <a:buAutoNum type="arabicPeriod"/>
              <a:defRPr/>
            </a:pPr>
            <a:r>
              <a:rPr lang="fr-FR" sz="2400" b="1" dirty="0"/>
              <a:t>Images </a:t>
            </a:r>
            <a:r>
              <a:rPr lang="fr-FR" sz="2400" b="1" dirty="0" err="1"/>
              <a:t>Tutorials</a:t>
            </a:r>
            <a:endParaRPr lang="fr-FR" sz="2400" b="1" dirty="0"/>
          </a:p>
        </p:txBody>
      </p:sp>
    </p:spTree>
    <p:extLst>
      <p:ext uri="{BB962C8B-B14F-4D97-AF65-F5344CB8AC3E}">
        <p14:creationId xmlns:p14="http://schemas.microsoft.com/office/powerpoint/2010/main" val="328943717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que">
  <a:themeElements>
    <a:clrScheme name="Organique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que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que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TM02900743[[fn=Organique]]</Template>
  <TotalTime>0</TotalTime>
  <Words>281</Words>
  <Application>Microsoft Office PowerPoint</Application>
  <PresentationFormat>Affichage à l'écran (4:3)</PresentationFormat>
  <Paragraphs>59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6" baseType="lpstr">
      <vt:lpstr>Arabic Typesetting</vt:lpstr>
      <vt:lpstr>Arial</vt:lpstr>
      <vt:lpstr>Calibri</vt:lpstr>
      <vt:lpstr>Castellar</vt:lpstr>
      <vt:lpstr>Comic Sans MS</vt:lpstr>
      <vt:lpstr>Garamond</vt:lpstr>
      <vt:lpstr>Monotype Corsiva</vt:lpstr>
      <vt:lpstr>Times New Roman</vt:lpstr>
      <vt:lpstr>Verdana</vt:lpstr>
      <vt:lpstr>Organique</vt:lpstr>
      <vt:lpstr>   Human Machine Interface HMI    2023/2024  </vt:lpstr>
      <vt:lpstr>General Information</vt:lpstr>
      <vt:lpstr>Content of the material</vt:lpstr>
      <vt:lpstr>References.</vt:lpstr>
      <vt:lpstr>Patical Works</vt:lpstr>
      <vt:lpstr>Toturial</vt:lpstr>
    </vt:vector>
  </TitlesOfParts>
  <Company>U.A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Interface Homme Machine IHM</dc:title>
  <dc:creator>Labo de Recherche en Informatique</dc:creator>
  <cp:lastModifiedBy>Asus</cp:lastModifiedBy>
  <cp:revision>189</cp:revision>
  <dcterms:created xsi:type="dcterms:W3CDTF">2001-02-09T14:58:22Z</dcterms:created>
  <dcterms:modified xsi:type="dcterms:W3CDTF">2023-10-23T05:34:48Z</dcterms:modified>
</cp:coreProperties>
</file>