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8" r:id="rId1"/>
  </p:sldMasterIdLst>
  <p:notesMasterIdLst>
    <p:notesMasterId r:id="rId13"/>
  </p:notesMasterIdLst>
  <p:handoutMasterIdLst>
    <p:handoutMasterId r:id="rId14"/>
  </p:handoutMasterIdLst>
  <p:sldIdLst>
    <p:sldId id="341" r:id="rId2"/>
    <p:sldId id="459" r:id="rId3"/>
    <p:sldId id="457" r:id="rId4"/>
    <p:sldId id="453" r:id="rId5"/>
    <p:sldId id="460" r:id="rId6"/>
    <p:sldId id="461" r:id="rId7"/>
    <p:sldId id="458" r:id="rId8"/>
    <p:sldId id="456" r:id="rId9"/>
    <p:sldId id="462" r:id="rId10"/>
    <p:sldId id="463" r:id="rId11"/>
    <p:sldId id="464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2787"/>
    <p:restoredTop sz="90985" autoAdjust="0"/>
  </p:normalViewPr>
  <p:slideViewPr>
    <p:cSldViewPr>
      <p:cViewPr varScale="1">
        <p:scale>
          <a:sx n="75" d="100"/>
          <a:sy n="75" d="100"/>
        </p:scale>
        <p:origin x="1037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52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52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4882F67-F88F-458A-BCAF-FA4A8EA48B1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53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0FF89D2-BAF0-4C22-B16D-06BA41601E4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6346" y="1788454"/>
            <a:ext cx="6270922" cy="2098226"/>
          </a:xfrm>
        </p:spPr>
        <p:txBody>
          <a:bodyPr anchor="b">
            <a:noAutofit/>
          </a:bodyPr>
          <a:lstStyle>
            <a:lvl1pPr algn="ctr">
              <a:defRPr sz="6000" cap="all" baseline="0">
                <a:solidFill>
                  <a:schemeClr val="tx2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9930" y="3956280"/>
            <a:ext cx="5123755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4644" y="6453386"/>
            <a:ext cx="1205958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06E806CF-B2D3-46E0-BC19-36BA573035BC}" type="datetime8">
              <a:rPr lang="fr-FR" smtClean="0"/>
              <a:pPr>
                <a:defRPr/>
              </a:pPr>
              <a:t>23/10/2023 06:42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8041" y="6453386"/>
            <a:ext cx="5267533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73012" y="6453386"/>
            <a:ext cx="1197219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ECB4143C-1DE2-4075-BDB2-0EDB063D3137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grpSp>
        <p:nvGrpSpPr>
          <p:cNvPr id="8" name="Group 7"/>
          <p:cNvGrpSpPr/>
          <p:nvPr/>
        </p:nvGrpSpPr>
        <p:grpSpPr>
          <a:xfrm>
            <a:off x="564643" y="744469"/>
            <a:ext cx="8005589" cy="5349671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926330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8700" y="2295526"/>
            <a:ext cx="7200900" cy="3571875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CF6C97-9229-4BBE-B944-D7A8CA7C6D8E}" type="datetime8">
              <a:rPr lang="fr-FR" smtClean="0"/>
              <a:pPr>
                <a:defRPr/>
              </a:pPr>
              <a:t>23/10/2023 06:42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1CB685-5E42-42E5-83D7-8C8782E508D5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275509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80797" y="624156"/>
            <a:ext cx="1490950" cy="5243244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8700" y="624156"/>
            <a:ext cx="5724525" cy="5243244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8D22655-D267-42BE-A8BE-9071C4AFBDA7}" type="datetime8">
              <a:rPr lang="fr-FR" smtClean="0"/>
              <a:pPr>
                <a:defRPr/>
              </a:pPr>
              <a:t>23/10/2023 06:42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8A4DDB-1BEE-45C0-8458-10D2CA8B3911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29760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DE97231-EDB6-4B6D-A285-9459B328C0CE}" type="datetime8">
              <a:rPr lang="fr-FR" smtClean="0"/>
              <a:pPr>
                <a:defRPr/>
              </a:pPr>
              <a:t>23/10/2023 06:42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6440C5-0ED1-4673-828F-667516F8861F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637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769" y="1301361"/>
            <a:ext cx="7209728" cy="2852737"/>
          </a:xfrm>
        </p:spPr>
        <p:txBody>
          <a:bodyPr anchor="b">
            <a:normAutofit/>
          </a:bodyPr>
          <a:lstStyle>
            <a:lvl1pPr algn="r">
              <a:defRPr sz="6000" cap="all" baseline="0">
                <a:solidFill>
                  <a:schemeClr val="tx2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769" y="4216328"/>
            <a:ext cx="7209728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tx2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4181" y="6453386"/>
            <a:ext cx="1216807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3087ACF1-A988-458E-9995-42BA8BBCEEEB}" type="datetime8">
              <a:rPr lang="fr-FR" smtClean="0"/>
              <a:pPr>
                <a:defRPr/>
              </a:pPr>
              <a:t>23/10/2023 06:42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8234" y="6453386"/>
            <a:ext cx="5267533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73012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4A6C9CC-80EB-4561-ADF2-0DC67B86D431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sp>
        <p:nvSpPr>
          <p:cNvPr id="7" name="Freeform 6"/>
          <p:cNvSpPr/>
          <p:nvPr/>
        </p:nvSpPr>
        <p:spPr bwMode="auto">
          <a:xfrm>
            <a:off x="6113972" y="1685652"/>
            <a:ext cx="2456260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6113972" y="1685652"/>
            <a:ext cx="2456260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5698836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8700" y="2286000"/>
            <a:ext cx="3335840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94052" y="2286000"/>
            <a:ext cx="3335840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F8AE561-B27B-4936-A0F7-5E1E4A13ECA0}" type="datetime8">
              <a:rPr lang="fr-FR" smtClean="0"/>
              <a:pPr>
                <a:defRPr/>
              </a:pPr>
              <a:t>23/10/2023 06:42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631B44-C4E7-48C0-ADBB-791DC279F546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7223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700" y="685800"/>
            <a:ext cx="72009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8700" y="2340230"/>
            <a:ext cx="3335840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24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8700" y="3305208"/>
            <a:ext cx="3335839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93760" y="2349754"/>
            <a:ext cx="3335840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24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93760" y="3305208"/>
            <a:ext cx="3335840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1866124-0AFC-41B1-9CD5-69BB2DB76087}" type="datetime8">
              <a:rPr lang="fr-FR" smtClean="0"/>
              <a:pPr>
                <a:defRPr/>
              </a:pPr>
              <a:t>23/10/2023 06:42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17D36E-115E-4270-A2D3-1B165BBF372A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2315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3D1343-BC6C-4A96-B7ED-3394AC937CF1}" type="datetime8">
              <a:rPr lang="fr-FR" smtClean="0"/>
              <a:pPr>
                <a:defRPr/>
              </a:pPr>
              <a:t>23/10/2023 06:42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FC1BD5-9247-4219-8390-806025534CF0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9722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449D41-CD48-47A2-A8CC-61D0E122342B}" type="datetime8">
              <a:rPr lang="fr-FR" smtClean="0"/>
              <a:pPr>
                <a:defRPr/>
              </a:pPr>
              <a:t>23/10/2023 06:42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4F48B0-A90A-48A7-B427-199E393C99C1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631347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397764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925" y="685800"/>
            <a:ext cx="289179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400" baseline="0">
                <a:solidFill>
                  <a:schemeClr val="tx2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2015" y="685801"/>
            <a:ext cx="3909060" cy="5175250"/>
          </a:xfrm>
        </p:spPr>
        <p:txBody>
          <a:bodyPr/>
          <a:lstStyle>
            <a:lvl1pPr>
              <a:defRPr sz="15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2925" y="2856344"/>
            <a:ext cx="2891790" cy="301105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42925" y="6453386"/>
            <a:ext cx="90342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38808B1B-9C0B-4F42-9B22-1810A57D989E}" type="datetime8">
              <a:rPr lang="fr-FR" smtClean="0"/>
              <a:pPr>
                <a:defRPr/>
              </a:pPr>
              <a:t>23/10/2023 06:42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654459" y="6453386"/>
            <a:ext cx="1780256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412355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25DFE54-7A7E-48A6-888A-9644E82F600F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210644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397764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925" y="685800"/>
            <a:ext cx="289179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400" baseline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149090" y="1"/>
            <a:ext cx="4994910" cy="6857999"/>
          </a:xfrm>
        </p:spPr>
        <p:txBody>
          <a:bodyPr anchor="t"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500"/>
            </a:lvl2pPr>
            <a:lvl3pPr marL="685800" indent="0">
              <a:buNone/>
              <a:defRPr sz="15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2925" y="2855968"/>
            <a:ext cx="2891790" cy="3011432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42925" y="6453386"/>
            <a:ext cx="90342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1EB55398-9541-4694-BF0D-A962ABA49F9C}" type="datetime8">
              <a:rPr lang="fr-FR" smtClean="0"/>
              <a:pPr>
                <a:defRPr/>
              </a:pPr>
              <a:t>23/10/2023 06:42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654459" y="6453386"/>
            <a:ext cx="1780256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412355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EBB53430-CC1E-4EBD-9C7C-3D349F194752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852174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8700" y="685800"/>
            <a:ext cx="72009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8700" y="2286000"/>
            <a:ext cx="72009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2987" y="6453386"/>
            <a:ext cx="903429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933034B-EDC4-4AFC-9C3E-E09E03257E5B}" type="datetime8">
              <a:rPr lang="fr-FR" smtClean="0"/>
              <a:pPr>
                <a:defRPr/>
              </a:pPr>
              <a:t>23/10/2023 06:42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70173" y="6453386"/>
            <a:ext cx="4710623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fr-FR"/>
              <a:t>Cours IHM Biskra M.T. Laskri (2001/2002)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04552" y="6453386"/>
            <a:ext cx="1197219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5287EE67-72FF-41DD-80BD-3759900D2AF9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358571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358571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810768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9" r:id="rId1"/>
    <p:sldLayoutId id="2147483980" r:id="rId2"/>
    <p:sldLayoutId id="2147483981" r:id="rId3"/>
    <p:sldLayoutId id="2147483982" r:id="rId4"/>
    <p:sldLayoutId id="2147483983" r:id="rId5"/>
    <p:sldLayoutId id="2147483984" r:id="rId6"/>
    <p:sldLayoutId id="2147483985" r:id="rId7"/>
    <p:sldLayoutId id="2147483986" r:id="rId8"/>
    <p:sldLayoutId id="2147483987" r:id="rId9"/>
    <p:sldLayoutId id="2147483988" r:id="rId10"/>
    <p:sldLayoutId id="2147483989" r:id="rId11"/>
  </p:sldLayoutIdLst>
  <p:hf hdr="0" ftr="0" dt="0"/>
  <p:txStyles>
    <p:titleStyle>
      <a:lvl1pPr algn="l" defTabSz="6858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6858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0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696">
          <p15:clr>
            <a:srgbClr val="F26B43"/>
          </p15:clr>
        </p15:guide>
        <p15:guide id="6" orient="horz" pos="432">
          <p15:clr>
            <a:srgbClr val="F26B43"/>
          </p15:clr>
        </p15:guide>
        <p15:guide id="7" orient="horz" pos="1512">
          <p15:clr>
            <a:srgbClr val="F26B43"/>
          </p15:clr>
        </p15:guide>
        <p15:guide id="8" pos="5184">
          <p15:clr>
            <a:srgbClr val="F26B43"/>
          </p15:clr>
        </p15:guide>
        <p15:guide id="9" pos="702">
          <p15:clr>
            <a:srgbClr val="F26B43"/>
          </p15:clr>
        </p15:guide>
        <p15:guide id="10" pos="64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31264" y="3767563"/>
            <a:ext cx="9144000" cy="1946911"/>
          </a:xfrm>
        </p:spPr>
        <p:txBody>
          <a:bodyPr lIns="87275" tIns="43637" rIns="87275" bIns="43637" rtlCol="0">
            <a:noAutofit/>
          </a:bodyPr>
          <a:lstStyle/>
          <a:p>
            <a:pPr>
              <a:defRPr/>
            </a:pPr>
            <a:b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fr-FR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HMI construction </a:t>
            </a:r>
            <a:r>
              <a:rPr lang="fr-FR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methodology</a:t>
            </a:r>
            <a:b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fr-FR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fr-FR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2023/2024</a:t>
            </a:r>
            <a:br>
              <a:rPr lang="fr-FR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fr-FR" sz="3000" i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</a:br>
            <a:endParaRPr lang="fr-FR" sz="3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290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6C15DC-283E-405B-B897-F1F0B6E47484}" type="slidenum">
              <a:rPr lang="fr-FR"/>
              <a:pPr>
                <a:defRPr/>
              </a:pPr>
              <a:t>1</a:t>
            </a:fld>
            <a:endParaRPr lang="fr-FR"/>
          </a:p>
        </p:txBody>
      </p:sp>
      <p:sp>
        <p:nvSpPr>
          <p:cNvPr id="4100" name="Text Box 14"/>
          <p:cNvSpPr txBox="1">
            <a:spLocks noChangeArrowheads="1"/>
          </p:cNvSpPr>
          <p:nvPr/>
        </p:nvSpPr>
        <p:spPr bwMode="auto">
          <a:xfrm>
            <a:off x="0" y="3713014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DZ" sz="2400" b="1" dirty="0">
                <a:latin typeface="Arabic Typesetting" panose="03020402040406030203" pitchFamily="66" charset="-78"/>
                <a:cs typeface="Arabic Typesetting" panose="03020402040406030203" pitchFamily="66" charset="-78"/>
              </a:rPr>
              <a:t>تلي عبد المطيع</a:t>
            </a:r>
            <a:endParaRPr lang="fr-FR" sz="2400" b="1" dirty="0"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algn="ctr"/>
            <a:r>
              <a:rPr lang="fr-FR" dirty="0" err="1"/>
              <a:t>a.telli</a:t>
            </a:r>
            <a:r>
              <a:rPr lang="fr-FR" err="1"/>
              <a:t>@</a:t>
            </a:r>
            <a:r>
              <a:rPr lang="fr-FR"/>
              <a:t>univ-biskra</a:t>
            </a:r>
            <a:r>
              <a:rPr lang="fr-FR" dirty="0"/>
              <a:t>.dz</a:t>
            </a:r>
          </a:p>
          <a:p>
            <a:pPr algn="ctr"/>
            <a:endParaRPr lang="fr-FR" dirty="0">
              <a:latin typeface="Comic Sans MS" pitchFamily="66" charset="0"/>
            </a:endParaRP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1571625" y="153988"/>
            <a:ext cx="5572125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fr-F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Biskra </a:t>
            </a:r>
            <a:r>
              <a:rPr lang="fr-FR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University</a:t>
            </a:r>
            <a:endParaRPr lang="fr-FR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200000"/>
              </a:lnSpc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Computer Science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Depatment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200000"/>
              </a:lnSpc>
            </a:pPr>
            <a:endParaRPr lang="fr-F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200000"/>
              </a:lnSpc>
            </a:pPr>
            <a:endParaRPr lang="fr-F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fr-FR" sz="2000" dirty="0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06680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Specification stage</a:t>
            </a:r>
            <a:endParaRPr lang="fr-FR" sz="3200" b="1" i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48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C6F6A0-4ECE-4279-85AF-9FF26261BCE5}" type="slidenum">
              <a:rPr lang="fr-FR" smtClean="0">
                <a:latin typeface="Times New Roman" pitchFamily="16" charset="0"/>
              </a:rPr>
              <a:pPr>
                <a:defRPr/>
              </a:pPr>
              <a:t>10</a:t>
            </a:fld>
            <a:endParaRPr lang="fr-FR">
              <a:latin typeface="Times New Roman" pitchFamily="1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69168" y="661576"/>
            <a:ext cx="860566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45720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sz="2800" b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Conceptual 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specification</a:t>
            </a:r>
          </a:p>
          <a:p>
            <a:pPr marL="74295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User-Centered Approach,</a:t>
            </a:r>
          </a:p>
          <a:p>
            <a:pPr marL="74295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Functional Requirements, </a:t>
            </a:r>
          </a:p>
          <a:p>
            <a:pPr marL="74295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Integration and Compatibility. </a:t>
            </a:r>
          </a:p>
          <a:p>
            <a:pPr marL="914400" indent="-45720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Functional specification:</a:t>
            </a:r>
          </a:p>
          <a:p>
            <a:pPr marL="74295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Real-time monitoring of processes or equipment.</a:t>
            </a:r>
          </a:p>
          <a:p>
            <a:pPr marL="74295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Control functions, including start, stop, and adjust.</a:t>
            </a:r>
          </a:p>
          <a:p>
            <a:pPr marL="74295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Data visualization, trends, and historical data access.</a:t>
            </a:r>
          </a:p>
          <a:p>
            <a:pPr marL="74295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Alarm management and notifications.</a:t>
            </a:r>
          </a:p>
          <a:p>
            <a:pPr marL="74295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User authentication and security features.</a:t>
            </a:r>
          </a:p>
        </p:txBody>
      </p:sp>
    </p:spTree>
    <p:extLst>
      <p:ext uri="{BB962C8B-B14F-4D97-AF65-F5344CB8AC3E}">
        <p14:creationId xmlns:p14="http://schemas.microsoft.com/office/powerpoint/2010/main" val="1583277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066800"/>
          </a:xfrm>
        </p:spPr>
        <p:txBody>
          <a:bodyPr/>
          <a:lstStyle/>
          <a:p>
            <a:pPr algn="ctr">
              <a:defRPr/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Specification stage</a:t>
            </a:r>
            <a:endParaRPr lang="fr-FR" sz="2400" b="1" i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stellar" pitchFamily="18" charset="0"/>
            </a:endParaRPr>
          </a:p>
        </p:txBody>
      </p:sp>
      <p:sp>
        <p:nvSpPr>
          <p:cNvPr id="6148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C6F6A0-4ECE-4279-85AF-9FF26261BCE5}" type="slidenum">
              <a:rPr lang="fr-FR" smtClean="0">
                <a:latin typeface="Times New Roman" pitchFamily="16" charset="0"/>
              </a:rPr>
              <a:pPr>
                <a:defRPr/>
              </a:pPr>
              <a:t>11</a:t>
            </a:fld>
            <a:endParaRPr lang="fr-FR">
              <a:latin typeface="Times New Roman" pitchFamily="1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69168" y="1052736"/>
            <a:ext cx="860566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indent="-34290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stellar" pitchFamily="18" charset="0"/>
              </a:rPr>
              <a:t>Syntactic specification</a:t>
            </a:r>
          </a:p>
          <a:p>
            <a:pPr marL="800100" indent="-34290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Command Syntax</a:t>
            </a:r>
          </a:p>
          <a:p>
            <a:pPr marL="800100" indent="-34290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Data Representation.</a:t>
            </a:r>
          </a:p>
          <a:p>
            <a:pPr marL="800100" indent="-34290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Message Formatting</a:t>
            </a:r>
            <a:r>
              <a:rPr lang="en-US" b="1" dirty="0">
                <a:solidFill>
                  <a:schemeClr val="tx2"/>
                </a:solidFill>
              </a:rPr>
              <a:t>.</a:t>
            </a:r>
          </a:p>
          <a:p>
            <a:pPr marL="800100" indent="-34290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stellar" pitchFamily="18" charset="0"/>
              </a:rPr>
              <a:t>Lexical specification</a:t>
            </a:r>
          </a:p>
          <a:p>
            <a:pPr marL="800100" indent="-34290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Reserved Keywords.</a:t>
            </a:r>
          </a:p>
          <a:p>
            <a:pPr marL="800100" indent="-34290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Data Types.</a:t>
            </a:r>
          </a:p>
          <a:p>
            <a:pPr marL="800100" indent="-34290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Symbols and Operators.</a:t>
            </a:r>
          </a:p>
          <a:p>
            <a:pPr marL="800100" indent="-34290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Localization.</a:t>
            </a:r>
          </a:p>
        </p:txBody>
      </p:sp>
    </p:spTree>
    <p:extLst>
      <p:ext uri="{BB962C8B-B14F-4D97-AF65-F5344CB8AC3E}">
        <p14:creationId xmlns:p14="http://schemas.microsoft.com/office/powerpoint/2010/main" val="3570935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Plan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61452" y="1556792"/>
            <a:ext cx="7200900" cy="3581400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Classic Methodology.</a:t>
            </a:r>
          </a:p>
          <a:p>
            <a:pPr>
              <a:lnSpc>
                <a:spcPct val="150000"/>
              </a:lnSpc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Identification stage.</a:t>
            </a:r>
          </a:p>
          <a:p>
            <a:pPr>
              <a:lnSpc>
                <a:spcPct val="150000"/>
              </a:lnSpc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Task analysis stage.</a:t>
            </a:r>
          </a:p>
          <a:p>
            <a:pPr>
              <a:lnSpc>
                <a:spcPct val="150000"/>
              </a:lnSpc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Modeling stage.</a:t>
            </a:r>
          </a:p>
          <a:p>
            <a:pPr>
              <a:lnSpc>
                <a:spcPct val="150000"/>
              </a:lnSpc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Specification stage.</a:t>
            </a:r>
            <a:endParaRPr lang="fr-F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6440C5-0ED1-4673-828F-667516F8861F}" type="slidenum">
              <a:rPr lang="fr-FR" smtClean="0"/>
              <a:pPr>
                <a:defRPr/>
              </a:pPr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33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76865" y="232605"/>
            <a:ext cx="6798734" cy="108784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Introduction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71600" y="1628800"/>
            <a:ext cx="7571599" cy="2952328"/>
          </a:xfrm>
        </p:spPr>
        <p:txBody>
          <a:bodyPr>
            <a:noAutofit/>
          </a:bodyPr>
          <a:lstStyle/>
          <a:p>
            <a:pPr algn="just">
              <a:lnSpc>
                <a:spcPct val="2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Human Machine Interface (HMI) construction methodology refers to the process of designing and implementing the interface between humans and machines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6440C5-0ED1-4673-828F-667516F8861F}" type="slidenum">
              <a:rPr lang="fr-FR" smtClean="0"/>
              <a:pPr>
                <a:defRPr/>
              </a:pPr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4835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8229600" cy="1143000"/>
          </a:xfrm>
        </p:spPr>
        <p:txBody>
          <a:bodyPr/>
          <a:lstStyle/>
          <a:p>
            <a:pPr algn="ctr">
              <a:defRPr/>
            </a:pPr>
            <a:r>
              <a:rPr lang="fr-FR" sz="32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stellar" pitchFamily="18" charset="0"/>
              </a:rPr>
              <a:t>Classic</a:t>
            </a:r>
            <a:r>
              <a:rPr lang="fr-FR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stellar" pitchFamily="18" charset="0"/>
              </a:rPr>
              <a:t> </a:t>
            </a:r>
            <a:r>
              <a:rPr lang="fr-FR" sz="32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stellar" pitchFamily="18" charset="0"/>
              </a:rPr>
              <a:t>Methodology</a:t>
            </a:r>
            <a:endParaRPr lang="fr-FR" sz="3200" b="1" i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stellar" pitchFamily="18" charset="0"/>
            </a:endParaRPr>
          </a:p>
        </p:txBody>
      </p:sp>
      <p:sp>
        <p:nvSpPr>
          <p:cNvPr id="7174" name="Rectangle 3"/>
          <p:cNvSpPr>
            <a:spLocks noGrp="1" noChangeArrowheads="1"/>
          </p:cNvSpPr>
          <p:nvPr>
            <p:ph idx="1"/>
          </p:nvPr>
        </p:nvSpPr>
        <p:spPr>
          <a:xfrm>
            <a:off x="214313" y="3573016"/>
            <a:ext cx="8929687" cy="4114800"/>
          </a:xfrm>
        </p:spPr>
        <p:txBody>
          <a:bodyPr>
            <a:normAutofit/>
          </a:bodyPr>
          <a:lstStyle/>
          <a:p>
            <a:pPr algn="just"/>
            <a:r>
              <a:rPr lang="en-US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Prioritizes user-centric design and iterative development to create an HMI that is intuitive, efficient, and safe for operators.</a:t>
            </a:r>
          </a:p>
          <a:p>
            <a:pPr algn="just"/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Adaptable to various industries and technologies, making it a foundational approach in HMI construction.</a:t>
            </a:r>
          </a:p>
          <a:p>
            <a:pPr marL="0" indent="0">
              <a:buNone/>
            </a:pPr>
            <a:endParaRPr lang="fr-FR" sz="2800" b="1" dirty="0"/>
          </a:p>
        </p:txBody>
      </p:sp>
      <p:sp>
        <p:nvSpPr>
          <p:cNvPr id="4100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85D234-BB2A-490D-8097-826B80D5F4DF}" type="slidenum">
              <a:rPr lang="fr-FR" smtClean="0">
                <a:latin typeface="Times New Roman" pitchFamily="16" charset="0"/>
              </a:rPr>
              <a:pPr>
                <a:defRPr/>
              </a:pPr>
              <a:t>4</a:t>
            </a:fld>
            <a:endParaRPr lang="fr-FR">
              <a:latin typeface="Times New Roman" pitchFamily="16" charset="0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340768"/>
            <a:ext cx="6048672" cy="18722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188640"/>
            <a:ext cx="8229600" cy="1143000"/>
          </a:xfrm>
        </p:spPr>
        <p:txBody>
          <a:bodyPr/>
          <a:lstStyle/>
          <a:p>
            <a:pPr algn="ctr">
              <a:defRPr/>
            </a:pPr>
            <a:r>
              <a:rPr lang="en-US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stellar" pitchFamily="18" charset="0"/>
              </a:rPr>
              <a:t>outline of the classic HMI construction methodology</a:t>
            </a:r>
            <a:endParaRPr lang="fr-FR" sz="3200" b="1" i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stellar" pitchFamily="18" charset="0"/>
            </a:endParaRPr>
          </a:p>
        </p:txBody>
      </p:sp>
      <p:sp>
        <p:nvSpPr>
          <p:cNvPr id="7174" name="Rectangle 3"/>
          <p:cNvSpPr>
            <a:spLocks noGrp="1" noChangeArrowheads="1"/>
          </p:cNvSpPr>
          <p:nvPr>
            <p:ph idx="1"/>
          </p:nvPr>
        </p:nvSpPr>
        <p:spPr>
          <a:xfrm>
            <a:off x="827584" y="1412776"/>
            <a:ext cx="8929687" cy="4114800"/>
          </a:xfrm>
        </p:spPr>
        <p:txBody>
          <a:bodyPr>
            <a:normAutofit fontScale="32500" lnSpcReduction="20000"/>
          </a:bodyPr>
          <a:lstStyle/>
          <a:p>
            <a:r>
              <a:rPr lang="en-US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User Needs Assessment</a:t>
            </a:r>
          </a:p>
          <a:p>
            <a:r>
              <a:rPr lang="en-US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HMI Design</a:t>
            </a:r>
          </a:p>
          <a:p>
            <a:r>
              <a:rPr lang="en-US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Hardware and Software Integration</a:t>
            </a:r>
          </a:p>
          <a:p>
            <a:r>
              <a:rPr lang="en-US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Prototyping</a:t>
            </a:r>
          </a:p>
          <a:p>
            <a:r>
              <a:rPr lang="en-US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Usability Testing.</a:t>
            </a:r>
          </a:p>
          <a:p>
            <a:r>
              <a:rPr lang="en-US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Safety Considerations.</a:t>
            </a:r>
          </a:p>
          <a:p>
            <a:r>
              <a:rPr lang="en-US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Documentation.</a:t>
            </a:r>
          </a:p>
          <a:p>
            <a:r>
              <a:rPr lang="en-US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Training.</a:t>
            </a:r>
          </a:p>
          <a:p>
            <a:r>
              <a:rPr lang="en-US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Maintenance and Updates.</a:t>
            </a:r>
          </a:p>
          <a:p>
            <a:r>
              <a:rPr lang="en-US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Validation and Compliance.</a:t>
            </a:r>
          </a:p>
          <a:p>
            <a:endParaRPr lang="fr-FR" sz="2800" b="1" dirty="0"/>
          </a:p>
        </p:txBody>
      </p:sp>
      <p:sp>
        <p:nvSpPr>
          <p:cNvPr id="4100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85D234-BB2A-490D-8097-826B80D5F4DF}" type="slidenum">
              <a:rPr lang="fr-FR" smtClean="0">
                <a:latin typeface="Times New Roman" pitchFamily="16" charset="0"/>
              </a:rPr>
              <a:pPr>
                <a:defRPr/>
              </a:pPr>
              <a:t>5</a:t>
            </a:fld>
            <a:endParaRPr lang="fr-FR">
              <a:latin typeface="Times New Roman" pitchFamily="1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090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1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1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1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1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1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1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1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1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1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1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1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1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1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1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1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1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1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225152"/>
            <a:ext cx="8460432" cy="114300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fr-FR" sz="32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Stages of HMI construction </a:t>
            </a:r>
            <a:r>
              <a:rPr lang="fr-FR" sz="3200" b="1" i="1" dirty="0" err="1"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methodology</a:t>
            </a:r>
            <a:endParaRPr lang="fr-FR" sz="3200" b="1" i="1" dirty="0">
              <a:solidFill>
                <a:srgbClr val="00B0F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74" name="Rectangle 3"/>
          <p:cNvSpPr>
            <a:spLocks noGrp="1" noChangeArrowheads="1"/>
          </p:cNvSpPr>
          <p:nvPr>
            <p:ph idx="1"/>
          </p:nvPr>
        </p:nvSpPr>
        <p:spPr>
          <a:xfrm>
            <a:off x="827584" y="908720"/>
            <a:ext cx="7632847" cy="4968552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Identification Stage</a:t>
            </a:r>
          </a:p>
          <a:p>
            <a:pPr marL="0" indent="0" algn="just">
              <a:buNone/>
            </a:pPr>
            <a:r>
              <a:rPr lang="fr-FR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stage for the subsequent phases of HMI construction, including design, development, testing, and implementation.</a:t>
            </a:r>
          </a:p>
          <a:p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Analysis:</a:t>
            </a:r>
          </a:p>
          <a:p>
            <a:r>
              <a:rPr lang="en-US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User Needs Assessment:.</a:t>
            </a:r>
          </a:p>
          <a:p>
            <a:r>
              <a:rPr lang="en-US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System Requirements: </a:t>
            </a:r>
          </a:p>
          <a:p>
            <a:r>
              <a:rPr lang="en-US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Goal Definition:</a:t>
            </a:r>
          </a:p>
        </p:txBody>
      </p:sp>
      <p:sp>
        <p:nvSpPr>
          <p:cNvPr id="4100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85D234-BB2A-490D-8097-826B80D5F4DF}" type="slidenum">
              <a:rPr lang="fr-FR" smtClean="0">
                <a:latin typeface="Times New Roman" pitchFamily="16" charset="0"/>
              </a:rPr>
              <a:pPr>
                <a:defRPr/>
              </a:pPr>
              <a:t>6</a:t>
            </a:fld>
            <a:endParaRPr lang="fr-FR">
              <a:latin typeface="Times New Roman" pitchFamily="1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455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1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1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1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1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1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1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1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8836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stellar" pitchFamily="18" charset="0"/>
              </a:rPr>
              <a:t>2. Task analysis stage</a:t>
            </a:r>
            <a:endParaRPr lang="fr-FR" sz="2400" b="1" i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stellar" pitchFamily="18" charset="0"/>
            </a:endParaRPr>
          </a:p>
        </p:txBody>
      </p:sp>
      <p:sp>
        <p:nvSpPr>
          <p:cNvPr id="10246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219200"/>
            <a:ext cx="7848600" cy="4876800"/>
          </a:xfrm>
        </p:spPr>
        <p:txBody>
          <a:bodyPr/>
          <a:lstStyle/>
          <a:p>
            <a:pPr eaLnBrk="1" hangingPunct="1"/>
            <a:endParaRPr lang="fr-FR"/>
          </a:p>
          <a:p>
            <a:pPr eaLnBrk="1" hangingPunct="1"/>
            <a:endParaRPr lang="fr-FR"/>
          </a:p>
        </p:txBody>
      </p:sp>
      <p:sp>
        <p:nvSpPr>
          <p:cNvPr id="6148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C6F6A0-4ECE-4279-85AF-9FF26261BCE5}" type="slidenum">
              <a:rPr lang="fr-FR" smtClean="0">
                <a:latin typeface="Times New Roman" pitchFamily="16" charset="0"/>
              </a:rPr>
              <a:pPr>
                <a:defRPr/>
              </a:pPr>
              <a:t>7</a:t>
            </a:fld>
            <a:endParaRPr lang="fr-FR">
              <a:latin typeface="Times New Roman" pitchFamily="16" charset="0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571500" y="1214438"/>
            <a:ext cx="7848600" cy="4142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endParaRPr lang="fr-FR" sz="3200" kern="0">
              <a:latin typeface="+mn-lt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endParaRPr lang="fr-FR" sz="3200" kern="0">
              <a:latin typeface="+mn-lt"/>
            </a:endParaRPr>
          </a:p>
        </p:txBody>
      </p:sp>
      <p:sp>
        <p:nvSpPr>
          <p:cNvPr id="11273" name="ZoneTexte 8"/>
          <p:cNvSpPr txBox="1">
            <a:spLocks noChangeArrowheads="1"/>
          </p:cNvSpPr>
          <p:nvPr/>
        </p:nvSpPr>
        <p:spPr bwMode="auto">
          <a:xfrm>
            <a:off x="500062" y="564445"/>
            <a:ext cx="8536434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800100" indent="-3429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Identifying User Tasks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identifying and comprehending the specific tasks that users need to accomplish.</a:t>
            </a:r>
          </a:p>
          <a:p>
            <a:pPr marL="800100" indent="-3429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Task Decomposition: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helps in creating a clear and detailed picture of what users need to do.</a:t>
            </a:r>
          </a:p>
          <a:p>
            <a:pPr marL="800100" indent="-3429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Hierarchical Task Analysis: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indent="-3429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Task Sequencing.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indent="-3429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Usability and Performance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800100" indent="-3429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Iterative Process: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It's important to continuously refine the analysis as the design evolves.</a:t>
            </a:r>
          </a:p>
        </p:txBody>
      </p:sp>
    </p:spTree>
    <p:extLst>
      <p:ext uri="{BB962C8B-B14F-4D97-AF65-F5344CB8AC3E}">
        <p14:creationId xmlns:p14="http://schemas.microsoft.com/office/powerpoint/2010/main" val="3289437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066800"/>
          </a:xfrm>
        </p:spPr>
        <p:txBody>
          <a:bodyPr/>
          <a:lstStyle/>
          <a:p>
            <a:pPr algn="ctr">
              <a:defRPr/>
            </a:pPr>
            <a:r>
              <a:rPr lang="fr-FR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stellar" pitchFamily="18" charset="0"/>
              </a:rPr>
              <a:t>3. </a:t>
            </a:r>
            <a:r>
              <a:rPr lang="fr-FR" sz="24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stellar" pitchFamily="18" charset="0"/>
              </a:rPr>
              <a:t>Modeling</a:t>
            </a:r>
            <a:r>
              <a:rPr lang="fr-FR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stellar" pitchFamily="18" charset="0"/>
              </a:rPr>
              <a:t> stage</a:t>
            </a:r>
          </a:p>
        </p:txBody>
      </p:sp>
      <p:sp>
        <p:nvSpPr>
          <p:cNvPr id="10246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219200"/>
            <a:ext cx="7848600" cy="4876800"/>
          </a:xfrm>
        </p:spPr>
        <p:txBody>
          <a:bodyPr/>
          <a:lstStyle/>
          <a:p>
            <a:pPr eaLnBrk="1" hangingPunct="1"/>
            <a:endParaRPr lang="fr-FR"/>
          </a:p>
          <a:p>
            <a:pPr eaLnBrk="1" hangingPunct="1"/>
            <a:endParaRPr lang="fr-FR"/>
          </a:p>
        </p:txBody>
      </p:sp>
      <p:sp>
        <p:nvSpPr>
          <p:cNvPr id="6148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C6F6A0-4ECE-4279-85AF-9FF26261BCE5}" type="slidenum">
              <a:rPr lang="fr-FR" smtClean="0">
                <a:latin typeface="Times New Roman" pitchFamily="16" charset="0"/>
              </a:rPr>
              <a:pPr>
                <a:defRPr/>
              </a:pPr>
              <a:t>8</a:t>
            </a:fld>
            <a:endParaRPr lang="fr-FR">
              <a:latin typeface="Times New Roman" pitchFamily="1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20936" y="620688"/>
            <a:ext cx="8271544" cy="1845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285750">
              <a:lnSpc>
                <a:spcPct val="200000"/>
              </a:lnSpc>
              <a:buFont typeface="Arial" panose="020B0604020202020204" pitchFamily="34" charset="0"/>
              <a:buChar char="•"/>
              <a:defRPr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modeling stage serves as the bridge between conceptual design and actual implementation. It allows for testing and refining the HMI interface before it is deployed in real-world applications. </a:t>
            </a:r>
            <a:endParaRPr lang="fr-FR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783" y="2823259"/>
            <a:ext cx="6934061" cy="31260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476672"/>
            <a:ext cx="7772400" cy="106680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Specification stage</a:t>
            </a:r>
            <a:endParaRPr lang="fr-FR" sz="3200" b="1" i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48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C6F6A0-4ECE-4279-85AF-9FF26261BCE5}" type="slidenum">
              <a:rPr lang="fr-FR" smtClean="0">
                <a:latin typeface="Times New Roman" pitchFamily="16" charset="0"/>
              </a:rPr>
              <a:pPr>
                <a:defRPr/>
              </a:pPr>
              <a:t>9</a:t>
            </a:fld>
            <a:endParaRPr lang="fr-FR">
              <a:latin typeface="Times New Roman" pitchFamily="1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95536" y="764704"/>
            <a:ext cx="8605664" cy="4550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indent="-342900">
              <a:lnSpc>
                <a:spcPct val="250000"/>
              </a:lnSpc>
              <a:buFont typeface="Arial" panose="020B0604020202020204" pitchFamily="34" charset="0"/>
              <a:buChar char="•"/>
              <a:defRPr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detailed requirements and specifications for the HMI system are defined. </a:t>
            </a:r>
          </a:p>
          <a:p>
            <a:pPr marL="800100" indent="-342900">
              <a:lnSpc>
                <a:spcPct val="250000"/>
              </a:lnSpc>
              <a:buFont typeface="Arial" panose="020B0604020202020204" pitchFamily="34" charset="0"/>
              <a:buChar char="•"/>
              <a:defRPr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lays the foundation for the entire HMI development process and ensures that the system meets the needs of users and the objectives of the project.</a:t>
            </a:r>
          </a:p>
        </p:txBody>
      </p:sp>
    </p:spTree>
    <p:extLst>
      <p:ext uri="{BB962C8B-B14F-4D97-AF65-F5344CB8AC3E}">
        <p14:creationId xmlns:p14="http://schemas.microsoft.com/office/powerpoint/2010/main" val="3018697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TM10001105[[fn=Cadrage]]</Template>
  <TotalTime>0</TotalTime>
  <Words>414</Words>
  <Application>Microsoft Office PowerPoint</Application>
  <PresentationFormat>Affichage à l'écran (4:3)</PresentationFormat>
  <Paragraphs>79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9" baseType="lpstr">
      <vt:lpstr>Arabic Typesetting</vt:lpstr>
      <vt:lpstr>Arial</vt:lpstr>
      <vt:lpstr>Calibri</vt:lpstr>
      <vt:lpstr>Castellar</vt:lpstr>
      <vt:lpstr>Comic Sans MS</vt:lpstr>
      <vt:lpstr>Franklin Gothic Book</vt:lpstr>
      <vt:lpstr>Times New Roman</vt:lpstr>
      <vt:lpstr>Crop</vt:lpstr>
      <vt:lpstr> HMI construction methodology    2023/2024  </vt:lpstr>
      <vt:lpstr>Plan</vt:lpstr>
      <vt:lpstr>Introduction</vt:lpstr>
      <vt:lpstr>Classic Methodology</vt:lpstr>
      <vt:lpstr>outline of the classic HMI construction methodology</vt:lpstr>
      <vt:lpstr>Stages of HMI construction methodology</vt:lpstr>
      <vt:lpstr>2. Task analysis stage</vt:lpstr>
      <vt:lpstr>3. Modeling stage</vt:lpstr>
      <vt:lpstr>4. Specification stage</vt:lpstr>
      <vt:lpstr>4. Specification stage</vt:lpstr>
      <vt:lpstr>4. Specification stage</vt:lpstr>
    </vt:vector>
  </TitlesOfParts>
  <Company>U.A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Interface Homme Machine IHM</dc:title>
  <dc:creator>Labo de Recherche en Informatique</dc:creator>
  <cp:lastModifiedBy>Asus</cp:lastModifiedBy>
  <cp:revision>222</cp:revision>
  <dcterms:created xsi:type="dcterms:W3CDTF">2001-02-09T14:58:22Z</dcterms:created>
  <dcterms:modified xsi:type="dcterms:W3CDTF">2023-10-23T05:44:01Z</dcterms:modified>
</cp:coreProperties>
</file>