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9" r:id="rId2"/>
    <p:sldId id="281" r:id="rId3"/>
    <p:sldId id="282" r:id="rId4"/>
    <p:sldId id="283" r:id="rId5"/>
    <p:sldId id="284" r:id="rId6"/>
    <p:sldId id="271" r:id="rId7"/>
    <p:sldId id="260" r:id="rId8"/>
    <p:sldId id="262" r:id="rId9"/>
    <p:sldId id="285" r:id="rId10"/>
    <p:sldId id="287" r:id="rId11"/>
    <p:sldId id="286" r:id="rId12"/>
    <p:sldId id="288" r:id="rId13"/>
    <p:sldId id="264" r:id="rId14"/>
    <p:sldId id="265" r:id="rId15"/>
    <p:sldId id="267" r:id="rId16"/>
    <p:sldId id="272" r:id="rId17"/>
    <p:sldId id="275" r:id="rId18"/>
    <p:sldId id="276" r:id="rId19"/>
    <p:sldId id="268" r:id="rId20"/>
    <p:sldId id="289" r:id="rId21"/>
    <p:sldId id="269" r:id="rId22"/>
    <p:sldId id="277" r:id="rId23"/>
    <p:sldId id="278" r:id="rId24"/>
    <p:sldId id="28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5467"/>
    <a:srgbClr val="27405F"/>
    <a:srgbClr val="3E6798"/>
    <a:srgbClr val="B0D5EE"/>
    <a:srgbClr val="DDEDFB"/>
    <a:srgbClr val="000000"/>
    <a:srgbClr val="4A4662"/>
    <a:srgbClr val="4D3F69"/>
    <a:srgbClr val="3D3A50"/>
    <a:srgbClr val="CB4D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xmlns=""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pPr/>
              <a:t>28/10/2023</a:t>
            </a:fld>
            <a:endParaRPr lang="fr-FR"/>
          </a:p>
        </p:txBody>
      </p:sp>
      <p:sp>
        <p:nvSpPr>
          <p:cNvPr id="4" name="Footer Placeholder 3">
            <a:extLst>
              <a:ext uri="{FF2B5EF4-FFF2-40B4-BE49-F238E27FC236}">
                <a16:creationId xmlns:a16="http://schemas.microsoft.com/office/drawing/2014/main" xmlns=""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xmlns=""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pPr/>
              <a:t>‹N°›</a:t>
            </a:fld>
            <a:endParaRPr lang="fr-FR"/>
          </a:p>
        </p:txBody>
      </p:sp>
    </p:spTree>
    <p:extLst>
      <p:ext uri="{BB962C8B-B14F-4D97-AF65-F5344CB8AC3E}">
        <p14:creationId xmlns:p14="http://schemas.microsoft.com/office/powerpoint/2010/main" xmlns=""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pPr/>
              <a:t>28/10/2023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pPr/>
              <a:t>‹N°›</a:t>
            </a:fld>
            <a:endParaRPr lang="fr-FR"/>
          </a:p>
        </p:txBody>
      </p:sp>
    </p:spTree>
    <p:extLst>
      <p:ext uri="{BB962C8B-B14F-4D97-AF65-F5344CB8AC3E}">
        <p14:creationId xmlns:p14="http://schemas.microsoft.com/office/powerpoint/2010/main" xmlns=""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reamstale.com/freebie-74-thin-social-media-ic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14</a:t>
            </a:fld>
            <a:endParaRPr lang="fr-FR"/>
          </a:p>
        </p:txBody>
      </p:sp>
    </p:spTree>
    <p:extLst>
      <p:ext uri="{BB962C8B-B14F-4D97-AF65-F5344CB8AC3E}">
        <p14:creationId xmlns:p14="http://schemas.microsoft.com/office/powerpoint/2010/main" xmlns="" val="287767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15</a:t>
            </a:fld>
            <a:endParaRPr lang="fr-FR"/>
          </a:p>
        </p:txBody>
      </p:sp>
    </p:spTree>
    <p:extLst>
      <p:ext uri="{BB962C8B-B14F-4D97-AF65-F5344CB8AC3E}">
        <p14:creationId xmlns:p14="http://schemas.microsoft.com/office/powerpoint/2010/main" xmlns="" val="357749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pPr/>
              <a:t>16</a:t>
            </a:fld>
            <a:endParaRPr lang="fr-FR"/>
          </a:p>
        </p:txBody>
      </p:sp>
    </p:spTree>
    <p:extLst>
      <p:ext uri="{BB962C8B-B14F-4D97-AF65-F5344CB8AC3E}">
        <p14:creationId xmlns:p14="http://schemas.microsoft.com/office/powerpoint/2010/main" xmlns="" val="280374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pPr/>
              <a:t>17</a:t>
            </a:fld>
            <a:endParaRPr lang="fr-FR"/>
          </a:p>
        </p:txBody>
      </p:sp>
    </p:spTree>
    <p:extLst>
      <p:ext uri="{BB962C8B-B14F-4D97-AF65-F5344CB8AC3E}">
        <p14:creationId xmlns:p14="http://schemas.microsoft.com/office/powerpoint/2010/main" xmlns="" val="280374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pPr/>
              <a:t>18</a:t>
            </a:fld>
            <a:endParaRPr lang="fr-FR"/>
          </a:p>
        </p:txBody>
      </p:sp>
    </p:spTree>
    <p:extLst>
      <p:ext uri="{BB962C8B-B14F-4D97-AF65-F5344CB8AC3E}">
        <p14:creationId xmlns:p14="http://schemas.microsoft.com/office/powerpoint/2010/main" xmlns="" val="280374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19</a:t>
            </a:fld>
            <a:endParaRPr lang="fr-FR"/>
          </a:p>
        </p:txBody>
      </p:sp>
    </p:spTree>
    <p:extLst>
      <p:ext uri="{BB962C8B-B14F-4D97-AF65-F5344CB8AC3E}">
        <p14:creationId xmlns:p14="http://schemas.microsoft.com/office/powerpoint/2010/main" xmlns="" val="392089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21</a:t>
            </a:fld>
            <a:endParaRPr lang="fr-FR"/>
          </a:p>
        </p:txBody>
      </p:sp>
    </p:spTree>
    <p:extLst>
      <p:ext uri="{BB962C8B-B14F-4D97-AF65-F5344CB8AC3E}">
        <p14:creationId xmlns:p14="http://schemas.microsoft.com/office/powerpoint/2010/main" xmlns="" val="301809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22</a:t>
            </a:fld>
            <a:endParaRPr lang="fr-FR"/>
          </a:p>
        </p:txBody>
      </p:sp>
    </p:spTree>
    <p:extLst>
      <p:ext uri="{BB962C8B-B14F-4D97-AF65-F5344CB8AC3E}">
        <p14:creationId xmlns:p14="http://schemas.microsoft.com/office/powerpoint/2010/main" xmlns="" val="301809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23</a:t>
            </a:fld>
            <a:endParaRPr lang="fr-FR"/>
          </a:p>
        </p:txBody>
      </p:sp>
    </p:spTree>
    <p:extLst>
      <p:ext uri="{BB962C8B-B14F-4D97-AF65-F5344CB8AC3E}">
        <p14:creationId xmlns:p14="http://schemas.microsoft.com/office/powerpoint/2010/main" xmlns="" val="301809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8ffdd5aa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8ffdd5aa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http://www.dreamstale.com/freebie-74-thin-social-media-icons/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3</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4</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5</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6</a:t>
            </a:fld>
            <a:endParaRPr lang="fr-FR"/>
          </a:p>
        </p:txBody>
      </p:sp>
    </p:spTree>
    <p:extLst>
      <p:ext uri="{BB962C8B-B14F-4D97-AF65-F5344CB8AC3E}">
        <p14:creationId xmlns:p14="http://schemas.microsoft.com/office/powerpoint/2010/main" xmlns="" val="105719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7</a:t>
            </a:fld>
            <a:endParaRPr lang="fr-FR"/>
          </a:p>
        </p:txBody>
      </p:sp>
    </p:spTree>
    <p:extLst>
      <p:ext uri="{BB962C8B-B14F-4D97-AF65-F5344CB8AC3E}">
        <p14:creationId xmlns:p14="http://schemas.microsoft.com/office/powerpoint/2010/main" xmlns="" val="231223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8</a:t>
            </a:fld>
            <a:endParaRPr lang="fr-FR"/>
          </a:p>
        </p:txBody>
      </p:sp>
    </p:spTree>
    <p:extLst>
      <p:ext uri="{BB962C8B-B14F-4D97-AF65-F5344CB8AC3E}">
        <p14:creationId xmlns:p14="http://schemas.microsoft.com/office/powerpoint/2010/main" xmlns="" val="198550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13</a:t>
            </a:fld>
            <a:endParaRPr lang="fr-FR"/>
          </a:p>
        </p:txBody>
      </p:sp>
    </p:spTree>
    <p:extLst>
      <p:ext uri="{BB962C8B-B14F-4D97-AF65-F5344CB8AC3E}">
        <p14:creationId xmlns:p14="http://schemas.microsoft.com/office/powerpoint/2010/main" xmlns="" val="299710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8951FC37-4B27-4BA9-AD20-DA8C4BC5AF16}"/>
              </a:ext>
            </a:extLst>
          </p:cNvPr>
          <p:cNvSpPr>
            <a:spLocks noGrp="1"/>
          </p:cNvSpPr>
          <p:nvPr>
            <p:ph type="dt" sz="half" idx="10"/>
          </p:nvPr>
        </p:nvSpPr>
        <p:spPr/>
        <p:txBody>
          <a:bodyPr/>
          <a:lstStyle/>
          <a:p>
            <a:fld id="{50C9BA4B-2665-43AF-924D-33D39E081787}" type="datetime1">
              <a:rPr lang="fr-FR" smtClean="0"/>
              <a:pPr/>
              <a:t>28/10/2023</a:t>
            </a:fld>
            <a:endParaRPr lang="fr-FR"/>
          </a:p>
        </p:txBody>
      </p:sp>
      <p:sp>
        <p:nvSpPr>
          <p:cNvPr id="5" name="Footer Placeholder 4">
            <a:extLst>
              <a:ext uri="{FF2B5EF4-FFF2-40B4-BE49-F238E27FC236}">
                <a16:creationId xmlns:a16="http://schemas.microsoft.com/office/drawing/2014/main" xmlns=""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D5647D9-D1E2-433D-8479-DD8CD3F3B032}"/>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7A7316A-F806-436E-ADD8-A66553953C4E}"/>
              </a:ext>
            </a:extLst>
          </p:cNvPr>
          <p:cNvSpPr>
            <a:spLocks noGrp="1"/>
          </p:cNvSpPr>
          <p:nvPr>
            <p:ph type="dt" sz="half" idx="10"/>
          </p:nvPr>
        </p:nvSpPr>
        <p:spPr/>
        <p:txBody>
          <a:bodyPr/>
          <a:lstStyle/>
          <a:p>
            <a:fld id="{9C3F6244-5025-461E-878B-3ECA368D59B1}" type="datetime1">
              <a:rPr lang="fr-FR" smtClean="0"/>
              <a:pPr/>
              <a:t>28/10/2023</a:t>
            </a:fld>
            <a:endParaRPr lang="fr-FR"/>
          </a:p>
        </p:txBody>
      </p:sp>
      <p:sp>
        <p:nvSpPr>
          <p:cNvPr id="5" name="Footer Placeholder 4">
            <a:extLst>
              <a:ext uri="{FF2B5EF4-FFF2-40B4-BE49-F238E27FC236}">
                <a16:creationId xmlns:a16="http://schemas.microsoft.com/office/drawing/2014/main" xmlns=""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638B17D-BA75-47CC-8B3C-08027324EE6B}"/>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A9A978A-D527-49B5-B262-4B2AF16D7CA4}"/>
              </a:ext>
            </a:extLst>
          </p:cNvPr>
          <p:cNvSpPr>
            <a:spLocks noGrp="1"/>
          </p:cNvSpPr>
          <p:nvPr>
            <p:ph type="dt" sz="half" idx="10"/>
          </p:nvPr>
        </p:nvSpPr>
        <p:spPr/>
        <p:txBody>
          <a:bodyPr/>
          <a:lstStyle/>
          <a:p>
            <a:fld id="{B9B02D6C-B97B-4C9E-920B-D3DD00BA469C}" type="datetime1">
              <a:rPr lang="fr-FR" smtClean="0"/>
              <a:pPr/>
              <a:t>28/10/2023</a:t>
            </a:fld>
            <a:endParaRPr lang="fr-FR"/>
          </a:p>
        </p:txBody>
      </p:sp>
      <p:sp>
        <p:nvSpPr>
          <p:cNvPr id="5" name="Footer Placeholder 4">
            <a:extLst>
              <a:ext uri="{FF2B5EF4-FFF2-40B4-BE49-F238E27FC236}">
                <a16:creationId xmlns:a16="http://schemas.microsoft.com/office/drawing/2014/main" xmlns=""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44297A62-10F2-44B8-B049-D70E1D12B15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pic>
        <p:nvPicPr>
          <p:cNvPr id="25" name="Google Shape;25;p4" descr="FGST0005-Background.jpg"/>
          <p:cNvPicPr preferRelativeResize="0"/>
          <p:nvPr/>
        </p:nvPicPr>
        <p:blipFill rotWithShape="1">
          <a:blip r:embed="rId2" cstate="print">
            <a:alphaModFix/>
          </a:blip>
          <a:srcRect t="85202"/>
          <a:stretch/>
        </p:blipFill>
        <p:spPr>
          <a:xfrm>
            <a:off x="0" y="5843201"/>
            <a:ext cx="12192000" cy="1014799"/>
          </a:xfrm>
          <a:prstGeom prst="rect">
            <a:avLst/>
          </a:prstGeom>
          <a:noFill/>
          <a:ln>
            <a:noFill/>
          </a:ln>
        </p:spPr>
      </p:pic>
      <p:sp>
        <p:nvSpPr>
          <p:cNvPr id="26" name="Google Shape;26;p4"/>
          <p:cNvSpPr/>
          <p:nvPr/>
        </p:nvSpPr>
        <p:spPr>
          <a:xfrm>
            <a:off x="0" y="0"/>
            <a:ext cx="12192000" cy="186800"/>
          </a:xfrm>
          <a:prstGeom prst="rect">
            <a:avLst/>
          </a:prstGeom>
          <a:solidFill>
            <a:srgbClr val="F3390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dirty="0"/>
          </a:p>
        </p:txBody>
      </p:sp>
      <p:sp>
        <p:nvSpPr>
          <p:cNvPr id="27" name="Google Shape;27;p4"/>
          <p:cNvSpPr txBox="1">
            <a:spLocks noGrp="1"/>
          </p:cNvSpPr>
          <p:nvPr>
            <p:ph type="body" idx="1"/>
          </p:nvPr>
        </p:nvSpPr>
        <p:spPr>
          <a:xfrm>
            <a:off x="415600" y="1225600"/>
            <a:ext cx="11360800" cy="38992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Clr>
                <a:srgbClr val="434343"/>
              </a:buClr>
              <a:buSzPts val="1800"/>
              <a:buFont typeface="Open Sans"/>
              <a:buChar char="●"/>
              <a:defRPr>
                <a:solidFill>
                  <a:srgbClr val="434343"/>
                </a:solidFill>
                <a:latin typeface="Open Sans"/>
                <a:ea typeface="Open Sans"/>
                <a:cs typeface="Open Sans"/>
                <a:sym typeface="Open Sans"/>
              </a:defRPr>
            </a:lvl1pPr>
            <a:lvl2pPr marL="1219170" lvl="1"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828754" lvl="2"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2438339" lvl="3"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3047924" lvl="4"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3657509" lvl="5"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4267093" lvl="6"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4876678" lvl="7"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5486263" lvl="8" indent="-423323">
              <a:spcBef>
                <a:spcPts val="2133"/>
              </a:spcBef>
              <a:spcAft>
                <a:spcPts val="2133"/>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28" name="Google Shape;28;p4"/>
          <p:cNvSpPr txBox="1">
            <a:spLocks noGrp="1"/>
          </p:cNvSpPr>
          <p:nvPr>
            <p:ph type="title"/>
          </p:nvPr>
        </p:nvSpPr>
        <p:spPr>
          <a:xfrm>
            <a:off x="415600" y="243567"/>
            <a:ext cx="113608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F63D27"/>
              </a:buClr>
              <a:buSzPts val="3600"/>
              <a:buFont typeface="Arvo"/>
              <a:buNone/>
              <a:defRPr sz="4800">
                <a:solidFill>
                  <a:srgbClr val="F63D27"/>
                </a:solidFill>
                <a:latin typeface="Arvo"/>
                <a:ea typeface="Arvo"/>
                <a:cs typeface="Arvo"/>
                <a:sym typeface="Arvo"/>
              </a:defRPr>
            </a:lvl1pPr>
            <a:lvl2pPr lvl="1" rtl="0">
              <a:spcBef>
                <a:spcPts val="0"/>
              </a:spcBef>
              <a:spcAft>
                <a:spcPts val="0"/>
              </a:spcAft>
              <a:buClr>
                <a:srgbClr val="F63D27"/>
              </a:buClr>
              <a:buSzPts val="2800"/>
              <a:buFont typeface="Arvo"/>
              <a:buNone/>
              <a:defRPr>
                <a:solidFill>
                  <a:srgbClr val="F63D27"/>
                </a:solidFill>
                <a:latin typeface="Arvo"/>
                <a:ea typeface="Arvo"/>
                <a:cs typeface="Arvo"/>
                <a:sym typeface="Arvo"/>
              </a:defRPr>
            </a:lvl2pPr>
            <a:lvl3pPr lvl="2" rtl="0">
              <a:spcBef>
                <a:spcPts val="0"/>
              </a:spcBef>
              <a:spcAft>
                <a:spcPts val="0"/>
              </a:spcAft>
              <a:buClr>
                <a:srgbClr val="F63D27"/>
              </a:buClr>
              <a:buSzPts val="2800"/>
              <a:buFont typeface="Arvo"/>
              <a:buNone/>
              <a:defRPr>
                <a:solidFill>
                  <a:srgbClr val="F63D27"/>
                </a:solidFill>
                <a:latin typeface="Arvo"/>
                <a:ea typeface="Arvo"/>
                <a:cs typeface="Arvo"/>
                <a:sym typeface="Arvo"/>
              </a:defRPr>
            </a:lvl3pPr>
            <a:lvl4pPr lvl="3" rtl="0">
              <a:spcBef>
                <a:spcPts val="0"/>
              </a:spcBef>
              <a:spcAft>
                <a:spcPts val="0"/>
              </a:spcAft>
              <a:buClr>
                <a:srgbClr val="F63D27"/>
              </a:buClr>
              <a:buSzPts val="2800"/>
              <a:buFont typeface="Arvo"/>
              <a:buNone/>
              <a:defRPr>
                <a:solidFill>
                  <a:srgbClr val="F63D27"/>
                </a:solidFill>
                <a:latin typeface="Arvo"/>
                <a:ea typeface="Arvo"/>
                <a:cs typeface="Arvo"/>
                <a:sym typeface="Arvo"/>
              </a:defRPr>
            </a:lvl4pPr>
            <a:lvl5pPr lvl="4" rtl="0">
              <a:spcBef>
                <a:spcPts val="0"/>
              </a:spcBef>
              <a:spcAft>
                <a:spcPts val="0"/>
              </a:spcAft>
              <a:buClr>
                <a:srgbClr val="F63D27"/>
              </a:buClr>
              <a:buSzPts val="2800"/>
              <a:buFont typeface="Arvo"/>
              <a:buNone/>
              <a:defRPr>
                <a:solidFill>
                  <a:srgbClr val="F63D27"/>
                </a:solidFill>
                <a:latin typeface="Arvo"/>
                <a:ea typeface="Arvo"/>
                <a:cs typeface="Arvo"/>
                <a:sym typeface="Arvo"/>
              </a:defRPr>
            </a:lvl5pPr>
            <a:lvl6pPr lvl="5" rtl="0">
              <a:spcBef>
                <a:spcPts val="0"/>
              </a:spcBef>
              <a:spcAft>
                <a:spcPts val="0"/>
              </a:spcAft>
              <a:buClr>
                <a:srgbClr val="F63D27"/>
              </a:buClr>
              <a:buSzPts val="2800"/>
              <a:buFont typeface="Arvo"/>
              <a:buNone/>
              <a:defRPr>
                <a:solidFill>
                  <a:srgbClr val="F63D27"/>
                </a:solidFill>
                <a:latin typeface="Arvo"/>
                <a:ea typeface="Arvo"/>
                <a:cs typeface="Arvo"/>
                <a:sym typeface="Arvo"/>
              </a:defRPr>
            </a:lvl6pPr>
            <a:lvl7pPr lvl="6" rtl="0">
              <a:spcBef>
                <a:spcPts val="0"/>
              </a:spcBef>
              <a:spcAft>
                <a:spcPts val="0"/>
              </a:spcAft>
              <a:buClr>
                <a:srgbClr val="F63D27"/>
              </a:buClr>
              <a:buSzPts val="2800"/>
              <a:buFont typeface="Arvo"/>
              <a:buNone/>
              <a:defRPr>
                <a:solidFill>
                  <a:srgbClr val="F63D27"/>
                </a:solidFill>
                <a:latin typeface="Arvo"/>
                <a:ea typeface="Arvo"/>
                <a:cs typeface="Arvo"/>
                <a:sym typeface="Arvo"/>
              </a:defRPr>
            </a:lvl7pPr>
            <a:lvl8pPr lvl="7" rtl="0">
              <a:spcBef>
                <a:spcPts val="0"/>
              </a:spcBef>
              <a:spcAft>
                <a:spcPts val="0"/>
              </a:spcAft>
              <a:buClr>
                <a:srgbClr val="F63D27"/>
              </a:buClr>
              <a:buSzPts val="2800"/>
              <a:buFont typeface="Arvo"/>
              <a:buNone/>
              <a:defRPr>
                <a:solidFill>
                  <a:srgbClr val="F63D27"/>
                </a:solidFill>
                <a:latin typeface="Arvo"/>
                <a:ea typeface="Arvo"/>
                <a:cs typeface="Arvo"/>
                <a:sym typeface="Arvo"/>
              </a:defRPr>
            </a:lvl8pPr>
            <a:lvl9pPr lvl="8" rtl="0">
              <a:spcBef>
                <a:spcPts val="0"/>
              </a:spcBef>
              <a:spcAft>
                <a:spcPts val="0"/>
              </a:spcAft>
              <a:buClr>
                <a:srgbClr val="F63D27"/>
              </a:buClr>
              <a:buSzPts val="2800"/>
              <a:buFont typeface="Arvo"/>
              <a:buNone/>
              <a:defRPr>
                <a:solidFill>
                  <a:srgbClr val="F63D27"/>
                </a:solidFill>
                <a:latin typeface="Arvo"/>
                <a:ea typeface="Arvo"/>
                <a:cs typeface="Arvo"/>
                <a:sym typeface="Arvo"/>
              </a:defRPr>
            </a:lvl9pPr>
          </a:lstStyle>
          <a:p>
            <a:endParaRPr/>
          </a:p>
        </p:txBody>
      </p:sp>
      <p:sp>
        <p:nvSpPr>
          <p:cNvPr id="29" name="Google Shape;29;p4"/>
          <p:cNvSpPr txBox="1">
            <a:spLocks noGrp="1"/>
          </p:cNvSpPr>
          <p:nvPr>
            <p:ph type="sldNum" idx="12"/>
          </p:nvPr>
        </p:nvSpPr>
        <p:spPr>
          <a:xfrm>
            <a:off x="11409100" y="6286531"/>
            <a:ext cx="731600" cy="404000"/>
          </a:xfrm>
          <a:prstGeom prst="rect">
            <a:avLst/>
          </a:prstGeom>
        </p:spPr>
        <p:txBody>
          <a:bodyPr spcFirstLastPara="1" wrap="square" lIns="121897" tIns="121897" rIns="121897" bIns="121897" anchor="ctr" anchorCtr="0">
            <a:noAutofit/>
          </a:bodyPr>
          <a:lstStyle>
            <a:lvl1pPr lvl="0" rtl="0">
              <a:buNone/>
              <a:defRPr>
                <a:solidFill>
                  <a:srgbClr val="FF5301"/>
                </a:solidFill>
              </a:defRPr>
            </a:lvl1pPr>
            <a:lvl2pPr lvl="1" rtl="0">
              <a:buNone/>
              <a:defRPr>
                <a:solidFill>
                  <a:srgbClr val="FF5301"/>
                </a:solidFill>
              </a:defRPr>
            </a:lvl2pPr>
            <a:lvl3pPr lvl="2" rtl="0">
              <a:buNone/>
              <a:defRPr>
                <a:solidFill>
                  <a:srgbClr val="FF5301"/>
                </a:solidFill>
              </a:defRPr>
            </a:lvl3pPr>
            <a:lvl4pPr lvl="3" rtl="0">
              <a:buNone/>
              <a:defRPr>
                <a:solidFill>
                  <a:srgbClr val="FF5301"/>
                </a:solidFill>
              </a:defRPr>
            </a:lvl4pPr>
            <a:lvl5pPr lvl="4" rtl="0">
              <a:buNone/>
              <a:defRPr>
                <a:solidFill>
                  <a:srgbClr val="FF5301"/>
                </a:solidFill>
              </a:defRPr>
            </a:lvl5pPr>
            <a:lvl6pPr lvl="5" rtl="0">
              <a:buNone/>
              <a:defRPr>
                <a:solidFill>
                  <a:srgbClr val="FF5301"/>
                </a:solidFill>
              </a:defRPr>
            </a:lvl6pPr>
            <a:lvl7pPr lvl="6" rtl="0">
              <a:buNone/>
              <a:defRPr>
                <a:solidFill>
                  <a:srgbClr val="FF5301"/>
                </a:solidFill>
              </a:defRPr>
            </a:lvl7pPr>
            <a:lvl8pPr lvl="7" rtl="0">
              <a:buNone/>
              <a:defRPr>
                <a:solidFill>
                  <a:srgbClr val="FF5301"/>
                </a:solidFill>
              </a:defRPr>
            </a:lvl8pPr>
            <a:lvl9pPr lvl="8" rtl="0">
              <a:buNone/>
              <a:defRPr>
                <a:solidFill>
                  <a:srgbClr val="FF5301"/>
                </a:solidFill>
              </a:defRPr>
            </a:lvl9pPr>
          </a:lstStyle>
          <a:p>
            <a:fld id="{00000000-1234-1234-1234-123412341234}" type="slidenum">
              <a:rPr lang="fr-FR" smtClean="0"/>
              <a:pPr/>
              <a:t>‹N°›</a:t>
            </a:fld>
            <a:endParaRPr lang="fr-FR" dirty="0"/>
          </a:p>
        </p:txBody>
      </p:sp>
      <p:pic>
        <p:nvPicPr>
          <p:cNvPr id="30" name="Google Shape;30;p4" descr="logo-185x90.png"/>
          <p:cNvPicPr preferRelativeResize="0"/>
          <p:nvPr/>
        </p:nvPicPr>
        <p:blipFill>
          <a:blip r:embed="rId3" cstate="print">
            <a:alphaModFix/>
          </a:blip>
          <a:stretch>
            <a:fillRect/>
          </a:stretch>
        </p:blipFill>
        <p:spPr>
          <a:xfrm>
            <a:off x="415600" y="5939033"/>
            <a:ext cx="1694625" cy="824400"/>
          </a:xfrm>
          <a:prstGeom prst="rect">
            <a:avLst/>
          </a:prstGeom>
          <a:noFill/>
          <a:ln>
            <a:noFill/>
          </a:ln>
        </p:spPr>
      </p:pic>
      <p:sp>
        <p:nvSpPr>
          <p:cNvPr id="31" name="Google Shape;31;p4"/>
          <p:cNvSpPr txBox="1"/>
          <p:nvPr/>
        </p:nvSpPr>
        <p:spPr>
          <a:xfrm>
            <a:off x="8175900" y="6286531"/>
            <a:ext cx="3233200" cy="404000"/>
          </a:xfrm>
          <a:prstGeom prst="rect">
            <a:avLst/>
          </a:prstGeom>
          <a:noFill/>
          <a:ln>
            <a:noFill/>
          </a:ln>
        </p:spPr>
        <p:txBody>
          <a:bodyPr spcFirstLastPara="1" wrap="square" lIns="121897" tIns="121897" rIns="121897" bIns="121897" anchor="t" anchorCtr="0">
            <a:noAutofit/>
          </a:bodyPr>
          <a:lstStyle/>
          <a:p>
            <a:pPr marL="0" lvl="0" indent="0" algn="l" rtl="0">
              <a:spcBef>
                <a:spcPts val="0"/>
              </a:spcBef>
              <a:spcAft>
                <a:spcPts val="0"/>
              </a:spcAft>
              <a:buNone/>
            </a:pPr>
            <a:r>
              <a:rPr lang="en" sz="1600" dirty="0">
                <a:solidFill>
                  <a:srgbClr val="FFFFFF"/>
                </a:solidFill>
                <a:latin typeface="Open Sans"/>
                <a:ea typeface="Open Sans"/>
                <a:cs typeface="Open Sans"/>
                <a:sym typeface="Open Sans"/>
              </a:rPr>
              <a:t>freegoogleslidestemplates.com</a:t>
            </a:r>
            <a:endParaRPr sz="1600" dirty="0">
              <a:solidFill>
                <a:srgbClr val="FFFFF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00D1FE58-D18A-4381-8AAF-AF9A0B5C29EE}"/>
              </a:ext>
            </a:extLst>
          </p:cNvPr>
          <p:cNvSpPr>
            <a:spLocks noGrp="1"/>
          </p:cNvSpPr>
          <p:nvPr>
            <p:ph type="dt" sz="half" idx="10"/>
          </p:nvPr>
        </p:nvSpPr>
        <p:spPr/>
        <p:txBody>
          <a:bodyPr/>
          <a:lstStyle/>
          <a:p>
            <a:fld id="{D4DB88D4-25ED-4281-BA26-745929DE7A1E}" type="datetime1">
              <a:rPr lang="fr-FR" smtClean="0"/>
              <a:pPr/>
              <a:t>28/10/2023</a:t>
            </a:fld>
            <a:endParaRPr lang="fr-FR"/>
          </a:p>
        </p:txBody>
      </p:sp>
      <p:sp>
        <p:nvSpPr>
          <p:cNvPr id="5" name="Footer Placeholder 4">
            <a:extLst>
              <a:ext uri="{FF2B5EF4-FFF2-40B4-BE49-F238E27FC236}">
                <a16:creationId xmlns:a16="http://schemas.microsoft.com/office/drawing/2014/main" xmlns=""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F6A85AF3-0172-4DA1-815B-25ADC489F068}"/>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p14="http://schemas.microsoft.com/office/powerpoint/2010/main" xmlns=""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p14="http://schemas.microsoft.com/office/powerpoint/2010/main" xmlns=""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a16="http://schemas.microsoft.com/office/drawing/2014/main" xmlns=""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a16="http://schemas.microsoft.com/office/drawing/2014/main" xmlns=""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p14="http://schemas.microsoft.com/office/powerpoint/2010/main" xmlns=""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xmlns=""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a16="http://schemas.microsoft.com/office/drawing/2014/main" xmlns=""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a16="http://schemas.microsoft.com/office/drawing/2014/main" xmlns=""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p14="http://schemas.microsoft.com/office/powerpoint/2010/main" xmlns=""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DEAA0A-B49F-4FE5-98AF-5FEA800481B9}"/>
              </a:ext>
            </a:extLst>
          </p:cNvPr>
          <p:cNvSpPr>
            <a:spLocks noGrp="1"/>
          </p:cNvSpPr>
          <p:nvPr>
            <p:ph type="dt" sz="half" idx="10"/>
          </p:nvPr>
        </p:nvSpPr>
        <p:spPr/>
        <p:txBody>
          <a:bodyPr/>
          <a:lstStyle/>
          <a:p>
            <a:fld id="{175A83D3-966B-400D-A439-3A5592584D0F}" type="datetime1">
              <a:rPr lang="fr-FR" smtClean="0"/>
              <a:pPr/>
              <a:t>28/10/2023</a:t>
            </a:fld>
            <a:endParaRPr lang="fr-FR"/>
          </a:p>
        </p:txBody>
      </p:sp>
      <p:sp>
        <p:nvSpPr>
          <p:cNvPr id="6" name="Footer Placeholder 5">
            <a:extLst>
              <a:ext uri="{FF2B5EF4-FFF2-40B4-BE49-F238E27FC236}">
                <a16:creationId xmlns:a16="http://schemas.microsoft.com/office/drawing/2014/main" xmlns=""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3ABB8298-6EC3-4C52-AD76-94E000F751B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C27328F-A020-48AF-96DA-C426EF70CF12}"/>
              </a:ext>
            </a:extLst>
          </p:cNvPr>
          <p:cNvSpPr>
            <a:spLocks noGrp="1"/>
          </p:cNvSpPr>
          <p:nvPr>
            <p:ph type="dt" sz="half" idx="10"/>
          </p:nvPr>
        </p:nvSpPr>
        <p:spPr/>
        <p:txBody>
          <a:bodyPr/>
          <a:lstStyle/>
          <a:p>
            <a:fld id="{88E9786D-0F31-4C56-B23C-672F56F9D7EF}" type="datetime1">
              <a:rPr lang="fr-FR" smtClean="0"/>
              <a:pPr/>
              <a:t>28/10/2023</a:t>
            </a:fld>
            <a:endParaRPr lang="fr-FR"/>
          </a:p>
        </p:txBody>
      </p:sp>
      <p:sp>
        <p:nvSpPr>
          <p:cNvPr id="6" name="Footer Placeholder 5">
            <a:extLst>
              <a:ext uri="{FF2B5EF4-FFF2-40B4-BE49-F238E27FC236}">
                <a16:creationId xmlns:a16="http://schemas.microsoft.com/office/drawing/2014/main" xmlns=""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665A5063-46B6-492D-AE1A-B6405AF2F7D4}"/>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presentation-powerpo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pPr/>
              <a:t>28/10/2023</a:t>
            </a:fld>
            <a:endParaRPr lang="fr-FR"/>
          </a:p>
        </p:txBody>
      </p:sp>
      <p:sp>
        <p:nvSpPr>
          <p:cNvPr id="5" name="Footer Placeholder 4">
            <a:extLst>
              <a:ext uri="{FF2B5EF4-FFF2-40B4-BE49-F238E27FC236}">
                <a16:creationId xmlns:a16="http://schemas.microsoft.com/office/drawing/2014/main" xmlns=""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pPr/>
              <a:t>‹N°›</a:t>
            </a:fld>
            <a:endParaRPr lang="fr-FR"/>
          </a:p>
        </p:txBody>
      </p:sp>
      <p:sp>
        <p:nvSpPr>
          <p:cNvPr id="7" name="TextBox 6">
            <a:extLst>
              <a:ext uri="{FF2B5EF4-FFF2-40B4-BE49-F238E27FC236}">
                <a16:creationId xmlns:a16="http://schemas.microsoft.com/office/drawing/2014/main" xmlns=""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4"/>
              </a:rPr>
              <a:t>www.presentation-powerpoint.com</a:t>
            </a:r>
            <a:endParaRPr lang="fr-FR" dirty="0"/>
          </a:p>
        </p:txBody>
      </p:sp>
    </p:spTree>
    <p:extLst>
      <p:ext uri="{BB962C8B-B14F-4D97-AF65-F5344CB8AC3E}">
        <p14:creationId xmlns:p14="http://schemas.microsoft.com/office/powerpoint/2010/main" xmlns=""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Me.biskra@univ-biskra.dz" TargetMode="External"/><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45467"/>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2546260" y="2112560"/>
            <a:ext cx="5952661" cy="2222000"/>
          </a:xfrm>
          <a:prstGeom prst="rect">
            <a:avLst/>
          </a:prstGeom>
        </p:spPr>
        <p:txBody>
          <a:bodyPr spcFirstLastPara="1" wrap="square" lIns="121897" tIns="121897" rIns="121897" bIns="121897" anchor="b" anchorCtr="0">
            <a:noAutofit/>
          </a:bodyPr>
          <a:lstStyle/>
          <a:p>
            <a:pPr algn="r" rtl="1"/>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السنة الأولى </a:t>
            </a:r>
            <a:r>
              <a:rPr lang="ar-SA" sz="48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ماستر</a:t>
            </a: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تخصص ريادة الأعمال</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مقياس الاستراتيجية الدولية</a:t>
            </a:r>
            <a:endParaRPr lang="fr-FR"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0" name="Google Shape;120;p15"/>
          <p:cNvSpPr txBox="1">
            <a:spLocks noGrp="1"/>
          </p:cNvSpPr>
          <p:nvPr>
            <p:ph type="subTitle" idx="1"/>
          </p:nvPr>
        </p:nvSpPr>
        <p:spPr>
          <a:xfrm>
            <a:off x="2507636" y="4087220"/>
            <a:ext cx="9684364" cy="786259"/>
          </a:xfrm>
          <a:prstGeom prst="rect">
            <a:avLst/>
          </a:prstGeom>
        </p:spPr>
        <p:txBody>
          <a:bodyPr spcFirstLastPara="1" wrap="square" lIns="121897" tIns="121897" rIns="121897" bIns="121897" anchor="t" anchorCtr="0">
            <a:noAutofit/>
          </a:bodyPr>
          <a:lstStyle/>
          <a:p>
            <a:pPr algn="ctr" rtl="1"/>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4300" b="1" dirty="0" err="1"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4300" b="1" dirty="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4943872" y="452670"/>
            <a:ext cx="6096000" cy="1369602"/>
          </a:xfrm>
          <a:prstGeom prst="rect">
            <a:avLst/>
          </a:prstGeom>
        </p:spPr>
        <p:txBody>
          <a:bodyPr lIns="121917" tIns="60958" rIns="121917" bIns="60958">
            <a:spAutoFit/>
          </a:bodyPr>
          <a:lstStyle/>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جامعة محمد </a:t>
            </a:r>
            <a:r>
              <a:rPr lang="ar-SA" sz="2700" b="1" dirty="0" err="1"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خيضر</a:t>
            </a:r>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 بسكرة </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كلية العلوم الاقتصادية والتجارية وعلوم التسيير</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قسم علوم التسيير</a:t>
            </a:r>
            <a:endParaRPr lang="fr-FR" sz="2700" b="1" dirty="0">
              <a:solidFill>
                <a:srgbClr val="F9D80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ZoneTexte 5"/>
          <p:cNvSpPr txBox="1"/>
          <p:nvPr/>
        </p:nvSpPr>
        <p:spPr>
          <a:xfrm>
            <a:off x="8304245" y="6117300"/>
            <a:ext cx="2880320" cy="615553"/>
          </a:xfrm>
          <a:prstGeom prst="rect">
            <a:avLst/>
          </a:prstGeom>
          <a:solidFill>
            <a:srgbClr val="E6AF00"/>
          </a:solidFill>
        </p:spPr>
        <p:txBody>
          <a:bodyPr wrap="square" lIns="121917" tIns="60958" rIns="121917" bIns="60958" rtlCol="0">
            <a:spAutoFit/>
          </a:bodyPr>
          <a:lstStyle/>
          <a:p>
            <a:pPr algn="ct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2024/2023</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Image 9" descr="9782340033900-475x500-1.jpg"/>
          <p:cNvPicPr>
            <a:picLocks noChangeAspect="1"/>
          </p:cNvPicPr>
          <p:nvPr/>
        </p:nvPicPr>
        <p:blipFill>
          <a:blip r:embed="rId3" cstate="print"/>
          <a:stretch>
            <a:fillRect/>
          </a:stretch>
        </p:blipFill>
        <p:spPr>
          <a:xfrm>
            <a:off x="41543" y="0"/>
            <a:ext cx="2467840" cy="3283527"/>
          </a:xfrm>
          <a:prstGeom prst="rect">
            <a:avLst/>
          </a:prstGeom>
        </p:spPr>
      </p:pic>
      <p:sp>
        <p:nvSpPr>
          <p:cNvPr id="11" name="Rectangle 10"/>
          <p:cNvSpPr/>
          <p:nvPr/>
        </p:nvSpPr>
        <p:spPr>
          <a:xfrm>
            <a:off x="1" y="4904509"/>
            <a:ext cx="12191999" cy="623455"/>
          </a:xfrm>
          <a:prstGeom prst="rect">
            <a:avLst/>
          </a:prstGeom>
          <a:solidFill>
            <a:srgbClr val="B0D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مصفوفة أنسوف في تحليل السوق | مجلة تواصل"/>
          <p:cNvPicPr>
            <a:picLocks noChangeAspect="1" noChangeArrowheads="1"/>
          </p:cNvPicPr>
          <p:nvPr/>
        </p:nvPicPr>
        <p:blipFill>
          <a:blip r:embed="rId2" cstate="print"/>
          <a:srcRect/>
          <a:stretch>
            <a:fillRect/>
          </a:stretch>
        </p:blipFill>
        <p:spPr bwMode="auto">
          <a:xfrm>
            <a:off x="2286000" y="665018"/>
            <a:ext cx="8035636" cy="5763491"/>
          </a:xfrm>
          <a:prstGeom prst="rect">
            <a:avLst/>
          </a:prstGeom>
          <a:noFill/>
        </p:spPr>
      </p:pic>
      <p:sp>
        <p:nvSpPr>
          <p:cNvPr id="6" name="ZoneTexte 5"/>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SA"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مصفوفة أنسوف </a:t>
            </a:r>
            <a:r>
              <a:rPr lang="fr-FR"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Ansoff</a:t>
            </a:r>
            <a:r>
              <a:rPr lang="fr-FR"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a:t>
            </a:r>
            <a:r>
              <a:rPr lang="fr-FR"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Matrix</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200" y="1496291"/>
            <a:ext cx="10515600" cy="4680672"/>
          </a:xfrm>
        </p:spPr>
        <p:txBody>
          <a:bodyPr>
            <a:noAutofit/>
          </a:bodyPr>
          <a:lstStyle/>
          <a:p>
            <a:pPr marL="0" algn="just" rtl="1"/>
            <a:r>
              <a:rPr lang="ar-SA" sz="2400" dirty="0" smtClean="0">
                <a:solidFill>
                  <a:srgbClr val="4D3F69"/>
                </a:solidFill>
                <a:latin typeface="Sakkal Majalla" pitchFamily="2" charset="-78"/>
                <a:cs typeface="Sakkal Majalla" pitchFamily="2" charset="-78"/>
              </a:rPr>
              <a:t>هي احدى استراتيجيات التسويق </a:t>
            </a:r>
            <a:r>
              <a:rPr lang="fr-FR" sz="2400" dirty="0" smtClean="0">
                <a:solidFill>
                  <a:srgbClr val="4D3F69"/>
                </a:solidFill>
                <a:latin typeface="Sakkal Majalla" pitchFamily="2" charset="-78"/>
                <a:cs typeface="Sakkal Majalla" pitchFamily="2" charset="-78"/>
              </a:rPr>
              <a:t>marketing </a:t>
            </a:r>
            <a:r>
              <a:rPr lang="fr-FR" sz="2400" dirty="0" err="1" smtClean="0">
                <a:solidFill>
                  <a:srgbClr val="4D3F69"/>
                </a:solidFill>
                <a:latin typeface="Sakkal Majalla" pitchFamily="2" charset="-78"/>
                <a:cs typeface="Sakkal Majalla" pitchFamily="2" charset="-78"/>
              </a:rPr>
              <a:t>strategies</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أو كما يسمونها أيضا مصفوفة النمو أو شبكة توسيع المنتجات والأسواق </a:t>
            </a:r>
            <a:r>
              <a:rPr lang="fr-FR" sz="2400" dirty="0" smtClean="0">
                <a:solidFill>
                  <a:srgbClr val="4D3F69"/>
                </a:solidFill>
                <a:latin typeface="Sakkal Majalla" pitchFamily="2" charset="-78"/>
                <a:cs typeface="Sakkal Majalla" pitchFamily="2" charset="-78"/>
              </a:rPr>
              <a:t>Product-</a:t>
            </a:r>
            <a:r>
              <a:rPr lang="fr-FR" sz="2400" dirty="0" err="1" smtClean="0">
                <a:solidFill>
                  <a:srgbClr val="4D3F69"/>
                </a:solidFill>
                <a:latin typeface="Sakkal Majalla" pitchFamily="2" charset="-78"/>
                <a:cs typeface="Sakkal Majalla" pitchFamily="2" charset="-78"/>
              </a:rPr>
              <a:t>Market</a:t>
            </a:r>
            <a:r>
              <a:rPr lang="fr-FR" sz="2400" dirty="0" smtClean="0">
                <a:solidFill>
                  <a:srgbClr val="4D3F69"/>
                </a:solidFill>
                <a:latin typeface="Sakkal Majalla" pitchFamily="2" charset="-78"/>
                <a:cs typeface="Sakkal Majalla" pitchFamily="2" charset="-78"/>
              </a:rPr>
              <a:t> Expansion </a:t>
            </a:r>
            <a:r>
              <a:rPr lang="fr-FR" sz="2400" dirty="0" err="1" smtClean="0">
                <a:solidFill>
                  <a:srgbClr val="4D3F69"/>
                </a:solidFill>
                <a:latin typeface="Sakkal Majalla" pitchFamily="2" charset="-78"/>
                <a:cs typeface="Sakkal Majalla" pitchFamily="2" charset="-78"/>
              </a:rPr>
              <a:t>Grid</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صممت هذه المصفوفة بواسطة </a:t>
            </a:r>
            <a:r>
              <a:rPr lang="ar-SA" sz="2400" dirty="0" err="1" smtClean="0">
                <a:solidFill>
                  <a:srgbClr val="4D3F69"/>
                </a:solidFill>
                <a:latin typeface="Sakkal Majalla" pitchFamily="2" charset="-78"/>
                <a:cs typeface="Sakkal Majalla" pitchFamily="2" charset="-78"/>
              </a:rPr>
              <a:t>إيغور</a:t>
            </a:r>
            <a:r>
              <a:rPr lang="ar-SA" sz="2400" dirty="0" smtClean="0">
                <a:solidFill>
                  <a:srgbClr val="4D3F69"/>
                </a:solidFill>
                <a:latin typeface="Sakkal Majalla" pitchFamily="2" charset="-78"/>
                <a:cs typeface="Sakkal Majalla" pitchFamily="2" charset="-78"/>
              </a:rPr>
              <a:t> أنسوف، عالم التسويق والاقتصاد الروسي الأمريكي عام </a:t>
            </a:r>
            <a:r>
              <a:rPr lang="ar-SA" sz="2400" dirty="0" err="1" smtClean="0">
                <a:solidFill>
                  <a:srgbClr val="4D3F69"/>
                </a:solidFill>
                <a:latin typeface="Sakkal Majalla" pitchFamily="2" charset="-78"/>
                <a:cs typeface="Sakkal Majalla" pitchFamily="2" charset="-78"/>
              </a:rPr>
              <a:t>1957م</a:t>
            </a:r>
            <a:r>
              <a:rPr lang="ar-SA" sz="2400" dirty="0" smtClean="0">
                <a:solidFill>
                  <a:srgbClr val="4D3F69"/>
                </a:solidFill>
                <a:latin typeface="Sakkal Majalla" pitchFamily="2" charset="-78"/>
                <a:cs typeface="Sakkal Majalla" pitchFamily="2" charset="-78"/>
              </a:rPr>
              <a:t>، وهي عبارة عن نموذج يستخدم للتخطيط الاستراتيجي  في التسويق  </a:t>
            </a:r>
            <a:r>
              <a:rPr lang="fr-FR" sz="2400" dirty="0" err="1" smtClean="0">
                <a:solidFill>
                  <a:srgbClr val="4D3F69"/>
                </a:solidFill>
                <a:latin typeface="Sakkal Majalla" pitchFamily="2" charset="-78"/>
                <a:cs typeface="Sakkal Majalla" pitchFamily="2" charset="-78"/>
              </a:rPr>
              <a:t>strategic</a:t>
            </a:r>
            <a:r>
              <a:rPr lang="fr-FR" sz="2400" dirty="0" smtClean="0">
                <a:solidFill>
                  <a:srgbClr val="4D3F69"/>
                </a:solidFill>
                <a:latin typeface="Sakkal Majalla" pitchFamily="2" charset="-78"/>
                <a:cs typeface="Sakkal Majalla" pitchFamily="2" charset="-78"/>
              </a:rPr>
              <a:t> planning </a:t>
            </a:r>
            <a:r>
              <a:rPr lang="fr-FR" sz="2400" dirty="0" err="1" smtClean="0">
                <a:solidFill>
                  <a:srgbClr val="4D3F69"/>
                </a:solidFill>
                <a:latin typeface="Sakkal Majalla" pitchFamily="2" charset="-78"/>
                <a:cs typeface="Sakkal Majalla" pitchFamily="2" charset="-78"/>
              </a:rPr>
              <a:t>tool</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حيث يمكن استخدامها في الكشف عن فرص نمو الأعمال </a:t>
            </a:r>
            <a:r>
              <a:rPr lang="fr-FR" sz="2400" dirty="0" smtClean="0">
                <a:solidFill>
                  <a:srgbClr val="4D3F69"/>
                </a:solidFill>
                <a:latin typeface="Sakkal Majalla" pitchFamily="2" charset="-78"/>
                <a:cs typeface="Sakkal Majalla" pitchFamily="2" charset="-78"/>
              </a:rPr>
              <a:t>business </a:t>
            </a:r>
            <a:r>
              <a:rPr lang="fr-FR" sz="2400" dirty="0" err="1" smtClean="0">
                <a:solidFill>
                  <a:srgbClr val="4D3F69"/>
                </a:solidFill>
                <a:latin typeface="Sakkal Majalla" pitchFamily="2" charset="-78"/>
                <a:cs typeface="Sakkal Majalla" pitchFamily="2" charset="-78"/>
              </a:rPr>
              <a:t>growth</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خاصة إذا كانت المؤسسة تعمل في سوق مليء بالتحديات من خلال اكتشاف الفرصة المتاحة في السوق من أجل تسريع نمو أعمالها وزيادة مبيعاتها والتحقق من النمو والمخاطر المرتبطة بالنمو، والحفاظ على صدارة </a:t>
            </a:r>
            <a:r>
              <a:rPr lang="ar-SA" sz="2400" dirty="0" err="1" smtClean="0">
                <a:solidFill>
                  <a:srgbClr val="4D3F69"/>
                </a:solidFill>
                <a:latin typeface="Sakkal Majalla" pitchFamily="2" charset="-78"/>
                <a:cs typeface="Sakkal Majalla" pitchFamily="2" charset="-78"/>
              </a:rPr>
              <a:t>المنافسة.</a:t>
            </a:r>
            <a:r>
              <a:rPr lang="ar-SA" sz="2400" dirty="0" smtClean="0">
                <a:solidFill>
                  <a:srgbClr val="4D3F69"/>
                </a:solidFill>
                <a:latin typeface="Sakkal Majalla" pitchFamily="2" charset="-78"/>
                <a:cs typeface="Sakkal Majalla" pitchFamily="2" charset="-78"/>
              </a:rPr>
              <a:t> توفر المصفوفة إطارًا للمؤسسات للنظر في أربع استراتيجيات نمو تعتمد على عاملين رئيسيين: المنتجات والأسواق وتتمثل في </a:t>
            </a:r>
            <a:r>
              <a:rPr lang="ar-SA" sz="2400" dirty="0" err="1" smtClean="0">
                <a:solidFill>
                  <a:srgbClr val="4D3F69"/>
                </a:solidFill>
                <a:latin typeface="Sakkal Majalla" pitchFamily="2" charset="-78"/>
                <a:cs typeface="Sakkal Majalla" pitchFamily="2" charset="-78"/>
              </a:rPr>
              <a:t>التالي :-</a:t>
            </a:r>
            <a:endParaRPr lang="ar-SA" sz="2400" dirty="0" smtClean="0">
              <a:solidFill>
                <a:srgbClr val="4D3F69"/>
              </a:solidFill>
              <a:latin typeface="Sakkal Majalla" pitchFamily="2" charset="-78"/>
              <a:cs typeface="Sakkal Majalla" pitchFamily="2" charset="-78"/>
            </a:endParaRPr>
          </a:p>
          <a:p>
            <a:pPr marL="0" algn="just" rtl="1">
              <a:buNone/>
            </a:pPr>
            <a:r>
              <a:rPr lang="ar-SA" sz="2400" dirty="0" smtClean="0">
                <a:solidFill>
                  <a:srgbClr val="4D3F69"/>
                </a:solidFill>
                <a:latin typeface="Sakkal Majalla" pitchFamily="2" charset="-78"/>
                <a:cs typeface="Sakkal Majalla" pitchFamily="2" charset="-78"/>
              </a:rPr>
              <a:t>1- استراتيجية اختراق السوق </a:t>
            </a:r>
            <a:r>
              <a:rPr lang="fr-FR" sz="2400" dirty="0" err="1" smtClean="0">
                <a:solidFill>
                  <a:srgbClr val="4D3F69"/>
                </a:solidFill>
                <a:latin typeface="Sakkal Majalla" pitchFamily="2" charset="-78"/>
                <a:cs typeface="Sakkal Majalla" pitchFamily="2" charset="-78"/>
              </a:rPr>
              <a:t>Market</a:t>
            </a:r>
            <a:r>
              <a:rPr lang="fr-FR" sz="2400" dirty="0" smtClean="0">
                <a:solidFill>
                  <a:srgbClr val="4D3F69"/>
                </a:solidFill>
                <a:latin typeface="Sakkal Majalla" pitchFamily="2" charset="-78"/>
                <a:cs typeface="Sakkal Majalla" pitchFamily="2" charset="-78"/>
              </a:rPr>
              <a:t> </a:t>
            </a:r>
            <a:r>
              <a:rPr lang="fr-FR" sz="2400" dirty="0" err="1" smtClean="0">
                <a:solidFill>
                  <a:srgbClr val="4D3F69"/>
                </a:solidFill>
                <a:latin typeface="Sakkal Majalla" pitchFamily="2" charset="-78"/>
                <a:cs typeface="Sakkal Majalla" pitchFamily="2" charset="-78"/>
              </a:rPr>
              <a:t>Penetration</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تعتمد على المنتج الحالي وداخل السوق </a:t>
            </a:r>
            <a:r>
              <a:rPr lang="ar-SA" sz="2400" dirty="0" err="1" smtClean="0">
                <a:solidFill>
                  <a:srgbClr val="4D3F69"/>
                </a:solidFill>
                <a:latin typeface="Sakkal Majalla" pitchFamily="2" charset="-78"/>
                <a:cs typeface="Sakkal Majalla" pitchFamily="2" charset="-78"/>
              </a:rPr>
              <a:t>الحالي.</a:t>
            </a:r>
            <a:r>
              <a:rPr lang="ar-SA" sz="2400" dirty="0" smtClean="0">
                <a:solidFill>
                  <a:srgbClr val="4D3F69"/>
                </a:solidFill>
                <a:latin typeface="Sakkal Majalla" pitchFamily="2" charset="-78"/>
                <a:cs typeface="Sakkal Majalla" pitchFamily="2" charset="-78"/>
              </a:rPr>
              <a:t> (أكثر أماناً</a:t>
            </a:r>
            <a:r>
              <a:rPr lang="ar-SA" sz="2400" dirty="0" err="1" smtClean="0">
                <a:solidFill>
                  <a:srgbClr val="4D3F69"/>
                </a:solidFill>
                <a:latin typeface="Sakkal Majalla" pitchFamily="2" charset="-78"/>
                <a:cs typeface="Sakkal Majalla" pitchFamily="2" charset="-78"/>
              </a:rPr>
              <a:t>)</a:t>
            </a:r>
            <a:r>
              <a:rPr lang="ar-SA" sz="2400" dirty="0" smtClean="0">
                <a:solidFill>
                  <a:srgbClr val="4D3F69"/>
                </a:solidFill>
                <a:latin typeface="Sakkal Majalla" pitchFamily="2" charset="-78"/>
                <a:cs typeface="Sakkal Majalla" pitchFamily="2" charset="-78"/>
              </a:rPr>
              <a:t/>
            </a:r>
            <a:br>
              <a:rPr lang="ar-SA" sz="2400" dirty="0" smtClean="0">
                <a:solidFill>
                  <a:srgbClr val="4D3F69"/>
                </a:solidFill>
                <a:latin typeface="Sakkal Majalla" pitchFamily="2" charset="-78"/>
                <a:cs typeface="Sakkal Majalla" pitchFamily="2" charset="-78"/>
              </a:rPr>
            </a:br>
            <a:r>
              <a:rPr lang="ar-SA" sz="2400" dirty="0" smtClean="0">
                <a:solidFill>
                  <a:srgbClr val="4D3F69"/>
                </a:solidFill>
                <a:latin typeface="Sakkal Majalla" pitchFamily="2" charset="-78"/>
                <a:cs typeface="Sakkal Majalla" pitchFamily="2" charset="-78"/>
              </a:rPr>
              <a:t>2- استراتيجية تطوير المنتج </a:t>
            </a:r>
            <a:r>
              <a:rPr lang="fr-FR" sz="2400" dirty="0" smtClean="0">
                <a:solidFill>
                  <a:srgbClr val="4D3F69"/>
                </a:solidFill>
                <a:latin typeface="Sakkal Majalla" pitchFamily="2" charset="-78"/>
                <a:cs typeface="Sakkal Majalla" pitchFamily="2" charset="-78"/>
              </a:rPr>
              <a:t>Product </a:t>
            </a:r>
            <a:r>
              <a:rPr lang="fr-FR" sz="2400" dirty="0" err="1" smtClean="0">
                <a:solidFill>
                  <a:srgbClr val="4D3F69"/>
                </a:solidFill>
                <a:latin typeface="Sakkal Majalla" pitchFamily="2" charset="-78"/>
                <a:cs typeface="Sakkal Majalla" pitchFamily="2" charset="-78"/>
              </a:rPr>
              <a:t>Development</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تعتمد على تطوير منتجات جديدة لبيعها في نفس السوق </a:t>
            </a:r>
            <a:r>
              <a:rPr lang="ar-SA" sz="2400" dirty="0" err="1" smtClean="0">
                <a:solidFill>
                  <a:srgbClr val="4D3F69"/>
                </a:solidFill>
                <a:latin typeface="Sakkal Majalla" pitchFamily="2" charset="-78"/>
                <a:cs typeface="Sakkal Majalla" pitchFamily="2" charset="-78"/>
              </a:rPr>
              <a:t>الحالي.</a:t>
            </a:r>
            <a:r>
              <a:rPr lang="ar-SA" sz="2400" dirty="0" smtClean="0">
                <a:solidFill>
                  <a:srgbClr val="4D3F69"/>
                </a:solidFill>
                <a:latin typeface="Sakkal Majalla" pitchFamily="2" charset="-78"/>
                <a:cs typeface="Sakkal Majalla" pitchFamily="2" charset="-78"/>
              </a:rPr>
              <a:t/>
            </a:r>
            <a:br>
              <a:rPr lang="ar-SA" sz="2400" dirty="0" smtClean="0">
                <a:solidFill>
                  <a:srgbClr val="4D3F69"/>
                </a:solidFill>
                <a:latin typeface="Sakkal Majalla" pitchFamily="2" charset="-78"/>
                <a:cs typeface="Sakkal Majalla" pitchFamily="2" charset="-78"/>
              </a:rPr>
            </a:br>
            <a:r>
              <a:rPr lang="ar-SA" sz="2400" dirty="0" smtClean="0">
                <a:solidFill>
                  <a:srgbClr val="4D3F69"/>
                </a:solidFill>
                <a:latin typeface="Sakkal Majalla" pitchFamily="2" charset="-78"/>
                <a:cs typeface="Sakkal Majalla" pitchFamily="2" charset="-78"/>
              </a:rPr>
              <a:t>3- استراتيجية تطوير السوق </a:t>
            </a:r>
            <a:r>
              <a:rPr lang="fr-FR" sz="2400" dirty="0" err="1" smtClean="0">
                <a:solidFill>
                  <a:srgbClr val="4D3F69"/>
                </a:solidFill>
                <a:latin typeface="Sakkal Majalla" pitchFamily="2" charset="-78"/>
                <a:cs typeface="Sakkal Majalla" pitchFamily="2" charset="-78"/>
              </a:rPr>
              <a:t>Market</a:t>
            </a:r>
            <a:r>
              <a:rPr lang="fr-FR" sz="2400" dirty="0" smtClean="0">
                <a:solidFill>
                  <a:srgbClr val="4D3F69"/>
                </a:solidFill>
                <a:latin typeface="Sakkal Majalla" pitchFamily="2" charset="-78"/>
                <a:cs typeface="Sakkal Majalla" pitchFamily="2" charset="-78"/>
              </a:rPr>
              <a:t> </a:t>
            </a:r>
            <a:r>
              <a:rPr lang="fr-FR" sz="2400" dirty="0" err="1" smtClean="0">
                <a:solidFill>
                  <a:srgbClr val="4D3F69"/>
                </a:solidFill>
                <a:latin typeface="Sakkal Majalla" pitchFamily="2" charset="-78"/>
                <a:cs typeface="Sakkal Majalla" pitchFamily="2" charset="-78"/>
              </a:rPr>
              <a:t>Development</a:t>
            </a:r>
            <a:r>
              <a:rPr lang="fr-FR" sz="2400" dirty="0" smtClean="0">
                <a:solidFill>
                  <a:srgbClr val="4D3F69"/>
                </a:solidFill>
                <a:latin typeface="Sakkal Majalla" pitchFamily="2" charset="-78"/>
                <a:cs typeface="Sakkal Majalla" pitchFamily="2" charset="-78"/>
              </a:rPr>
              <a:t> </a:t>
            </a:r>
            <a:r>
              <a:rPr lang="ar-SA" sz="2400" dirty="0" smtClean="0">
                <a:solidFill>
                  <a:srgbClr val="4D3F69"/>
                </a:solidFill>
                <a:latin typeface="Sakkal Majalla" pitchFamily="2" charset="-78"/>
                <a:cs typeface="Sakkal Majalla" pitchFamily="2" charset="-78"/>
              </a:rPr>
              <a:t>تعتمد على طرح المنتج الحالي داخل اسواق </a:t>
            </a:r>
            <a:r>
              <a:rPr lang="ar-SA" sz="2400" dirty="0" err="1" smtClean="0">
                <a:solidFill>
                  <a:srgbClr val="4D3F69"/>
                </a:solidFill>
                <a:latin typeface="Sakkal Majalla" pitchFamily="2" charset="-78"/>
                <a:cs typeface="Sakkal Majalla" pitchFamily="2" charset="-78"/>
              </a:rPr>
              <a:t>جديدة.</a:t>
            </a:r>
            <a:r>
              <a:rPr lang="ar-SA" sz="2400" dirty="0" smtClean="0">
                <a:solidFill>
                  <a:srgbClr val="4D3F69"/>
                </a:solidFill>
                <a:latin typeface="Sakkal Majalla" pitchFamily="2" charset="-78"/>
                <a:cs typeface="Sakkal Majalla" pitchFamily="2" charset="-78"/>
              </a:rPr>
              <a:t/>
            </a:r>
            <a:br>
              <a:rPr lang="ar-SA" sz="2400" dirty="0" smtClean="0">
                <a:solidFill>
                  <a:srgbClr val="4D3F69"/>
                </a:solidFill>
                <a:latin typeface="Sakkal Majalla" pitchFamily="2" charset="-78"/>
                <a:cs typeface="Sakkal Majalla" pitchFamily="2" charset="-78"/>
              </a:rPr>
            </a:br>
            <a:r>
              <a:rPr lang="ar-SA" sz="2400" dirty="0" smtClean="0">
                <a:solidFill>
                  <a:srgbClr val="4D3F69"/>
                </a:solidFill>
                <a:latin typeface="Sakkal Majalla" pitchFamily="2" charset="-78"/>
                <a:cs typeface="Sakkal Majalla" pitchFamily="2" charset="-78"/>
              </a:rPr>
              <a:t>4- استراتيجية التنوع </a:t>
            </a:r>
            <a:r>
              <a:rPr lang="fr-FR" sz="2400" dirty="0" smtClean="0">
                <a:solidFill>
                  <a:srgbClr val="4D3F69"/>
                </a:solidFill>
                <a:latin typeface="Sakkal Majalla" pitchFamily="2" charset="-78"/>
                <a:cs typeface="Sakkal Majalla" pitchFamily="2" charset="-78"/>
              </a:rPr>
              <a:t>Diversification </a:t>
            </a:r>
            <a:r>
              <a:rPr lang="ar-SA" sz="2400" dirty="0" smtClean="0">
                <a:solidFill>
                  <a:srgbClr val="4D3F69"/>
                </a:solidFill>
                <a:latin typeface="Sakkal Majalla" pitchFamily="2" charset="-78"/>
                <a:cs typeface="Sakkal Majalla" pitchFamily="2" charset="-78"/>
              </a:rPr>
              <a:t>تعتمد على تطوير منتجات جديدة وطرحها في أسواق </a:t>
            </a:r>
            <a:r>
              <a:rPr lang="ar-SA" sz="2400" dirty="0" err="1" smtClean="0">
                <a:solidFill>
                  <a:srgbClr val="4D3F69"/>
                </a:solidFill>
                <a:latin typeface="Sakkal Majalla" pitchFamily="2" charset="-78"/>
                <a:cs typeface="Sakkal Majalla" pitchFamily="2" charset="-78"/>
              </a:rPr>
              <a:t>جديدة </a:t>
            </a:r>
            <a:r>
              <a:rPr lang="ar-SA" sz="2400" dirty="0" smtClean="0">
                <a:solidFill>
                  <a:srgbClr val="4D3F69"/>
                </a:solidFill>
                <a:latin typeface="Sakkal Majalla" pitchFamily="2" charset="-78"/>
                <a:cs typeface="Sakkal Majalla" pitchFamily="2" charset="-78"/>
              </a:rPr>
              <a:t>(أكثر</a:t>
            </a:r>
            <a:br>
              <a:rPr lang="ar-SA" sz="2400" dirty="0" smtClean="0">
                <a:solidFill>
                  <a:srgbClr val="4D3F69"/>
                </a:solidFill>
                <a:latin typeface="Sakkal Majalla" pitchFamily="2" charset="-78"/>
                <a:cs typeface="Sakkal Majalla" pitchFamily="2" charset="-78"/>
              </a:rPr>
            </a:br>
            <a:r>
              <a:rPr lang="ar-SA" sz="2400" dirty="0" smtClean="0">
                <a:solidFill>
                  <a:srgbClr val="4D3F69"/>
                </a:solidFill>
                <a:latin typeface="Sakkal Majalla" pitchFamily="2" charset="-78"/>
                <a:cs typeface="Sakkal Majalla" pitchFamily="2" charset="-78"/>
              </a:rPr>
              <a:t>خطورة</a:t>
            </a:r>
            <a:r>
              <a:rPr lang="ar-SA" sz="2400" dirty="0" err="1" smtClean="0">
                <a:solidFill>
                  <a:srgbClr val="4D3F69"/>
                </a:solidFill>
                <a:latin typeface="Sakkal Majalla" pitchFamily="2" charset="-78"/>
                <a:cs typeface="Sakkal Majalla" pitchFamily="2" charset="-78"/>
              </a:rPr>
              <a:t>)</a:t>
            </a:r>
            <a:endParaRPr lang="fr-FR" sz="2400" dirty="0" smtClean="0">
              <a:solidFill>
                <a:srgbClr val="4D3F69"/>
              </a:solidFill>
              <a:latin typeface="Sakkal Majalla" pitchFamily="2" charset="-78"/>
              <a:cs typeface="Sakkal Majalla" pitchFamily="2" charset="-78"/>
            </a:endParaRPr>
          </a:p>
        </p:txBody>
      </p:sp>
      <p:sp>
        <p:nvSpPr>
          <p:cNvPr id="4" name="Espace réservé du numéro de diapositive 3"/>
          <p:cNvSpPr>
            <a:spLocks noGrp="1"/>
          </p:cNvSpPr>
          <p:nvPr>
            <p:ph type="sldNum" sz="quarter" idx="12"/>
          </p:nvPr>
        </p:nvSpPr>
        <p:spPr/>
        <p:txBody>
          <a:bodyPr/>
          <a:lstStyle/>
          <a:p>
            <a:fld id="{55566DE6-6023-4F1B-83B8-5B1409609C05}" type="slidenum">
              <a:rPr lang="fr-FR" smtClean="0"/>
              <a:pPr/>
              <a:t>11</a:t>
            </a:fld>
            <a:endParaRPr lang="fr-FR"/>
          </a:p>
        </p:txBody>
      </p:sp>
      <p:sp>
        <p:nvSpPr>
          <p:cNvPr id="5" name="ZoneTexte 4"/>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a:xfrm>
            <a:off x="4153831" y="0"/>
            <a:ext cx="8038169" cy="6858000"/>
          </a:xfrm>
          <a:solidFill>
            <a:srgbClr val="445467"/>
          </a:solidFill>
        </p:spPr>
      </p:sp>
      <p:pic>
        <p:nvPicPr>
          <p:cNvPr id="58370" name="Picture 2"/>
          <p:cNvPicPr>
            <a:picLocks noChangeAspect="1" noChangeArrowheads="1"/>
          </p:cNvPicPr>
          <p:nvPr/>
        </p:nvPicPr>
        <p:blipFill>
          <a:blip r:embed="rId2" cstate="print"/>
          <a:srcRect/>
          <a:stretch>
            <a:fillRect/>
          </a:stretch>
        </p:blipFill>
        <p:spPr bwMode="auto">
          <a:xfrm>
            <a:off x="1427017" y="692727"/>
            <a:ext cx="9060873" cy="537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a:off x="0" y="0"/>
            <a:ext cx="6857087"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6685" t="-370" r="29003" b="1388"/>
          <a:stretch/>
        </p:blipFill>
        <p:spPr>
          <a:xfrm>
            <a:off x="2058775" y="1697882"/>
            <a:ext cx="3367731" cy="3367731"/>
          </a:xfrm>
          <a:ln w="60325">
            <a:solidFill>
              <a:srgbClr val="CB4D3C"/>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13</a:t>
            </a:fld>
            <a:endParaRPr lang="fr-FR" b="1" dirty="0">
              <a:solidFill>
                <a:schemeClr val="bg1"/>
              </a:solidFill>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xmlns="" id="{B55431DC-41C7-4263-9809-4890FF18E7EF}"/>
              </a:ext>
            </a:extLst>
          </p:cNvPr>
          <p:cNvGrpSpPr/>
          <p:nvPr/>
        </p:nvGrpSpPr>
        <p:grpSpPr>
          <a:xfrm>
            <a:off x="6467055" y="372444"/>
            <a:ext cx="4728559" cy="6239199"/>
            <a:chOff x="741279" y="502396"/>
            <a:chExt cx="4728559" cy="6239199"/>
          </a:xfrm>
        </p:grpSpPr>
        <p:grpSp>
          <p:nvGrpSpPr>
            <p:cNvPr id="8" name="Group 7">
              <a:extLst>
                <a:ext uri="{FF2B5EF4-FFF2-40B4-BE49-F238E27FC236}">
                  <a16:creationId xmlns:a16="http://schemas.microsoft.com/office/drawing/2014/main" xmlns="" id="{90B3C299-F590-45F9-8C90-8EE9837A4A07}"/>
                </a:ext>
              </a:extLst>
            </p:cNvPr>
            <p:cNvGrpSpPr/>
            <p:nvPr/>
          </p:nvGrpSpPr>
          <p:grpSpPr>
            <a:xfrm>
              <a:off x="741279" y="502396"/>
              <a:ext cx="4254691" cy="945651"/>
              <a:chOff x="931015" y="3562677"/>
              <a:chExt cx="4254691" cy="945651"/>
            </a:xfrm>
          </p:grpSpPr>
          <p:sp>
            <p:nvSpPr>
              <p:cNvPr id="10" name="Rectangle 9">
                <a:extLst>
                  <a:ext uri="{FF2B5EF4-FFF2-40B4-BE49-F238E27FC236}">
                    <a16:creationId xmlns:a16="http://schemas.microsoft.com/office/drawing/2014/main" xmlns="" id="{33AB5ECA-AEB4-4B7B-9B97-3EB73492ACB9}"/>
                  </a:ext>
                </a:extLst>
              </p:cNvPr>
              <p:cNvSpPr/>
              <p:nvPr/>
            </p:nvSpPr>
            <p:spPr>
              <a:xfrm>
                <a:off x="931015" y="3562677"/>
                <a:ext cx="425469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5400" b="1" dirty="0" smtClean="0">
                    <a:solidFill>
                      <a:srgbClr val="4D3F69"/>
                    </a:solidFill>
                    <a:latin typeface="Sakkal Majalla" pitchFamily="2" charset="-78"/>
                    <a:cs typeface="Sakkal Majalla" pitchFamily="2" charset="-78"/>
                  </a:rPr>
                  <a:t>الاستراتيجية الدولية</a:t>
                </a:r>
                <a:endParaRPr lang="fr-FR" sz="54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1157791" y="4508328"/>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A9532BB2-886F-4199-8BE6-E4D92D6E49E9}"/>
                </a:ext>
              </a:extLst>
            </p:cNvPr>
            <p:cNvSpPr/>
            <p:nvPr/>
          </p:nvSpPr>
          <p:spPr>
            <a:xfrm>
              <a:off x="769077" y="2124947"/>
              <a:ext cx="4700761" cy="4616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تهدف الاستراتيجية الدولية للمؤسسة إلى تمكينها من التطور خارج حدود الأراضي الوطنية التي تأسست فيها، ثم اختارت المؤسسة القيام بتوسع تجاري استراتيجي.</a:t>
              </a:r>
            </a:p>
            <a:p>
              <a:pPr algn="just" rtl="1"/>
              <a:r>
                <a:rPr lang="ar-SA" sz="2800" dirty="0" smtClean="0">
                  <a:solidFill>
                    <a:srgbClr val="4D3F69"/>
                  </a:solidFill>
                  <a:latin typeface="Sakkal Majalla" pitchFamily="2" charset="-78"/>
                  <a:cs typeface="Sakkal Majalla" pitchFamily="2" charset="-78"/>
                </a:rPr>
                <a:t> تنتج هذه الرغبة في التوسع دوليًا عن قرار استراتيجي يتعلق بالاتجاه العام للمؤسسة والذي سيتطور بعد ذلك خارج سوقها </a:t>
              </a:r>
              <a:r>
                <a:rPr lang="ar-SA" sz="2800" dirty="0" err="1" smtClean="0">
                  <a:solidFill>
                    <a:srgbClr val="4D3F69"/>
                  </a:solidFill>
                  <a:latin typeface="Sakkal Majalla" pitchFamily="2" charset="-78"/>
                  <a:cs typeface="Sakkal Majalla" pitchFamily="2" charset="-78"/>
                </a:rPr>
                <a:t>التاريخي.</a:t>
              </a:r>
              <a:r>
                <a:rPr lang="ar-SA" sz="2800" dirty="0" smtClean="0">
                  <a:solidFill>
                    <a:srgbClr val="4D3F69"/>
                  </a:solidFill>
                  <a:latin typeface="Sakkal Majalla" pitchFamily="2" charset="-78"/>
                  <a:cs typeface="Sakkal Majalla" pitchFamily="2" charset="-78"/>
                </a:rPr>
                <a:t> وستعتمد خصائص هذا القرار على إمكانيات توحيد عرض المؤسسة أو على التزامها بتكييفه مع السوق المحلية.</a:t>
              </a:r>
              <a:endParaRPr lang="fr-FR" sz="2800" dirty="0" smtClean="0">
                <a:solidFill>
                  <a:srgbClr val="4D3F69"/>
                </a:solidFill>
                <a:latin typeface="Sakkal Majalla" pitchFamily="2" charset="-78"/>
                <a:cs typeface="Sakkal Majalla" pitchFamily="2" charset="-78"/>
              </a:endParaRPr>
            </a:p>
            <a:p>
              <a:pPr algn="just"/>
              <a:endParaRPr lang="fr-FR" sz="1400" dirty="0">
                <a:solidFill>
                  <a:schemeClr val="tx1"/>
                </a:solidFill>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flipH="1">
            <a:off x="6331527" y="0"/>
            <a:ext cx="5900684"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CB4D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a:blip r:embed="rId3" cstate="print"/>
          <a:stretch>
            <a:fillRect/>
          </a:stretch>
        </p:blipFill>
        <p:spPr>
          <a:xfrm>
            <a:off x="6691745" y="2396837"/>
            <a:ext cx="2771986" cy="2521527"/>
          </a:xfrm>
          <a:ln w="60325">
            <a:solidFill>
              <a:srgbClr val="445467"/>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445467"/>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14</a:t>
            </a:fld>
            <a:endParaRPr lang="fr-FR" b="1" dirty="0">
              <a:solidFill>
                <a:schemeClr val="bg1"/>
              </a:solidFill>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xmlns="" id="{B55431DC-41C7-4263-9809-4890FF18E7EF}"/>
              </a:ext>
            </a:extLst>
          </p:cNvPr>
          <p:cNvGrpSpPr/>
          <p:nvPr/>
        </p:nvGrpSpPr>
        <p:grpSpPr>
          <a:xfrm>
            <a:off x="391743" y="1233055"/>
            <a:ext cx="6327712" cy="5166113"/>
            <a:chOff x="737806" y="1475756"/>
            <a:chExt cx="4700761" cy="5400819"/>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926492" y="1475756"/>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A9532BB2-886F-4199-8BE6-E4D92D6E49E9}"/>
                </a:ext>
              </a:extLst>
            </p:cNvPr>
            <p:cNvSpPr/>
            <p:nvPr/>
          </p:nvSpPr>
          <p:spPr>
            <a:xfrm>
              <a:off x="737806" y="1824952"/>
              <a:ext cx="4700761" cy="5051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A4662"/>
                  </a:solidFill>
                  <a:latin typeface="Sakkal Majalla" pitchFamily="2" charset="-78"/>
                  <a:ea typeface="Open Sans" panose="020B0606030504020204" pitchFamily="34" charset="0"/>
                  <a:cs typeface="Sakkal Majalla" pitchFamily="2" charset="-78"/>
                </a:rPr>
                <a:t>تم تعزيز الرغبة في توسيع نشاط الأعمال التجارية على مدار السنوات الأخيرة بفضل التكامل الاقتصادي في الأسواق المختلفة، خاصة في سوق الاتحاد الأوروبي، بالإضافة إلى انخفاض تكاليف النقل والرسوم </a:t>
              </a:r>
              <a:r>
                <a:rPr lang="ar-SA" sz="2800" dirty="0" err="1" smtClean="0">
                  <a:solidFill>
                    <a:srgbClr val="4A4662"/>
                  </a:solidFill>
                  <a:latin typeface="Sakkal Majalla" pitchFamily="2" charset="-78"/>
                  <a:ea typeface="Open Sans" panose="020B0606030504020204" pitchFamily="34" charset="0"/>
                  <a:cs typeface="Sakkal Majalla" pitchFamily="2" charset="-78"/>
                </a:rPr>
                <a:t>الجمركية.</a:t>
              </a:r>
              <a:r>
                <a:rPr lang="ar-SA" sz="2800" dirty="0" smtClean="0">
                  <a:solidFill>
                    <a:srgbClr val="4A4662"/>
                  </a:solidFill>
                  <a:latin typeface="Sakkal Majalla" pitchFamily="2" charset="-78"/>
                  <a:ea typeface="Open Sans" panose="020B0606030504020204" pitchFamily="34" charset="0"/>
                  <a:cs typeface="Sakkal Majalla" pitchFamily="2" charset="-78"/>
                </a:rPr>
                <a:t> وقد أدى التقدم التكنولوجي في مجالات مختلفة مثل الاتصالات والنقل إلى تغيير البيئة التنافسية والتكنولوجية </a:t>
              </a:r>
              <a:r>
                <a:rPr lang="ar-SA" sz="2800" dirty="0" err="1" smtClean="0">
                  <a:solidFill>
                    <a:srgbClr val="4A4662"/>
                  </a:solidFill>
                  <a:latin typeface="Sakkal Majalla" pitchFamily="2" charset="-78"/>
                  <a:ea typeface="Open Sans" panose="020B0606030504020204" pitchFamily="34" charset="0"/>
                  <a:cs typeface="Sakkal Majalla" pitchFamily="2" charset="-78"/>
                </a:rPr>
                <a:t>للمجتمعات.</a:t>
              </a:r>
              <a:r>
                <a:rPr lang="ar-SA" sz="2800" dirty="0" smtClean="0">
                  <a:solidFill>
                    <a:srgbClr val="4A4662"/>
                  </a:solidFill>
                  <a:latin typeface="Sakkal Majalla" pitchFamily="2" charset="-78"/>
                  <a:ea typeface="Open Sans" panose="020B0606030504020204" pitchFamily="34" charset="0"/>
                  <a:cs typeface="Sakkal Majalla" pitchFamily="2" charset="-78"/>
                </a:rPr>
                <a:t> وتشجع الأسواق الجديدة، مثل مجموعة </a:t>
              </a:r>
              <a:r>
                <a:rPr lang="ar-SA" sz="2800" dirty="0" err="1" smtClean="0">
                  <a:solidFill>
                    <a:srgbClr val="4A4662"/>
                  </a:solidFill>
                  <a:latin typeface="Sakkal Majalla" pitchFamily="2" charset="-78"/>
                  <a:ea typeface="Open Sans" panose="020B0606030504020204" pitchFamily="34" charset="0"/>
                  <a:cs typeface="Sakkal Majalla" pitchFamily="2" charset="-78"/>
                </a:rPr>
                <a:t>البريكس</a:t>
              </a:r>
              <a:r>
                <a:rPr lang="ar-SA" sz="2800" dirty="0" smtClean="0">
                  <a:solidFill>
                    <a:srgbClr val="4A4662"/>
                  </a:solidFill>
                  <a:latin typeface="Sakkal Majalla" pitchFamily="2" charset="-78"/>
                  <a:ea typeface="Open Sans" panose="020B0606030504020204" pitchFamily="34" charset="0"/>
                  <a:cs typeface="Sakkal Majalla" pitchFamily="2" charset="-78"/>
                </a:rPr>
                <a:t> (البرازيل وروسيا والهند والصين وجنوب أفريقيا)، الشركات على استهداف البلدان ذات النمو </a:t>
              </a:r>
              <a:r>
                <a:rPr lang="ar-SA" sz="2800" dirty="0" err="1" smtClean="0">
                  <a:solidFill>
                    <a:srgbClr val="4A4662"/>
                  </a:solidFill>
                  <a:latin typeface="Sakkal Majalla" pitchFamily="2" charset="-78"/>
                  <a:ea typeface="Open Sans" panose="020B0606030504020204" pitchFamily="34" charset="0"/>
                  <a:cs typeface="Sakkal Majalla" pitchFamily="2" charset="-78"/>
                </a:rPr>
                <a:t>الديموغرافي</a:t>
              </a:r>
              <a:r>
                <a:rPr lang="ar-SA" sz="2800" dirty="0" smtClean="0">
                  <a:solidFill>
                    <a:srgbClr val="4A4662"/>
                  </a:solidFill>
                  <a:latin typeface="Sakkal Majalla" pitchFamily="2" charset="-78"/>
                  <a:ea typeface="Open Sans" panose="020B0606030504020204" pitchFamily="34" charset="0"/>
                  <a:cs typeface="Sakkal Majalla" pitchFamily="2" charset="-78"/>
                </a:rPr>
                <a:t> </a:t>
              </a:r>
              <a:r>
                <a:rPr lang="ar-SA" sz="2800" dirty="0" err="1" smtClean="0">
                  <a:solidFill>
                    <a:srgbClr val="4A4662"/>
                  </a:solidFill>
                  <a:latin typeface="Sakkal Majalla" pitchFamily="2" charset="-78"/>
                  <a:ea typeface="Open Sans" panose="020B0606030504020204" pitchFamily="34" charset="0"/>
                  <a:cs typeface="Sakkal Majalla" pitchFamily="2" charset="-78"/>
                </a:rPr>
                <a:t>القوي.</a:t>
              </a:r>
              <a:r>
                <a:rPr lang="ar-SA" sz="2800" dirty="0" smtClean="0">
                  <a:solidFill>
                    <a:srgbClr val="4A4662"/>
                  </a:solidFill>
                  <a:latin typeface="Sakkal Majalla" pitchFamily="2" charset="-78"/>
                  <a:ea typeface="Open Sans" panose="020B0606030504020204" pitchFamily="34" charset="0"/>
                  <a:cs typeface="Sakkal Majalla" pitchFamily="2" charset="-78"/>
                </a:rPr>
                <a:t> وبالتالي، تعد استراتيجية التدويل حلاً لركود حصص السوق في الأسواق التقليدية المشبعة لبعض الشركات</a:t>
              </a:r>
              <a:endParaRPr lang="fr-FR" sz="2800" dirty="0">
                <a:solidFill>
                  <a:srgbClr val="4A4662"/>
                </a:solidFill>
                <a:latin typeface="Sakkal Majalla" pitchFamily="2" charset="-78"/>
                <a:ea typeface="Open Sans" panose="020B0606030504020204" pitchFamily="34" charset="0"/>
                <a:cs typeface="Sakkal Majalla" pitchFamily="2" charset="-78"/>
              </a:endParaRPr>
            </a:p>
          </p:txBody>
        </p:sp>
      </p:grpSp>
      <p:sp>
        <p:nvSpPr>
          <p:cNvPr id="12" name="Rectangle 11">
            <a:extLst>
              <a:ext uri="{FF2B5EF4-FFF2-40B4-BE49-F238E27FC236}">
                <a16:creationId xmlns:a16="http://schemas.microsoft.com/office/drawing/2014/main" xmlns="" id="{33AB5ECA-AEB4-4B7B-9B97-3EB73492ACB9}"/>
              </a:ext>
            </a:extLst>
          </p:cNvPr>
          <p:cNvSpPr/>
          <p:nvPr/>
        </p:nvSpPr>
        <p:spPr>
          <a:xfrm>
            <a:off x="190946" y="414007"/>
            <a:ext cx="4254691"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5400" b="1" dirty="0" smtClean="0">
                <a:solidFill>
                  <a:srgbClr val="4D3F69"/>
                </a:solidFill>
                <a:latin typeface="Sakkal Majalla" pitchFamily="2" charset="-78"/>
                <a:cs typeface="Sakkal Majalla" pitchFamily="2" charset="-78"/>
              </a:rPr>
              <a:t>الاستراتيجية الدولية</a:t>
            </a:r>
            <a:endParaRPr lang="fr-FR" sz="5400" dirty="0">
              <a:solidFill>
                <a:srgbClr val="4D3F69"/>
              </a:solidFill>
              <a:latin typeface="Sakkal Majalla" pitchFamily="2" charset="-78"/>
              <a:cs typeface="Sakkal Majalla" pitchFamily="2" charset="-78"/>
            </a:endParaRP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45204268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3AB5ECA-AEB4-4B7B-9B97-3EB73492ACB9}"/>
              </a:ext>
            </a:extLst>
          </p:cNvPr>
          <p:cNvSpPr/>
          <p:nvPr/>
        </p:nvSpPr>
        <p:spPr>
          <a:xfrm>
            <a:off x="166255" y="581156"/>
            <a:ext cx="8866909" cy="830997"/>
          </a:xfrm>
          <a:prstGeom prst="rect">
            <a:avLst/>
          </a:prstGeom>
          <a:solidFill>
            <a:srgbClr val="2740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ar-SA" sz="4800" b="1" dirty="0" smtClean="0">
                <a:solidFill>
                  <a:schemeClr val="bg1"/>
                </a:solidFill>
                <a:latin typeface="Sakkal Majalla" pitchFamily="2" charset="-78"/>
                <a:ea typeface="Open Sans" panose="020B0606030504020204" pitchFamily="34" charset="0"/>
                <a:cs typeface="Sakkal Majalla" pitchFamily="2" charset="-78"/>
              </a:rPr>
              <a:t>المقاربات النظرية للتطور دوليا</a:t>
            </a:r>
            <a:endParaRPr lang="fr-FR" sz="4800" b="1" dirty="0">
              <a:solidFill>
                <a:schemeClr val="bg1"/>
              </a:solidFill>
              <a:latin typeface="Sakkal Majalla" pitchFamily="2" charset="-78"/>
              <a:ea typeface="Open Sans" panose="020B0606030504020204" pitchFamily="34" charset="0"/>
              <a:cs typeface="Sakkal Majalla" pitchFamily="2" charset="-78"/>
            </a:endParaRPr>
          </a:p>
        </p:txBody>
      </p:sp>
      <p:sp>
        <p:nvSpPr>
          <p:cNvPr id="19" name="Slide Number Placeholder 17">
            <a:extLst>
              <a:ext uri="{FF2B5EF4-FFF2-40B4-BE49-F238E27FC236}">
                <a16:creationId xmlns:a16="http://schemas.microsoft.com/office/drawing/2014/main" xmlns="" id="{F19C0707-3C5A-4571-93B5-E62B77D9A461}"/>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15</a:t>
            </a:fld>
            <a:endParaRPr lang="fr-FR" sz="2000" b="1" dirty="0">
              <a:solidFill>
                <a:schemeClr val="bg1"/>
              </a:solidFill>
              <a:ea typeface="Open Sans" panose="020B0606030504020204" pitchFamily="34" charset="0"/>
              <a:cs typeface="Open Sans" panose="020B0606030504020204" pitchFamily="34" charset="0"/>
            </a:endParaRPr>
          </a:p>
        </p:txBody>
      </p:sp>
      <p:pic>
        <p:nvPicPr>
          <p:cNvPr id="6" name="Image 5" descr="9782340033900-475x500-1.jpg"/>
          <p:cNvPicPr>
            <a:picLocks noChangeAspect="1"/>
          </p:cNvPicPr>
          <p:nvPr/>
        </p:nvPicPr>
        <p:blipFill>
          <a:blip r:embed="rId3" cstate="print"/>
          <a:stretch>
            <a:fillRect/>
          </a:stretch>
        </p:blipFill>
        <p:spPr>
          <a:xfrm>
            <a:off x="9088582" y="568035"/>
            <a:ext cx="2230579" cy="5514109"/>
          </a:xfrm>
          <a:prstGeom prst="rect">
            <a:avLst/>
          </a:prstGeom>
        </p:spPr>
      </p:pic>
      <p:sp>
        <p:nvSpPr>
          <p:cNvPr id="8" name="Rectangle 7">
            <a:extLst>
              <a:ext uri="{FF2B5EF4-FFF2-40B4-BE49-F238E27FC236}">
                <a16:creationId xmlns:a16="http://schemas.microsoft.com/office/drawing/2014/main" xmlns="" id="{A9532BB2-886F-4199-8BE6-E4D92D6E49E9}"/>
              </a:ext>
            </a:extLst>
          </p:cNvPr>
          <p:cNvSpPr/>
          <p:nvPr/>
        </p:nvSpPr>
        <p:spPr>
          <a:xfrm>
            <a:off x="779670" y="2279519"/>
            <a:ext cx="7172839"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3200" b="1" dirty="0" smtClean="0">
                <a:solidFill>
                  <a:srgbClr val="4A4662"/>
                </a:solidFill>
                <a:latin typeface="Sakkal Majalla" pitchFamily="2" charset="-78"/>
                <a:cs typeface="Sakkal Majalla" pitchFamily="2" charset="-78"/>
              </a:rPr>
              <a:t>إن التساؤل حول التطور دوليا يقودنا إلى التعرف على ثلاث مجموعات رئيسية من المقاربات </a:t>
            </a:r>
            <a:r>
              <a:rPr lang="ar-SA" sz="3200" b="1" dirty="0" err="1" smtClean="0">
                <a:solidFill>
                  <a:srgbClr val="4A4662"/>
                </a:solidFill>
                <a:latin typeface="Sakkal Majalla" pitchFamily="2" charset="-78"/>
                <a:cs typeface="Sakkal Majalla" pitchFamily="2" charset="-78"/>
              </a:rPr>
              <a:t>النظرية.</a:t>
            </a:r>
            <a:r>
              <a:rPr lang="ar-SA" sz="3200" b="1" dirty="0" smtClean="0">
                <a:solidFill>
                  <a:srgbClr val="4A4662"/>
                </a:solidFill>
                <a:latin typeface="Sakkal Majalla" pitchFamily="2" charset="-78"/>
                <a:cs typeface="Sakkal Majalla" pitchFamily="2" charset="-78"/>
              </a:rPr>
              <a:t> الأولى تتمثل في نظريات الاقتصاديين الذين بحثوا في هذه المسألة منذ آدم </a:t>
            </a:r>
            <a:r>
              <a:rPr lang="ar-SA" sz="3200" b="1" dirty="0" err="1" smtClean="0">
                <a:solidFill>
                  <a:srgbClr val="4A4662"/>
                </a:solidFill>
                <a:latin typeface="Sakkal Majalla" pitchFamily="2" charset="-78"/>
                <a:cs typeface="Sakkal Majalla" pitchFamily="2" charset="-78"/>
              </a:rPr>
              <a:t>سميث.</a:t>
            </a:r>
            <a:r>
              <a:rPr lang="ar-SA" sz="3200" b="1" dirty="0" smtClean="0">
                <a:solidFill>
                  <a:srgbClr val="4A4662"/>
                </a:solidFill>
                <a:latin typeface="Sakkal Majalla" pitchFamily="2" charset="-78"/>
                <a:cs typeface="Sakkal Majalla" pitchFamily="2" charset="-78"/>
              </a:rPr>
              <a:t> بعد ذلك تأتي المقاربات الاجتماعية والثقافية للاختلافات الثقافية بين </a:t>
            </a:r>
            <a:r>
              <a:rPr lang="ar-SA" sz="3200" b="1" dirty="0" err="1" smtClean="0">
                <a:solidFill>
                  <a:srgbClr val="4A4662"/>
                </a:solidFill>
                <a:latin typeface="Sakkal Majalla" pitchFamily="2" charset="-78"/>
                <a:cs typeface="Sakkal Majalla" pitchFamily="2" charset="-78"/>
              </a:rPr>
              <a:t>البلدان.</a:t>
            </a:r>
            <a:r>
              <a:rPr lang="ar-SA" sz="3200" b="1" dirty="0" smtClean="0">
                <a:solidFill>
                  <a:srgbClr val="4A4662"/>
                </a:solidFill>
                <a:latin typeface="Sakkal Majalla" pitchFamily="2" charset="-78"/>
                <a:cs typeface="Sakkal Majalla" pitchFamily="2" charset="-78"/>
              </a:rPr>
              <a:t> وأخيرا، في الآونة الأخيرة، اهتمت نظريات الإدارة بأنماط التطور الدولي.</a:t>
            </a:r>
            <a:endParaRPr lang="fr-FR" sz="3200" b="1" dirty="0">
              <a:solidFill>
                <a:srgbClr val="4A4662"/>
              </a:solidFill>
              <a:latin typeface="Sakkal Majalla" pitchFamily="2" charset="-78"/>
              <a:cs typeface="Sakkal Majalla" pitchFamily="2" charset="-78"/>
            </a:endParaRPr>
          </a:p>
        </p:txBody>
      </p:sp>
      <p:sp>
        <p:nvSpPr>
          <p:cNvPr id="7" name="ZoneTexte 6"/>
          <p:cNvSpPr txBox="1"/>
          <p:nvPr/>
        </p:nvSpPr>
        <p:spPr>
          <a:xfrm>
            <a:off x="7936006" y="639221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1222419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7">
            <a:extLst>
              <a:ext uri="{FF2B5EF4-FFF2-40B4-BE49-F238E27FC236}">
                <a16:creationId xmlns:a16="http://schemas.microsoft.com/office/drawing/2014/main" xmlns="" id="{662B0B44-21D6-4C70-A5BA-365AFE995CAF}"/>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16</a:t>
            </a:fld>
            <a:endParaRPr lang="fr-FR" sz="2000" b="1" dirty="0">
              <a:solidFill>
                <a:schemeClr val="bg1"/>
              </a:solidFill>
              <a:ea typeface="Open Sans" panose="020B0606030504020204" pitchFamily="34" charset="0"/>
              <a:cs typeface="Open Sans" panose="020B0606030504020204" pitchFamily="34" charset="0"/>
            </a:endParaRPr>
          </a:p>
        </p:txBody>
      </p:sp>
      <p:sp>
        <p:nvSpPr>
          <p:cNvPr id="7" name="Oval 13">
            <a:extLst>
              <a:ext uri="{FF2B5EF4-FFF2-40B4-BE49-F238E27FC236}">
                <a16:creationId xmlns:a16="http://schemas.microsoft.com/office/drawing/2014/main" xmlns="" id="{EE2C874E-8536-4F99-BC41-FEBB567707B4}"/>
              </a:ext>
            </a:extLst>
          </p:cNvPr>
          <p:cNvSpPr/>
          <p:nvPr/>
        </p:nvSpPr>
        <p:spPr>
          <a:xfrm>
            <a:off x="6248400" y="443345"/>
            <a:ext cx="1273380" cy="1122220"/>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bg1"/>
                </a:solidFill>
                <a:ea typeface="Open Sans" panose="020B0606030504020204" pitchFamily="34" charset="0"/>
                <a:cs typeface="Open Sans" panose="020B0606030504020204" pitchFamily="34" charset="0"/>
              </a:rPr>
              <a:t>1</a:t>
            </a:r>
            <a:endParaRPr lang="fr-FR" sz="8000" dirty="0"/>
          </a:p>
        </p:txBody>
      </p:sp>
      <p:sp>
        <p:nvSpPr>
          <p:cNvPr id="8" name="Rectangle 7">
            <a:extLst>
              <a:ext uri="{FF2B5EF4-FFF2-40B4-BE49-F238E27FC236}">
                <a16:creationId xmlns:a16="http://schemas.microsoft.com/office/drawing/2014/main" xmlns="" id="{33AB5ECA-AEB4-4B7B-9B97-3EB73492ACB9}"/>
              </a:ext>
            </a:extLst>
          </p:cNvPr>
          <p:cNvSpPr/>
          <p:nvPr/>
        </p:nvSpPr>
        <p:spPr>
          <a:xfrm>
            <a:off x="1863913" y="483281"/>
            <a:ext cx="4039887"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5400" b="1" dirty="0" smtClean="0">
                <a:solidFill>
                  <a:srgbClr val="4D3F69"/>
                </a:solidFill>
                <a:latin typeface="Sakkal Majalla" pitchFamily="2" charset="-78"/>
                <a:cs typeface="Sakkal Majalla" pitchFamily="2" charset="-78"/>
              </a:rPr>
              <a:t>المقاربة الاقتصادية</a:t>
            </a:r>
          </a:p>
        </p:txBody>
      </p:sp>
      <p:pic>
        <p:nvPicPr>
          <p:cNvPr id="19457" name="Picture 1" descr="C:\Users\Amira Informatique\Pictures\9780226827209.jpg"/>
          <p:cNvPicPr>
            <a:picLocks noChangeAspect="1" noChangeArrowheads="1"/>
          </p:cNvPicPr>
          <p:nvPr/>
        </p:nvPicPr>
        <p:blipFill>
          <a:blip r:embed="rId3" cstate="print"/>
          <a:srcRect/>
          <a:stretch>
            <a:fillRect/>
          </a:stretch>
        </p:blipFill>
        <p:spPr bwMode="auto">
          <a:xfrm>
            <a:off x="8215745" y="683860"/>
            <a:ext cx="3165902" cy="5711952"/>
          </a:xfrm>
          <a:prstGeom prst="rect">
            <a:avLst/>
          </a:prstGeom>
          <a:noFill/>
        </p:spPr>
      </p:pic>
      <p:sp>
        <p:nvSpPr>
          <p:cNvPr id="10" name="Rectangle 9">
            <a:extLst>
              <a:ext uri="{FF2B5EF4-FFF2-40B4-BE49-F238E27FC236}">
                <a16:creationId xmlns:a16="http://schemas.microsoft.com/office/drawing/2014/main" xmlns="" id="{A9532BB2-886F-4199-8BE6-E4D92D6E49E9}"/>
              </a:ext>
            </a:extLst>
          </p:cNvPr>
          <p:cNvSpPr/>
          <p:nvPr/>
        </p:nvSpPr>
        <p:spPr>
          <a:xfrm>
            <a:off x="682689" y="1650201"/>
            <a:ext cx="7172839"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b="1" dirty="0" smtClean="0">
                <a:solidFill>
                  <a:srgbClr val="4A4662"/>
                </a:solidFill>
                <a:latin typeface="Sakkal Majalla" pitchFamily="2" charset="-78"/>
                <a:cs typeface="Sakkal Majalla" pitchFamily="2" charset="-78"/>
              </a:rPr>
              <a:t>يتم تفسير التطور الدولي بناءً على الاختلافات الوطنية في توافر عوامل </a:t>
            </a:r>
            <a:r>
              <a:rPr lang="ar-SA" sz="2800" b="1" dirty="0" err="1" smtClean="0">
                <a:solidFill>
                  <a:srgbClr val="4A4662"/>
                </a:solidFill>
                <a:latin typeface="Sakkal Majalla" pitchFamily="2" charset="-78"/>
                <a:cs typeface="Sakkal Majalla" pitchFamily="2" charset="-78"/>
              </a:rPr>
              <a:t>الإنتاج.</a:t>
            </a:r>
            <a:r>
              <a:rPr lang="ar-SA" sz="2800" b="1" dirty="0" smtClean="0">
                <a:solidFill>
                  <a:srgbClr val="4A4662"/>
                </a:solidFill>
                <a:latin typeface="Sakkal Majalla" pitchFamily="2" charset="-78"/>
                <a:cs typeface="Sakkal Majalla" pitchFamily="2" charset="-78"/>
              </a:rPr>
              <a:t> ثم تطورت الأساليب الحديثة للتحليل على مستوى المؤسسات.</a:t>
            </a:r>
          </a:p>
          <a:p>
            <a:pPr algn="just" rtl="1"/>
            <a:r>
              <a:rPr lang="ar-SA" sz="2800" b="1" dirty="0" smtClean="0">
                <a:solidFill>
                  <a:srgbClr val="4A4662"/>
                </a:solidFill>
                <a:latin typeface="Sakkal Majalla" pitchFamily="2" charset="-78"/>
                <a:cs typeface="Sakkal Majalla" pitchFamily="2" charset="-78"/>
              </a:rPr>
              <a:t>أدرك آدم سميث في عام 1776 أن التجارة الدولية تتطور عندما يكون لدولة ما ميزة </a:t>
            </a:r>
            <a:r>
              <a:rPr lang="ar-SA" sz="2800" b="1" dirty="0" err="1" smtClean="0">
                <a:solidFill>
                  <a:srgbClr val="4A4662"/>
                </a:solidFill>
                <a:latin typeface="Sakkal Majalla" pitchFamily="2" charset="-78"/>
                <a:cs typeface="Sakkal Majalla" pitchFamily="2" charset="-78"/>
              </a:rPr>
              <a:t>مطلقة.</a:t>
            </a:r>
            <a:r>
              <a:rPr lang="ar-SA" sz="2800" b="1" dirty="0" smtClean="0">
                <a:solidFill>
                  <a:srgbClr val="4A4662"/>
                </a:solidFill>
                <a:latin typeface="Sakkal Majalla" pitchFamily="2" charset="-78"/>
                <a:cs typeface="Sakkal Majalla" pitchFamily="2" charset="-78"/>
              </a:rPr>
              <a:t> وفي عام 1817، قام ديفيد ريكاردو بتعديل نظرية سميث، حيث اعتبر أن الميزات يمكن أن تكون نسبية وليست </a:t>
            </a:r>
            <a:r>
              <a:rPr lang="ar-SA" sz="2800" b="1" dirty="0" err="1" smtClean="0">
                <a:solidFill>
                  <a:srgbClr val="4A4662"/>
                </a:solidFill>
                <a:latin typeface="Sakkal Majalla" pitchFamily="2" charset="-78"/>
                <a:cs typeface="Sakkal Majalla" pitchFamily="2" charset="-78"/>
              </a:rPr>
              <a:t>مطلقة.</a:t>
            </a:r>
            <a:r>
              <a:rPr lang="ar-SA" sz="2800" b="1" dirty="0" smtClean="0">
                <a:solidFill>
                  <a:srgbClr val="4A4662"/>
                </a:solidFill>
                <a:latin typeface="Sakkal Majalla" pitchFamily="2" charset="-78"/>
                <a:cs typeface="Sakkal Majalla" pitchFamily="2" charset="-78"/>
              </a:rPr>
              <a:t> </a:t>
            </a:r>
          </a:p>
          <a:p>
            <a:pPr algn="just" rtl="1"/>
            <a:r>
              <a:rPr lang="ar-SA" sz="2800" b="1" dirty="0" smtClean="0">
                <a:solidFill>
                  <a:srgbClr val="4A4662"/>
                </a:solidFill>
                <a:latin typeface="Sakkal Majalla" pitchFamily="2" charset="-78"/>
                <a:cs typeface="Sakkal Majalla" pitchFamily="2" charset="-78"/>
              </a:rPr>
              <a:t>مع ذلك، استندت هذه التحليلات فقط على العرض والنموذج الاقتصادي، واحتاجت إلى نماذج ستيوارت ميل و </a:t>
            </a:r>
            <a:r>
              <a:rPr lang="ar-SA" sz="2800" b="1" dirty="0" err="1" smtClean="0">
                <a:solidFill>
                  <a:srgbClr val="4A4662"/>
                </a:solidFill>
                <a:latin typeface="Sakkal Majalla" pitchFamily="2" charset="-78"/>
                <a:cs typeface="Sakkal Majalla" pitchFamily="2" charset="-78"/>
              </a:rPr>
              <a:t>هيكشر</a:t>
            </a:r>
            <a:r>
              <a:rPr lang="ar-SA" sz="2800" b="1" dirty="0" smtClean="0">
                <a:solidFill>
                  <a:srgbClr val="4A4662"/>
                </a:solidFill>
                <a:latin typeface="Sakkal Majalla" pitchFamily="2" charset="-78"/>
                <a:cs typeface="Sakkal Majalla" pitchFamily="2" charset="-78"/>
              </a:rPr>
              <a:t> أولين-</a:t>
            </a:r>
            <a:r>
              <a:rPr lang="ar-SA" sz="2800" b="1" dirty="0" err="1" smtClean="0">
                <a:solidFill>
                  <a:srgbClr val="4A4662"/>
                </a:solidFill>
                <a:latin typeface="Sakkal Majalla" pitchFamily="2" charset="-78"/>
                <a:cs typeface="Sakkal Majalla" pitchFamily="2" charset="-78"/>
              </a:rPr>
              <a:t>سامويلسون</a:t>
            </a:r>
            <a:r>
              <a:rPr lang="ar-SA" sz="2800" b="1" dirty="0" smtClean="0">
                <a:solidFill>
                  <a:srgbClr val="4A4662"/>
                </a:solidFill>
                <a:latin typeface="Sakkal Majalla" pitchFamily="2" charset="-78"/>
                <a:cs typeface="Sakkal Majalla" pitchFamily="2" charset="-78"/>
              </a:rPr>
              <a:t> </a:t>
            </a:r>
            <a:r>
              <a:rPr lang="fr-FR" sz="2800" b="1" dirty="0" smtClean="0">
                <a:solidFill>
                  <a:srgbClr val="4A4662"/>
                </a:solidFill>
                <a:latin typeface="Sakkal Majalla" pitchFamily="2" charset="-78"/>
                <a:cs typeface="Sakkal Majalla" pitchFamily="2" charset="-78"/>
              </a:rPr>
              <a:t>.</a:t>
            </a:r>
            <a:r>
              <a:rPr lang="ar-SA" sz="2800" b="1" dirty="0" smtClean="0">
                <a:solidFill>
                  <a:srgbClr val="4A4662"/>
                </a:solidFill>
                <a:latin typeface="Sakkal Majalla" pitchFamily="2" charset="-78"/>
                <a:cs typeface="Sakkal Majalla" pitchFamily="2" charset="-78"/>
              </a:rPr>
              <a:t>قام الأخير بدمج الاختلافات النسبية لعوامل الإنتاج ويسمح بتحليل ديناميكي </a:t>
            </a:r>
            <a:r>
              <a:rPr lang="ar-SA" sz="2800" b="1" dirty="0" err="1" smtClean="0">
                <a:solidFill>
                  <a:srgbClr val="4A4662"/>
                </a:solidFill>
                <a:latin typeface="Sakkal Majalla" pitchFamily="2" charset="-78"/>
                <a:cs typeface="Sakkal Majalla" pitchFamily="2" charset="-78"/>
              </a:rPr>
              <a:t>حقيقي.</a:t>
            </a:r>
            <a:r>
              <a:rPr lang="ar-SA" sz="2800" b="1" dirty="0" smtClean="0">
                <a:solidFill>
                  <a:srgbClr val="4A4662"/>
                </a:solidFill>
                <a:latin typeface="Sakkal Majalla" pitchFamily="2" charset="-78"/>
                <a:cs typeface="Sakkal Majalla" pitchFamily="2" charset="-78"/>
              </a:rPr>
              <a:t> </a:t>
            </a:r>
            <a:endParaRPr lang="fr-FR" sz="2800" b="1" dirty="0">
              <a:solidFill>
                <a:srgbClr val="4A4662"/>
              </a:solidFill>
              <a:latin typeface="Sakkal Majalla" pitchFamily="2" charset="-78"/>
              <a:cs typeface="Sakkal Majalla" pitchFamily="2" charset="-78"/>
            </a:endParaRPr>
          </a:p>
        </p:txBody>
      </p:sp>
      <p:sp>
        <p:nvSpPr>
          <p:cNvPr id="9" name="ZoneTexte 8"/>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20149086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7">
            <a:extLst>
              <a:ext uri="{FF2B5EF4-FFF2-40B4-BE49-F238E27FC236}">
                <a16:creationId xmlns:a16="http://schemas.microsoft.com/office/drawing/2014/main" xmlns="" id="{662B0B44-21D6-4C70-A5BA-365AFE995CAF}"/>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17</a:t>
            </a:fld>
            <a:endParaRPr lang="fr-FR" sz="2000" b="1" dirty="0">
              <a:solidFill>
                <a:schemeClr val="bg1"/>
              </a:solidFill>
              <a:ea typeface="Open Sans" panose="020B0606030504020204" pitchFamily="34" charset="0"/>
              <a:cs typeface="Open Sans" panose="020B0606030504020204" pitchFamily="34" charset="0"/>
            </a:endParaRPr>
          </a:p>
        </p:txBody>
      </p:sp>
      <p:sp>
        <p:nvSpPr>
          <p:cNvPr id="7" name="Oval 13">
            <a:extLst>
              <a:ext uri="{FF2B5EF4-FFF2-40B4-BE49-F238E27FC236}">
                <a16:creationId xmlns:a16="http://schemas.microsoft.com/office/drawing/2014/main" xmlns="" id="{EE2C874E-8536-4F99-BC41-FEBB567707B4}"/>
              </a:ext>
            </a:extLst>
          </p:cNvPr>
          <p:cNvSpPr/>
          <p:nvPr/>
        </p:nvSpPr>
        <p:spPr>
          <a:xfrm>
            <a:off x="6248400" y="443345"/>
            <a:ext cx="1273380" cy="1122220"/>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bg1"/>
                </a:solidFill>
                <a:ea typeface="Open Sans" panose="020B0606030504020204" pitchFamily="34" charset="0"/>
                <a:cs typeface="Open Sans" panose="020B0606030504020204" pitchFamily="34" charset="0"/>
              </a:rPr>
              <a:t>1</a:t>
            </a:r>
            <a:endParaRPr lang="fr-FR" sz="8000" dirty="0"/>
          </a:p>
        </p:txBody>
      </p:sp>
      <p:sp>
        <p:nvSpPr>
          <p:cNvPr id="8" name="Rectangle 7">
            <a:extLst>
              <a:ext uri="{FF2B5EF4-FFF2-40B4-BE49-F238E27FC236}">
                <a16:creationId xmlns:a16="http://schemas.microsoft.com/office/drawing/2014/main" xmlns="" id="{33AB5ECA-AEB4-4B7B-9B97-3EB73492ACB9}"/>
              </a:ext>
            </a:extLst>
          </p:cNvPr>
          <p:cNvSpPr/>
          <p:nvPr/>
        </p:nvSpPr>
        <p:spPr>
          <a:xfrm>
            <a:off x="1863913" y="483281"/>
            <a:ext cx="4039887"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5400" b="1" dirty="0" smtClean="0">
                <a:solidFill>
                  <a:srgbClr val="4D3F69"/>
                </a:solidFill>
                <a:latin typeface="Sakkal Majalla" pitchFamily="2" charset="-78"/>
                <a:cs typeface="Sakkal Majalla" pitchFamily="2" charset="-78"/>
              </a:rPr>
              <a:t>المقاربة الاقتصادية</a:t>
            </a:r>
          </a:p>
        </p:txBody>
      </p:sp>
      <p:pic>
        <p:nvPicPr>
          <p:cNvPr id="19457" name="Picture 1" descr="C:\Users\Amira Informatique\Pictures\9780226827209.jpg"/>
          <p:cNvPicPr>
            <a:picLocks noChangeAspect="1" noChangeArrowheads="1"/>
          </p:cNvPicPr>
          <p:nvPr/>
        </p:nvPicPr>
        <p:blipFill>
          <a:blip r:embed="rId3" cstate="print"/>
          <a:srcRect/>
          <a:stretch>
            <a:fillRect/>
          </a:stretch>
        </p:blipFill>
        <p:spPr bwMode="auto">
          <a:xfrm>
            <a:off x="8215745" y="683860"/>
            <a:ext cx="3165902" cy="5711952"/>
          </a:xfrm>
          <a:prstGeom prst="rect">
            <a:avLst/>
          </a:prstGeom>
          <a:noFill/>
        </p:spPr>
      </p:pic>
      <p:sp>
        <p:nvSpPr>
          <p:cNvPr id="10" name="Rectangle 9">
            <a:extLst>
              <a:ext uri="{FF2B5EF4-FFF2-40B4-BE49-F238E27FC236}">
                <a16:creationId xmlns:a16="http://schemas.microsoft.com/office/drawing/2014/main" xmlns="" id="{A9532BB2-886F-4199-8BE6-E4D92D6E49E9}"/>
              </a:ext>
            </a:extLst>
          </p:cNvPr>
          <p:cNvSpPr/>
          <p:nvPr/>
        </p:nvSpPr>
        <p:spPr>
          <a:xfrm>
            <a:off x="710399" y="1776289"/>
            <a:ext cx="7172839"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A4662"/>
                </a:solidFill>
                <a:latin typeface="Sakkal Majalla" pitchFamily="2" charset="-78"/>
                <a:cs typeface="Sakkal Majalla" pitchFamily="2" charset="-78"/>
              </a:rPr>
              <a:t>بنى الاقتصاديون المزيد من نماذج الاقتصاد </a:t>
            </a:r>
            <a:r>
              <a:rPr lang="ar-SA" sz="2800" dirty="0" err="1" smtClean="0">
                <a:solidFill>
                  <a:srgbClr val="4A4662"/>
                </a:solidFill>
                <a:latin typeface="Sakkal Majalla" pitchFamily="2" charset="-78"/>
                <a:cs typeface="Sakkal Majalla" pitchFamily="2" charset="-78"/>
              </a:rPr>
              <a:t>الجزئي.</a:t>
            </a:r>
            <a:r>
              <a:rPr lang="ar-SA" sz="2800" dirty="0" smtClean="0">
                <a:solidFill>
                  <a:srgbClr val="4A4662"/>
                </a:solidFill>
                <a:latin typeface="Sakkal Majalla" pitchFamily="2" charset="-78"/>
                <a:cs typeface="Sakkal Majalla" pitchFamily="2" charset="-78"/>
              </a:rPr>
              <a:t> فقد وضح العديد من المؤلفين أن فكرة المزايا التنافسية بين البلدان ليست كافية وأن أخذ </a:t>
            </a:r>
            <a:r>
              <a:rPr lang="ar-SA" sz="2800" dirty="0" err="1" smtClean="0">
                <a:solidFill>
                  <a:srgbClr val="4A4662"/>
                </a:solidFill>
                <a:latin typeface="Sakkal Majalla" pitchFamily="2" charset="-78"/>
                <a:cs typeface="Sakkal Majalla" pitchFamily="2" charset="-78"/>
              </a:rPr>
              <a:t>وفورات</a:t>
            </a:r>
            <a:r>
              <a:rPr lang="ar-SA" sz="2800" dirty="0" smtClean="0">
                <a:solidFill>
                  <a:srgbClr val="4A4662"/>
                </a:solidFill>
                <a:latin typeface="Sakkal Majalla" pitchFamily="2" charset="-78"/>
                <a:cs typeface="Sakkal Majalla" pitchFamily="2" charset="-78"/>
              </a:rPr>
              <a:t> الحجم في الاعتبار، يمكن أن يكون عاملاً محددًا قويًا للتطور </a:t>
            </a:r>
            <a:r>
              <a:rPr lang="ar-SA" sz="2800" dirty="0" err="1" smtClean="0">
                <a:solidFill>
                  <a:srgbClr val="4A4662"/>
                </a:solidFill>
                <a:latin typeface="Sakkal Majalla" pitchFamily="2" charset="-78"/>
                <a:cs typeface="Sakkal Majalla" pitchFamily="2" charset="-78"/>
              </a:rPr>
              <a:t>الدولي.</a:t>
            </a:r>
            <a:r>
              <a:rPr lang="ar-SA" sz="2800" dirty="0" smtClean="0">
                <a:solidFill>
                  <a:srgbClr val="4A4662"/>
                </a:solidFill>
                <a:latin typeface="Sakkal Majalla" pitchFamily="2" charset="-78"/>
                <a:cs typeface="Sakkal Majalla" pitchFamily="2" charset="-78"/>
              </a:rPr>
              <a:t> </a:t>
            </a:r>
          </a:p>
          <a:p>
            <a:pPr algn="just" rtl="1"/>
            <a:r>
              <a:rPr lang="ar-SA" sz="2800" dirty="0" smtClean="0">
                <a:solidFill>
                  <a:srgbClr val="4A4662"/>
                </a:solidFill>
                <a:latin typeface="Sakkal Majalla" pitchFamily="2" charset="-78"/>
                <a:cs typeface="Sakkal Majalla" pitchFamily="2" charset="-78"/>
              </a:rPr>
              <a:t>ولذلك فإن المؤسسة لديها مصلحة في التحول إلى الاستراتيجية الدولية لمهاجمة منافسيها في أسواقهم الخاصة.</a:t>
            </a:r>
          </a:p>
          <a:p>
            <a:pPr algn="just" rtl="1"/>
            <a:r>
              <a:rPr lang="ar-SA" sz="2800" dirty="0" smtClean="0">
                <a:solidFill>
                  <a:srgbClr val="4A4662"/>
                </a:solidFill>
                <a:latin typeface="Sakkal Majalla" pitchFamily="2" charset="-78"/>
                <a:cs typeface="Sakkal Majalla" pitchFamily="2" charset="-78"/>
              </a:rPr>
              <a:t> في ظل التطور الدولي الذي حدث في مطلع القرنين التاسع عشر والعشرين، قدم الاقتصاديون مجموعتين رئيسيتين من التفسيرات:</a:t>
            </a:r>
            <a:endParaRPr lang="fr-FR" sz="2800" dirty="0" smtClean="0">
              <a:solidFill>
                <a:srgbClr val="4A4662"/>
              </a:solidFill>
              <a:latin typeface="Sakkal Majalla" pitchFamily="2" charset="-78"/>
              <a:cs typeface="Sakkal Majalla" pitchFamily="2" charset="-78"/>
            </a:endParaRPr>
          </a:p>
          <a:p>
            <a:pPr algn="just" rtl="1"/>
            <a:endParaRPr lang="fr-FR" sz="2800" dirty="0" smtClean="0">
              <a:solidFill>
                <a:srgbClr val="4A4662"/>
              </a:solidFill>
              <a:latin typeface="Sakkal Majalla" pitchFamily="2" charset="-78"/>
              <a:cs typeface="Sakkal Majalla" pitchFamily="2" charset="-78"/>
            </a:endParaRPr>
          </a:p>
        </p:txBody>
      </p:sp>
      <p:sp>
        <p:nvSpPr>
          <p:cNvPr id="9" name="ZoneTexte 8"/>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201490868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7">
            <a:extLst>
              <a:ext uri="{FF2B5EF4-FFF2-40B4-BE49-F238E27FC236}">
                <a16:creationId xmlns:a16="http://schemas.microsoft.com/office/drawing/2014/main" xmlns="" id="{662B0B44-21D6-4C70-A5BA-365AFE995CAF}"/>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18</a:t>
            </a:fld>
            <a:endParaRPr lang="fr-FR" sz="2000" b="1" dirty="0">
              <a:solidFill>
                <a:schemeClr val="bg1"/>
              </a:solidFill>
              <a:ea typeface="Open Sans" panose="020B0606030504020204" pitchFamily="34" charset="0"/>
              <a:cs typeface="Open Sans" panose="020B0606030504020204" pitchFamily="34" charset="0"/>
            </a:endParaRPr>
          </a:p>
        </p:txBody>
      </p:sp>
      <p:sp>
        <p:nvSpPr>
          <p:cNvPr id="7" name="Oval 13">
            <a:extLst>
              <a:ext uri="{FF2B5EF4-FFF2-40B4-BE49-F238E27FC236}">
                <a16:creationId xmlns:a16="http://schemas.microsoft.com/office/drawing/2014/main" xmlns="" id="{EE2C874E-8536-4F99-BC41-FEBB567707B4}"/>
              </a:ext>
            </a:extLst>
          </p:cNvPr>
          <p:cNvSpPr/>
          <p:nvPr/>
        </p:nvSpPr>
        <p:spPr>
          <a:xfrm>
            <a:off x="6248400" y="443345"/>
            <a:ext cx="1273380" cy="1122220"/>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bg1"/>
                </a:solidFill>
                <a:ea typeface="Open Sans" panose="020B0606030504020204" pitchFamily="34" charset="0"/>
                <a:cs typeface="Open Sans" panose="020B0606030504020204" pitchFamily="34" charset="0"/>
              </a:rPr>
              <a:t>1</a:t>
            </a:r>
            <a:endParaRPr lang="fr-FR" sz="8000" dirty="0"/>
          </a:p>
        </p:txBody>
      </p:sp>
      <p:sp>
        <p:nvSpPr>
          <p:cNvPr id="8" name="Rectangle 7">
            <a:extLst>
              <a:ext uri="{FF2B5EF4-FFF2-40B4-BE49-F238E27FC236}">
                <a16:creationId xmlns:a16="http://schemas.microsoft.com/office/drawing/2014/main" xmlns="" id="{33AB5ECA-AEB4-4B7B-9B97-3EB73492ACB9}"/>
              </a:ext>
            </a:extLst>
          </p:cNvPr>
          <p:cNvSpPr/>
          <p:nvPr/>
        </p:nvSpPr>
        <p:spPr>
          <a:xfrm>
            <a:off x="1863913" y="483281"/>
            <a:ext cx="4039887"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5400" b="1" dirty="0" smtClean="0">
                <a:solidFill>
                  <a:srgbClr val="4D3F69"/>
                </a:solidFill>
                <a:latin typeface="Sakkal Majalla" pitchFamily="2" charset="-78"/>
                <a:cs typeface="Sakkal Majalla" pitchFamily="2" charset="-78"/>
              </a:rPr>
              <a:t>المقاربة الاقتصادية</a:t>
            </a:r>
          </a:p>
        </p:txBody>
      </p:sp>
      <p:pic>
        <p:nvPicPr>
          <p:cNvPr id="19457" name="Picture 1" descr="C:\Users\Amira Informatique\Pictures\9780226827209.jpg"/>
          <p:cNvPicPr>
            <a:picLocks noChangeAspect="1" noChangeArrowheads="1"/>
          </p:cNvPicPr>
          <p:nvPr/>
        </p:nvPicPr>
        <p:blipFill>
          <a:blip r:embed="rId3" cstate="print"/>
          <a:srcRect/>
          <a:stretch>
            <a:fillRect/>
          </a:stretch>
        </p:blipFill>
        <p:spPr bwMode="auto">
          <a:xfrm>
            <a:off x="8215745" y="683860"/>
            <a:ext cx="3165902" cy="5711952"/>
          </a:xfrm>
          <a:prstGeom prst="rect">
            <a:avLst/>
          </a:prstGeom>
          <a:noFill/>
        </p:spPr>
      </p:pic>
      <p:sp>
        <p:nvSpPr>
          <p:cNvPr id="10" name="Rectangle 9">
            <a:extLst>
              <a:ext uri="{FF2B5EF4-FFF2-40B4-BE49-F238E27FC236}">
                <a16:creationId xmlns:a16="http://schemas.microsoft.com/office/drawing/2014/main" xmlns="" id="{A9532BB2-886F-4199-8BE6-E4D92D6E49E9}"/>
              </a:ext>
            </a:extLst>
          </p:cNvPr>
          <p:cNvSpPr/>
          <p:nvPr/>
        </p:nvSpPr>
        <p:spPr>
          <a:xfrm>
            <a:off x="738109" y="1595021"/>
            <a:ext cx="7172836"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buFont typeface="Wingdings" pitchFamily="2" charset="2"/>
              <a:buChar char="q"/>
            </a:pPr>
            <a:r>
              <a:rPr lang="ar-SA" sz="28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 التطور الدولي كتكامل أفقي</a:t>
            </a:r>
            <a:r>
              <a:rPr lang="ar-SA" sz="2800" dirty="0" smtClean="0">
                <a:solidFill>
                  <a:srgbClr val="4A4662"/>
                </a:solidFill>
                <a:latin typeface="Sakkal Majalla" pitchFamily="2" charset="-78"/>
                <a:cs typeface="Sakkal Majalla" pitchFamily="2" charset="-78"/>
              </a:rPr>
              <a:t>، أي يتم فتح المؤسسات </a:t>
            </a:r>
            <a:r>
              <a:rPr lang="ar-SA" sz="2800" dirty="0" err="1" smtClean="0">
                <a:solidFill>
                  <a:srgbClr val="4A4662"/>
                </a:solidFill>
                <a:latin typeface="Sakkal Majalla" pitchFamily="2" charset="-78"/>
                <a:cs typeface="Sakkal Majalla" pitchFamily="2" charset="-78"/>
              </a:rPr>
              <a:t>التابعة.</a:t>
            </a:r>
            <a:r>
              <a:rPr lang="ar-SA" sz="2800" dirty="0" smtClean="0">
                <a:solidFill>
                  <a:srgbClr val="4A4662"/>
                </a:solidFill>
                <a:latin typeface="Sakkal Majalla" pitchFamily="2" charset="-78"/>
                <a:cs typeface="Sakkal Majalla" pitchFamily="2" charset="-78"/>
              </a:rPr>
              <a:t> ويبرر الاقتصاديون ذلك بوجود عدم تناسق قوي في المعلومات بين المؤسسة الأم والأنشطة في البلد </a:t>
            </a:r>
            <a:r>
              <a:rPr lang="ar-SA" sz="2800" dirty="0" err="1" smtClean="0">
                <a:solidFill>
                  <a:srgbClr val="4A4662"/>
                </a:solidFill>
                <a:latin typeface="Sakkal Majalla" pitchFamily="2" charset="-78"/>
                <a:cs typeface="Sakkal Majalla" pitchFamily="2" charset="-78"/>
              </a:rPr>
              <a:t>المعني.</a:t>
            </a:r>
            <a:r>
              <a:rPr lang="ar-SA" sz="2800" dirty="0" smtClean="0">
                <a:solidFill>
                  <a:srgbClr val="4A4662"/>
                </a:solidFill>
                <a:latin typeface="Sakkal Majalla" pitchFamily="2" charset="-78"/>
                <a:cs typeface="Sakkal Majalla" pitchFamily="2" charset="-78"/>
              </a:rPr>
              <a:t> للتغلب على هذه </a:t>
            </a:r>
            <a:r>
              <a:rPr lang="ar-SA" sz="2800" dirty="0" err="1" smtClean="0">
                <a:solidFill>
                  <a:srgbClr val="4A4662"/>
                </a:solidFill>
                <a:latin typeface="Sakkal Majalla" pitchFamily="2" charset="-78"/>
                <a:cs typeface="Sakkal Majalla" pitchFamily="2" charset="-78"/>
              </a:rPr>
              <a:t>المشكلة </a:t>
            </a:r>
            <a:r>
              <a:rPr lang="ar-SA" sz="2800" dirty="0" smtClean="0">
                <a:solidFill>
                  <a:srgbClr val="4A4662"/>
                </a:solidFill>
                <a:latin typeface="Sakkal Majalla" pitchFamily="2" charset="-78"/>
                <a:cs typeface="Sakkal Majalla" pitchFamily="2" charset="-78"/>
              </a:rPr>
              <a:t>(والمخاطر المرتبطة </a:t>
            </a:r>
            <a:r>
              <a:rPr lang="ar-SA" sz="2800" dirty="0" err="1" smtClean="0">
                <a:solidFill>
                  <a:srgbClr val="4A4662"/>
                </a:solidFill>
                <a:latin typeface="Sakkal Majalla" pitchFamily="2" charset="-78"/>
                <a:cs typeface="Sakkal Majalla" pitchFamily="2" charset="-78"/>
              </a:rPr>
              <a:t>بها</a:t>
            </a:r>
            <a:r>
              <a:rPr lang="ar-SA" sz="2800" dirty="0" smtClean="0">
                <a:solidFill>
                  <a:srgbClr val="4A4662"/>
                </a:solidFill>
                <a:latin typeface="Sakkal Majalla" pitchFamily="2" charset="-78"/>
                <a:cs typeface="Sakkal Majalla" pitchFamily="2" charset="-78"/>
              </a:rPr>
              <a:t>)، تفضل المؤسسة فتح مؤسسة فرعية وبالتالي التحكم بقوة في الموقع؛</a:t>
            </a:r>
            <a:endParaRPr lang="fr-FR" sz="2800" dirty="0" smtClean="0">
              <a:solidFill>
                <a:srgbClr val="4A4662"/>
              </a:solidFill>
              <a:latin typeface="Sakkal Majalla" pitchFamily="2" charset="-78"/>
              <a:cs typeface="Sakkal Majalla" pitchFamily="2" charset="-78"/>
            </a:endParaRPr>
          </a:p>
          <a:p>
            <a:pPr algn="just" rtl="1">
              <a:buFont typeface="Wingdings" pitchFamily="2" charset="2"/>
              <a:buChar char="q"/>
            </a:pPr>
            <a:r>
              <a:rPr lang="ar-SA" sz="28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 التطور الدولي كتكامل رأسي </a:t>
            </a:r>
            <a:r>
              <a:rPr lang="ar-SA" sz="2800" dirty="0" smtClean="0">
                <a:solidFill>
                  <a:srgbClr val="4A4662"/>
                </a:solidFill>
                <a:latin typeface="Sakkal Majalla" pitchFamily="2" charset="-78"/>
                <a:cs typeface="Sakkal Majalla" pitchFamily="2" charset="-78"/>
              </a:rPr>
              <a:t>لكل من </a:t>
            </a:r>
            <a:r>
              <a:rPr lang="ar-SA" sz="2800" dirty="0" err="1" smtClean="0">
                <a:solidFill>
                  <a:srgbClr val="4A4662"/>
                </a:solidFill>
                <a:latin typeface="Sakkal Majalla" pitchFamily="2" charset="-78"/>
                <a:cs typeface="Sakkal Majalla" pitchFamily="2" charset="-78"/>
              </a:rPr>
              <a:t>المنبع </a:t>
            </a:r>
            <a:r>
              <a:rPr lang="ar-SA" sz="2800" dirty="0" smtClean="0">
                <a:solidFill>
                  <a:srgbClr val="4A4662"/>
                </a:solidFill>
                <a:latin typeface="Sakkal Majalla" pitchFamily="2" charset="-78"/>
                <a:cs typeface="Sakkal Majalla" pitchFamily="2" charset="-78"/>
              </a:rPr>
              <a:t>(الاستكشاف والتوريد) </a:t>
            </a:r>
            <a:r>
              <a:rPr lang="ar-SA" sz="2800" dirty="0" err="1" smtClean="0">
                <a:solidFill>
                  <a:srgbClr val="4A4662"/>
                </a:solidFill>
                <a:latin typeface="Sakkal Majalla" pitchFamily="2" charset="-78"/>
                <a:cs typeface="Sakkal Majalla" pitchFamily="2" charset="-78"/>
              </a:rPr>
              <a:t>والمصب </a:t>
            </a:r>
            <a:r>
              <a:rPr lang="ar-SA" sz="2800" dirty="0" smtClean="0">
                <a:solidFill>
                  <a:srgbClr val="4A4662"/>
                </a:solidFill>
                <a:latin typeface="Sakkal Majalla" pitchFamily="2" charset="-78"/>
                <a:cs typeface="Sakkal Majalla" pitchFamily="2" charset="-78"/>
              </a:rPr>
              <a:t>(المبيعات والتسويق): تهدف المؤسسة إلى هيكلة سلسلة القيمة بأكملها من خلال التحكم </a:t>
            </a:r>
            <a:r>
              <a:rPr lang="ar-SA" sz="2800" dirty="0" err="1" smtClean="0">
                <a:solidFill>
                  <a:srgbClr val="4A4662"/>
                </a:solidFill>
                <a:latin typeface="Sakkal Majalla" pitchFamily="2" charset="-78"/>
                <a:cs typeface="Sakkal Majalla" pitchFamily="2" charset="-78"/>
              </a:rPr>
              <a:t>فيها.</a:t>
            </a:r>
            <a:r>
              <a:rPr lang="ar-SA" sz="2800" dirty="0" smtClean="0">
                <a:solidFill>
                  <a:srgbClr val="4A4662"/>
                </a:solidFill>
                <a:latin typeface="Sakkal Majalla" pitchFamily="2" charset="-78"/>
                <a:cs typeface="Sakkal Majalla" pitchFamily="2" charset="-78"/>
              </a:rPr>
              <a:t> حيث </a:t>
            </a:r>
            <a:r>
              <a:rPr lang="ar-SA" sz="2800" dirty="0" err="1" smtClean="0">
                <a:solidFill>
                  <a:srgbClr val="4A4662"/>
                </a:solidFill>
                <a:latin typeface="Sakkal Majalla" pitchFamily="2" charset="-78"/>
                <a:cs typeface="Sakkal Majalla" pitchFamily="2" charset="-78"/>
              </a:rPr>
              <a:t>تتموضع</a:t>
            </a:r>
            <a:r>
              <a:rPr lang="ar-SA" sz="2800" dirty="0" smtClean="0">
                <a:solidFill>
                  <a:srgbClr val="4A4662"/>
                </a:solidFill>
                <a:latin typeface="Sakkal Majalla" pitchFamily="2" charset="-78"/>
                <a:cs typeface="Sakkal Majalla" pitchFamily="2" charset="-78"/>
              </a:rPr>
              <a:t> حول فكرة تكاليف </a:t>
            </a:r>
            <a:r>
              <a:rPr lang="ar-SA" sz="2800" dirty="0" err="1" smtClean="0">
                <a:solidFill>
                  <a:srgbClr val="4A4662"/>
                </a:solidFill>
                <a:latin typeface="Sakkal Majalla" pitchFamily="2" charset="-78"/>
                <a:cs typeface="Sakkal Majalla" pitchFamily="2" charset="-78"/>
              </a:rPr>
              <a:t>المعاملات.</a:t>
            </a:r>
            <a:r>
              <a:rPr lang="ar-SA" sz="2800" dirty="0" smtClean="0">
                <a:solidFill>
                  <a:srgbClr val="4A4662"/>
                </a:solidFill>
                <a:latin typeface="Sakkal Majalla" pitchFamily="2" charset="-78"/>
                <a:cs typeface="Sakkal Majalla" pitchFamily="2" charset="-78"/>
              </a:rPr>
              <a:t> ومن ثم فإن النظريات الاقتصادية تفسر التطور الدولي بمنطق تنافسي، ولكنها موجهة أيضاً نحو التكاليف، والتعويض عن عيوب السوق.</a:t>
            </a:r>
            <a:endParaRPr lang="fr-FR" sz="2800" dirty="0" smtClean="0">
              <a:solidFill>
                <a:srgbClr val="4A4662"/>
              </a:solidFill>
              <a:latin typeface="Sakkal Majalla" pitchFamily="2" charset="-78"/>
              <a:cs typeface="Sakkal Majalla" pitchFamily="2" charset="-78"/>
            </a:endParaRPr>
          </a:p>
          <a:p>
            <a:pPr algn="just" rtl="1"/>
            <a:endParaRPr lang="fr-FR" sz="2800" dirty="0" smtClean="0">
              <a:solidFill>
                <a:srgbClr val="4A4662"/>
              </a:solidFill>
              <a:latin typeface="Sakkal Majalla" pitchFamily="2" charset="-78"/>
              <a:cs typeface="Sakkal Majalla" pitchFamily="2" charset="-78"/>
            </a:endParaRPr>
          </a:p>
        </p:txBody>
      </p:sp>
      <p:sp>
        <p:nvSpPr>
          <p:cNvPr id="9" name="ZoneTexte 8"/>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20149086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EE2C874E-8536-4F99-BC41-FEBB567707B4}"/>
              </a:ext>
            </a:extLst>
          </p:cNvPr>
          <p:cNvSpPr/>
          <p:nvPr/>
        </p:nvSpPr>
        <p:spPr>
          <a:xfrm>
            <a:off x="9476509" y="402324"/>
            <a:ext cx="1066800" cy="983130"/>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xmlns="" id="{4BD889C7-FDB1-4787-9CC5-D84D55BC6C5F}"/>
              </a:ext>
            </a:extLst>
          </p:cNvPr>
          <p:cNvSpPr/>
          <p:nvPr/>
        </p:nvSpPr>
        <p:spPr>
          <a:xfrm>
            <a:off x="9684327" y="580539"/>
            <a:ext cx="665018" cy="5278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bg1"/>
                </a:solidFill>
                <a:ea typeface="Open Sans" panose="020B0606030504020204" pitchFamily="34" charset="0"/>
                <a:cs typeface="Open Sans" panose="020B0606030504020204" pitchFamily="34" charset="0"/>
              </a:rPr>
              <a:t>2</a:t>
            </a:r>
          </a:p>
        </p:txBody>
      </p:sp>
      <p:sp>
        <p:nvSpPr>
          <p:cNvPr id="7" name="Slide Number Placeholder 17">
            <a:extLst>
              <a:ext uri="{FF2B5EF4-FFF2-40B4-BE49-F238E27FC236}">
                <a16:creationId xmlns:a16="http://schemas.microsoft.com/office/drawing/2014/main" xmlns="" id="{36EE48C7-F4B7-4077-AAFA-33E4453ACAB5}"/>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19</a:t>
            </a:fld>
            <a:endParaRPr lang="fr-FR" sz="2000" b="1" dirty="0">
              <a:solidFill>
                <a:schemeClr val="bg1"/>
              </a:solidFill>
              <a:ea typeface="Open Sans" panose="020B0606030504020204" pitchFamily="34" charset="0"/>
              <a:cs typeface="Open Sans" panose="020B0606030504020204" pitchFamily="34" charset="0"/>
            </a:endParaRPr>
          </a:p>
        </p:txBody>
      </p:sp>
      <p:sp>
        <p:nvSpPr>
          <p:cNvPr id="6" name="Rectangle 5"/>
          <p:cNvSpPr/>
          <p:nvPr/>
        </p:nvSpPr>
        <p:spPr>
          <a:xfrm>
            <a:off x="3098453" y="390345"/>
            <a:ext cx="5828840" cy="923330"/>
          </a:xfrm>
          <a:prstGeom prst="rect">
            <a:avLst/>
          </a:prstGeom>
        </p:spPr>
        <p:txBody>
          <a:bodyPr wrap="none">
            <a:spAutoFit/>
          </a:bodyPr>
          <a:lstStyle/>
          <a:p>
            <a:pPr algn="ctr"/>
            <a:r>
              <a:rPr lang="ar-SA" sz="5400" b="1" dirty="0" smtClean="0">
                <a:solidFill>
                  <a:srgbClr val="4D3F69"/>
                </a:solidFill>
                <a:latin typeface="Sakkal Majalla" pitchFamily="2" charset="-78"/>
                <a:cs typeface="Sakkal Majalla" pitchFamily="2" charset="-78"/>
              </a:rPr>
              <a:t>المقاربة</a:t>
            </a:r>
            <a:r>
              <a:rPr lang="ar-SA" sz="5400" b="1" dirty="0" smtClean="0">
                <a:solidFill>
                  <a:srgbClr val="445467"/>
                </a:solidFill>
                <a:ea typeface="Open Sans" panose="020B0606030504020204" pitchFamily="34" charset="0"/>
                <a:cs typeface="Open Sans" panose="020B0606030504020204" pitchFamily="34" charset="0"/>
              </a:rPr>
              <a:t> </a:t>
            </a:r>
            <a:r>
              <a:rPr lang="ar-SA" sz="5400" b="1" dirty="0" smtClean="0">
                <a:solidFill>
                  <a:srgbClr val="4D3F69"/>
                </a:solidFill>
                <a:latin typeface="Sakkal Majalla" pitchFamily="2" charset="-78"/>
                <a:cs typeface="Sakkal Majalla" pitchFamily="2" charset="-78"/>
              </a:rPr>
              <a:t>الاجتماعية</a:t>
            </a:r>
            <a:r>
              <a:rPr lang="ar-SA" sz="5400" b="1" dirty="0" smtClean="0">
                <a:solidFill>
                  <a:srgbClr val="445467"/>
                </a:solidFill>
                <a:ea typeface="Open Sans" panose="020B0606030504020204" pitchFamily="34" charset="0"/>
                <a:cs typeface="Open Sans" panose="020B0606030504020204" pitchFamily="34" charset="0"/>
              </a:rPr>
              <a:t> </a:t>
            </a:r>
            <a:r>
              <a:rPr lang="ar-SA" sz="5400" b="1" dirty="0" smtClean="0">
                <a:solidFill>
                  <a:srgbClr val="4D3F69"/>
                </a:solidFill>
                <a:latin typeface="Sakkal Majalla" pitchFamily="2" charset="-78"/>
                <a:cs typeface="Sakkal Majalla" pitchFamily="2" charset="-78"/>
              </a:rPr>
              <a:t>الثقافية</a:t>
            </a:r>
          </a:p>
        </p:txBody>
      </p:sp>
      <p:sp>
        <p:nvSpPr>
          <p:cNvPr id="8" name="Rectangle 7">
            <a:extLst>
              <a:ext uri="{FF2B5EF4-FFF2-40B4-BE49-F238E27FC236}">
                <a16:creationId xmlns:a16="http://schemas.microsoft.com/office/drawing/2014/main" xmlns="" id="{A9532BB2-886F-4199-8BE6-E4D92D6E49E9}"/>
              </a:ext>
            </a:extLst>
          </p:cNvPr>
          <p:cNvSpPr/>
          <p:nvPr/>
        </p:nvSpPr>
        <p:spPr>
          <a:xfrm>
            <a:off x="738108" y="1398264"/>
            <a:ext cx="8405892" cy="6124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A4662"/>
                </a:solidFill>
                <a:latin typeface="Sakkal Majalla" pitchFamily="2" charset="-78"/>
                <a:cs typeface="Sakkal Majalla" pitchFamily="2" charset="-78"/>
              </a:rPr>
              <a:t>منذ ستينيات القرن العشرين، اهتم التطور الدولي للأعمال بالعلماء الذين درسوا الاختلافات </a:t>
            </a:r>
            <a:r>
              <a:rPr lang="ar-SA" sz="2800" dirty="0" err="1" smtClean="0">
                <a:solidFill>
                  <a:srgbClr val="4A4662"/>
                </a:solidFill>
                <a:latin typeface="Sakkal Majalla" pitchFamily="2" charset="-78"/>
                <a:cs typeface="Sakkal Majalla" pitchFamily="2" charset="-78"/>
              </a:rPr>
              <a:t>الثقافية.</a:t>
            </a:r>
            <a:r>
              <a:rPr lang="ar-SA" sz="2800" dirty="0" smtClean="0">
                <a:solidFill>
                  <a:srgbClr val="4A4662"/>
                </a:solidFill>
                <a:latin typeface="Sakkal Majalla" pitchFamily="2" charset="-78"/>
                <a:cs typeface="Sakkal Majalla" pitchFamily="2" charset="-78"/>
              </a:rPr>
              <a:t> والواقع أن التطور الدولي تعني العمل في بلدان أخرى ومواجهة </a:t>
            </a:r>
            <a:r>
              <a:rPr lang="ar-SA" sz="2800" dirty="0" err="1" smtClean="0">
                <a:solidFill>
                  <a:srgbClr val="4A4662"/>
                </a:solidFill>
                <a:latin typeface="Sakkal Majalla" pitchFamily="2" charset="-78"/>
                <a:cs typeface="Sakkal Majalla" pitchFamily="2" charset="-78"/>
              </a:rPr>
              <a:t>الاختلافات.</a:t>
            </a:r>
            <a:r>
              <a:rPr lang="ar-SA" sz="2800" dirty="0" smtClean="0">
                <a:solidFill>
                  <a:srgbClr val="4A4662"/>
                </a:solidFill>
                <a:latin typeface="Sakkal Majalla" pitchFamily="2" charset="-78"/>
                <a:cs typeface="Sakkal Majalla" pitchFamily="2" charset="-78"/>
              </a:rPr>
              <a:t> لقد عمل العديد من الباحثين على فهم هذه الاختلافات وتأثيرها على عمليات صنع القرار في المؤسسات.</a:t>
            </a:r>
          </a:p>
          <a:p>
            <a:pPr algn="just" rtl="1"/>
            <a:r>
              <a:rPr lang="ar-SA" sz="2800" dirty="0" smtClean="0">
                <a:solidFill>
                  <a:srgbClr val="4A4662"/>
                </a:solidFill>
                <a:latin typeface="Sakkal Majalla" pitchFamily="2" charset="-78"/>
                <a:cs typeface="Sakkal Majalla" pitchFamily="2" charset="-78"/>
              </a:rPr>
              <a:t>كما درس آخرون كيفية دمج ممارسات </a:t>
            </a:r>
            <a:r>
              <a:rPr lang="ar-SA" sz="2800" dirty="0" err="1" smtClean="0">
                <a:solidFill>
                  <a:srgbClr val="4A4662"/>
                </a:solidFill>
                <a:latin typeface="Sakkal Majalla" pitchFamily="2" charset="-78"/>
                <a:cs typeface="Sakkal Majalla" pitchFamily="2" charset="-78"/>
              </a:rPr>
              <a:t>الإدارة "الغربية" </a:t>
            </a:r>
            <a:r>
              <a:rPr lang="ar-SA" sz="2800" dirty="0" smtClean="0">
                <a:solidFill>
                  <a:srgbClr val="4A4662"/>
                </a:solidFill>
                <a:latin typeface="Sakkal Majalla" pitchFamily="2" charset="-78"/>
                <a:cs typeface="Sakkal Majalla" pitchFamily="2" charset="-78"/>
              </a:rPr>
              <a:t>(إدارة الجودة الشاملة، إعداد التقارير، وما إلى ذلك) في ثقافات بلدان مختلفة </a:t>
            </a:r>
            <a:r>
              <a:rPr lang="ar-SA" sz="2800" dirty="0" err="1" smtClean="0">
                <a:solidFill>
                  <a:srgbClr val="4A4662"/>
                </a:solidFill>
                <a:latin typeface="Sakkal Majalla" pitchFamily="2" charset="-78"/>
                <a:cs typeface="Sakkal Majalla" pitchFamily="2" charset="-78"/>
              </a:rPr>
              <a:t>للغاية.</a:t>
            </a:r>
            <a:r>
              <a:rPr lang="ar-SA" sz="2800" dirty="0" smtClean="0">
                <a:solidFill>
                  <a:srgbClr val="4A4662"/>
                </a:solidFill>
                <a:latin typeface="Sakkal Majalla" pitchFamily="2" charset="-78"/>
                <a:cs typeface="Sakkal Majalla" pitchFamily="2" charset="-78"/>
              </a:rPr>
              <a:t> وتظهر هذه التحليلات، المستندة إلى حالات ملموسة، أن ممارسات إدارة الأعمال يمكن أن تندمج بشكل جيد للغاية في كل ثقافة طالما أنها تتكامل أيضًا مع الخصائص الثقافية </a:t>
            </a:r>
            <a:r>
              <a:rPr lang="ar-SA" sz="2800" dirty="0" err="1" smtClean="0">
                <a:solidFill>
                  <a:srgbClr val="4A4662"/>
                </a:solidFill>
                <a:latin typeface="Sakkal Majalla" pitchFamily="2" charset="-78"/>
                <a:cs typeface="Sakkal Majalla" pitchFamily="2" charset="-78"/>
              </a:rPr>
              <a:t>السائدة.</a:t>
            </a:r>
            <a:r>
              <a:rPr lang="ar-SA" sz="2800" dirty="0" smtClean="0">
                <a:solidFill>
                  <a:srgbClr val="4A4662"/>
                </a:solidFill>
                <a:latin typeface="Sakkal Majalla" pitchFamily="2" charset="-78"/>
                <a:cs typeface="Sakkal Majalla" pitchFamily="2" charset="-78"/>
              </a:rPr>
              <a:t> التوفيق بين المعتقدات هو ممكن بعد </a:t>
            </a:r>
            <a:r>
              <a:rPr lang="ar-SA" sz="2800" dirty="0" err="1" smtClean="0">
                <a:solidFill>
                  <a:srgbClr val="4A4662"/>
                </a:solidFill>
                <a:latin typeface="Sakkal Majalla" pitchFamily="2" charset="-78"/>
                <a:cs typeface="Sakkal Majalla" pitchFamily="2" charset="-78"/>
              </a:rPr>
              <a:t>ذلك.</a:t>
            </a:r>
            <a:r>
              <a:rPr lang="ar-SA" sz="2800" dirty="0" smtClean="0">
                <a:solidFill>
                  <a:srgbClr val="4A4662"/>
                </a:solidFill>
                <a:latin typeface="Sakkal Majalla" pitchFamily="2" charset="-78"/>
                <a:cs typeface="Sakkal Majalla" pitchFamily="2" charset="-78"/>
              </a:rPr>
              <a:t> </a:t>
            </a:r>
          </a:p>
          <a:p>
            <a:pPr algn="just" rtl="1"/>
            <a:endParaRPr lang="ar-SA" sz="2800" dirty="0" smtClean="0">
              <a:solidFill>
                <a:srgbClr val="4A4662"/>
              </a:solidFill>
              <a:latin typeface="Sakkal Majalla" pitchFamily="2" charset="-78"/>
              <a:cs typeface="Sakkal Majalla" pitchFamily="2" charset="-78"/>
            </a:endParaRPr>
          </a:p>
          <a:p>
            <a:pPr algn="just" rtl="1"/>
            <a:endParaRPr lang="ar-SA" sz="2800" dirty="0" smtClean="0">
              <a:solidFill>
                <a:srgbClr val="4A4662"/>
              </a:solidFill>
              <a:latin typeface="Sakkal Majalla" pitchFamily="2" charset="-78"/>
              <a:cs typeface="Sakkal Majalla" pitchFamily="2" charset="-78"/>
            </a:endParaRPr>
          </a:p>
          <a:p>
            <a:pPr algn="just" rtl="1"/>
            <a:endParaRPr lang="ar-SA" sz="2800" dirty="0" smtClean="0">
              <a:solidFill>
                <a:srgbClr val="4A4662"/>
              </a:solidFill>
              <a:latin typeface="Sakkal Majalla" pitchFamily="2" charset="-78"/>
              <a:cs typeface="Sakkal Majalla" pitchFamily="2" charset="-78"/>
            </a:endParaRPr>
          </a:p>
          <a:p>
            <a:pPr algn="just" rtl="1"/>
            <a:endParaRPr lang="fr-FR" sz="2800" dirty="0" smtClean="0">
              <a:solidFill>
                <a:srgbClr val="4A4662"/>
              </a:solidFill>
              <a:latin typeface="Sakkal Majalla" pitchFamily="2" charset="-78"/>
              <a:cs typeface="Sakkal Majalla" pitchFamily="2" charset="-78"/>
            </a:endParaRPr>
          </a:p>
          <a:p>
            <a:pPr algn="just" rtl="1"/>
            <a:endParaRPr lang="fr-FR" sz="2800" dirty="0" smtClean="0">
              <a:solidFill>
                <a:srgbClr val="4A4662"/>
              </a:solidFill>
              <a:latin typeface="Sakkal Majalla" pitchFamily="2" charset="-78"/>
              <a:cs typeface="Sakkal Majalla" pitchFamily="2" charset="-78"/>
            </a:endParaRPr>
          </a:p>
        </p:txBody>
      </p:sp>
      <p:pic>
        <p:nvPicPr>
          <p:cNvPr id="17411" name="Picture 3"/>
          <p:cNvPicPr>
            <a:picLocks noChangeAspect="1" noChangeArrowheads="1"/>
          </p:cNvPicPr>
          <p:nvPr/>
        </p:nvPicPr>
        <p:blipFill>
          <a:blip r:embed="rId3" cstate="print"/>
          <a:srcRect/>
          <a:stretch>
            <a:fillRect/>
          </a:stretch>
        </p:blipFill>
        <p:spPr bwMode="auto">
          <a:xfrm>
            <a:off x="9434945" y="1579419"/>
            <a:ext cx="2757055" cy="3629890"/>
          </a:xfrm>
          <a:prstGeom prst="rect">
            <a:avLst/>
          </a:prstGeom>
          <a:noFill/>
          <a:ln w="9525">
            <a:noFill/>
            <a:miter lim="800000"/>
            <a:headEnd/>
            <a:tailEnd/>
          </a:ln>
        </p:spPr>
      </p:pic>
      <p:sp>
        <p:nvSpPr>
          <p:cNvPr id="9" name="ZoneTexte 8"/>
          <p:cNvSpPr txBox="1"/>
          <p:nvPr/>
        </p:nvSpPr>
        <p:spPr>
          <a:xfrm>
            <a:off x="8213106" y="6378357"/>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86937354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a:off x="0" y="0"/>
            <a:ext cx="6857087"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6685" t="-370" r="29003" b="1388"/>
          <a:stretch/>
        </p:blipFill>
        <p:spPr>
          <a:xfrm>
            <a:off x="2058775" y="1697882"/>
            <a:ext cx="3367731" cy="3367731"/>
          </a:xfrm>
          <a:ln w="60325">
            <a:solidFill>
              <a:srgbClr val="CB4D3C"/>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a16="http://schemas.microsoft.com/office/drawing/2014/main" xmlns="" id="{B55431DC-41C7-4263-9809-4890FF18E7EF}"/>
              </a:ext>
            </a:extLst>
          </p:cNvPr>
          <p:cNvGrpSpPr/>
          <p:nvPr/>
        </p:nvGrpSpPr>
        <p:grpSpPr>
          <a:xfrm>
            <a:off x="6302676" y="480166"/>
            <a:ext cx="5570669" cy="6377834"/>
            <a:chOff x="576900" y="610118"/>
            <a:chExt cx="5570669" cy="6377834"/>
          </a:xfrm>
        </p:grpSpPr>
        <p:grpSp>
          <p:nvGrpSpPr>
            <p:cNvPr id="4" name="Group 7">
              <a:extLst>
                <a:ext uri="{FF2B5EF4-FFF2-40B4-BE49-F238E27FC236}">
                  <a16:creationId xmlns:a16="http://schemas.microsoft.com/office/drawing/2014/main" xmlns="" id="{90B3C299-F590-45F9-8C90-8EE9837A4A07}"/>
                </a:ext>
              </a:extLst>
            </p:cNvPr>
            <p:cNvGrpSpPr/>
            <p:nvPr/>
          </p:nvGrpSpPr>
          <p:grpSpPr>
            <a:xfrm>
              <a:off x="713229" y="610118"/>
              <a:ext cx="4310795" cy="707886"/>
              <a:chOff x="902965" y="3670399"/>
              <a:chExt cx="4310795" cy="707886"/>
            </a:xfrm>
          </p:grpSpPr>
          <p:sp>
            <p:nvSpPr>
              <p:cNvPr id="10" name="Rectangle 9">
                <a:extLst>
                  <a:ext uri="{FF2B5EF4-FFF2-40B4-BE49-F238E27FC236}">
                    <a16:creationId xmlns:a16="http://schemas.microsoft.com/office/drawing/2014/main" xmlns="" id="{33AB5ECA-AEB4-4B7B-9B97-3EB73492ACB9}"/>
                  </a:ext>
                </a:extLst>
              </p:cNvPr>
              <p:cNvSpPr/>
              <p:nvPr/>
            </p:nvSpPr>
            <p:spPr>
              <a:xfrm>
                <a:off x="902965" y="3670399"/>
                <a:ext cx="43107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مفهوم استراتيجية المؤسسة</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949973" y="4300510"/>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A9532BB2-886F-4199-8BE6-E4D92D6E49E9}"/>
                </a:ext>
              </a:extLst>
            </p:cNvPr>
            <p:cNvSpPr/>
            <p:nvPr/>
          </p:nvSpPr>
          <p:spPr>
            <a:xfrm>
              <a:off x="576900" y="1294086"/>
              <a:ext cx="5570669" cy="569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في الواقع يختلف تحديد مفهوم الاستراتيجية،من شركة إلى أخرى، ولكن أيضًا حسب القطاع </a:t>
              </a:r>
              <a:r>
                <a:rPr lang="ar-SA" sz="2800" dirty="0" err="1" smtClean="0">
                  <a:solidFill>
                    <a:srgbClr val="4D3F69"/>
                  </a:solidFill>
                  <a:latin typeface="Sakkal Majalla" pitchFamily="2" charset="-78"/>
                  <a:cs typeface="Sakkal Majalla" pitchFamily="2" charset="-78"/>
                </a:rPr>
                <a:t>المحدد.</a:t>
              </a:r>
              <a:r>
                <a:rPr lang="ar-SA" sz="2800" dirty="0" smtClean="0">
                  <a:solidFill>
                    <a:srgbClr val="4D3F69"/>
                  </a:solidFill>
                  <a:latin typeface="Sakkal Majalla" pitchFamily="2" charset="-78"/>
                  <a:cs typeface="Sakkal Majalla" pitchFamily="2" charset="-78"/>
                </a:rPr>
                <a:t> وفقاً </a:t>
              </a:r>
              <a:r>
                <a:rPr lang="ar-SA" sz="28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لتشاندلر</a:t>
              </a:r>
              <a:r>
                <a:rPr lang="ar-SA" sz="2800"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dirty="0" smtClean="0">
                  <a:solidFill>
                    <a:srgbClr val="4D3F69"/>
                  </a:solidFill>
                  <a:latin typeface="Sakkal Majalla" pitchFamily="2" charset="-78"/>
                  <a:cs typeface="Sakkal Majalla" pitchFamily="2" charset="-78"/>
                </a:rPr>
                <a:t>(1962)، فإن الإستراتيجية هي تحديد الأهداف والغايات طويلة المدى للمؤسسة واتخاذ الإجراءات وتخصيص الموارد اللازمة لتحقيق هذه الأهداف.</a:t>
              </a:r>
            </a:p>
            <a:p>
              <a:pPr algn="just" rtl="1"/>
              <a:r>
                <a:rPr lang="ar-SA" sz="2800" dirty="0" smtClean="0">
                  <a:solidFill>
                    <a:srgbClr val="4D3F69"/>
                  </a:solidFill>
                  <a:latin typeface="Sakkal Majalla" pitchFamily="2" charset="-78"/>
                  <a:cs typeface="Sakkal Majalla" pitchFamily="2" charset="-78"/>
                </a:rPr>
                <a:t>وفقاً </a:t>
              </a:r>
              <a:r>
                <a:rPr lang="ar-SA" sz="28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لبورتر</a:t>
              </a:r>
              <a:r>
                <a:rPr lang="ar-SA" sz="2800"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dirty="0" smtClean="0">
                  <a:solidFill>
                    <a:srgbClr val="4D3F69"/>
                  </a:solidFill>
                  <a:latin typeface="Sakkal Majalla" pitchFamily="2" charset="-78"/>
                  <a:cs typeface="Sakkal Majalla" pitchFamily="2" charset="-78"/>
                </a:rPr>
                <a:t>(1982)، فإن الإستراتيجية، هي مزيج من </a:t>
              </a:r>
              <a:r>
                <a:rPr lang="ar-SA" sz="2800" dirty="0" err="1" smtClean="0">
                  <a:solidFill>
                    <a:srgbClr val="4D3F69"/>
                  </a:solidFill>
                  <a:latin typeface="Sakkal Majalla" pitchFamily="2" charset="-78"/>
                  <a:cs typeface="Sakkal Majalla" pitchFamily="2" charset="-78"/>
                </a:rPr>
                <a:t>الغايات </a:t>
              </a:r>
              <a:r>
                <a:rPr lang="ar-SA" sz="2800" dirty="0" smtClean="0">
                  <a:solidFill>
                    <a:srgbClr val="4D3F69"/>
                  </a:solidFill>
                  <a:latin typeface="Sakkal Majalla" pitchFamily="2" charset="-78"/>
                  <a:cs typeface="Sakkal Majalla" pitchFamily="2" charset="-78"/>
                </a:rPr>
                <a:t>(الأهداف) </a:t>
              </a:r>
              <a:r>
                <a:rPr lang="ar-SA" sz="2800" dirty="0" err="1" smtClean="0">
                  <a:solidFill>
                    <a:srgbClr val="4D3F69"/>
                  </a:solidFill>
                  <a:latin typeface="Sakkal Majalla" pitchFamily="2" charset="-78"/>
                  <a:cs typeface="Sakkal Majalla" pitchFamily="2" charset="-78"/>
                </a:rPr>
                <a:t>والوسائل </a:t>
              </a:r>
              <a:r>
                <a:rPr lang="ar-SA" sz="2800" dirty="0" smtClean="0">
                  <a:solidFill>
                    <a:srgbClr val="4D3F69"/>
                  </a:solidFill>
                  <a:latin typeface="Sakkal Majalla" pitchFamily="2" charset="-78"/>
                  <a:cs typeface="Sakkal Majalla" pitchFamily="2" charset="-78"/>
                </a:rPr>
                <a:t>(الإجراءات) التي تسعى من خلالها المؤسسة إلى تحقيقها في مواجهة المنافسة، إن التمييز بين الغايات والوسائل يسمح بتحديد المفهوم الأساسي </a:t>
              </a:r>
              <a:r>
                <a:rPr lang="ar-SA" sz="2800" dirty="0" err="1" smtClean="0">
                  <a:solidFill>
                    <a:srgbClr val="4D3F69"/>
                  </a:solidFill>
                  <a:latin typeface="Sakkal Majalla" pitchFamily="2" charset="-78"/>
                  <a:cs typeface="Sakkal Majalla" pitchFamily="2" charset="-78"/>
                </a:rPr>
                <a:t>للاستراتيجية.</a:t>
              </a:r>
              <a:r>
                <a:rPr lang="ar-SA" sz="2800" dirty="0" smtClean="0">
                  <a:solidFill>
                    <a:srgbClr val="4D3F69"/>
                  </a:solidFill>
                  <a:latin typeface="Sakkal Majalla" pitchFamily="2" charset="-78"/>
                  <a:cs typeface="Sakkal Majalla" pitchFamily="2" charset="-78"/>
                </a:rPr>
                <a:t> فهو ينطوي على اختيار نطاق متميز من النشاط وتقديم مجموعة قيمة فريدة من نوعها.</a:t>
              </a:r>
              <a:endParaRPr lang="fr-FR" sz="1400" dirty="0">
                <a:solidFill>
                  <a:schemeClr val="tx1"/>
                </a:solidFill>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Software package box Word cloud concept illustration of strategic planning - 8635318"/>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EE2C874E-8536-4F99-BC41-FEBB567707B4}"/>
              </a:ext>
            </a:extLst>
          </p:cNvPr>
          <p:cNvSpPr/>
          <p:nvPr/>
        </p:nvSpPr>
        <p:spPr>
          <a:xfrm>
            <a:off x="9545782" y="319198"/>
            <a:ext cx="1079417" cy="1177093"/>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xmlns="" id="{4BD889C7-FDB1-4787-9CC5-D84D55BC6C5F}"/>
              </a:ext>
            </a:extLst>
          </p:cNvPr>
          <p:cNvSpPr/>
          <p:nvPr/>
        </p:nvSpPr>
        <p:spPr>
          <a:xfrm>
            <a:off x="9587345" y="651163"/>
            <a:ext cx="886692" cy="6372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bg1"/>
                </a:solidFill>
                <a:ea typeface="Open Sans" panose="020B0606030504020204" pitchFamily="34" charset="0"/>
                <a:cs typeface="Open Sans" panose="020B0606030504020204" pitchFamily="34" charset="0"/>
              </a:rPr>
              <a:t>3</a:t>
            </a:r>
          </a:p>
        </p:txBody>
      </p:sp>
      <p:sp>
        <p:nvSpPr>
          <p:cNvPr id="7" name="Slide Number Placeholder 17">
            <a:extLst>
              <a:ext uri="{FF2B5EF4-FFF2-40B4-BE49-F238E27FC236}">
                <a16:creationId xmlns:a16="http://schemas.microsoft.com/office/drawing/2014/main" xmlns="" id="{26072D3B-DCB6-42B3-9C21-905F07DDF366}"/>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21</a:t>
            </a:fld>
            <a:endParaRPr lang="fr-FR" sz="2000" b="1" dirty="0">
              <a:solidFill>
                <a:schemeClr val="bg1"/>
              </a:solidFill>
              <a:ea typeface="Open Sans" panose="020B0606030504020204" pitchFamily="34" charset="0"/>
              <a:cs typeface="Open Sans" panose="020B0606030504020204" pitchFamily="34" charset="0"/>
            </a:endParaRPr>
          </a:p>
        </p:txBody>
      </p:sp>
      <p:sp>
        <p:nvSpPr>
          <p:cNvPr id="6" name="Rectangle 5"/>
          <p:cNvSpPr/>
          <p:nvPr/>
        </p:nvSpPr>
        <p:spPr>
          <a:xfrm>
            <a:off x="3766907" y="390345"/>
            <a:ext cx="4491935" cy="923330"/>
          </a:xfrm>
          <a:prstGeom prst="rect">
            <a:avLst/>
          </a:prstGeom>
        </p:spPr>
        <p:txBody>
          <a:bodyPr wrap="none">
            <a:spAutoFit/>
          </a:bodyPr>
          <a:lstStyle/>
          <a:p>
            <a:pPr algn="ctr"/>
            <a:r>
              <a:rPr lang="ar-SA" sz="5400" b="1" dirty="0" smtClean="0">
                <a:solidFill>
                  <a:srgbClr val="4D3F69"/>
                </a:solidFill>
                <a:latin typeface="Sakkal Majalla" pitchFamily="2" charset="-78"/>
                <a:cs typeface="Sakkal Majalla" pitchFamily="2" charset="-78"/>
              </a:rPr>
              <a:t>مقاربة</a:t>
            </a:r>
            <a:r>
              <a:rPr lang="ar-SA" sz="5400" b="1" dirty="0" smtClean="0">
                <a:solidFill>
                  <a:srgbClr val="445467"/>
                </a:solidFill>
                <a:ea typeface="Open Sans" panose="020B0606030504020204" pitchFamily="34" charset="0"/>
                <a:cs typeface="Open Sans" panose="020B0606030504020204" pitchFamily="34" charset="0"/>
              </a:rPr>
              <a:t> </a:t>
            </a:r>
            <a:r>
              <a:rPr lang="ar-SA" sz="5400" b="1" dirty="0" smtClean="0">
                <a:solidFill>
                  <a:srgbClr val="4D3F69"/>
                </a:solidFill>
                <a:latin typeface="Sakkal Majalla" pitchFamily="2" charset="-78"/>
                <a:cs typeface="Sakkal Majalla" pitchFamily="2" charset="-78"/>
              </a:rPr>
              <a:t>علوم التسيير</a:t>
            </a:r>
          </a:p>
        </p:txBody>
      </p:sp>
      <p:sp>
        <p:nvSpPr>
          <p:cNvPr id="9" name="Rectangle 8">
            <a:extLst>
              <a:ext uri="{FF2B5EF4-FFF2-40B4-BE49-F238E27FC236}">
                <a16:creationId xmlns:a16="http://schemas.microsoft.com/office/drawing/2014/main" xmlns="" id="{A9532BB2-886F-4199-8BE6-E4D92D6E49E9}"/>
              </a:ext>
            </a:extLst>
          </p:cNvPr>
          <p:cNvSpPr/>
          <p:nvPr/>
        </p:nvSpPr>
        <p:spPr>
          <a:xfrm>
            <a:off x="710399" y="1336379"/>
            <a:ext cx="8475165" cy="6124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A4662"/>
                </a:solidFill>
                <a:latin typeface="Sakkal Majalla" pitchFamily="2" charset="-78"/>
                <a:cs typeface="Sakkal Majalla" pitchFamily="2" charset="-78"/>
              </a:rPr>
              <a:t>منذ الستينيات، ركز الباحثون في علوم التسيير أيضًا على مسألة التطور الدولي، فقد أثر عدة مؤلفين في التفكير في هذا </a:t>
            </a:r>
            <a:r>
              <a:rPr lang="ar-SA" sz="2800" dirty="0" err="1" smtClean="0">
                <a:solidFill>
                  <a:srgbClr val="4A4662"/>
                </a:solidFill>
                <a:latin typeface="Sakkal Majalla" pitchFamily="2" charset="-78"/>
                <a:cs typeface="Sakkal Majalla" pitchFamily="2" charset="-78"/>
              </a:rPr>
              <a:t>الموضوع.</a:t>
            </a:r>
            <a:r>
              <a:rPr lang="ar-SA" sz="2800" dirty="0" smtClean="0">
                <a:solidFill>
                  <a:srgbClr val="4A4662"/>
                </a:solidFill>
                <a:latin typeface="Sakkal Majalla" pitchFamily="2" charset="-78"/>
                <a:cs typeface="Sakkal Majalla" pitchFamily="2" charset="-78"/>
              </a:rPr>
              <a:t> في البداية، تمثل التحليل في اعتبار التطور الدولي كمحور واحد من محاور النمو الاقتصادي للمؤسسة، إما من خلال تخفيض التكاليف أو إيجاد فرص نمو </a:t>
            </a:r>
            <a:r>
              <a:rPr lang="ar-SA" sz="2800" dirty="0" err="1" smtClean="0">
                <a:solidFill>
                  <a:srgbClr val="4A4662"/>
                </a:solidFill>
                <a:latin typeface="Sakkal Majalla" pitchFamily="2" charset="-78"/>
                <a:cs typeface="Sakkal Majalla" pitchFamily="2" charset="-78"/>
              </a:rPr>
              <a:t>جديدة.</a:t>
            </a:r>
            <a:r>
              <a:rPr lang="ar-SA" sz="2800" dirty="0" smtClean="0">
                <a:solidFill>
                  <a:srgbClr val="4A4662"/>
                </a:solidFill>
                <a:latin typeface="Sakkal Majalla" pitchFamily="2" charset="-78"/>
                <a:cs typeface="Sakkal Majalla" pitchFamily="2" charset="-78"/>
              </a:rPr>
              <a:t> حيث توضحها مصفوفة أنسوف من خلال منطق توسيع أسواق المؤسسة.</a:t>
            </a:r>
          </a:p>
          <a:p>
            <a:pPr algn="just" rtl="1"/>
            <a:r>
              <a:rPr lang="ar-SA" sz="2800" dirty="0" smtClean="0">
                <a:solidFill>
                  <a:srgbClr val="4A4662"/>
                </a:solidFill>
                <a:latin typeface="Sakkal Majalla" pitchFamily="2" charset="-78"/>
                <a:cs typeface="Sakkal Majalla" pitchFamily="2" charset="-78"/>
              </a:rPr>
              <a:t>معظم هذه الأبحاث استخدمت أدوات الإدارة الاستراتيجية والاقتصاد الصناعي، بما في </a:t>
            </a:r>
            <a:r>
              <a:rPr lang="ar-SA" sz="2800" dirty="0" err="1" smtClean="0">
                <a:solidFill>
                  <a:srgbClr val="4A4662"/>
                </a:solidFill>
                <a:latin typeface="Sakkal Majalla" pitchFamily="2" charset="-78"/>
                <a:cs typeface="Sakkal Majalla" pitchFamily="2" charset="-78"/>
              </a:rPr>
              <a:t>ذلك:</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q"/>
            </a:pPr>
            <a:r>
              <a:rPr lang="ar-SA" sz="2800" dirty="0" smtClean="0">
                <a:solidFill>
                  <a:srgbClr val="4A4662"/>
                </a:solidFill>
                <a:latin typeface="Sakkal Majalla" pitchFamily="2" charset="-78"/>
                <a:cs typeface="Sakkal Majalla" pitchFamily="2" charset="-78"/>
              </a:rPr>
              <a:t>تحليل التصدير والتجارة </a:t>
            </a:r>
            <a:r>
              <a:rPr lang="ar-SA" sz="2800" dirty="0" err="1" smtClean="0">
                <a:solidFill>
                  <a:srgbClr val="4A4662"/>
                </a:solidFill>
                <a:latin typeface="Sakkal Majalla" pitchFamily="2" charset="-78"/>
                <a:cs typeface="Sakkal Majalla" pitchFamily="2" charset="-78"/>
              </a:rPr>
              <a:t>الدولية </a:t>
            </a:r>
            <a:r>
              <a:rPr lang="ar-SA" sz="2800" dirty="0" smtClean="0">
                <a:solidFill>
                  <a:srgbClr val="4A4662"/>
                </a:solidFill>
                <a:latin typeface="Sakkal Majalla" pitchFamily="2" charset="-78"/>
                <a:cs typeface="Sakkal Majalla" pitchFamily="2" charset="-78"/>
              </a:rPr>
              <a:t>(مع التركيز الكبير على الضرائب والتحديات </a:t>
            </a:r>
            <a:r>
              <a:rPr lang="ar-SA" sz="2800" dirty="0" err="1" smtClean="0">
                <a:solidFill>
                  <a:srgbClr val="4A4662"/>
                </a:solidFill>
                <a:latin typeface="Sakkal Majalla" pitchFamily="2" charset="-78"/>
                <a:cs typeface="Sakkal Majalla" pitchFamily="2" charset="-78"/>
              </a:rPr>
              <a:t>اللوجستية</a:t>
            </a:r>
            <a:r>
              <a:rPr lang="ar-SA" sz="2800" dirty="0" smtClean="0">
                <a:solidFill>
                  <a:srgbClr val="4A4662"/>
                </a:solidFill>
                <a:latin typeface="Sakkal Majalla" pitchFamily="2" charset="-78"/>
                <a:cs typeface="Sakkal Majalla" pitchFamily="2" charset="-78"/>
              </a:rPr>
              <a:t> وتغطية المخاطر</a:t>
            </a:r>
            <a:r>
              <a:rPr lang="ar-SA" sz="2800" dirty="0" err="1" smtClean="0">
                <a:solidFill>
                  <a:srgbClr val="4A4662"/>
                </a:solidFill>
                <a:latin typeface="Sakkal Majalla" pitchFamily="2" charset="-78"/>
                <a:cs typeface="Sakkal Majalla" pitchFamily="2" charset="-78"/>
              </a:rPr>
              <a:t>).</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q"/>
            </a:pPr>
            <a:r>
              <a:rPr lang="ar-SA" sz="2800" dirty="0" smtClean="0">
                <a:solidFill>
                  <a:srgbClr val="4A4662"/>
                </a:solidFill>
                <a:latin typeface="Sakkal Majalla" pitchFamily="2" charset="-78"/>
                <a:cs typeface="Sakkal Majalla" pitchFamily="2" charset="-78"/>
              </a:rPr>
              <a:t>تطوير العولمة الصناعية حسب </a:t>
            </a:r>
            <a:r>
              <a:rPr lang="ar-SA" sz="2800" dirty="0" err="1" smtClean="0">
                <a:solidFill>
                  <a:srgbClr val="4A4662"/>
                </a:solidFill>
                <a:latin typeface="Sakkal Majalla" pitchFamily="2" charset="-78"/>
                <a:cs typeface="Sakkal Majalla" pitchFamily="2" charset="-78"/>
              </a:rPr>
              <a:t>القطاع </a:t>
            </a:r>
            <a:r>
              <a:rPr lang="ar-SA" sz="2800" dirty="0" smtClean="0">
                <a:solidFill>
                  <a:srgbClr val="4A4662"/>
                </a:solidFill>
                <a:latin typeface="Sakkal Majalla" pitchFamily="2" charset="-78"/>
                <a:cs typeface="Sakkal Majalla" pitchFamily="2" charset="-78"/>
              </a:rPr>
              <a:t>(تحليل قطاعي، استراتيجيات قبلية وبعدية، تحليل سلسلة القيمة</a:t>
            </a:r>
            <a:r>
              <a:rPr lang="ar-SA" sz="2800" dirty="0" err="1" smtClean="0">
                <a:solidFill>
                  <a:srgbClr val="4A4662"/>
                </a:solidFill>
                <a:latin typeface="Sakkal Majalla" pitchFamily="2" charset="-78"/>
                <a:cs typeface="Sakkal Majalla" pitchFamily="2" charset="-78"/>
              </a:rPr>
              <a:t>).</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q"/>
            </a:pPr>
            <a:r>
              <a:rPr lang="ar-SA" sz="2800" dirty="0" smtClean="0">
                <a:solidFill>
                  <a:srgbClr val="4A4662"/>
                </a:solidFill>
                <a:latin typeface="Sakkal Majalla" pitchFamily="2" charset="-78"/>
                <a:cs typeface="Sakkal Majalla" pitchFamily="2" charset="-78"/>
              </a:rPr>
              <a:t>استراتيجيات الانتشار في الخارج مع نماذج مختلفة للدخول إلى السوق.</a:t>
            </a:r>
          </a:p>
          <a:p>
            <a:pPr algn="just" rtl="1"/>
            <a:endParaRPr lang="ar-SA" sz="2800" dirty="0" smtClean="0">
              <a:solidFill>
                <a:srgbClr val="4A4662"/>
              </a:solidFill>
              <a:latin typeface="Sakkal Majalla" pitchFamily="2" charset="-78"/>
              <a:cs typeface="Sakkal Majalla" pitchFamily="2" charset="-78"/>
            </a:endParaRPr>
          </a:p>
          <a:p>
            <a:pPr algn="just" rtl="1"/>
            <a:endParaRPr lang="fr-FR" sz="2800" dirty="0" smtClean="0">
              <a:solidFill>
                <a:srgbClr val="4A4662"/>
              </a:solidFill>
              <a:latin typeface="Sakkal Majalla" pitchFamily="2" charset="-78"/>
              <a:cs typeface="Sakkal Majalla" pitchFamily="2" charset="-78"/>
            </a:endParaRPr>
          </a:p>
        </p:txBody>
      </p:sp>
      <p:sp>
        <p:nvSpPr>
          <p:cNvPr id="8" name="ZoneTexte 7"/>
          <p:cNvSpPr txBox="1"/>
          <p:nvPr/>
        </p:nvSpPr>
        <p:spPr>
          <a:xfrm>
            <a:off x="822696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242" name="AutoShape 2" descr="Strategic Management Stock Photos and Images - 123R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Strategic Management Stock Photos and Images - 123R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6" name="Picture 6" descr="strategic management on virtual screen. Business, technology and internet concept. - 78986155"/>
          <p:cNvPicPr>
            <a:picLocks noChangeAspect="1" noChangeArrowheads="1"/>
          </p:cNvPicPr>
          <p:nvPr/>
        </p:nvPicPr>
        <p:blipFill>
          <a:blip r:embed="rId3" cstate="print"/>
          <a:srcRect/>
          <a:stretch>
            <a:fillRect/>
          </a:stretch>
        </p:blipFill>
        <p:spPr bwMode="auto">
          <a:xfrm>
            <a:off x="9240981" y="1537855"/>
            <a:ext cx="2701637" cy="4771881"/>
          </a:xfrm>
          <a:prstGeom prst="rect">
            <a:avLst/>
          </a:prstGeom>
          <a:noFill/>
        </p:spPr>
      </p:pic>
    </p:spTree>
    <p:extLst>
      <p:ext uri="{BB962C8B-B14F-4D97-AF65-F5344CB8AC3E}">
        <p14:creationId xmlns:p14="http://schemas.microsoft.com/office/powerpoint/2010/main" xmlns="" val="350684890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EE2C874E-8536-4F99-BC41-FEBB567707B4}"/>
              </a:ext>
            </a:extLst>
          </p:cNvPr>
          <p:cNvSpPr/>
          <p:nvPr/>
        </p:nvSpPr>
        <p:spPr>
          <a:xfrm>
            <a:off x="9545782" y="319198"/>
            <a:ext cx="1079417" cy="1177093"/>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xmlns="" id="{4BD889C7-FDB1-4787-9CC5-D84D55BC6C5F}"/>
              </a:ext>
            </a:extLst>
          </p:cNvPr>
          <p:cNvSpPr/>
          <p:nvPr/>
        </p:nvSpPr>
        <p:spPr>
          <a:xfrm>
            <a:off x="9587345" y="651163"/>
            <a:ext cx="886692" cy="6372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bg1"/>
                </a:solidFill>
                <a:ea typeface="Open Sans" panose="020B0606030504020204" pitchFamily="34" charset="0"/>
                <a:cs typeface="Open Sans" panose="020B0606030504020204" pitchFamily="34" charset="0"/>
              </a:rPr>
              <a:t>3</a:t>
            </a:r>
          </a:p>
        </p:txBody>
      </p:sp>
      <p:sp>
        <p:nvSpPr>
          <p:cNvPr id="7" name="Slide Number Placeholder 17">
            <a:extLst>
              <a:ext uri="{FF2B5EF4-FFF2-40B4-BE49-F238E27FC236}">
                <a16:creationId xmlns:a16="http://schemas.microsoft.com/office/drawing/2014/main" xmlns="" id="{26072D3B-DCB6-42B3-9C21-905F07DDF366}"/>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22</a:t>
            </a:fld>
            <a:endParaRPr lang="fr-FR" sz="2000" b="1" dirty="0">
              <a:solidFill>
                <a:schemeClr val="bg1"/>
              </a:solidFill>
              <a:ea typeface="Open Sans" panose="020B0606030504020204" pitchFamily="34" charset="0"/>
              <a:cs typeface="Open Sans" panose="020B0606030504020204" pitchFamily="34" charset="0"/>
            </a:endParaRPr>
          </a:p>
        </p:txBody>
      </p:sp>
      <p:sp>
        <p:nvSpPr>
          <p:cNvPr id="6" name="Rectangle 5"/>
          <p:cNvSpPr/>
          <p:nvPr/>
        </p:nvSpPr>
        <p:spPr>
          <a:xfrm>
            <a:off x="3766907" y="390345"/>
            <a:ext cx="4491935" cy="923330"/>
          </a:xfrm>
          <a:prstGeom prst="rect">
            <a:avLst/>
          </a:prstGeom>
        </p:spPr>
        <p:txBody>
          <a:bodyPr wrap="none">
            <a:spAutoFit/>
          </a:bodyPr>
          <a:lstStyle/>
          <a:p>
            <a:pPr algn="ctr"/>
            <a:r>
              <a:rPr lang="ar-SA" sz="5400" b="1" dirty="0" smtClean="0">
                <a:solidFill>
                  <a:srgbClr val="4D3F69"/>
                </a:solidFill>
                <a:latin typeface="Sakkal Majalla" pitchFamily="2" charset="-78"/>
                <a:cs typeface="Sakkal Majalla" pitchFamily="2" charset="-78"/>
              </a:rPr>
              <a:t>مقاربة</a:t>
            </a:r>
            <a:r>
              <a:rPr lang="ar-SA" sz="5400" b="1" dirty="0" smtClean="0">
                <a:solidFill>
                  <a:srgbClr val="445467"/>
                </a:solidFill>
                <a:ea typeface="Open Sans" panose="020B0606030504020204" pitchFamily="34" charset="0"/>
                <a:cs typeface="Open Sans" panose="020B0606030504020204" pitchFamily="34" charset="0"/>
              </a:rPr>
              <a:t> </a:t>
            </a:r>
            <a:r>
              <a:rPr lang="ar-SA" sz="5400" b="1" dirty="0" smtClean="0">
                <a:solidFill>
                  <a:srgbClr val="4D3F69"/>
                </a:solidFill>
                <a:latin typeface="Sakkal Majalla" pitchFamily="2" charset="-78"/>
                <a:cs typeface="Sakkal Majalla" pitchFamily="2" charset="-78"/>
              </a:rPr>
              <a:t>علوم التسيير</a:t>
            </a:r>
          </a:p>
        </p:txBody>
      </p:sp>
      <p:graphicFrame>
        <p:nvGraphicFramePr>
          <p:cNvPr id="8" name="Tableau 7"/>
          <p:cNvGraphicFramePr>
            <a:graphicFrameLocks noGrp="1"/>
          </p:cNvGraphicFramePr>
          <p:nvPr/>
        </p:nvGraphicFramePr>
        <p:xfrm>
          <a:off x="1039091" y="1274618"/>
          <a:ext cx="8423565" cy="4494469"/>
        </p:xfrm>
        <a:graphic>
          <a:graphicData uri="http://schemas.openxmlformats.org/drawingml/2006/table">
            <a:tbl>
              <a:tblPr firstRow="1" bandRow="1">
                <a:tableStyleId>{21E4AEA4-8DFA-4A89-87EB-49C32662AFE0}</a:tableStyleId>
              </a:tblPr>
              <a:tblGrid>
                <a:gridCol w="3708556"/>
                <a:gridCol w="3199861"/>
                <a:gridCol w="1515148"/>
              </a:tblGrid>
              <a:tr h="450583">
                <a:tc>
                  <a:txBody>
                    <a:bodyPr/>
                    <a:lstStyle/>
                    <a:p>
                      <a:pPr algn="just" rtl="1"/>
                      <a:r>
                        <a:rPr lang="ar-SA" b="1" dirty="0" smtClean="0">
                          <a:latin typeface="Sakkal Majalla" pitchFamily="2" charset="-78"/>
                          <a:cs typeface="Sakkal Majalla" pitchFamily="2" charset="-78"/>
                        </a:rPr>
                        <a:t>العيوب</a:t>
                      </a:r>
                      <a:endParaRPr lang="fr-FR" b="1" dirty="0">
                        <a:latin typeface="Sakkal Majalla" pitchFamily="2" charset="-78"/>
                        <a:cs typeface="Sakkal Majalla" pitchFamily="2" charset="-78"/>
                      </a:endParaRPr>
                    </a:p>
                  </a:txBody>
                  <a:tcPr>
                    <a:solidFill>
                      <a:srgbClr val="27405F"/>
                    </a:solidFill>
                  </a:tcPr>
                </a:tc>
                <a:tc>
                  <a:txBody>
                    <a:bodyPr/>
                    <a:lstStyle/>
                    <a:p>
                      <a:pPr algn="just" rtl="1"/>
                      <a:r>
                        <a:rPr lang="ar-SA" b="1" dirty="0" smtClean="0">
                          <a:latin typeface="Sakkal Majalla" pitchFamily="2" charset="-78"/>
                          <a:cs typeface="Sakkal Majalla" pitchFamily="2" charset="-78"/>
                        </a:rPr>
                        <a:t>المزايا </a:t>
                      </a:r>
                      <a:endParaRPr lang="fr-FR" b="1" dirty="0">
                        <a:latin typeface="Sakkal Majalla" pitchFamily="2" charset="-78"/>
                        <a:cs typeface="Sakkal Majalla" pitchFamily="2" charset="-78"/>
                      </a:endParaRPr>
                    </a:p>
                  </a:txBody>
                  <a:tcPr>
                    <a:solidFill>
                      <a:srgbClr val="27405F"/>
                    </a:solidFill>
                  </a:tcPr>
                </a:tc>
                <a:tc>
                  <a:txBody>
                    <a:bodyPr/>
                    <a:lstStyle/>
                    <a:p>
                      <a:pPr algn="just" rtl="1"/>
                      <a:r>
                        <a:rPr lang="ar-SA" b="1" dirty="0" smtClean="0">
                          <a:latin typeface="Sakkal Majalla" pitchFamily="2" charset="-78"/>
                          <a:cs typeface="Sakkal Majalla" pitchFamily="2" charset="-78"/>
                        </a:rPr>
                        <a:t>الاستراتيجية</a:t>
                      </a:r>
                      <a:endParaRPr lang="fr-FR" b="1" dirty="0">
                        <a:latin typeface="Sakkal Majalla" pitchFamily="2" charset="-78"/>
                        <a:cs typeface="Sakkal Majalla" pitchFamily="2" charset="-78"/>
                      </a:endParaRPr>
                    </a:p>
                  </a:txBody>
                  <a:tcPr>
                    <a:solidFill>
                      <a:srgbClr val="27405F"/>
                    </a:solidFill>
                  </a:tcPr>
                </a:tc>
              </a:tr>
              <a:tr h="796326">
                <a:tc>
                  <a:txBody>
                    <a:bodyPr/>
                    <a:lstStyle/>
                    <a:p>
                      <a:pPr algn="just" rtl="1">
                        <a:buFont typeface="Wingdings" pitchFamily="2" charset="2"/>
                        <a:buChar char="ü"/>
                      </a:pPr>
                      <a:r>
                        <a:rPr lang="ar-SA" b="1" dirty="0" smtClean="0">
                          <a:latin typeface="Sakkal Majalla" pitchFamily="2" charset="-78"/>
                          <a:cs typeface="Sakkal Majalla" pitchFamily="2" charset="-78"/>
                        </a:rPr>
                        <a:t>الاختيار الحكيم للموزع</a:t>
                      </a:r>
                    </a:p>
                    <a:p>
                      <a:pPr algn="just" rtl="1">
                        <a:buFont typeface="Wingdings" pitchFamily="2" charset="2"/>
                        <a:buChar char="ü"/>
                      </a:pPr>
                      <a:r>
                        <a:rPr lang="ar-SA" b="1" dirty="0" smtClean="0">
                          <a:latin typeface="Sakkal Majalla" pitchFamily="2" charset="-78"/>
                          <a:cs typeface="Sakkal Majalla" pitchFamily="2" charset="-78"/>
                        </a:rPr>
                        <a:t>تكاليف النقل</a:t>
                      </a:r>
                      <a:r>
                        <a:rPr lang="ar-SA" b="1" baseline="0" dirty="0" smtClean="0">
                          <a:latin typeface="Sakkal Majalla" pitchFamily="2" charset="-78"/>
                          <a:cs typeface="Sakkal Majalla" pitchFamily="2" charset="-78"/>
                        </a:rPr>
                        <a:t> </a:t>
                      </a:r>
                      <a:r>
                        <a:rPr lang="ar-SA" b="1" dirty="0" smtClean="0">
                          <a:latin typeface="Sakkal Majalla" pitchFamily="2" charset="-78"/>
                          <a:cs typeface="Sakkal Majalla" pitchFamily="2" charset="-78"/>
                        </a:rPr>
                        <a:t>والتعريفات والضرائب</a:t>
                      </a:r>
                      <a:endParaRPr lang="fr-FR" b="1" dirty="0">
                        <a:latin typeface="Sakkal Majalla" pitchFamily="2" charset="-78"/>
                        <a:cs typeface="Sakkal Majalla" pitchFamily="2" charset="-78"/>
                      </a:endParaRPr>
                    </a:p>
                  </a:txBody>
                  <a:tcPr>
                    <a:solidFill>
                      <a:srgbClr val="DDEDFB"/>
                    </a:solidFill>
                  </a:tcPr>
                </a:tc>
                <a:tc>
                  <a:txBody>
                    <a:bodyPr/>
                    <a:lstStyle/>
                    <a:p>
                      <a:pPr algn="just" rtl="1">
                        <a:buFont typeface="Wingdings" pitchFamily="2" charset="2"/>
                        <a:buChar char="ü"/>
                      </a:pPr>
                      <a:r>
                        <a:rPr lang="ar-SA" b="1" dirty="0" smtClean="0">
                          <a:latin typeface="Sakkal Majalla" pitchFamily="2" charset="-78"/>
                          <a:cs typeface="Sakkal Majalla" pitchFamily="2" charset="-78"/>
                        </a:rPr>
                        <a:t>تقليل المخاطر</a:t>
                      </a:r>
                    </a:p>
                    <a:p>
                      <a:pPr algn="just" rtl="1">
                        <a:buFont typeface="Wingdings" pitchFamily="2" charset="2"/>
                        <a:buChar char="ü"/>
                      </a:pPr>
                      <a:r>
                        <a:rPr lang="ar-SA" b="1" dirty="0" smtClean="0">
                          <a:latin typeface="Sakkal Majalla" pitchFamily="2" charset="-78"/>
                          <a:cs typeface="Sakkal Majalla" pitchFamily="2" charset="-78"/>
                        </a:rPr>
                        <a:t>سهولة الدخول والسحب من السوق</a:t>
                      </a:r>
                      <a:endParaRPr lang="fr-FR" b="1" dirty="0">
                        <a:latin typeface="Sakkal Majalla" pitchFamily="2" charset="-78"/>
                        <a:cs typeface="Sakkal Majalla" pitchFamily="2" charset="-78"/>
                      </a:endParaRPr>
                    </a:p>
                  </a:txBody>
                  <a:tcPr>
                    <a:solidFill>
                      <a:srgbClr val="DDEDFB"/>
                    </a:solidFill>
                  </a:tcPr>
                </a:tc>
                <a:tc>
                  <a:txBody>
                    <a:bodyPr/>
                    <a:lstStyle/>
                    <a:p>
                      <a:pPr algn="just" rtl="1"/>
                      <a:r>
                        <a:rPr lang="ar-SA" b="1" dirty="0" smtClean="0">
                          <a:solidFill>
                            <a:schemeClr val="bg1"/>
                          </a:solidFill>
                          <a:latin typeface="Sakkal Majalla" pitchFamily="2" charset="-78"/>
                          <a:cs typeface="Sakkal Majalla" pitchFamily="2" charset="-78"/>
                        </a:rPr>
                        <a:t>التصدير</a:t>
                      </a:r>
                      <a:endParaRPr lang="fr-FR" b="1" dirty="0">
                        <a:solidFill>
                          <a:schemeClr val="bg1"/>
                        </a:solidFill>
                        <a:latin typeface="Sakkal Majalla" pitchFamily="2" charset="-78"/>
                        <a:cs typeface="Sakkal Majalla" pitchFamily="2" charset="-78"/>
                      </a:endParaRPr>
                    </a:p>
                  </a:txBody>
                  <a:tcPr>
                    <a:solidFill>
                      <a:srgbClr val="3E6798"/>
                    </a:solidFill>
                  </a:tcPr>
                </a:tc>
              </a:tr>
              <a:tr h="777720">
                <a:tc>
                  <a:txBody>
                    <a:bodyPr/>
                    <a:lstStyle/>
                    <a:p>
                      <a:pPr algn="just" rtl="1">
                        <a:buFont typeface="Wingdings" pitchFamily="2" charset="2"/>
                        <a:buChar char="ü"/>
                      </a:pPr>
                      <a:r>
                        <a:rPr lang="ar-SA" b="1" dirty="0" smtClean="0">
                          <a:latin typeface="Sakkal Majalla" pitchFamily="2" charset="-78"/>
                          <a:cs typeface="Sakkal Majalla" pitchFamily="2" charset="-78"/>
                        </a:rPr>
                        <a:t>الثقة</a:t>
                      </a:r>
                    </a:p>
                    <a:p>
                      <a:pPr algn="just" rtl="1">
                        <a:buFont typeface="Wingdings" pitchFamily="2" charset="2"/>
                        <a:buChar char="ü"/>
                      </a:pPr>
                      <a:r>
                        <a:rPr lang="ar-SA" b="1" dirty="0" smtClean="0">
                          <a:latin typeface="Sakkal Majalla" pitchFamily="2" charset="-78"/>
                          <a:cs typeface="Sakkal Majalla" pitchFamily="2" charset="-78"/>
                        </a:rPr>
                        <a:t>جودة تمثيل العلامة التجارية</a:t>
                      </a:r>
                      <a:endParaRPr lang="fr-FR" b="1" dirty="0">
                        <a:latin typeface="Sakkal Majalla" pitchFamily="2" charset="-78"/>
                        <a:cs typeface="Sakkal Majalla" pitchFamily="2" charset="-78"/>
                      </a:endParaRPr>
                    </a:p>
                  </a:txBody>
                  <a:tcPr>
                    <a:solidFill>
                      <a:srgbClr val="DDEDFB"/>
                    </a:solidFill>
                  </a:tcPr>
                </a:tc>
                <a:tc>
                  <a:txBody>
                    <a:bodyPr/>
                    <a:lstStyle/>
                    <a:p>
                      <a:pPr algn="just" rtl="1">
                        <a:buFont typeface="Wingdings" pitchFamily="2" charset="2"/>
                        <a:buChar char="ü"/>
                      </a:pPr>
                      <a:r>
                        <a:rPr lang="ar-SA" b="1" dirty="0" smtClean="0">
                          <a:latin typeface="Sakkal Majalla" pitchFamily="2" charset="-78"/>
                          <a:cs typeface="Sakkal Majalla" pitchFamily="2" charset="-78"/>
                        </a:rPr>
                        <a:t>سهولة الوصول إلى السوق</a:t>
                      </a:r>
                    </a:p>
                    <a:p>
                      <a:pPr algn="just" rtl="1">
                        <a:buFont typeface="Wingdings" pitchFamily="2" charset="2"/>
                        <a:buChar char="ü"/>
                      </a:pPr>
                      <a:r>
                        <a:rPr lang="ar-SA" b="1" dirty="0" smtClean="0">
                          <a:latin typeface="Sakkal Majalla" pitchFamily="2" charset="-78"/>
                          <a:cs typeface="Sakkal Majalla" pitchFamily="2" charset="-78"/>
                        </a:rPr>
                        <a:t>استثمارات قليلة</a:t>
                      </a:r>
                      <a:endParaRPr lang="fr-FR" b="1" dirty="0">
                        <a:latin typeface="Sakkal Majalla" pitchFamily="2" charset="-78"/>
                        <a:cs typeface="Sakkal Majalla" pitchFamily="2" charset="-78"/>
                      </a:endParaRPr>
                    </a:p>
                  </a:txBody>
                  <a:tcPr>
                    <a:solidFill>
                      <a:srgbClr val="DDEDFB"/>
                    </a:solidFill>
                  </a:tcPr>
                </a:tc>
                <a:tc>
                  <a:txBody>
                    <a:bodyPr/>
                    <a:lstStyle/>
                    <a:p>
                      <a:pPr algn="just" rtl="1"/>
                      <a:r>
                        <a:rPr lang="ar-SA" b="1" dirty="0" smtClean="0">
                          <a:solidFill>
                            <a:schemeClr val="bg1"/>
                          </a:solidFill>
                          <a:latin typeface="Sakkal Majalla" pitchFamily="2" charset="-78"/>
                          <a:cs typeface="Sakkal Majalla" pitchFamily="2" charset="-78"/>
                        </a:rPr>
                        <a:t>رخصة</a:t>
                      </a:r>
                      <a:endParaRPr lang="fr-FR" b="1" dirty="0">
                        <a:solidFill>
                          <a:schemeClr val="bg1"/>
                        </a:solidFill>
                        <a:latin typeface="Sakkal Majalla" pitchFamily="2" charset="-78"/>
                        <a:cs typeface="Sakkal Majalla" pitchFamily="2" charset="-78"/>
                      </a:endParaRPr>
                    </a:p>
                  </a:txBody>
                  <a:tcPr>
                    <a:solidFill>
                      <a:srgbClr val="3E6798"/>
                    </a:solidFill>
                  </a:tcPr>
                </a:tc>
              </a:tr>
              <a:tr h="777720">
                <a:tc>
                  <a:txBody>
                    <a:bodyPr/>
                    <a:lstStyle/>
                    <a:p>
                      <a:pPr algn="just" rtl="1">
                        <a:buFont typeface="Wingdings" pitchFamily="2" charset="2"/>
                        <a:buChar char="ü"/>
                      </a:pPr>
                      <a:r>
                        <a:rPr lang="ar-SA" b="1" dirty="0" smtClean="0">
                          <a:latin typeface="Sakkal Majalla" pitchFamily="2" charset="-78"/>
                          <a:cs typeface="Sakkal Majalla" pitchFamily="2" charset="-78"/>
                        </a:rPr>
                        <a:t>رقابة جودة</a:t>
                      </a:r>
                    </a:p>
                    <a:p>
                      <a:pPr algn="just" rtl="1">
                        <a:buFont typeface="Wingdings" pitchFamily="2" charset="2"/>
                        <a:buChar char="ü"/>
                      </a:pPr>
                      <a:r>
                        <a:rPr lang="ar-SA" b="1" dirty="0" smtClean="0">
                          <a:latin typeface="Sakkal Majalla" pitchFamily="2" charset="-78"/>
                          <a:cs typeface="Sakkal Majalla" pitchFamily="2" charset="-78"/>
                        </a:rPr>
                        <a:t> الحاجة إلى تدريب أصحاب الامتياز</a:t>
                      </a:r>
                      <a:endParaRPr lang="fr-FR" b="1" dirty="0">
                        <a:latin typeface="Sakkal Majalla" pitchFamily="2" charset="-78"/>
                        <a:cs typeface="Sakkal Majalla" pitchFamily="2" charset="-78"/>
                      </a:endParaRPr>
                    </a:p>
                  </a:txBody>
                  <a:tcPr>
                    <a:solidFill>
                      <a:srgbClr val="DDEDFB"/>
                    </a:solidFill>
                  </a:tcPr>
                </a:tc>
                <a:tc>
                  <a:txBody>
                    <a:bodyPr/>
                    <a:lstStyle/>
                    <a:p>
                      <a:pPr algn="just" rtl="1">
                        <a:buFont typeface="Wingdings" pitchFamily="2" charset="2"/>
                        <a:buChar char="ü"/>
                      </a:pPr>
                      <a:r>
                        <a:rPr lang="ar-SA" b="1" dirty="0" smtClean="0">
                          <a:latin typeface="Sakkal Majalla" pitchFamily="2" charset="-78"/>
                          <a:cs typeface="Sakkal Majalla" pitchFamily="2" charset="-78"/>
                        </a:rPr>
                        <a:t>مخاطر منخفضة</a:t>
                      </a:r>
                    </a:p>
                    <a:p>
                      <a:pPr algn="just" rtl="1">
                        <a:buFont typeface="Wingdings" pitchFamily="2" charset="2"/>
                        <a:buChar char="ü"/>
                      </a:pPr>
                      <a:r>
                        <a:rPr lang="ar-SA" b="1" dirty="0" smtClean="0">
                          <a:latin typeface="Sakkal Majalla" pitchFamily="2" charset="-78"/>
                          <a:cs typeface="Sakkal Majalla" pitchFamily="2" charset="-78"/>
                        </a:rPr>
                        <a:t>استثمارات قليلة</a:t>
                      </a:r>
                      <a:endParaRPr lang="fr-FR" b="1" dirty="0">
                        <a:latin typeface="Sakkal Majalla" pitchFamily="2" charset="-78"/>
                        <a:cs typeface="Sakkal Majalla" pitchFamily="2" charset="-78"/>
                      </a:endParaRPr>
                    </a:p>
                  </a:txBody>
                  <a:tcPr>
                    <a:solidFill>
                      <a:srgbClr val="DDEDFB"/>
                    </a:solidFill>
                  </a:tcPr>
                </a:tc>
                <a:tc>
                  <a:txBody>
                    <a:bodyPr/>
                    <a:lstStyle/>
                    <a:p>
                      <a:pPr algn="just" rtl="1"/>
                      <a:r>
                        <a:rPr lang="ar-SA" b="1" dirty="0" smtClean="0">
                          <a:solidFill>
                            <a:schemeClr val="bg1"/>
                          </a:solidFill>
                          <a:latin typeface="Sakkal Majalla" pitchFamily="2" charset="-78"/>
                          <a:cs typeface="Sakkal Majalla" pitchFamily="2" charset="-78"/>
                        </a:rPr>
                        <a:t>الامتياز التجاري</a:t>
                      </a:r>
                      <a:endParaRPr lang="fr-FR" b="1" dirty="0">
                        <a:solidFill>
                          <a:schemeClr val="bg1"/>
                        </a:solidFill>
                        <a:latin typeface="Sakkal Majalla" pitchFamily="2" charset="-78"/>
                        <a:cs typeface="Sakkal Majalla" pitchFamily="2" charset="-78"/>
                      </a:endParaRPr>
                    </a:p>
                  </a:txBody>
                  <a:tcPr>
                    <a:solidFill>
                      <a:srgbClr val="3E6798"/>
                    </a:solidFill>
                  </a:tcPr>
                </a:tc>
              </a:tr>
              <a:tr h="882960">
                <a:tc>
                  <a:txBody>
                    <a:bodyPr/>
                    <a:lstStyle/>
                    <a:p>
                      <a:pPr algn="just" rtl="1">
                        <a:buFont typeface="Wingdings" pitchFamily="2" charset="2"/>
                        <a:buChar char="ü"/>
                      </a:pPr>
                      <a:r>
                        <a:rPr lang="ar-SA" b="1" dirty="0" smtClean="0">
                          <a:latin typeface="Sakkal Majalla" pitchFamily="2" charset="-78"/>
                          <a:cs typeface="Sakkal Majalla" pitchFamily="2" charset="-78"/>
                        </a:rPr>
                        <a:t>استثمارات كبيرة</a:t>
                      </a:r>
                    </a:p>
                    <a:p>
                      <a:pPr algn="just" rtl="1">
                        <a:buFont typeface="Wingdings" pitchFamily="2" charset="2"/>
                        <a:buChar char="ü"/>
                      </a:pPr>
                      <a:r>
                        <a:rPr lang="ar-SA" b="1" dirty="0" smtClean="0">
                          <a:latin typeface="Sakkal Majalla" pitchFamily="2" charset="-78"/>
                          <a:cs typeface="Sakkal Majalla" pitchFamily="2" charset="-78"/>
                        </a:rPr>
                        <a:t>اختيار شريك يتوافق مع الأسواق والمنتجات والاستراتيجيات</a:t>
                      </a:r>
                      <a:endParaRPr lang="fr-FR" b="1" dirty="0">
                        <a:latin typeface="Sakkal Majalla" pitchFamily="2" charset="-78"/>
                        <a:cs typeface="Sakkal Majalla" pitchFamily="2" charset="-78"/>
                      </a:endParaRPr>
                    </a:p>
                  </a:txBody>
                  <a:tcPr>
                    <a:solidFill>
                      <a:srgbClr val="DDEDFB"/>
                    </a:solidFill>
                  </a:tcPr>
                </a:tc>
                <a:tc>
                  <a:txBody>
                    <a:bodyPr/>
                    <a:lstStyle/>
                    <a:p>
                      <a:pPr algn="just" rtl="1">
                        <a:buFont typeface="Wingdings" pitchFamily="2" charset="2"/>
                        <a:buChar char="ü"/>
                      </a:pPr>
                      <a:r>
                        <a:rPr lang="ar-SA" b="1" dirty="0" smtClean="0">
                          <a:latin typeface="Sakkal Majalla" pitchFamily="2" charset="-78"/>
                          <a:cs typeface="Sakkal Majalla" pitchFamily="2" charset="-78"/>
                        </a:rPr>
                        <a:t>استخدام المعرفة المحلية</a:t>
                      </a:r>
                    </a:p>
                    <a:p>
                      <a:pPr algn="just" rtl="1">
                        <a:buFont typeface="Wingdings" pitchFamily="2" charset="2"/>
                        <a:buChar char="ü"/>
                      </a:pPr>
                      <a:r>
                        <a:rPr lang="ar-SA" b="1" dirty="0" smtClean="0">
                          <a:latin typeface="Sakkal Majalla" pitchFamily="2" charset="-78"/>
                          <a:cs typeface="Sakkal Majalla" pitchFamily="2" charset="-78"/>
                        </a:rPr>
                        <a:t>تقاسم التكاليف والمخاطر</a:t>
                      </a:r>
                      <a:endParaRPr lang="fr-FR" b="1" dirty="0">
                        <a:latin typeface="Sakkal Majalla" pitchFamily="2" charset="-78"/>
                        <a:cs typeface="Sakkal Majalla" pitchFamily="2" charset="-78"/>
                      </a:endParaRPr>
                    </a:p>
                  </a:txBody>
                  <a:tcPr>
                    <a:solidFill>
                      <a:srgbClr val="DDEDFB"/>
                    </a:solidFill>
                  </a:tcPr>
                </a:tc>
                <a:tc>
                  <a:txBody>
                    <a:bodyPr/>
                    <a:lstStyle/>
                    <a:p>
                      <a:pPr algn="just" rtl="1"/>
                      <a:r>
                        <a:rPr lang="ar-SA" b="1" dirty="0" smtClean="0">
                          <a:solidFill>
                            <a:schemeClr val="bg1"/>
                          </a:solidFill>
                          <a:latin typeface="Sakkal Majalla" pitchFamily="2" charset="-78"/>
                          <a:cs typeface="Sakkal Majalla" pitchFamily="2" charset="-78"/>
                        </a:rPr>
                        <a:t>مشروع مشترك</a:t>
                      </a:r>
                      <a:endParaRPr lang="fr-FR" b="1" dirty="0">
                        <a:solidFill>
                          <a:schemeClr val="bg1"/>
                        </a:solidFill>
                        <a:latin typeface="Sakkal Majalla" pitchFamily="2" charset="-78"/>
                        <a:cs typeface="Sakkal Majalla" pitchFamily="2" charset="-78"/>
                      </a:endParaRPr>
                    </a:p>
                  </a:txBody>
                  <a:tcPr>
                    <a:solidFill>
                      <a:srgbClr val="3E6798"/>
                    </a:solidFill>
                  </a:tcPr>
                </a:tc>
              </a:tr>
              <a:tr h="777720">
                <a:tc>
                  <a:txBody>
                    <a:bodyPr/>
                    <a:lstStyle/>
                    <a:p>
                      <a:pPr algn="just" rtl="1">
                        <a:buFont typeface="Wingdings" pitchFamily="2" charset="2"/>
                        <a:buChar char="ü"/>
                      </a:pPr>
                      <a:r>
                        <a:rPr lang="ar-SA" b="1" dirty="0" smtClean="0">
                          <a:latin typeface="Sakkal Majalla" pitchFamily="2" charset="-78"/>
                          <a:cs typeface="Sakkal Majalla" pitchFamily="2" charset="-78"/>
                        </a:rPr>
                        <a:t> القبول المحلي</a:t>
                      </a:r>
                    </a:p>
                    <a:p>
                      <a:pPr algn="just" rtl="1">
                        <a:buFont typeface="Wingdings" pitchFamily="2" charset="2"/>
                        <a:buChar char="ü"/>
                      </a:pPr>
                      <a:r>
                        <a:rPr lang="ar-SA" b="1" dirty="0" smtClean="0">
                          <a:latin typeface="Sakkal Majalla" pitchFamily="2" charset="-78"/>
                          <a:cs typeface="Sakkal Majalla" pitchFamily="2" charset="-78"/>
                        </a:rPr>
                        <a:t> إعادة الدخل</a:t>
                      </a:r>
                      <a:endParaRPr lang="fr-FR" b="1" dirty="0">
                        <a:latin typeface="Sakkal Majalla" pitchFamily="2" charset="-78"/>
                        <a:cs typeface="Sakkal Majalla" pitchFamily="2" charset="-78"/>
                      </a:endParaRPr>
                    </a:p>
                  </a:txBody>
                  <a:tcPr>
                    <a:solidFill>
                      <a:srgbClr val="DDEDFB"/>
                    </a:solidFill>
                  </a:tcPr>
                </a:tc>
                <a:tc>
                  <a:txBody>
                    <a:bodyPr/>
                    <a:lstStyle/>
                    <a:p>
                      <a:pPr algn="just" rtl="1">
                        <a:buFont typeface="Wingdings" pitchFamily="2" charset="2"/>
                        <a:buChar char="ü"/>
                      </a:pPr>
                      <a:r>
                        <a:rPr lang="ar-SA" b="1" dirty="0" smtClean="0">
                          <a:latin typeface="Sakkal Majalla" pitchFamily="2" charset="-78"/>
                          <a:cs typeface="Sakkal Majalla" pitchFamily="2" charset="-78"/>
                        </a:rPr>
                        <a:t>مراقبة المبيعات والإيرادات</a:t>
                      </a:r>
                    </a:p>
                    <a:p>
                      <a:pPr algn="just" rtl="1">
                        <a:buFont typeface="Wingdings" pitchFamily="2" charset="2"/>
                        <a:buChar char="ü"/>
                      </a:pPr>
                      <a:r>
                        <a:rPr lang="ar-SA" b="1" dirty="0" smtClean="0">
                          <a:latin typeface="Sakkal Majalla" pitchFamily="2" charset="-78"/>
                          <a:cs typeface="Sakkal Majalla" pitchFamily="2" charset="-78"/>
                        </a:rPr>
                        <a:t> </a:t>
                      </a:r>
                      <a:r>
                        <a:rPr lang="ar-SA" b="1" dirty="0" err="1" smtClean="0">
                          <a:latin typeface="Sakkal Majalla" pitchFamily="2" charset="-78"/>
                          <a:cs typeface="Sakkal Majalla" pitchFamily="2" charset="-78"/>
                        </a:rPr>
                        <a:t>وفورات</a:t>
                      </a:r>
                      <a:r>
                        <a:rPr lang="ar-SA" b="1" dirty="0" smtClean="0">
                          <a:latin typeface="Sakkal Majalla" pitchFamily="2" charset="-78"/>
                          <a:cs typeface="Sakkal Majalla" pitchFamily="2" charset="-78"/>
                        </a:rPr>
                        <a:t> الحجم العالمية</a:t>
                      </a:r>
                      <a:endParaRPr lang="fr-FR" b="1" dirty="0">
                        <a:latin typeface="Sakkal Majalla" pitchFamily="2" charset="-78"/>
                        <a:cs typeface="Sakkal Majalla" pitchFamily="2" charset="-78"/>
                      </a:endParaRPr>
                    </a:p>
                  </a:txBody>
                  <a:tcPr>
                    <a:solidFill>
                      <a:srgbClr val="DDEDFB"/>
                    </a:solidFill>
                  </a:tcPr>
                </a:tc>
                <a:tc>
                  <a:txBody>
                    <a:bodyPr/>
                    <a:lstStyle/>
                    <a:p>
                      <a:pPr algn="just" rtl="1"/>
                      <a:r>
                        <a:rPr lang="ar-SA" b="1" dirty="0" smtClean="0">
                          <a:solidFill>
                            <a:schemeClr val="bg1"/>
                          </a:solidFill>
                          <a:latin typeface="Sakkal Majalla" pitchFamily="2" charset="-78"/>
                          <a:cs typeface="Sakkal Majalla" pitchFamily="2" charset="-78"/>
                        </a:rPr>
                        <a:t>شركة تابعة</a:t>
                      </a:r>
                      <a:endParaRPr lang="fr-FR" b="1" dirty="0">
                        <a:solidFill>
                          <a:schemeClr val="bg1"/>
                        </a:solidFill>
                        <a:latin typeface="Sakkal Majalla" pitchFamily="2" charset="-78"/>
                        <a:cs typeface="Sakkal Majalla" pitchFamily="2" charset="-78"/>
                      </a:endParaRPr>
                    </a:p>
                  </a:txBody>
                  <a:tcPr>
                    <a:solidFill>
                      <a:srgbClr val="3E6798"/>
                    </a:solidFill>
                  </a:tcPr>
                </a:tc>
              </a:tr>
            </a:tbl>
          </a:graphicData>
        </a:graphic>
      </p:graphicFrame>
      <p:sp>
        <p:nvSpPr>
          <p:cNvPr id="9" name="ZoneTexte 8"/>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8194" name="Picture 2" descr="Software package box Word cloud concept illustration of strategic planning - 8635318"/>
          <p:cNvPicPr>
            <a:picLocks noChangeAspect="1" noChangeArrowheads="1"/>
          </p:cNvPicPr>
          <p:nvPr/>
        </p:nvPicPr>
        <p:blipFill>
          <a:blip r:embed="rId3" cstate="print"/>
          <a:srcRect/>
          <a:stretch>
            <a:fillRect/>
          </a:stretch>
        </p:blipFill>
        <p:spPr bwMode="auto">
          <a:xfrm>
            <a:off x="9837016" y="1343890"/>
            <a:ext cx="1315893" cy="5514110"/>
          </a:xfrm>
          <a:prstGeom prst="rect">
            <a:avLst/>
          </a:prstGeom>
          <a:noFill/>
        </p:spPr>
      </p:pic>
    </p:spTree>
    <p:extLst>
      <p:ext uri="{BB962C8B-B14F-4D97-AF65-F5344CB8AC3E}">
        <p14:creationId xmlns:p14="http://schemas.microsoft.com/office/powerpoint/2010/main" xmlns="" val="35068489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EE2C874E-8536-4F99-BC41-FEBB567707B4}"/>
              </a:ext>
            </a:extLst>
          </p:cNvPr>
          <p:cNvSpPr/>
          <p:nvPr/>
        </p:nvSpPr>
        <p:spPr>
          <a:xfrm>
            <a:off x="9545782" y="319198"/>
            <a:ext cx="1079417" cy="1177093"/>
          </a:xfrm>
          <a:prstGeom prst="ellipse">
            <a:avLst/>
          </a:pr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a:extLst>
              <a:ext uri="{FF2B5EF4-FFF2-40B4-BE49-F238E27FC236}">
                <a16:creationId xmlns:a16="http://schemas.microsoft.com/office/drawing/2014/main" xmlns="" id="{4BD889C7-FDB1-4787-9CC5-D84D55BC6C5F}"/>
              </a:ext>
            </a:extLst>
          </p:cNvPr>
          <p:cNvSpPr/>
          <p:nvPr/>
        </p:nvSpPr>
        <p:spPr>
          <a:xfrm>
            <a:off x="9587345" y="651163"/>
            <a:ext cx="886692" cy="6372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solidFill>
                  <a:schemeClr val="bg1"/>
                </a:solidFill>
                <a:ea typeface="Open Sans" panose="020B0606030504020204" pitchFamily="34" charset="0"/>
                <a:cs typeface="Open Sans" panose="020B0606030504020204" pitchFamily="34" charset="0"/>
              </a:rPr>
              <a:t>3</a:t>
            </a:r>
          </a:p>
        </p:txBody>
      </p:sp>
      <p:sp>
        <p:nvSpPr>
          <p:cNvPr id="7" name="Slide Number Placeholder 17">
            <a:extLst>
              <a:ext uri="{FF2B5EF4-FFF2-40B4-BE49-F238E27FC236}">
                <a16:creationId xmlns:a16="http://schemas.microsoft.com/office/drawing/2014/main" xmlns="" id="{26072D3B-DCB6-42B3-9C21-905F07DDF366}"/>
              </a:ext>
            </a:extLst>
          </p:cNvPr>
          <p:cNvSpPr txBox="1">
            <a:spLocks/>
          </p:cNvSpPr>
          <p:nvPr/>
        </p:nvSpPr>
        <p:spPr>
          <a:xfrm>
            <a:off x="11379199" y="158750"/>
            <a:ext cx="626400" cy="625022"/>
          </a:xfrm>
          <a:prstGeom prst="ellipse">
            <a:avLst/>
          </a:prstGeom>
          <a:solidFill>
            <a:srgbClr val="CB4D3C"/>
          </a:solidFill>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marL="0" indent="0" algn="ctr">
                <a:buNone/>
              </a:pPr>
              <a:t>23</a:t>
            </a:fld>
            <a:endParaRPr lang="fr-FR" sz="2000" b="1" dirty="0">
              <a:solidFill>
                <a:schemeClr val="bg1"/>
              </a:solidFill>
              <a:ea typeface="Open Sans" panose="020B0606030504020204" pitchFamily="34" charset="0"/>
              <a:cs typeface="Open Sans" panose="020B0606030504020204" pitchFamily="34" charset="0"/>
            </a:endParaRPr>
          </a:p>
        </p:txBody>
      </p:sp>
      <p:sp>
        <p:nvSpPr>
          <p:cNvPr id="6" name="Rectangle 5"/>
          <p:cNvSpPr/>
          <p:nvPr/>
        </p:nvSpPr>
        <p:spPr>
          <a:xfrm>
            <a:off x="3766907" y="390345"/>
            <a:ext cx="4491935" cy="923330"/>
          </a:xfrm>
          <a:prstGeom prst="rect">
            <a:avLst/>
          </a:prstGeom>
        </p:spPr>
        <p:txBody>
          <a:bodyPr wrap="none">
            <a:spAutoFit/>
          </a:bodyPr>
          <a:lstStyle/>
          <a:p>
            <a:pPr algn="ctr"/>
            <a:r>
              <a:rPr lang="ar-SA" sz="5400" b="1" dirty="0" smtClean="0">
                <a:solidFill>
                  <a:srgbClr val="4D3F69"/>
                </a:solidFill>
                <a:latin typeface="Sakkal Majalla" pitchFamily="2" charset="-78"/>
                <a:cs typeface="Sakkal Majalla" pitchFamily="2" charset="-78"/>
              </a:rPr>
              <a:t>مقاربة</a:t>
            </a:r>
            <a:r>
              <a:rPr lang="ar-SA" sz="5400" b="1" dirty="0" smtClean="0">
                <a:solidFill>
                  <a:srgbClr val="445467"/>
                </a:solidFill>
                <a:ea typeface="Open Sans" panose="020B0606030504020204" pitchFamily="34" charset="0"/>
                <a:cs typeface="Open Sans" panose="020B0606030504020204" pitchFamily="34" charset="0"/>
              </a:rPr>
              <a:t> </a:t>
            </a:r>
            <a:r>
              <a:rPr lang="ar-SA" sz="5400" b="1" dirty="0" smtClean="0">
                <a:solidFill>
                  <a:srgbClr val="4D3F69"/>
                </a:solidFill>
                <a:latin typeface="Sakkal Majalla" pitchFamily="2" charset="-78"/>
                <a:cs typeface="Sakkal Majalla" pitchFamily="2" charset="-78"/>
              </a:rPr>
              <a:t>علوم التسيير</a:t>
            </a:r>
          </a:p>
        </p:txBody>
      </p:sp>
      <p:sp>
        <p:nvSpPr>
          <p:cNvPr id="9" name="Rectangle 8">
            <a:extLst>
              <a:ext uri="{FF2B5EF4-FFF2-40B4-BE49-F238E27FC236}">
                <a16:creationId xmlns:a16="http://schemas.microsoft.com/office/drawing/2014/main" xmlns="" id="{A9532BB2-886F-4199-8BE6-E4D92D6E49E9}"/>
              </a:ext>
            </a:extLst>
          </p:cNvPr>
          <p:cNvSpPr/>
          <p:nvPr/>
        </p:nvSpPr>
        <p:spPr>
          <a:xfrm>
            <a:off x="710399" y="1477717"/>
            <a:ext cx="8475165"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A4662"/>
                </a:solidFill>
                <a:latin typeface="Sakkal Majalla" pitchFamily="2" charset="-78"/>
                <a:cs typeface="Sakkal Majalla" pitchFamily="2" charset="-78"/>
              </a:rPr>
              <a:t>يقوم الباحثون في علوم التسيير بتشكيل عدد كبير من الأدوات التي تسهم في تنظيم استراتيجية </a:t>
            </a:r>
            <a:r>
              <a:rPr lang="ar-SA" sz="2800" dirty="0" err="1" smtClean="0">
                <a:solidFill>
                  <a:srgbClr val="4A4662"/>
                </a:solidFill>
                <a:latin typeface="Sakkal Majalla" pitchFamily="2" charset="-78"/>
                <a:cs typeface="Sakkal Majalla" pitchFamily="2" charset="-78"/>
              </a:rPr>
              <a:t>دولية:</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الميزة التنافسية المعادة صياغتها بواسطة مايكل </a:t>
            </a:r>
            <a:r>
              <a:rPr lang="ar-SA" sz="2800" dirty="0" err="1" smtClean="0">
                <a:solidFill>
                  <a:srgbClr val="4A4662"/>
                </a:solidFill>
                <a:latin typeface="Sakkal Majalla" pitchFamily="2" charset="-78"/>
                <a:cs typeface="Sakkal Majalla" pitchFamily="2" charset="-78"/>
              </a:rPr>
              <a:t>بورتر.</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تحليل البيئة وعوامل النجاح الرئيسية الدولية.</a:t>
            </a: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الميزة الخاصة المستندة إلى </a:t>
            </a:r>
            <a:r>
              <a:rPr lang="ar-SA" sz="2800" dirty="0" err="1" smtClean="0">
                <a:solidFill>
                  <a:srgbClr val="4A4662"/>
                </a:solidFill>
                <a:latin typeface="Sakkal Majalla" pitchFamily="2" charset="-78"/>
                <a:cs typeface="Sakkal Majalla" pitchFamily="2" charset="-78"/>
              </a:rPr>
              <a:t>نظرية </a:t>
            </a:r>
            <a:r>
              <a:rPr lang="ar-SA" sz="2800" dirty="0" smtClean="0">
                <a:solidFill>
                  <a:srgbClr val="4A4662"/>
                </a:solidFill>
                <a:latin typeface="Sakkal Majalla" pitchFamily="2" charset="-78"/>
                <a:cs typeface="Sakkal Majalla" pitchFamily="2" charset="-78"/>
              </a:rPr>
              <a:t>(الملكية، الموقع والتداخل الداخلي</a:t>
            </a:r>
            <a:r>
              <a:rPr lang="ar-SA" sz="2800" dirty="0" err="1" smtClean="0">
                <a:solidFill>
                  <a:srgbClr val="4A4662"/>
                </a:solidFill>
                <a:latin typeface="Sakkal Majalla" pitchFamily="2" charset="-78"/>
                <a:cs typeface="Sakkal Majalla" pitchFamily="2" charset="-78"/>
              </a:rPr>
              <a:t>).</a:t>
            </a:r>
            <a:endParaRPr lang="ar-SA" sz="2800" dirty="0" smtClean="0">
              <a:solidFill>
                <a:srgbClr val="4A4662"/>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مقاييس الأداء وفحص السوق.</a:t>
            </a: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المنظمات الهرمية الدولية.</a:t>
            </a:r>
          </a:p>
          <a:p>
            <a:pPr algn="just" rtl="1">
              <a:buFont typeface="Wingdings" pitchFamily="2" charset="2"/>
              <a:buChar char="ü"/>
            </a:pPr>
            <a:r>
              <a:rPr lang="ar-SA" sz="2800" dirty="0" smtClean="0">
                <a:solidFill>
                  <a:srgbClr val="4A4662"/>
                </a:solidFill>
                <a:latin typeface="Sakkal Majalla" pitchFamily="2" charset="-78"/>
                <a:cs typeface="Sakkal Majalla" pitchFamily="2" charset="-78"/>
              </a:rPr>
              <a:t>وغيرها.</a:t>
            </a:r>
          </a:p>
          <a:p>
            <a:pPr algn="just" rtl="1"/>
            <a:r>
              <a:rPr lang="ar-SA" sz="2800" dirty="0" smtClean="0">
                <a:solidFill>
                  <a:srgbClr val="4A4662"/>
                </a:solidFill>
                <a:latin typeface="Sakkal Majalla" pitchFamily="2" charset="-78"/>
                <a:cs typeface="Sakkal Majalla" pitchFamily="2" charset="-78"/>
              </a:rPr>
              <a:t>ويحلل عمل الباحثين أيضًا المراحل المختلفة للتدويل: تطوير الأعمال الدولية الأولية، والتأسيس والانتشار، وتعدد الجنسيات.</a:t>
            </a:r>
            <a:endParaRPr lang="fr-FR" sz="2800" dirty="0" smtClean="0">
              <a:solidFill>
                <a:srgbClr val="4A4662"/>
              </a:solidFill>
              <a:latin typeface="Sakkal Majalla" pitchFamily="2" charset="-78"/>
              <a:cs typeface="Sakkal Majalla" pitchFamily="2" charset="-78"/>
            </a:endParaRPr>
          </a:p>
        </p:txBody>
      </p:sp>
      <p:pic>
        <p:nvPicPr>
          <p:cNvPr id="8" name="Image 7" descr="5268156c43e7847fd058bc78de692003-strategir-marketing-internationalepng.png"/>
          <p:cNvPicPr>
            <a:picLocks noChangeAspect="1"/>
          </p:cNvPicPr>
          <p:nvPr/>
        </p:nvPicPr>
        <p:blipFill>
          <a:blip r:embed="rId3" cstate="print"/>
          <a:stretch>
            <a:fillRect/>
          </a:stretch>
        </p:blipFill>
        <p:spPr>
          <a:xfrm>
            <a:off x="9288856" y="1749320"/>
            <a:ext cx="2619741" cy="3958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ZoneTexte 9"/>
          <p:cNvSpPr txBox="1"/>
          <p:nvPr/>
        </p:nvSpPr>
        <p:spPr>
          <a:xfrm>
            <a:off x="7728181" y="639221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350684890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4"/>
          <p:cNvSpPr txBox="1">
            <a:spLocks noGrp="1"/>
          </p:cNvSpPr>
          <p:nvPr>
            <p:ph type="title"/>
          </p:nvPr>
        </p:nvSpPr>
        <p:spPr>
          <a:xfrm>
            <a:off x="415600" y="243567"/>
            <a:ext cx="11360800" cy="763600"/>
          </a:xfrm>
          <a:prstGeom prst="rect">
            <a:avLst/>
          </a:prstGeom>
        </p:spPr>
        <p:txBody>
          <a:bodyPr spcFirstLastPara="1" wrap="square" lIns="121897" tIns="121897" rIns="121897" bIns="121897" anchor="t" anchorCtr="0">
            <a:noAutofit/>
          </a:bodyPr>
          <a:lstStyle/>
          <a:p>
            <a:r>
              <a:rPr lang="en" dirty="0" smtClean="0">
                <a:solidFill>
                  <a:srgbClr val="434343"/>
                </a:solidFill>
              </a:rPr>
              <a:t>Contact</a:t>
            </a:r>
            <a:r>
              <a:rPr lang="en" dirty="0" smtClean="0"/>
              <a:t> </a:t>
            </a:r>
            <a:r>
              <a:rPr lang="en" b="1" dirty="0" smtClean="0">
                <a:solidFill>
                  <a:srgbClr val="445467"/>
                </a:solidFill>
              </a:rPr>
              <a:t>Info</a:t>
            </a:r>
            <a:endParaRPr b="1" dirty="0">
              <a:solidFill>
                <a:srgbClr val="445467"/>
              </a:solidFill>
            </a:endParaRPr>
          </a:p>
        </p:txBody>
      </p:sp>
      <p:sp>
        <p:nvSpPr>
          <p:cNvPr id="498" name="Google Shape;498;p34"/>
          <p:cNvSpPr/>
          <p:nvPr/>
        </p:nvSpPr>
        <p:spPr>
          <a:xfrm>
            <a:off x="415600" y="1357746"/>
            <a:ext cx="5167782" cy="2757054"/>
          </a:xfrm>
          <a:prstGeom prst="rect">
            <a:avLst/>
          </a:prstGeom>
          <a:solidFill>
            <a:srgbClr val="3E6798"/>
          </a:solidFill>
          <a:ln>
            <a:noFill/>
          </a:ln>
        </p:spPr>
        <p:txBody>
          <a:bodyPr spcFirstLastPara="1" wrap="square" lIns="121897" tIns="121897" rIns="121897" bIns="121897" anchor="ctr" anchorCtr="0">
            <a:noAutofit/>
          </a:bodyPr>
          <a:lstStyle/>
          <a:p>
            <a:pPr algn="ctr"/>
            <a:endParaRPr dirty="0">
              <a:solidFill>
                <a:srgbClr val="FFFFFF"/>
              </a:solidFill>
              <a:latin typeface="Open Sans"/>
              <a:ea typeface="Open Sans"/>
              <a:cs typeface="Open Sans"/>
              <a:sym typeface="Open Sans"/>
            </a:endParaRPr>
          </a:p>
        </p:txBody>
      </p:sp>
      <p:cxnSp>
        <p:nvCxnSpPr>
          <p:cNvPr id="499" name="Google Shape;499;p34"/>
          <p:cNvCxnSpPr/>
          <p:nvPr/>
        </p:nvCxnSpPr>
        <p:spPr>
          <a:xfrm>
            <a:off x="6096000" y="1358900"/>
            <a:ext cx="0" cy="4089200"/>
          </a:xfrm>
          <a:prstGeom prst="straightConnector1">
            <a:avLst/>
          </a:prstGeom>
          <a:noFill/>
          <a:ln w="28575" cap="flat" cmpd="sng">
            <a:solidFill>
              <a:srgbClr val="F33901"/>
            </a:solidFill>
            <a:prstDash val="solid"/>
            <a:round/>
            <a:headEnd type="none" w="med" len="med"/>
            <a:tailEnd type="none" w="med" len="med"/>
          </a:ln>
        </p:spPr>
      </p:cxnSp>
      <p:sp>
        <p:nvSpPr>
          <p:cNvPr id="500" name="Google Shape;500;p34"/>
          <p:cNvSpPr/>
          <p:nvPr/>
        </p:nvSpPr>
        <p:spPr>
          <a:xfrm>
            <a:off x="480800" y="1452100"/>
            <a:ext cx="5054800" cy="2531600"/>
          </a:xfrm>
          <a:prstGeom prst="rect">
            <a:avLst/>
          </a:prstGeom>
          <a:solidFill>
            <a:srgbClr val="434343"/>
          </a:solidFill>
          <a:ln>
            <a:noFill/>
          </a:ln>
        </p:spPr>
        <p:txBody>
          <a:bodyPr spcFirstLastPara="1" wrap="square" lIns="121897" tIns="121897" rIns="121897" bIns="121897" anchor="ctr" anchorCtr="0">
            <a:noAutofit/>
          </a:bodyPr>
          <a:lstStyle/>
          <a:p>
            <a:pPr algn="ctr"/>
            <a:endParaRPr sz="3200" dirty="0">
              <a:solidFill>
                <a:srgbClr val="FFFFFF"/>
              </a:solidFill>
              <a:latin typeface="Open Sans"/>
              <a:ea typeface="Open Sans"/>
              <a:cs typeface="Open Sans"/>
              <a:sym typeface="Open Sans"/>
            </a:endParaRPr>
          </a:p>
        </p:txBody>
      </p:sp>
      <p:sp>
        <p:nvSpPr>
          <p:cNvPr id="503" name="Google Shape;503;p34"/>
          <p:cNvSpPr txBox="1"/>
          <p:nvPr/>
        </p:nvSpPr>
        <p:spPr>
          <a:xfrm>
            <a:off x="3599723" y="4869160"/>
            <a:ext cx="2556400" cy="460800"/>
          </a:xfrm>
          <a:prstGeom prst="rect">
            <a:avLst/>
          </a:prstGeom>
          <a:noFill/>
          <a:ln>
            <a:noFill/>
          </a:ln>
        </p:spPr>
        <p:txBody>
          <a:bodyPr spcFirstLastPara="1" wrap="square" lIns="121897" tIns="121897" rIns="121897" bIns="121897" anchor="t" anchorCtr="0">
            <a:noAutofit/>
          </a:bodyPr>
          <a:lstStyle/>
          <a:p>
            <a:r>
              <a:rPr lang="ar-SA" b="1" dirty="0" smtClean="0">
                <a:solidFill>
                  <a:srgbClr val="434343"/>
                </a:solidFill>
                <a:latin typeface="Open Sans"/>
                <a:ea typeface="Open Sans"/>
                <a:cs typeface="Open Sans"/>
                <a:sym typeface="Open Sans"/>
              </a:rPr>
              <a:t>0776457125</a:t>
            </a:r>
            <a:endParaRPr b="1" dirty="0">
              <a:solidFill>
                <a:srgbClr val="434343"/>
              </a:solidFill>
              <a:latin typeface="Open Sans"/>
              <a:ea typeface="Open Sans"/>
              <a:cs typeface="Open Sans"/>
              <a:sym typeface="Open Sans"/>
            </a:endParaRPr>
          </a:p>
        </p:txBody>
      </p:sp>
      <p:sp>
        <p:nvSpPr>
          <p:cNvPr id="504" name="Google Shape;504;p34"/>
          <p:cNvSpPr txBox="1"/>
          <p:nvPr/>
        </p:nvSpPr>
        <p:spPr>
          <a:xfrm>
            <a:off x="3599723" y="4389107"/>
            <a:ext cx="2184400" cy="460800"/>
          </a:xfrm>
          <a:prstGeom prst="rect">
            <a:avLst/>
          </a:prstGeom>
          <a:noFill/>
          <a:ln>
            <a:noFill/>
          </a:ln>
        </p:spPr>
        <p:txBody>
          <a:bodyPr spcFirstLastPara="1" wrap="square" lIns="121897" tIns="121897" rIns="121897" bIns="121897" anchor="t" anchorCtr="0">
            <a:noAutofit/>
          </a:bodyPr>
          <a:lstStyle/>
          <a:p>
            <a:r>
              <a:rPr lang="en" sz="2400" b="1" dirty="0">
                <a:solidFill>
                  <a:srgbClr val="3E6798"/>
                </a:solidFill>
                <a:latin typeface="Open Sans"/>
                <a:ea typeface="Open Sans"/>
                <a:cs typeface="Open Sans"/>
                <a:sym typeface="Open Sans"/>
              </a:rPr>
              <a:t>Phone</a:t>
            </a:r>
            <a:endParaRPr sz="2400" b="1" dirty="0">
              <a:solidFill>
                <a:srgbClr val="3E6798"/>
              </a:solidFill>
              <a:latin typeface="Open Sans"/>
              <a:ea typeface="Open Sans"/>
              <a:cs typeface="Open Sans"/>
              <a:sym typeface="Open Sans"/>
            </a:endParaRPr>
          </a:p>
        </p:txBody>
      </p:sp>
      <p:sp>
        <p:nvSpPr>
          <p:cNvPr id="506" name="Google Shape;506;p34"/>
          <p:cNvSpPr txBox="1"/>
          <p:nvPr/>
        </p:nvSpPr>
        <p:spPr>
          <a:xfrm>
            <a:off x="239349" y="4389107"/>
            <a:ext cx="2184400" cy="460800"/>
          </a:xfrm>
          <a:prstGeom prst="rect">
            <a:avLst/>
          </a:prstGeom>
          <a:noFill/>
          <a:ln>
            <a:noFill/>
          </a:ln>
        </p:spPr>
        <p:txBody>
          <a:bodyPr spcFirstLastPara="1" wrap="square" lIns="121897" tIns="121897" rIns="121897" bIns="121897" anchor="t" anchorCtr="0">
            <a:noAutofit/>
          </a:bodyPr>
          <a:lstStyle/>
          <a:p>
            <a:r>
              <a:rPr lang="en" sz="2400" b="1" dirty="0">
                <a:solidFill>
                  <a:srgbClr val="3E6798"/>
                </a:solidFill>
                <a:latin typeface="Open Sans"/>
                <a:ea typeface="Open Sans"/>
                <a:cs typeface="Open Sans"/>
                <a:sym typeface="Open Sans"/>
              </a:rPr>
              <a:t>Email</a:t>
            </a:r>
            <a:endParaRPr sz="2400" b="1" dirty="0">
              <a:solidFill>
                <a:srgbClr val="3E6798"/>
              </a:solidFill>
              <a:latin typeface="Open Sans"/>
              <a:ea typeface="Open Sans"/>
              <a:cs typeface="Open Sans"/>
              <a:sym typeface="Open Sans"/>
            </a:endParaRPr>
          </a:p>
        </p:txBody>
      </p:sp>
      <p:grpSp>
        <p:nvGrpSpPr>
          <p:cNvPr id="2" name="Google Shape;508;p34"/>
          <p:cNvGrpSpPr/>
          <p:nvPr/>
        </p:nvGrpSpPr>
        <p:grpSpPr>
          <a:xfrm>
            <a:off x="6937796" y="4167105"/>
            <a:ext cx="556969" cy="556969"/>
            <a:chOff x="5122875" y="3525086"/>
            <a:chExt cx="572700" cy="572700"/>
          </a:xfrm>
        </p:grpSpPr>
        <p:sp>
          <p:nvSpPr>
            <p:cNvPr id="509"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endParaRPr sz="2400" dirty="0">
                <a:solidFill>
                  <a:srgbClr val="000000"/>
                </a:solidFill>
                <a:latin typeface="Calibri"/>
                <a:ea typeface="Calibri"/>
                <a:cs typeface="Calibri"/>
                <a:sym typeface="Calibri"/>
              </a:endParaRPr>
            </a:p>
          </p:txBody>
        </p:sp>
        <p:sp>
          <p:nvSpPr>
            <p:cNvPr id="510"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endParaRPr sz="2400" dirty="0">
                <a:solidFill>
                  <a:srgbClr val="000000"/>
                </a:solidFill>
                <a:latin typeface="Calibri"/>
                <a:ea typeface="Calibri"/>
                <a:cs typeface="Calibri"/>
                <a:sym typeface="Calibri"/>
              </a:endParaRPr>
            </a:p>
          </p:txBody>
        </p:sp>
      </p:grpSp>
      <p:sp>
        <p:nvSpPr>
          <p:cNvPr id="31" name="Rectangle 30"/>
          <p:cNvSpPr/>
          <p:nvPr/>
        </p:nvSpPr>
        <p:spPr>
          <a:xfrm>
            <a:off x="47329" y="4965172"/>
            <a:ext cx="3606116" cy="410369"/>
          </a:xfrm>
          <a:prstGeom prst="rect">
            <a:avLst/>
          </a:prstGeom>
          <a:noFill/>
        </p:spPr>
        <p:txBody>
          <a:bodyPr wrap="none" lIns="121917" tIns="60958" rIns="121917" bIns="60958">
            <a:spAutoFit/>
          </a:bodyPr>
          <a:lstStyle/>
          <a:p>
            <a:r>
              <a:rPr lang="fr-FR" b="1" u="sng" dirty="0" smtClean="0">
                <a:solidFill>
                  <a:srgbClr val="FB3A05"/>
                </a:solidFill>
                <a:latin typeface="Comic Sans MS" pitchFamily="66" charset="0"/>
                <a:hlinkClick r:id="rId3"/>
              </a:rPr>
              <a:t> soulef.rahal@univ-biskra.dz</a:t>
            </a:r>
            <a:endParaRPr lang="fr-FR" dirty="0">
              <a:solidFill>
                <a:srgbClr val="FB3A05"/>
              </a:solidFill>
            </a:endParaRPr>
          </a:p>
        </p:txBody>
      </p:sp>
      <p:sp>
        <p:nvSpPr>
          <p:cNvPr id="32" name="Rectangle 31"/>
          <p:cNvSpPr/>
          <p:nvPr/>
        </p:nvSpPr>
        <p:spPr>
          <a:xfrm>
            <a:off x="7536160" y="4293097"/>
            <a:ext cx="1626941" cy="410369"/>
          </a:xfrm>
          <a:prstGeom prst="rect">
            <a:avLst/>
          </a:prstGeom>
          <a:noFill/>
        </p:spPr>
        <p:txBody>
          <a:bodyPr wrap="none" lIns="121917" tIns="60958" rIns="121917" bIns="60958">
            <a:spAutoFit/>
          </a:bodyPr>
          <a:lstStyle/>
          <a:p>
            <a:r>
              <a:rPr lang="en-US" b="1" u="sng" dirty="0" err="1" smtClean="0">
                <a:solidFill>
                  <a:srgbClr val="27405F"/>
                </a:solidFill>
                <a:latin typeface="Comic Sans MS" pitchFamily="66" charset="0"/>
              </a:rPr>
              <a:t>soulef</a:t>
            </a:r>
            <a:r>
              <a:rPr lang="fr-FR" b="1" u="sng" dirty="0" smtClean="0">
                <a:solidFill>
                  <a:srgbClr val="27405F"/>
                </a:solidFill>
                <a:latin typeface="Comic Sans MS" pitchFamily="66" charset="0"/>
              </a:rPr>
              <a:t>.</a:t>
            </a:r>
            <a:r>
              <a:rPr lang="fr-FR" b="1" u="sng" dirty="0" err="1" smtClean="0">
                <a:solidFill>
                  <a:srgbClr val="27405F"/>
                </a:solidFill>
                <a:latin typeface="Comic Sans MS" pitchFamily="66" charset="0"/>
              </a:rPr>
              <a:t>rahal</a:t>
            </a:r>
            <a:endParaRPr lang="fr-FR" u="sng" dirty="0">
              <a:solidFill>
                <a:srgbClr val="27405F"/>
              </a:solidFill>
            </a:endParaRPr>
          </a:p>
        </p:txBody>
      </p:sp>
      <p:sp>
        <p:nvSpPr>
          <p:cNvPr id="33" name="Rectangle 32"/>
          <p:cNvSpPr/>
          <p:nvPr/>
        </p:nvSpPr>
        <p:spPr>
          <a:xfrm>
            <a:off x="7728182" y="4869161"/>
            <a:ext cx="1626941" cy="410369"/>
          </a:xfrm>
          <a:prstGeom prst="rect">
            <a:avLst/>
          </a:prstGeom>
          <a:noFill/>
        </p:spPr>
        <p:txBody>
          <a:bodyPr wrap="none" lIns="121917" tIns="60958" rIns="121917" bIns="60958">
            <a:spAutoFit/>
          </a:bodyPr>
          <a:lstStyle/>
          <a:p>
            <a:r>
              <a:rPr lang="en-US" b="1" u="sng" dirty="0" err="1" smtClean="0">
                <a:solidFill>
                  <a:srgbClr val="27405F"/>
                </a:solidFill>
                <a:latin typeface="Comic Sans MS" pitchFamily="66" charset="0"/>
              </a:rPr>
              <a:t>soulef</a:t>
            </a:r>
            <a:r>
              <a:rPr lang="fr-FR" b="1" u="sng" dirty="0" smtClean="0">
                <a:solidFill>
                  <a:srgbClr val="27405F"/>
                </a:solidFill>
                <a:latin typeface="Comic Sans MS" pitchFamily="66" charset="0"/>
              </a:rPr>
              <a:t>.</a:t>
            </a:r>
            <a:r>
              <a:rPr lang="fr-FR" b="1" u="sng" dirty="0" err="1" smtClean="0">
                <a:solidFill>
                  <a:srgbClr val="27405F"/>
                </a:solidFill>
                <a:latin typeface="Comic Sans MS" pitchFamily="66" charset="0"/>
              </a:rPr>
              <a:t>rahal</a:t>
            </a:r>
            <a:endParaRPr lang="fr-FR" u="sng" dirty="0">
              <a:solidFill>
                <a:srgbClr val="27405F"/>
              </a:solidFill>
            </a:endParaRPr>
          </a:p>
        </p:txBody>
      </p:sp>
      <p:pic>
        <p:nvPicPr>
          <p:cNvPr id="34" name="Picture 5" descr="C:\Users\Amira Informatique\Downloads\instagram.jpg"/>
          <p:cNvPicPr>
            <a:picLocks noChangeAspect="1" noChangeArrowheads="1"/>
          </p:cNvPicPr>
          <p:nvPr/>
        </p:nvPicPr>
        <p:blipFill>
          <a:blip r:embed="rId4" cstate="print"/>
          <a:srcRect/>
          <a:stretch>
            <a:fillRect/>
          </a:stretch>
        </p:blipFill>
        <p:spPr bwMode="auto">
          <a:xfrm>
            <a:off x="6960096" y="4922515"/>
            <a:ext cx="576064" cy="522709"/>
          </a:xfrm>
          <a:prstGeom prst="rect">
            <a:avLst/>
          </a:prstGeom>
          <a:noFill/>
        </p:spPr>
      </p:pic>
      <p:sp>
        <p:nvSpPr>
          <p:cNvPr id="11274" name="AutoShape 10" descr="Competitive Advantage de Michael Porter, les clés principales du livre –  StrategeMarketing.com"/>
          <p:cNvSpPr>
            <a:spLocks noChangeAspect="1" noChangeArrowheads="1"/>
          </p:cNvSpPr>
          <p:nvPr/>
        </p:nvSpPr>
        <p:spPr bwMode="auto">
          <a:xfrm>
            <a:off x="207433" y="-192617"/>
            <a:ext cx="406400" cy="406401"/>
          </a:xfrm>
          <a:prstGeom prst="rect">
            <a:avLst/>
          </a:prstGeom>
          <a:noFill/>
        </p:spPr>
        <p:txBody>
          <a:bodyPr vert="horz" wrap="square" lIns="121917" tIns="60958" rIns="121917" bIns="60958" numCol="1" anchor="t" anchorCtr="0" compatLnSpc="1">
            <a:prstTxWarp prst="textNoShape">
              <a:avLst/>
            </a:prstTxWarp>
          </a:bodyPr>
          <a:lstStyle/>
          <a:p>
            <a:endParaRPr lang="fr-FR"/>
          </a:p>
        </p:txBody>
      </p:sp>
      <p:pic>
        <p:nvPicPr>
          <p:cNvPr id="11276" name="Picture 12" descr="Competitive Advantage de Michael Porter, les clés principales du livre –  StrategeMarketing.com"/>
          <p:cNvPicPr>
            <a:picLocks noChangeAspect="1" noChangeArrowheads="1"/>
          </p:cNvPicPr>
          <p:nvPr/>
        </p:nvPicPr>
        <p:blipFill>
          <a:blip r:embed="rId5" cstate="print"/>
          <a:srcRect/>
          <a:stretch>
            <a:fillRect/>
          </a:stretch>
        </p:blipFill>
        <p:spPr bwMode="auto">
          <a:xfrm>
            <a:off x="8688288" y="548680"/>
            <a:ext cx="3456384" cy="3099725"/>
          </a:xfrm>
          <a:prstGeom prst="rect">
            <a:avLst/>
          </a:prstGeom>
          <a:noFill/>
        </p:spPr>
      </p:pic>
      <p:sp>
        <p:nvSpPr>
          <p:cNvPr id="21" name="ZoneTexte 20"/>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2" name="Image 21" descr="5268156c43e7847fd058bc78de692003-strategir-marketing-internationalepng.png"/>
          <p:cNvPicPr>
            <a:picLocks noChangeAspect="1"/>
          </p:cNvPicPr>
          <p:nvPr/>
        </p:nvPicPr>
        <p:blipFill>
          <a:blip r:embed="rId6" cstate="print"/>
          <a:stretch>
            <a:fillRect/>
          </a:stretch>
        </p:blipFill>
        <p:spPr>
          <a:xfrm>
            <a:off x="1136074" y="1454727"/>
            <a:ext cx="3616036" cy="2521528"/>
          </a:xfrm>
          <a:prstGeom prst="rect">
            <a:avLst/>
          </a:prstGeom>
        </p:spPr>
      </p:pic>
      <p:pic>
        <p:nvPicPr>
          <p:cNvPr id="23" name="Image 22" descr="9782100563555-X.jpg"/>
          <p:cNvPicPr>
            <a:picLocks noChangeAspect="1"/>
          </p:cNvPicPr>
          <p:nvPr/>
        </p:nvPicPr>
        <p:blipFill>
          <a:blip r:embed="rId7" cstate="print"/>
          <a:stretch>
            <a:fillRect/>
          </a:stretch>
        </p:blipFill>
        <p:spPr>
          <a:xfrm>
            <a:off x="6192982" y="540328"/>
            <a:ext cx="2554144" cy="3131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i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a:off x="1" y="0"/>
            <a:ext cx="4073236"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6685" t="-370" r="29003" b="1388"/>
          <a:stretch/>
        </p:blipFill>
        <p:spPr>
          <a:xfrm>
            <a:off x="1753976" y="2438400"/>
            <a:ext cx="1931333" cy="2142304"/>
          </a:xfrm>
          <a:ln w="60325">
            <a:solidFill>
              <a:srgbClr val="CB4D3C"/>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3</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a16="http://schemas.microsoft.com/office/drawing/2014/main" xmlns="" id="{B55431DC-41C7-4263-9809-4890FF18E7EF}"/>
              </a:ext>
            </a:extLst>
          </p:cNvPr>
          <p:cNvGrpSpPr/>
          <p:nvPr/>
        </p:nvGrpSpPr>
        <p:grpSpPr>
          <a:xfrm>
            <a:off x="4003964" y="175366"/>
            <a:ext cx="7883236" cy="6251747"/>
            <a:chOff x="-529482" y="305318"/>
            <a:chExt cx="6701292" cy="6251747"/>
          </a:xfrm>
        </p:grpSpPr>
        <p:grpSp>
          <p:nvGrpSpPr>
            <p:cNvPr id="4" name="Group 7">
              <a:extLst>
                <a:ext uri="{FF2B5EF4-FFF2-40B4-BE49-F238E27FC236}">
                  <a16:creationId xmlns:a16="http://schemas.microsoft.com/office/drawing/2014/main" xmlns="" id="{90B3C299-F590-45F9-8C90-8EE9837A4A07}"/>
                </a:ext>
              </a:extLst>
            </p:cNvPr>
            <p:cNvGrpSpPr/>
            <p:nvPr/>
          </p:nvGrpSpPr>
          <p:grpSpPr>
            <a:xfrm>
              <a:off x="713229" y="305318"/>
              <a:ext cx="4310795" cy="707886"/>
              <a:chOff x="902965" y="3365599"/>
              <a:chExt cx="4310795" cy="707886"/>
            </a:xfrm>
          </p:grpSpPr>
          <p:sp>
            <p:nvSpPr>
              <p:cNvPr id="10" name="Rectangle 9">
                <a:extLst>
                  <a:ext uri="{FF2B5EF4-FFF2-40B4-BE49-F238E27FC236}">
                    <a16:creationId xmlns:a16="http://schemas.microsoft.com/office/drawing/2014/main" xmlns="" id="{33AB5ECA-AEB4-4B7B-9B97-3EB73492ACB9}"/>
                  </a:ext>
                </a:extLst>
              </p:cNvPr>
              <p:cNvSpPr/>
              <p:nvPr/>
            </p:nvSpPr>
            <p:spPr>
              <a:xfrm>
                <a:off x="902965" y="3365599"/>
                <a:ext cx="43107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مفهوم استراتيجية المؤسسة</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A9532BB2-886F-4199-8BE6-E4D92D6E49E9}"/>
                </a:ext>
              </a:extLst>
            </p:cNvPr>
            <p:cNvSpPr/>
            <p:nvPr/>
          </p:nvSpPr>
          <p:spPr>
            <a:xfrm>
              <a:off x="-529482" y="1509529"/>
              <a:ext cx="6701292"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بالنسبة </a:t>
              </a:r>
              <a:r>
                <a:rPr lang="ar-SA" sz="28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لمينتزبيرج</a:t>
              </a:r>
              <a:r>
                <a:rPr lang="ar-SA" sz="2800" dirty="0" smtClean="0">
                  <a:solidFill>
                    <a:srgbClr val="4D3F69"/>
                  </a:solidFill>
                  <a:latin typeface="Sakkal Majalla" pitchFamily="2" charset="-78"/>
                  <a:cs typeface="Sakkal Majalla" pitchFamily="2" charset="-78"/>
                </a:rPr>
                <a:t> (1994، 2007)، فإن الاستراتيجيات </a:t>
              </a:r>
              <a:r>
                <a:rPr lang="ar-SA" sz="2800" dirty="0" err="1" smtClean="0">
                  <a:solidFill>
                    <a:srgbClr val="4D3F69"/>
                  </a:solidFill>
                  <a:latin typeface="Sakkal Majalla" pitchFamily="2" charset="-78"/>
                  <a:cs typeface="Sakkal Majalla" pitchFamily="2" charset="-78"/>
                </a:rPr>
                <a:t>هي </a:t>
              </a:r>
              <a:r>
                <a:rPr lang="ar-SA" sz="2800" dirty="0" smtClean="0">
                  <a:solidFill>
                    <a:srgbClr val="4D3F69"/>
                  </a:solidFill>
                  <a:latin typeface="Sakkal Majalla" pitchFamily="2" charset="-78"/>
                  <a:cs typeface="Sakkal Majalla" pitchFamily="2" charset="-78"/>
                </a:rPr>
                <a:t>”</a:t>
              </a:r>
              <a:r>
                <a:rPr lang="ar-SA" sz="2800" dirty="0" err="1" smtClean="0">
                  <a:solidFill>
                    <a:srgbClr val="4D3F69"/>
                  </a:solidFill>
                  <a:latin typeface="Sakkal Majalla" pitchFamily="2" charset="-78"/>
                  <a:cs typeface="Sakkal Majalla" pitchFamily="2" charset="-78"/>
                </a:rPr>
                <a:t>تشكلات</a:t>
              </a:r>
              <a:r>
                <a:rPr lang="ar-SA" sz="2800" dirty="0" smtClean="0">
                  <a:solidFill>
                    <a:srgbClr val="4D3F69"/>
                  </a:solidFill>
                  <a:latin typeface="Sakkal Majalla" pitchFamily="2" charset="-78"/>
                  <a:cs typeface="Sakkal Majalla" pitchFamily="2" charset="-78"/>
                </a:rPr>
                <a:t>" في تدفق </a:t>
              </a:r>
              <a:r>
                <a:rPr lang="ar-SA" sz="2800" dirty="0" err="1" smtClean="0">
                  <a:solidFill>
                    <a:srgbClr val="4D3F69"/>
                  </a:solidFill>
                  <a:latin typeface="Sakkal Majalla" pitchFamily="2" charset="-78"/>
                  <a:cs typeface="Sakkal Majalla" pitchFamily="2" charset="-78"/>
                </a:rPr>
                <a:t>القرارات.</a:t>
              </a:r>
              <a:r>
                <a:rPr lang="ar-SA" sz="2800" dirty="0" smtClean="0">
                  <a:solidFill>
                    <a:srgbClr val="4D3F69"/>
                  </a:solidFill>
                  <a:latin typeface="Sakkal Majalla" pitchFamily="2" charset="-78"/>
                  <a:cs typeface="Sakkal Majalla" pitchFamily="2" charset="-78"/>
                </a:rPr>
                <a:t> لا تتبع الاستراتيجيات نمطًا واحدًا، بل يمكن أيضًا أن تكون ناشئة ومدروسة ومتوقعة ومخطط </a:t>
              </a:r>
              <a:r>
                <a:rPr lang="ar-SA" sz="2800" dirty="0" err="1" smtClean="0">
                  <a:solidFill>
                    <a:srgbClr val="4D3F69"/>
                  </a:solidFill>
                  <a:latin typeface="Sakkal Majalla" pitchFamily="2" charset="-78"/>
                  <a:cs typeface="Sakkal Majalla" pitchFamily="2" charset="-78"/>
                </a:rPr>
                <a:t>لها.</a:t>
              </a:r>
              <a:r>
                <a:rPr lang="ar-SA" sz="2800" dirty="0" smtClean="0">
                  <a:solidFill>
                    <a:srgbClr val="4D3F69"/>
                  </a:solidFill>
                  <a:latin typeface="Sakkal Majalla" pitchFamily="2" charset="-78"/>
                  <a:cs typeface="Sakkal Majalla" pitchFamily="2" charset="-78"/>
                </a:rPr>
                <a:t> ومن الناحية العملية، يؤكد المؤلف أن الاستراتيجيات تستجيب للمواقف غير المتوقعة التي يجب على المؤسسة مواجهتها.</a:t>
              </a:r>
            </a:p>
            <a:p>
              <a:pPr algn="just" rtl="1"/>
              <a:r>
                <a:rPr lang="ar-SA" sz="2800" dirty="0" smtClean="0">
                  <a:solidFill>
                    <a:srgbClr val="4D3F69"/>
                  </a:solidFill>
                  <a:latin typeface="Sakkal Majalla" pitchFamily="2" charset="-78"/>
                  <a:cs typeface="Sakkal Majalla" pitchFamily="2" charset="-78"/>
                </a:rPr>
                <a:t>وعليه، يمكن لسلسلة من القرارات الإضافية أن تتقارب تدريجياً نحو تكوين محدد </a:t>
              </a:r>
              <a:r>
                <a:rPr lang="ar-SA" sz="2800" dirty="0" err="1" smtClean="0">
                  <a:solidFill>
                    <a:srgbClr val="4D3F69"/>
                  </a:solidFill>
                  <a:latin typeface="Sakkal Majalla" pitchFamily="2" charset="-78"/>
                  <a:cs typeface="Sakkal Majalla" pitchFamily="2" charset="-78"/>
                </a:rPr>
                <a:t>أو "استراتيجية".</a:t>
              </a:r>
              <a:r>
                <a:rPr lang="ar-SA" sz="2800" dirty="0" smtClean="0">
                  <a:solidFill>
                    <a:srgbClr val="4D3F69"/>
                  </a:solidFill>
                  <a:latin typeface="Sakkal Majalla" pitchFamily="2" charset="-78"/>
                  <a:cs typeface="Sakkal Majalla" pitchFamily="2" charset="-78"/>
                </a:rPr>
                <a:t> وفقا </a:t>
              </a:r>
              <a:r>
                <a:rPr lang="ar-SA" sz="28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لأنسوف</a:t>
              </a:r>
              <a:r>
                <a:rPr lang="ar-SA" sz="2800"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dirty="0" smtClean="0">
                  <a:solidFill>
                    <a:srgbClr val="4D3F69"/>
                  </a:solidFill>
                  <a:latin typeface="Sakkal Majalla" pitchFamily="2" charset="-78"/>
                  <a:cs typeface="Sakkal Majalla" pitchFamily="2" charset="-78"/>
                </a:rPr>
                <a:t>(1965)، فإن الاستراتيجية متعمدة: فهي تعني </a:t>
              </a:r>
              <a:r>
                <a:rPr lang="ar-SA" sz="2800" dirty="0" err="1" smtClean="0">
                  <a:solidFill>
                    <a:srgbClr val="4D3F69"/>
                  </a:solidFill>
                  <a:latin typeface="Sakkal Majalla" pitchFamily="2" charset="-78"/>
                  <a:cs typeface="Sakkal Majalla" pitchFamily="2" charset="-78"/>
                </a:rPr>
                <a:t>ضمنا </a:t>
              </a:r>
              <a:r>
                <a:rPr lang="ar-SA" sz="2800" dirty="0" smtClean="0">
                  <a:solidFill>
                    <a:srgbClr val="4D3F69"/>
                  </a:solidFill>
                  <a:latin typeface="Sakkal Majalla" pitchFamily="2" charset="-78"/>
                  <a:cs typeface="Sakkal Majalla" pitchFamily="2" charset="-78"/>
                </a:rPr>
                <a:t>"خطط لتحقيق النتائج المتعلقة بمهام وأهداف </a:t>
              </a:r>
              <a:r>
                <a:rPr lang="ar-SA" sz="2800" dirty="0" err="1" smtClean="0">
                  <a:solidFill>
                    <a:srgbClr val="4D3F69"/>
                  </a:solidFill>
                  <a:latin typeface="Sakkal Majalla" pitchFamily="2" charset="-78"/>
                  <a:cs typeface="Sakkal Majalla" pitchFamily="2" charset="-78"/>
                </a:rPr>
                <a:t>المؤسسة".</a:t>
              </a:r>
              <a:r>
                <a:rPr lang="ar-SA" sz="2800" dirty="0" smtClean="0">
                  <a:solidFill>
                    <a:srgbClr val="4D3F69"/>
                  </a:solidFill>
                  <a:latin typeface="Sakkal Majalla" pitchFamily="2" charset="-78"/>
                  <a:cs typeface="Sakkal Majalla" pitchFamily="2" charset="-78"/>
                </a:rPr>
                <a:t> </a:t>
              </a:r>
            </a:p>
            <a:p>
              <a:pPr algn="just" rtl="1"/>
              <a:r>
                <a:rPr lang="ar-SA" sz="2800" dirty="0" smtClean="0">
                  <a:solidFill>
                    <a:srgbClr val="4D3F69"/>
                  </a:solidFill>
                  <a:latin typeface="Sakkal Majalla" pitchFamily="2" charset="-78"/>
                  <a:cs typeface="Sakkal Majalla" pitchFamily="2" charset="-78"/>
                </a:rPr>
                <a:t>ومن خلال هذه التعريفات فإن وضع استراتيجية مثلى في مواجهة المنافسة يثير تساؤلات تتعلق بالبيئة التي تعمل فيها المؤسسة، والاستراتيجيات الممكنة داخل </a:t>
              </a:r>
              <a:r>
                <a:rPr lang="ar-SA" sz="2800" dirty="0" err="1" smtClean="0">
                  <a:solidFill>
                    <a:srgbClr val="4D3F69"/>
                  </a:solidFill>
                  <a:latin typeface="Sakkal Majalla" pitchFamily="2" charset="-78"/>
                  <a:cs typeface="Sakkal Majalla" pitchFamily="2" charset="-78"/>
                </a:rPr>
                <a:t>المؤسسة.</a:t>
              </a:r>
              <a:r>
                <a:rPr lang="ar-SA" sz="2800" dirty="0" smtClean="0">
                  <a:solidFill>
                    <a:srgbClr val="4D3F69"/>
                  </a:solidFill>
                  <a:latin typeface="Sakkal Majalla" pitchFamily="2" charset="-78"/>
                  <a:cs typeface="Sakkal Majalla" pitchFamily="2" charset="-78"/>
                </a:rPr>
                <a:t> تشمل البيئة قوى اقتصادية وسياسية واجتماعية.</a:t>
              </a:r>
            </a:p>
            <a:p>
              <a:pPr algn="just" rtl="1"/>
              <a:endParaRPr lang="fr-FR" sz="1400" dirty="0">
                <a:solidFill>
                  <a:schemeClr val="tx1"/>
                </a:solidFill>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a:off x="1" y="0"/>
            <a:ext cx="4073236"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6685" t="-370" r="29003" b="1388"/>
          <a:stretch/>
        </p:blipFill>
        <p:spPr>
          <a:xfrm>
            <a:off x="1753976" y="2438400"/>
            <a:ext cx="1931333" cy="2142304"/>
          </a:xfrm>
          <a:ln w="60325">
            <a:solidFill>
              <a:srgbClr val="CB4D3C"/>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a16="http://schemas.microsoft.com/office/drawing/2014/main" xmlns="" id="{B55431DC-41C7-4263-9809-4890FF18E7EF}"/>
              </a:ext>
            </a:extLst>
          </p:cNvPr>
          <p:cNvGrpSpPr/>
          <p:nvPr/>
        </p:nvGrpSpPr>
        <p:grpSpPr>
          <a:xfrm>
            <a:off x="3754582" y="175366"/>
            <a:ext cx="8229600" cy="6574911"/>
            <a:chOff x="-741474" y="305318"/>
            <a:chExt cx="6995725" cy="6574911"/>
          </a:xfrm>
        </p:grpSpPr>
        <p:grpSp>
          <p:nvGrpSpPr>
            <p:cNvPr id="4" name="Group 7">
              <a:extLst>
                <a:ext uri="{FF2B5EF4-FFF2-40B4-BE49-F238E27FC236}">
                  <a16:creationId xmlns:a16="http://schemas.microsoft.com/office/drawing/2014/main" xmlns="" id="{90B3C299-F590-45F9-8C90-8EE9837A4A07}"/>
                </a:ext>
              </a:extLst>
            </p:cNvPr>
            <p:cNvGrpSpPr/>
            <p:nvPr/>
          </p:nvGrpSpPr>
          <p:grpSpPr>
            <a:xfrm>
              <a:off x="760237" y="305318"/>
              <a:ext cx="3809130" cy="707886"/>
              <a:chOff x="949973" y="3365599"/>
              <a:chExt cx="3809130" cy="707886"/>
            </a:xfrm>
          </p:grpSpPr>
          <p:sp>
            <p:nvSpPr>
              <p:cNvPr id="10" name="Rectangle 9">
                <a:extLst>
                  <a:ext uri="{FF2B5EF4-FFF2-40B4-BE49-F238E27FC236}">
                    <a16:creationId xmlns:a16="http://schemas.microsoft.com/office/drawing/2014/main" xmlns="" id="{33AB5ECA-AEB4-4B7B-9B97-3EB73492ACB9}"/>
                  </a:ext>
                </a:extLst>
              </p:cNvPr>
              <p:cNvSpPr/>
              <p:nvPr/>
            </p:nvSpPr>
            <p:spPr>
              <a:xfrm>
                <a:off x="1357625" y="3365599"/>
                <a:ext cx="340147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استراتيجية التطور الدولي</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A9532BB2-886F-4199-8BE6-E4D92D6E49E9}"/>
                </a:ext>
              </a:extLst>
            </p:cNvPr>
            <p:cNvSpPr/>
            <p:nvPr/>
          </p:nvSpPr>
          <p:spPr>
            <a:xfrm>
              <a:off x="-741474" y="1186363"/>
              <a:ext cx="6995725" cy="569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في مراجعة الأدبيات، غالبا ما تستخدم استراتيجية المؤسسة لتعيين مجموعة من القرارات المتخذة داخلها لتحقيق أهدافها </a:t>
              </a:r>
              <a:r>
                <a:rPr lang="ar-SA" sz="2800" dirty="0" err="1" smtClean="0">
                  <a:solidFill>
                    <a:srgbClr val="4D3F69"/>
                  </a:solidFill>
                  <a:latin typeface="Sakkal Majalla" pitchFamily="2" charset="-78"/>
                  <a:cs typeface="Sakkal Majalla" pitchFamily="2" charset="-78"/>
                </a:rPr>
                <a:t>العامة.</a:t>
              </a:r>
              <a:r>
                <a:rPr lang="ar-SA" sz="2800" dirty="0" smtClean="0">
                  <a:solidFill>
                    <a:srgbClr val="4D3F69"/>
                  </a:solidFill>
                  <a:latin typeface="Sakkal Majalla" pitchFamily="2" charset="-78"/>
                  <a:cs typeface="Sakkal Majalla" pitchFamily="2" charset="-78"/>
                </a:rPr>
                <a:t> ويعني مفهوم الاستراتيجية أن المؤسسة تتمتع بدرجة من الحرية في وسائل العمل المتاحة لها لمواجهة منافسيها.</a:t>
              </a:r>
            </a:p>
            <a:p>
              <a:pPr algn="just" rtl="1"/>
              <a:r>
                <a:rPr lang="ar-SA" sz="2800" dirty="0" smtClean="0">
                  <a:solidFill>
                    <a:srgbClr val="4D3F69"/>
                  </a:solidFill>
                  <a:latin typeface="Sakkal Majalla" pitchFamily="2" charset="-78"/>
                  <a:cs typeface="Sakkal Majalla" pitchFamily="2" charset="-78"/>
                </a:rPr>
                <a:t>ومع ذلك، فإن القيود التي تثقل كاهل استراتيجية التدويل عديدة: تشريعية، وتنظيمية، وقانونية، وإدارة الموارد البشرية، والمالية، </a:t>
              </a:r>
              <a:r>
                <a:rPr lang="ar-SA" sz="2800" dirty="0" err="1" smtClean="0">
                  <a:solidFill>
                    <a:srgbClr val="4D3F69"/>
                  </a:solidFill>
                  <a:latin typeface="Sakkal Majalla" pitchFamily="2" charset="-78"/>
                  <a:cs typeface="Sakkal Majalla" pitchFamily="2" charset="-78"/>
                </a:rPr>
                <a:t>والجيوسياسية</a:t>
              </a:r>
              <a:r>
                <a:rPr lang="ar-SA" sz="2800" dirty="0" smtClean="0">
                  <a:solidFill>
                    <a:srgbClr val="4D3F69"/>
                  </a:solidFill>
                  <a:latin typeface="Sakkal Majalla" pitchFamily="2" charset="-78"/>
                  <a:cs typeface="Sakkal Majalla" pitchFamily="2" charset="-78"/>
                </a:rPr>
                <a:t>، ومخاطر عدم الدفع، ومخاطر الصرف، والاستثمارات المحفوفة بالمخاطر، والخسائر والعلاقات مع الشراكات التجارية والاجتماعية.</a:t>
              </a:r>
            </a:p>
            <a:p>
              <a:pPr algn="just" rtl="1"/>
              <a:r>
                <a:rPr lang="ar-SA" sz="2800" dirty="0" smtClean="0">
                  <a:solidFill>
                    <a:srgbClr val="4D3F69"/>
                  </a:solidFill>
                  <a:effectLst>
                    <a:outerShdw blurRad="38100" dist="38100" dir="2700000" algn="tl">
                      <a:srgbClr val="000000">
                        <a:alpha val="43137"/>
                      </a:srgbClr>
                    </a:outerShdw>
                  </a:effectLst>
                  <a:latin typeface="Sakkal Majalla" pitchFamily="2" charset="-78"/>
                  <a:ea typeface="Open Sans" panose="020B0606030504020204" pitchFamily="34" charset="0"/>
                  <a:cs typeface="Sakkal Majalla" pitchFamily="2" charset="-78"/>
                </a:rPr>
                <a:t>تتميز الاستراتيجية عن التدويل </a:t>
              </a:r>
              <a:r>
                <a:rPr lang="ar-SA" sz="2800" dirty="0" smtClean="0">
                  <a:solidFill>
                    <a:srgbClr val="4D3F69"/>
                  </a:solidFill>
                  <a:latin typeface="Sakkal Majalla" pitchFamily="2" charset="-78"/>
                  <a:ea typeface="Open Sans" panose="020B0606030504020204" pitchFamily="34" charset="0"/>
                  <a:cs typeface="Sakkal Majalla" pitchFamily="2" charset="-78"/>
                </a:rPr>
                <a:t>بالنسبة لبعض المؤلفين، بمعنى أنها موجهة ضد منافسين </a:t>
              </a:r>
              <a:r>
                <a:rPr lang="ar-SA" sz="2800" dirty="0" err="1" smtClean="0">
                  <a:solidFill>
                    <a:srgbClr val="4D3F69"/>
                  </a:solidFill>
                  <a:latin typeface="Sakkal Majalla" pitchFamily="2" charset="-78"/>
                  <a:ea typeface="Open Sans" panose="020B0606030504020204" pitchFamily="34" charset="0"/>
                  <a:cs typeface="Sakkal Majalla" pitchFamily="2" charset="-78"/>
                </a:rPr>
                <a:t>معينين.</a:t>
              </a:r>
              <a:r>
                <a:rPr lang="ar-SA" sz="2800" dirty="0" smtClean="0">
                  <a:solidFill>
                    <a:srgbClr val="4D3F69"/>
                  </a:solidFill>
                  <a:latin typeface="Sakkal Majalla" pitchFamily="2" charset="-78"/>
                  <a:ea typeface="Open Sans" panose="020B0606030504020204" pitchFamily="34" charset="0"/>
                  <a:cs typeface="Sakkal Majalla" pitchFamily="2" charset="-78"/>
                </a:rPr>
                <a:t> وفي مجال التدويل، فإن الخصوم هم منافسوها المباشرون أو غير المباشرون في السوق </a:t>
              </a:r>
              <a:r>
                <a:rPr lang="ar-SA" sz="2800" dirty="0" err="1" smtClean="0">
                  <a:solidFill>
                    <a:srgbClr val="4D3F69"/>
                  </a:solidFill>
                  <a:latin typeface="Sakkal Majalla" pitchFamily="2" charset="-78"/>
                  <a:ea typeface="Open Sans" panose="020B0606030504020204" pitchFamily="34" charset="0"/>
                  <a:cs typeface="Sakkal Majalla" pitchFamily="2" charset="-78"/>
                </a:rPr>
                <a:t>الخارجية.</a:t>
              </a:r>
              <a:r>
                <a:rPr lang="ar-SA" sz="2800" dirty="0" smtClean="0">
                  <a:solidFill>
                    <a:srgbClr val="4D3F69"/>
                  </a:solidFill>
                  <a:latin typeface="Sakkal Majalla" pitchFamily="2" charset="-78"/>
                  <a:ea typeface="Open Sans" panose="020B0606030504020204" pitchFamily="34" charset="0"/>
                  <a:cs typeface="Sakkal Majalla" pitchFamily="2" charset="-78"/>
                </a:rPr>
                <a:t> لدخول السوق الأجنبية، يجب على المؤسسات الصغيرة والمتوسطة أن تدخل في منافسة مع المنافسين، أي المجموعات الكبيرة وغيرها من الشركات الصغيرة والمتوسطة الناشئة عالميًا </a:t>
              </a:r>
              <a:r>
                <a:rPr lang="ar-SA" sz="2800" dirty="0" err="1" smtClean="0">
                  <a:solidFill>
                    <a:srgbClr val="4D3F69"/>
                  </a:solidFill>
                  <a:latin typeface="Sakkal Majalla" pitchFamily="2" charset="-78"/>
                  <a:ea typeface="Open Sans" panose="020B0606030504020204" pitchFamily="34" charset="0"/>
                  <a:cs typeface="Sakkal Majalla" pitchFamily="2" charset="-78"/>
                </a:rPr>
                <a:t>ودوليًا.</a:t>
              </a:r>
              <a:r>
                <a:rPr lang="ar-SA" sz="2800" dirty="0" smtClean="0">
                  <a:solidFill>
                    <a:srgbClr val="4D3F69"/>
                  </a:solidFill>
                  <a:latin typeface="Sakkal Majalla" pitchFamily="2" charset="-78"/>
                  <a:ea typeface="Open Sans" panose="020B0606030504020204" pitchFamily="34" charset="0"/>
                  <a:cs typeface="Sakkal Majalla" pitchFamily="2" charset="-78"/>
                </a:rPr>
                <a:t> يمكن تسمية القرارات أو السياسات الموجهة ضد المنافسين في السوق بأنها قرارات إستراتيجية.</a:t>
              </a:r>
              <a:endParaRPr lang="fr-FR" sz="1400" dirty="0">
                <a:solidFill>
                  <a:schemeClr val="tx1"/>
                </a:solidFill>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4646DD0-F8B3-4E0D-8F1C-E4372E2479FF}"/>
              </a:ext>
            </a:extLst>
          </p:cNvPr>
          <p:cNvSpPr/>
          <p:nvPr/>
        </p:nvSpPr>
        <p:spPr>
          <a:xfrm>
            <a:off x="1" y="0"/>
            <a:ext cx="4073236"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a16="http://schemas.microsoft.com/office/drawing/2014/main" xmlns=""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6685" t="-370" r="29003" b="1388"/>
          <a:stretch/>
        </p:blipFill>
        <p:spPr>
          <a:xfrm>
            <a:off x="1753976" y="2438400"/>
            <a:ext cx="1931333" cy="2142304"/>
          </a:xfrm>
          <a:ln w="60325">
            <a:solidFill>
              <a:srgbClr val="CB4D3C"/>
            </a:solidFill>
          </a:ln>
        </p:spPr>
      </p:pic>
      <p:sp>
        <p:nvSpPr>
          <p:cNvPr id="6" name="Slide Number Placeholder 17">
            <a:extLst>
              <a:ext uri="{FF2B5EF4-FFF2-40B4-BE49-F238E27FC236}">
                <a16:creationId xmlns:a16="http://schemas.microsoft.com/office/drawing/2014/main" xmlns=""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5</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a16="http://schemas.microsoft.com/office/drawing/2014/main" xmlns="" id="{B55431DC-41C7-4263-9809-4890FF18E7EF}"/>
              </a:ext>
            </a:extLst>
          </p:cNvPr>
          <p:cNvGrpSpPr/>
          <p:nvPr/>
        </p:nvGrpSpPr>
        <p:grpSpPr>
          <a:xfrm>
            <a:off x="3754582" y="175366"/>
            <a:ext cx="8229600" cy="6144024"/>
            <a:chOff x="-741474" y="305318"/>
            <a:chExt cx="6995725" cy="6144024"/>
          </a:xfrm>
        </p:grpSpPr>
        <p:grpSp>
          <p:nvGrpSpPr>
            <p:cNvPr id="4" name="Group 7">
              <a:extLst>
                <a:ext uri="{FF2B5EF4-FFF2-40B4-BE49-F238E27FC236}">
                  <a16:creationId xmlns:a16="http://schemas.microsoft.com/office/drawing/2014/main" xmlns="" id="{90B3C299-F590-45F9-8C90-8EE9837A4A07}"/>
                </a:ext>
              </a:extLst>
            </p:cNvPr>
            <p:cNvGrpSpPr/>
            <p:nvPr/>
          </p:nvGrpSpPr>
          <p:grpSpPr>
            <a:xfrm>
              <a:off x="760237" y="305318"/>
              <a:ext cx="3809130" cy="707886"/>
              <a:chOff x="949973" y="3365599"/>
              <a:chExt cx="3809130" cy="707886"/>
            </a:xfrm>
          </p:grpSpPr>
          <p:sp>
            <p:nvSpPr>
              <p:cNvPr id="10" name="Rectangle 9">
                <a:extLst>
                  <a:ext uri="{FF2B5EF4-FFF2-40B4-BE49-F238E27FC236}">
                    <a16:creationId xmlns:a16="http://schemas.microsoft.com/office/drawing/2014/main" xmlns="" id="{33AB5ECA-AEB4-4B7B-9B97-3EB73492ACB9}"/>
                  </a:ext>
                </a:extLst>
              </p:cNvPr>
              <p:cNvSpPr/>
              <p:nvPr/>
            </p:nvSpPr>
            <p:spPr>
              <a:xfrm>
                <a:off x="1357625" y="3365599"/>
                <a:ext cx="340147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استراتيجية التطور الدولي</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A9532BB2-886F-4199-8BE6-E4D92D6E49E9}"/>
                </a:ext>
              </a:extLst>
            </p:cNvPr>
            <p:cNvSpPr/>
            <p:nvPr/>
          </p:nvSpPr>
          <p:spPr>
            <a:xfrm>
              <a:off x="-741474" y="1617250"/>
              <a:ext cx="6995725"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في مواجهة قيود بيئة الأعمال العالمية، تقوم المؤسسات بالاختيار بين </a:t>
              </a:r>
              <a:r>
                <a:rPr lang="ar-SA" sz="28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استراتيجيات مختلفة:</a:t>
              </a:r>
              <a:r>
                <a:rPr lang="ar-SA" sz="2800" dirty="0" smtClean="0">
                  <a:solidFill>
                    <a:srgbClr val="4D3F69"/>
                  </a:solidFill>
                  <a:latin typeface="Sakkal Majalla" pitchFamily="2" charset="-78"/>
                  <a:cs typeface="Sakkal Majalla" pitchFamily="2" charset="-78"/>
                </a:rPr>
                <a:t> </a:t>
              </a:r>
              <a:r>
                <a:rPr lang="ar-SA" sz="2800" u="sng" dirty="0" smtClean="0">
                  <a:solidFill>
                    <a:srgbClr val="4D3F69"/>
                  </a:solidFill>
                  <a:latin typeface="Sakkal Majalla" pitchFamily="2" charset="-78"/>
                  <a:cs typeface="Sakkal Majalla" pitchFamily="2" charset="-78"/>
                </a:rPr>
                <a:t>استراتيجيات التصدير، استراتيجيات الاستيراد، الاستراتيجيات المالية، استراتيجيات التمايز، استراتيجيات التنويع، استراتيجيات التسويق، التحالفات الاستراتيجية، استراتيجيات الاندماج والاستحواذ، استراتيجيات اختراق الأسواق الخارجية أو الاستراتيجيات </a:t>
              </a:r>
              <a:r>
                <a:rPr lang="ar-SA" sz="2800" u="sng" dirty="0" err="1" smtClean="0">
                  <a:solidFill>
                    <a:srgbClr val="4D3F69"/>
                  </a:solidFill>
                  <a:latin typeface="Sakkal Majalla" pitchFamily="2" charset="-78"/>
                  <a:cs typeface="Sakkal Majalla" pitchFamily="2" charset="-78"/>
                </a:rPr>
                <a:t>الدفاعية</a:t>
              </a:r>
              <a:r>
                <a:rPr lang="ar-SA" sz="2800" dirty="0" err="1" smtClean="0">
                  <a:solidFill>
                    <a:srgbClr val="4D3F69"/>
                  </a:solidFill>
                  <a:latin typeface="Sakkal Majalla" pitchFamily="2" charset="-78"/>
                  <a:cs typeface="Sakkal Majalla" pitchFamily="2" charset="-78"/>
                </a:rPr>
                <a:t>.</a:t>
              </a:r>
              <a:r>
                <a:rPr lang="ar-SA" sz="2800" dirty="0" smtClean="0">
                  <a:solidFill>
                    <a:srgbClr val="4D3F69"/>
                  </a:solidFill>
                  <a:latin typeface="Sakkal Majalla" pitchFamily="2" charset="-78"/>
                  <a:cs typeface="Sakkal Majalla" pitchFamily="2" charset="-78"/>
                </a:rPr>
                <a:t> (</a:t>
              </a:r>
              <a:r>
                <a:rPr lang="ar-SA" sz="2800" dirty="0" err="1" smtClean="0">
                  <a:solidFill>
                    <a:srgbClr val="4D3F69"/>
                  </a:solidFill>
                  <a:latin typeface="Sakkal Majalla" pitchFamily="2" charset="-78"/>
                  <a:cs typeface="Sakkal Majalla" pitchFamily="2" charset="-78"/>
                </a:rPr>
                <a:t>بورتر</a:t>
              </a:r>
              <a:r>
                <a:rPr lang="ar-SA" sz="2800" dirty="0" smtClean="0">
                  <a:solidFill>
                    <a:srgbClr val="4D3F69"/>
                  </a:solidFill>
                  <a:latin typeface="Sakkal Majalla" pitchFamily="2" charset="-78"/>
                  <a:cs typeface="Sakkal Majalla" pitchFamily="2" charset="-78"/>
                </a:rPr>
                <a:t>، 1986</a:t>
              </a:r>
              <a:r>
                <a:rPr lang="ar-SA" sz="2800" dirty="0" err="1" smtClean="0">
                  <a:solidFill>
                    <a:srgbClr val="4D3F69"/>
                  </a:solidFill>
                  <a:latin typeface="Sakkal Majalla" pitchFamily="2" charset="-78"/>
                  <a:cs typeface="Sakkal Majalla" pitchFamily="2" charset="-78"/>
                </a:rPr>
                <a:t>).</a:t>
              </a:r>
              <a:endParaRPr lang="ar-SA" sz="2800" dirty="0" smtClean="0">
                <a:solidFill>
                  <a:srgbClr val="4D3F69"/>
                </a:solidFill>
                <a:latin typeface="Sakkal Majalla" pitchFamily="2" charset="-78"/>
                <a:cs typeface="Sakkal Majalla" pitchFamily="2" charset="-78"/>
              </a:endParaRPr>
            </a:p>
            <a:p>
              <a:pPr algn="just" rtl="1"/>
              <a:r>
                <a:rPr lang="ar-SA" sz="2800" dirty="0" smtClean="0">
                  <a:solidFill>
                    <a:srgbClr val="4D3F69"/>
                  </a:solidFill>
                  <a:latin typeface="Sakkal Majalla" pitchFamily="2" charset="-78"/>
                  <a:cs typeface="Sakkal Majalla" pitchFamily="2" charset="-78"/>
                </a:rPr>
                <a:t> حسب </a:t>
              </a:r>
              <a:r>
                <a:rPr lang="ar-SA" sz="2800" dirty="0" err="1" smtClean="0">
                  <a:solidFill>
                    <a:srgbClr val="4D3F69"/>
                  </a:solidFill>
                  <a:latin typeface="Sakkal Majalla" pitchFamily="2" charset="-78"/>
                  <a:cs typeface="Sakkal Majalla" pitchFamily="2" charset="-78"/>
                </a:rPr>
                <a:t>بورتر</a:t>
              </a:r>
              <a:r>
                <a:rPr lang="ar-SA" sz="2800" dirty="0" smtClean="0">
                  <a:solidFill>
                    <a:srgbClr val="4D3F69"/>
                  </a:solidFill>
                  <a:latin typeface="Sakkal Majalla" pitchFamily="2" charset="-78"/>
                  <a:cs typeface="Sakkal Majalla" pitchFamily="2" charset="-78"/>
                </a:rPr>
                <a:t>، مهما كانت الاستراتيجية المعتمدة والمصطلح المستخدم، فإن النهج الاستراتيجي داخل المؤسسات يتطلب أن تقوم المؤسسة بدمج عدة عوامل في مواجهة </a:t>
              </a:r>
              <a:r>
                <a:rPr lang="ar-SA" sz="2800" dirty="0" err="1" smtClean="0">
                  <a:solidFill>
                    <a:srgbClr val="4D3F69"/>
                  </a:solidFill>
                  <a:latin typeface="Sakkal Majalla" pitchFamily="2" charset="-78"/>
                  <a:cs typeface="Sakkal Majalla" pitchFamily="2" charset="-78"/>
                </a:rPr>
                <a:t>المنافسة.</a:t>
              </a:r>
              <a:r>
                <a:rPr lang="ar-SA" sz="2800" dirty="0" smtClean="0">
                  <a:solidFill>
                    <a:srgbClr val="4D3F69"/>
                  </a:solidFill>
                  <a:latin typeface="Sakkal Majalla" pitchFamily="2" charset="-78"/>
                  <a:cs typeface="Sakkal Majalla" pitchFamily="2" charset="-78"/>
                </a:rPr>
                <a:t> العوامل الرئيسية الرئيسية هي: نقاط القوة والضعف، وصورة العلامة التجارية، ومهارات التنظيم والإدارة، والتهديدات في بيئة الأعمال </a:t>
              </a:r>
              <a:r>
                <a:rPr lang="ar-SA" sz="2800" dirty="0" err="1" smtClean="0">
                  <a:solidFill>
                    <a:srgbClr val="4D3F69"/>
                  </a:solidFill>
                  <a:latin typeface="Sakkal Majalla" pitchFamily="2" charset="-78"/>
                  <a:cs typeface="Sakkal Majalla" pitchFamily="2" charset="-78"/>
                </a:rPr>
                <a:t>الشاملة.</a:t>
              </a:r>
              <a:r>
                <a:rPr lang="ar-SA" sz="2800" dirty="0" smtClean="0">
                  <a:solidFill>
                    <a:srgbClr val="4D3F69"/>
                  </a:solidFill>
                  <a:latin typeface="Sakkal Majalla" pitchFamily="2" charset="-78"/>
                  <a:cs typeface="Sakkal Majalla" pitchFamily="2" charset="-78"/>
                </a:rPr>
                <a:t> يتيح تحليل هذه العوامل للمؤسسة </a:t>
              </a:r>
              <a:r>
                <a:rPr lang="ar-SA" sz="28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تطوير استراتيجية أساسية مصممة خصيصًا لأهدافها.</a:t>
              </a:r>
              <a:endParaRPr lang="fr-FR" sz="1400" b="1" dirty="0">
                <a:solidFill>
                  <a:schemeClr val="tx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xmlns="" id="{EC82EB74-025C-418C-BE35-0C047151588B}"/>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6</a:t>
            </a:fld>
            <a:endParaRPr lang="fr-FR" sz="1400" b="1" dirty="0">
              <a:solidFill>
                <a:schemeClr val="bg1"/>
              </a:solidFill>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xmlns="" id="{F14BAE64-EEE0-4290-B9EE-1A07ABCA8A48}"/>
              </a:ext>
            </a:extLst>
          </p:cNvPr>
          <p:cNvSpPr/>
          <p:nvPr/>
        </p:nvSpPr>
        <p:spPr>
          <a:xfrm>
            <a:off x="570387" y="1167304"/>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b="1" i="1" dirty="0" smtClean="0">
                <a:solidFill>
                  <a:srgbClr val="445467"/>
                </a:solidFill>
                <a:ea typeface="Open Sans" panose="020B0606030504020204" pitchFamily="34" charset="0"/>
                <a:cs typeface="Open Sans" panose="020B0606030504020204" pitchFamily="34" charset="0"/>
              </a:rPr>
              <a:t>مقدمة</a:t>
            </a:r>
            <a:endParaRPr lang="fr-FR" sz="5400" b="1" i="1" dirty="0">
              <a:solidFill>
                <a:srgbClr val="445467"/>
              </a:solidFill>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xmlns="" id="{60540464-EEF6-4019-ACE1-28D2C05AD8C5}"/>
              </a:ext>
            </a:extLst>
          </p:cNvPr>
          <p:cNvSpPr txBox="1"/>
          <p:nvPr/>
        </p:nvSpPr>
        <p:spPr>
          <a:xfrm>
            <a:off x="570387" y="2274376"/>
            <a:ext cx="5195191" cy="3539430"/>
          </a:xfrm>
          <a:prstGeom prst="rect">
            <a:avLst/>
          </a:prstGeom>
          <a:noFill/>
        </p:spPr>
        <p:txBody>
          <a:bodyPr wrap="square">
            <a:spAutoFit/>
          </a:bodyPr>
          <a:lstStyle/>
          <a:p>
            <a:pPr algn="just" rtl="1"/>
            <a:r>
              <a:rPr lang="ar-SA" sz="3200" b="1" i="1" dirty="0" smtClean="0">
                <a:solidFill>
                  <a:schemeClr val="tx2"/>
                </a:solidFill>
                <a:ea typeface="Open Sans" panose="020B0606030504020204" pitchFamily="34" charset="0"/>
                <a:cs typeface="Open Sans" panose="020B0606030504020204" pitchFamily="34" charset="0"/>
              </a:rPr>
              <a:t>لقد تزايدت ظاهرة تدويل المؤسسات في أعقاب نمو التجارة الدولية وزيادة الترابط بين </a:t>
            </a:r>
            <a:r>
              <a:rPr lang="ar-SA" sz="3200" b="1" i="1" dirty="0" err="1" smtClean="0">
                <a:solidFill>
                  <a:schemeClr val="tx2"/>
                </a:solidFill>
                <a:ea typeface="Open Sans" panose="020B0606030504020204" pitchFamily="34" charset="0"/>
                <a:cs typeface="Open Sans" panose="020B0606030504020204" pitchFamily="34" charset="0"/>
              </a:rPr>
              <a:t>الاقتصادات</a:t>
            </a:r>
            <a:r>
              <a:rPr lang="ar-SA" sz="3200" b="1" i="1" dirty="0" smtClean="0">
                <a:solidFill>
                  <a:schemeClr val="tx2"/>
                </a:solidFill>
                <a:ea typeface="Open Sans" panose="020B0606030504020204" pitchFamily="34" charset="0"/>
                <a:cs typeface="Open Sans" panose="020B0606030504020204" pitchFamily="34" charset="0"/>
              </a:rPr>
              <a:t>.وعليه، يعد تطوير الأنشطة الاستراتيجية خارج السوق الوطنية مصدرًا كبيرًا للفرص، يسمح للمؤسسة باستكشاف فرص جديدة في الخارج.</a:t>
            </a:r>
            <a:endParaRPr lang="fr-FR" sz="3200" b="1" i="1" dirty="0" smtClean="0">
              <a:solidFill>
                <a:schemeClr val="tx2"/>
              </a:solidFill>
              <a:ea typeface="Open Sans" panose="020B0606030504020204" pitchFamily="34" charset="0"/>
              <a:cs typeface="Open Sans" panose="020B0606030504020204" pitchFamily="34" charset="0"/>
            </a:endParaRPr>
          </a:p>
        </p:txBody>
      </p:sp>
      <p:pic>
        <p:nvPicPr>
          <p:cNvPr id="18" name="Image 17" descr="gladiacteur-developper-entreprise-a-letrangerle-branding-international-1024x605.jpg"/>
          <p:cNvPicPr>
            <a:picLocks noChangeAspect="1"/>
          </p:cNvPicPr>
          <p:nvPr/>
        </p:nvPicPr>
        <p:blipFill>
          <a:blip r:embed="rId3" cstate="print"/>
          <a:stretch>
            <a:fillRect/>
          </a:stretch>
        </p:blipFill>
        <p:spPr>
          <a:xfrm>
            <a:off x="7439891" y="900544"/>
            <a:ext cx="2327563" cy="5153891"/>
          </a:xfrm>
          <a:prstGeom prst="rect">
            <a:avLst/>
          </a:prstGeom>
        </p:spPr>
      </p:pic>
      <p:pic>
        <p:nvPicPr>
          <p:cNvPr id="20" name="Image 19" descr="images (5).jpg"/>
          <p:cNvPicPr>
            <a:picLocks noChangeAspect="1"/>
          </p:cNvPicPr>
          <p:nvPr/>
        </p:nvPicPr>
        <p:blipFill>
          <a:blip r:embed="rId4" cstate="print"/>
          <a:stretch>
            <a:fillRect/>
          </a:stretch>
        </p:blipFill>
        <p:spPr>
          <a:xfrm>
            <a:off x="9892145" y="928255"/>
            <a:ext cx="1801091" cy="5098471"/>
          </a:xfrm>
          <a:prstGeom prst="rect">
            <a:avLst/>
          </a:prstGeom>
        </p:spPr>
      </p:pic>
      <p:sp>
        <p:nvSpPr>
          <p:cNvPr id="8" name="ZoneTexte 7"/>
          <p:cNvSpPr txBox="1"/>
          <p:nvPr/>
        </p:nvSpPr>
        <p:spPr>
          <a:xfrm>
            <a:off x="83130" y="639221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302813898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F05CC194-4120-4F87-91F9-4AB9857B49C9}"/>
              </a:ext>
            </a:extLst>
          </p:cNvPr>
          <p:cNvPicPr>
            <a:picLocks noGrp="1" noChangeAspect="1"/>
          </p:cNvPicPr>
          <p:nvPr>
            <p:ph type="pic" sz="quarter" idx="10"/>
          </p:nvPr>
        </p:nvPicPr>
        <p:blipFill>
          <a:blip r:embed="rId3" cstate="print"/>
          <a:stretch>
            <a:fillRect/>
          </a:stretch>
        </p:blipFill>
        <p:spPr>
          <a:xfrm>
            <a:off x="4129548" y="1413387"/>
            <a:ext cx="8062453" cy="4031226"/>
          </a:xfrm>
        </p:spPr>
      </p:pic>
      <p:sp>
        <p:nvSpPr>
          <p:cNvPr id="17" name="Freeform: Shape 16">
            <a:extLst>
              <a:ext uri="{FF2B5EF4-FFF2-40B4-BE49-F238E27FC236}">
                <a16:creationId xmlns:a16="http://schemas.microsoft.com/office/drawing/2014/main" xmlns="" id="{D1055B14-E08E-4A85-9E06-83C5F7D799D9}"/>
              </a:ext>
            </a:extLst>
          </p:cNvPr>
          <p:cNvSpPr/>
          <p:nvPr/>
        </p:nvSpPr>
        <p:spPr>
          <a:xfrm rot="20210450">
            <a:off x="4941344" y="-575600"/>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6" name="Freeform: Shape 15">
            <a:extLst>
              <a:ext uri="{FF2B5EF4-FFF2-40B4-BE49-F238E27FC236}">
                <a16:creationId xmlns:a16="http://schemas.microsoft.com/office/drawing/2014/main" xmlns="" id="{7E80DB80-FA73-4E37-BAAD-8479A21EB34E}"/>
              </a:ext>
            </a:extLst>
          </p:cNvPr>
          <p:cNvSpPr/>
          <p:nvPr/>
        </p:nvSpPr>
        <p:spPr>
          <a:xfrm rot="20210450">
            <a:off x="4613186" y="-575599"/>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0" name="Rectangle 1">
            <a:extLst>
              <a:ext uri="{FF2B5EF4-FFF2-40B4-BE49-F238E27FC236}">
                <a16:creationId xmlns:a16="http://schemas.microsoft.com/office/drawing/2014/main" xmlns=""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lide Number Placeholder 17">
            <a:extLst>
              <a:ext uri="{FF2B5EF4-FFF2-40B4-BE49-F238E27FC236}">
                <a16:creationId xmlns:a16="http://schemas.microsoft.com/office/drawing/2014/main" xmlns="" id="{5EF440A9-650C-465C-B75D-22C3EABE6E8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7</a:t>
            </a:fld>
            <a:endParaRPr lang="fr-FR" b="1" dirty="0">
              <a:solidFill>
                <a:schemeClr val="bg1"/>
              </a:solidFill>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xmlns="" id="{AF88AA49-24C7-4FF6-8CEF-D80CB4620BAA}"/>
              </a:ext>
            </a:extLst>
          </p:cNvPr>
          <p:cNvGrpSpPr/>
          <p:nvPr/>
        </p:nvGrpSpPr>
        <p:grpSpPr>
          <a:xfrm>
            <a:off x="347263" y="3094892"/>
            <a:ext cx="7646810" cy="1053711"/>
            <a:chOff x="294510" y="4432268"/>
            <a:chExt cx="5195191" cy="1053711"/>
          </a:xfrm>
        </p:grpSpPr>
        <p:sp>
          <p:nvSpPr>
            <p:cNvPr id="5" name="Rectangle 4">
              <a:extLst>
                <a:ext uri="{FF2B5EF4-FFF2-40B4-BE49-F238E27FC236}">
                  <a16:creationId xmlns:a16="http://schemas.microsoft.com/office/drawing/2014/main" xmlns="" id="{CA5E2DB9-B9D4-48C3-BB7B-44B231003AD4}"/>
                </a:ext>
              </a:extLst>
            </p:cNvPr>
            <p:cNvSpPr/>
            <p:nvPr/>
          </p:nvSpPr>
          <p:spPr>
            <a:xfrm>
              <a:off x="294510" y="443226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7200" b="1" dirty="0" smtClean="0">
                  <a:latin typeface="Sakkal Majalla" pitchFamily="2" charset="-78"/>
                  <a:cs typeface="Sakkal Majalla" pitchFamily="2" charset="-78"/>
                </a:rPr>
                <a:t>ما هي الاستراتيجية الدولية؟</a:t>
              </a:r>
              <a:endParaRPr lang="fr-FR" sz="7200" dirty="0">
                <a:latin typeface="Sakkal Majalla" pitchFamily="2" charset="-78"/>
                <a:cs typeface="Sakkal Majalla" pitchFamily="2" charset="-78"/>
              </a:endParaRPr>
            </a:p>
          </p:txBody>
        </p:sp>
        <p:cxnSp>
          <p:nvCxnSpPr>
            <p:cNvPr id="6" name="Straight Connector 5">
              <a:extLst>
                <a:ext uri="{FF2B5EF4-FFF2-40B4-BE49-F238E27FC236}">
                  <a16:creationId xmlns:a16="http://schemas.microsoft.com/office/drawing/2014/main" xmlns=""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868014556"/>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6441D0F4-D438-400E-BD67-D341F583DD1D}"/>
              </a:ext>
            </a:extLst>
          </p:cNvPr>
          <p:cNvSpPr/>
          <p:nvPr/>
        </p:nvSpPr>
        <p:spPr>
          <a:xfrm>
            <a:off x="-68782" y="13854"/>
            <a:ext cx="7702637" cy="6858001"/>
          </a:xfrm>
          <a:custGeom>
            <a:avLst/>
            <a:gdLst>
              <a:gd name="connsiteX0" fmla="*/ 0 w 5830918"/>
              <a:gd name="connsiteY0" fmla="*/ 0 h 6858001"/>
              <a:gd name="connsiteX1" fmla="*/ 5830918 w 5830918"/>
              <a:gd name="connsiteY1" fmla="*/ 0 h 6858001"/>
              <a:gd name="connsiteX2" fmla="*/ 5830918 w 5830918"/>
              <a:gd name="connsiteY2" fmla="*/ 6858001 h 6858001"/>
              <a:gd name="connsiteX3" fmla="*/ 0 w 583091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30918" h="6858001">
                <a:moveTo>
                  <a:pt x="0" y="0"/>
                </a:moveTo>
                <a:lnTo>
                  <a:pt x="5830918" y="0"/>
                </a:lnTo>
                <a:lnTo>
                  <a:pt x="5830918" y="6858001"/>
                </a:lnTo>
                <a:lnTo>
                  <a:pt x="0" y="6858001"/>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pic>
        <p:nvPicPr>
          <p:cNvPr id="10" name="Picture Placeholder 9">
            <a:extLst>
              <a:ext uri="{FF2B5EF4-FFF2-40B4-BE49-F238E27FC236}">
                <a16:creationId xmlns:a16="http://schemas.microsoft.com/office/drawing/2014/main" xmlns="" id="{72954CB3-D206-40EC-83AF-B9B4166E8A0B}"/>
              </a:ext>
            </a:extLst>
          </p:cNvPr>
          <p:cNvPicPr>
            <a:picLocks noGrp="1" noChangeAspect="1"/>
          </p:cNvPicPr>
          <p:nvPr>
            <p:ph type="pic" sz="quarter" idx="10"/>
          </p:nvPr>
        </p:nvPicPr>
        <p:blipFill>
          <a:blip r:embed="rId3" cstate="print"/>
          <a:stretch>
            <a:fillRect/>
          </a:stretch>
        </p:blipFill>
        <p:spPr>
          <a:xfrm>
            <a:off x="6096000" y="13856"/>
            <a:ext cx="6096000" cy="6858000"/>
          </a:xfrm>
        </p:spPr>
      </p:pic>
      <p:sp>
        <p:nvSpPr>
          <p:cNvPr id="16" name="Freeform: Shape 15">
            <a:extLst>
              <a:ext uri="{FF2B5EF4-FFF2-40B4-BE49-F238E27FC236}">
                <a16:creationId xmlns:a16="http://schemas.microsoft.com/office/drawing/2014/main" xmlns="" id="{998FCDA8-ED74-48E5-A8AE-74E5BBE22791}"/>
              </a:ext>
            </a:extLst>
          </p:cNvPr>
          <p:cNvSpPr/>
          <p:nvPr/>
        </p:nvSpPr>
        <p:spPr>
          <a:xfrm>
            <a:off x="6104355" y="1952859"/>
            <a:ext cx="1467697" cy="2952282"/>
          </a:xfrm>
          <a:custGeom>
            <a:avLst/>
            <a:gdLst>
              <a:gd name="connsiteX0" fmla="*/ 0 w 1467697"/>
              <a:gd name="connsiteY0" fmla="*/ 831348 h 2952282"/>
              <a:gd name="connsiteX1" fmla="*/ 129948 w 1467697"/>
              <a:gd name="connsiteY1" fmla="*/ 844448 h 2952282"/>
              <a:gd name="connsiteX2" fmla="*/ 644793 w 1467697"/>
              <a:gd name="connsiteY2" fmla="*/ 1476142 h 2952282"/>
              <a:gd name="connsiteX3" fmla="*/ 129948 w 1467697"/>
              <a:gd name="connsiteY3" fmla="*/ 2107836 h 2952282"/>
              <a:gd name="connsiteX4" fmla="*/ 0 w 1467697"/>
              <a:gd name="connsiteY4" fmla="*/ 2120936 h 2952282"/>
              <a:gd name="connsiteX5" fmla="*/ 0 w 1467697"/>
              <a:gd name="connsiteY5" fmla="*/ 0 h 2952282"/>
              <a:gd name="connsiteX6" fmla="*/ 142080 w 1467697"/>
              <a:gd name="connsiteY6" fmla="*/ 7175 h 2952282"/>
              <a:gd name="connsiteX7" fmla="*/ 1467697 w 1467697"/>
              <a:gd name="connsiteY7" fmla="*/ 1476141 h 2952282"/>
              <a:gd name="connsiteX8" fmla="*/ 142080 w 1467697"/>
              <a:gd name="connsiteY8" fmla="*/ 2945108 h 2952282"/>
              <a:gd name="connsiteX9" fmla="*/ 0 w 1467697"/>
              <a:gd name="connsiteY9" fmla="*/ 2952282 h 2952282"/>
              <a:gd name="connsiteX10" fmla="*/ 0 w 1467697"/>
              <a:gd name="connsiteY10" fmla="*/ 2426852 h 2952282"/>
              <a:gd name="connsiteX11" fmla="*/ 88358 w 1467697"/>
              <a:gd name="connsiteY11" fmla="*/ 2422390 h 2952282"/>
              <a:gd name="connsiteX12" fmla="*/ 942267 w 1467697"/>
              <a:gd name="connsiteY12" fmla="*/ 1476141 h 2952282"/>
              <a:gd name="connsiteX13" fmla="*/ 88358 w 1467697"/>
              <a:gd name="connsiteY13" fmla="*/ 529892 h 2952282"/>
              <a:gd name="connsiteX14" fmla="*/ 0 w 1467697"/>
              <a:gd name="connsiteY14" fmla="*/ 525430 h 295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7697" h="2952282">
                <a:moveTo>
                  <a:pt x="0" y="831348"/>
                </a:moveTo>
                <a:lnTo>
                  <a:pt x="129948" y="844448"/>
                </a:lnTo>
                <a:cubicBezTo>
                  <a:pt x="423770" y="904573"/>
                  <a:pt x="644793" y="1164546"/>
                  <a:pt x="644793" y="1476142"/>
                </a:cubicBezTo>
                <a:cubicBezTo>
                  <a:pt x="644793" y="1787738"/>
                  <a:pt x="423770" y="2047712"/>
                  <a:pt x="129948" y="2107836"/>
                </a:cubicBezTo>
                <a:lnTo>
                  <a:pt x="0" y="2120936"/>
                </a:lnTo>
                <a:close/>
                <a:moveTo>
                  <a:pt x="0" y="0"/>
                </a:moveTo>
                <a:lnTo>
                  <a:pt x="142080" y="7175"/>
                </a:lnTo>
                <a:cubicBezTo>
                  <a:pt x="886659" y="82791"/>
                  <a:pt x="1467697" y="711612"/>
                  <a:pt x="1467697" y="1476141"/>
                </a:cubicBezTo>
                <a:cubicBezTo>
                  <a:pt x="1467697" y="2240671"/>
                  <a:pt x="886659" y="2869492"/>
                  <a:pt x="142080" y="2945108"/>
                </a:cubicBezTo>
                <a:lnTo>
                  <a:pt x="0" y="2952282"/>
                </a:lnTo>
                <a:lnTo>
                  <a:pt x="0" y="2426852"/>
                </a:lnTo>
                <a:lnTo>
                  <a:pt x="88358" y="2422390"/>
                </a:lnTo>
                <a:cubicBezTo>
                  <a:pt x="567986" y="2373682"/>
                  <a:pt x="942267" y="1968620"/>
                  <a:pt x="942267" y="1476141"/>
                </a:cubicBezTo>
                <a:cubicBezTo>
                  <a:pt x="942267" y="983662"/>
                  <a:pt x="567986" y="578601"/>
                  <a:pt x="88358" y="529892"/>
                </a:cubicBezTo>
                <a:lnTo>
                  <a:pt x="0" y="525430"/>
                </a:lnTo>
                <a:close/>
              </a:path>
            </a:pathLst>
          </a:custGeom>
          <a:solidFill>
            <a:srgbClr val="CB4D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4" name="Slide Number Placeholder 17">
            <a:extLst>
              <a:ext uri="{FF2B5EF4-FFF2-40B4-BE49-F238E27FC236}">
                <a16:creationId xmlns:a16="http://schemas.microsoft.com/office/drawing/2014/main" xmlns="" id="{E9DFF642-1685-4CBD-A84F-A2958433876C}"/>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8</a:t>
            </a:fld>
            <a:endParaRPr lang="fr-FR" b="1" dirty="0">
              <a:solidFill>
                <a:schemeClr val="bg1"/>
              </a:solidFill>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xmlns="" id="{88D44D17-B799-4FDD-9BED-9D4731CCDA12}"/>
              </a:ext>
            </a:extLst>
          </p:cNvPr>
          <p:cNvSpPr/>
          <p:nvPr/>
        </p:nvSpPr>
        <p:spPr>
          <a:xfrm>
            <a:off x="727513" y="1902523"/>
            <a:ext cx="4700761"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latin typeface="Sakkal Majalla" pitchFamily="2" charset="-78"/>
                <a:cs typeface="Sakkal Majalla" pitchFamily="2" charset="-78"/>
              </a:rPr>
              <a:t>لضمان تطورها ونموها، يجب على المؤسسة أن تسأل نفسها باستمرار ما الذي يمكن أن يزيد مبيعاتها ويسمح لها بالوصول إلى عملاء </a:t>
            </a:r>
            <a:r>
              <a:rPr lang="ar-SA" sz="2800" dirty="0" err="1" smtClean="0">
                <a:latin typeface="Sakkal Majalla" pitchFamily="2" charset="-78"/>
                <a:cs typeface="Sakkal Majalla" pitchFamily="2" charset="-78"/>
              </a:rPr>
              <a:t>جدد.</a:t>
            </a:r>
            <a:r>
              <a:rPr lang="ar-SA" sz="2800" dirty="0" smtClean="0">
                <a:latin typeface="Sakkal Majalla" pitchFamily="2" charset="-78"/>
                <a:cs typeface="Sakkal Majalla" pitchFamily="2" charset="-78"/>
              </a:rPr>
              <a:t> إن استخدام مصفوفة </a:t>
            </a:r>
            <a:r>
              <a:rPr lang="fr-FR" sz="2800" dirty="0" err="1" smtClean="0">
                <a:latin typeface="Sakkal Majalla" pitchFamily="2" charset="-78"/>
                <a:cs typeface="Sakkal Majalla" pitchFamily="2" charset="-78"/>
              </a:rPr>
              <a:t>Ansoff</a:t>
            </a:r>
            <a:r>
              <a:rPr lang="fr-FR"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يمنح المؤسسات نظرة عامة على استراتيجيات النمو المتاحة </a:t>
            </a:r>
            <a:r>
              <a:rPr lang="ar-SA" sz="2800" dirty="0" err="1" smtClean="0">
                <a:latin typeface="Sakkal Majalla" pitchFamily="2" charset="-78"/>
                <a:cs typeface="Sakkal Majalla" pitchFamily="2" charset="-78"/>
              </a:rPr>
              <a:t>لها.</a:t>
            </a:r>
            <a:r>
              <a:rPr lang="ar-SA" sz="2800" dirty="0" smtClean="0">
                <a:latin typeface="Sakkal Majalla" pitchFamily="2" charset="-78"/>
                <a:cs typeface="Sakkal Majalla" pitchFamily="2" charset="-78"/>
              </a:rPr>
              <a:t> فهو يتيح لهم اختيار الخيار الأنسب للفرص الحالية والمخاطر </a:t>
            </a:r>
            <a:r>
              <a:rPr lang="ar-SA" sz="2800" dirty="0" err="1" smtClean="0">
                <a:latin typeface="Sakkal Majalla" pitchFamily="2" charset="-78"/>
                <a:cs typeface="Sakkal Majalla" pitchFamily="2" charset="-78"/>
              </a:rPr>
              <a:t>المحتملة.</a:t>
            </a:r>
            <a:r>
              <a:rPr lang="ar-SA" sz="2800" dirty="0" smtClean="0">
                <a:latin typeface="Sakkal Majalla" pitchFamily="2" charset="-78"/>
                <a:cs typeface="Sakkal Majalla" pitchFamily="2" charset="-78"/>
              </a:rPr>
              <a:t> يمكن للمؤسسة بعد ذلك اختيار استراتيجية التدويل لضمان نموها</a:t>
            </a:r>
            <a:endParaRPr lang="fr-FR" sz="2800" dirty="0">
              <a:solidFill>
                <a:schemeClr val="bg1"/>
              </a:solidFill>
              <a:latin typeface="Sakkal Majalla" pitchFamily="2" charset="-78"/>
              <a:ea typeface="Open Sans" panose="020B0606030504020204" pitchFamily="34" charset="0"/>
              <a:cs typeface="Sakkal Majalla" pitchFamily="2" charset="-78"/>
            </a:endParaRPr>
          </a:p>
        </p:txBody>
      </p:sp>
      <p:grpSp>
        <p:nvGrpSpPr>
          <p:cNvPr id="13" name="Group 3">
            <a:extLst>
              <a:ext uri="{FF2B5EF4-FFF2-40B4-BE49-F238E27FC236}">
                <a16:creationId xmlns:a16="http://schemas.microsoft.com/office/drawing/2014/main" xmlns="" id="{AF88AA49-24C7-4FF6-8CEF-D80CB4620BAA}"/>
              </a:ext>
            </a:extLst>
          </p:cNvPr>
          <p:cNvGrpSpPr/>
          <p:nvPr/>
        </p:nvGrpSpPr>
        <p:grpSpPr>
          <a:xfrm>
            <a:off x="388826" y="504092"/>
            <a:ext cx="7646810" cy="1053711"/>
            <a:chOff x="294510" y="4432268"/>
            <a:chExt cx="5195191" cy="1053711"/>
          </a:xfrm>
        </p:grpSpPr>
        <p:sp>
          <p:nvSpPr>
            <p:cNvPr id="14" name="Rectangle 13">
              <a:extLst>
                <a:ext uri="{FF2B5EF4-FFF2-40B4-BE49-F238E27FC236}">
                  <a16:creationId xmlns:a16="http://schemas.microsoft.com/office/drawing/2014/main" xmlns="" id="{CA5E2DB9-B9D4-48C3-BB7B-44B231003AD4}"/>
                </a:ext>
              </a:extLst>
            </p:cNvPr>
            <p:cNvSpPr/>
            <p:nvPr/>
          </p:nvSpPr>
          <p:spPr>
            <a:xfrm>
              <a:off x="294510" y="443226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5400" b="1" dirty="0" smtClean="0">
                  <a:latin typeface="Sakkal Majalla" pitchFamily="2" charset="-78"/>
                  <a:cs typeface="Sakkal Majalla" pitchFamily="2" charset="-78"/>
                </a:rPr>
                <a:t>الاستراتيجية الدولية</a:t>
              </a:r>
              <a:endParaRPr lang="fr-FR" sz="5400" dirty="0">
                <a:latin typeface="Sakkal Majalla" pitchFamily="2" charset="-78"/>
                <a:cs typeface="Sakkal Majalla" pitchFamily="2" charset="-78"/>
              </a:endParaRPr>
            </a:p>
          </p:txBody>
        </p:sp>
        <p:cxnSp>
          <p:nvCxnSpPr>
            <p:cNvPr id="15" name="Straight Connector 5">
              <a:extLst>
                <a:ext uri="{FF2B5EF4-FFF2-40B4-BE49-F238E27FC236}">
                  <a16:creationId xmlns:a16="http://schemas.microsoft.com/office/drawing/2014/main" xmlns=""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4758784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ما هي مصفوفة أنسوف Ansoff Matrix؟ وابرز استراتجياتها"/>
          <p:cNvPicPr>
            <a:picLocks noChangeAspect="1" noChangeArrowheads="1"/>
          </p:cNvPicPr>
          <p:nvPr/>
        </p:nvPicPr>
        <p:blipFill>
          <a:blip r:embed="rId2" cstate="print"/>
          <a:srcRect/>
          <a:stretch>
            <a:fillRect/>
          </a:stretch>
        </p:blipFill>
        <p:spPr bwMode="auto">
          <a:xfrm>
            <a:off x="914400" y="997527"/>
            <a:ext cx="9906000" cy="5029200"/>
          </a:xfrm>
          <a:prstGeom prst="rect">
            <a:avLst/>
          </a:prstGeom>
          <a:noFill/>
        </p:spPr>
      </p:pic>
      <p:sp>
        <p:nvSpPr>
          <p:cNvPr id="6" name="ZoneTexte 5"/>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3920</TotalTime>
  <Words>1710</Words>
  <Application>Microsoft Office PowerPoint</Application>
  <PresentationFormat>Personnalisé</PresentationFormat>
  <Paragraphs>179</Paragraphs>
  <Slides>24</Slides>
  <Notes>19</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السنة الأولى ماستر تخصص ريادة الأعمال مقياس الاستراتيجية الدولية</vt:lpstr>
      <vt:lpstr>Diapositive 2</vt:lpstr>
      <vt:lpstr>Diapositive 3</vt:lpstr>
      <vt:lpstr>Diapositive 4</vt:lpstr>
      <vt:lpstr>Diapositive 5</vt:lpstr>
      <vt:lpstr>Diapositive 6</vt:lpstr>
      <vt:lpstr>Diapositive 7</vt:lpstr>
      <vt:lpstr>Diapositive 8</vt:lpstr>
      <vt:lpstr>Diapositive 9</vt:lpstr>
      <vt:lpstr>Diapositive 10</vt:lpstr>
      <vt:lpstr>مصفوفة أنسوف Ansoff Matrix</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Amira Informatique</cp:lastModifiedBy>
  <cp:revision>73</cp:revision>
  <dcterms:created xsi:type="dcterms:W3CDTF">2018-11-30T14:16:14Z</dcterms:created>
  <dcterms:modified xsi:type="dcterms:W3CDTF">2023-10-28T21:14:21Z</dcterms:modified>
  <cp:category>www.presentation-powerpoint.com</cp:category>
</cp:coreProperties>
</file>