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81"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07DF97-4717-4753-BFC2-DBE020F8F677}" type="doc">
      <dgm:prSet loTypeId="urn:microsoft.com/office/officeart/2005/8/layout/radial1" loCatId="cycle" qsTypeId="urn:microsoft.com/office/officeart/2005/8/quickstyle/simple3" qsCatId="simple" csTypeId="urn:microsoft.com/office/officeart/2005/8/colors/colorful5" csCatId="colorful" phldr="1"/>
      <dgm:spPr/>
      <dgm:t>
        <a:bodyPr/>
        <a:lstStyle/>
        <a:p>
          <a:pPr rtl="1"/>
          <a:endParaRPr lang="ar-SA"/>
        </a:p>
      </dgm:t>
    </dgm:pt>
    <dgm:pt modelId="{4FF419EB-3E0D-40ED-94DE-6F3EEAC3AC71}">
      <dgm:prSet phldrT="[Texte]"/>
      <dgm:spPr/>
      <dgm:t>
        <a:bodyPr/>
        <a:lstStyle/>
        <a:p>
          <a:pPr rtl="1"/>
          <a:r>
            <a:rPr lang="en-US" b="1"/>
            <a:t>Reasons for Offering Fringe Benefits</a:t>
          </a:r>
          <a:endParaRPr lang="ar-SA"/>
        </a:p>
      </dgm:t>
    </dgm:pt>
    <dgm:pt modelId="{FDE91CA9-3881-4270-A913-341907E0BCC2}" type="parTrans" cxnId="{BE2EB1F7-92A0-4624-B4F8-C94946CC775B}">
      <dgm:prSet/>
      <dgm:spPr/>
      <dgm:t>
        <a:bodyPr/>
        <a:lstStyle/>
        <a:p>
          <a:pPr rtl="1"/>
          <a:endParaRPr lang="ar-SA"/>
        </a:p>
      </dgm:t>
    </dgm:pt>
    <dgm:pt modelId="{382633FA-8B1D-4605-89DB-12F9875650C1}" type="sibTrans" cxnId="{BE2EB1F7-92A0-4624-B4F8-C94946CC775B}">
      <dgm:prSet/>
      <dgm:spPr/>
      <dgm:t>
        <a:bodyPr/>
        <a:lstStyle/>
        <a:p>
          <a:pPr rtl="1"/>
          <a:endParaRPr lang="ar-SA"/>
        </a:p>
      </dgm:t>
    </dgm:pt>
    <dgm:pt modelId="{C126015D-D8D1-4CF5-88C4-94DAF8CE3893}">
      <dgm:prSet phldrT="[Texte]" custT="1"/>
      <dgm:spPr/>
      <dgm:t>
        <a:bodyPr/>
        <a:lstStyle/>
        <a:p>
          <a:pPr rtl="0"/>
          <a:r>
            <a:rPr lang="en-US" sz="1800" b="1" dirty="0" smtClean="0"/>
            <a:t>Social Security</a:t>
          </a:r>
          <a:endParaRPr lang="ar-SA" sz="1800" dirty="0"/>
        </a:p>
      </dgm:t>
    </dgm:pt>
    <dgm:pt modelId="{165123D0-DFB6-4AE7-BF7C-8D1C3A076F33}" type="parTrans" cxnId="{019D1B1E-5A52-4FAC-8605-7215427D4DE1}">
      <dgm:prSet/>
      <dgm:spPr/>
      <dgm:t>
        <a:bodyPr/>
        <a:lstStyle/>
        <a:p>
          <a:pPr rtl="1"/>
          <a:endParaRPr lang="ar-SA"/>
        </a:p>
      </dgm:t>
    </dgm:pt>
    <dgm:pt modelId="{4009A4D4-A163-478E-9A84-86483F3CB5F8}" type="sibTrans" cxnId="{019D1B1E-5A52-4FAC-8605-7215427D4DE1}">
      <dgm:prSet/>
      <dgm:spPr/>
      <dgm:t>
        <a:bodyPr/>
        <a:lstStyle/>
        <a:p>
          <a:pPr rtl="1"/>
          <a:endParaRPr lang="ar-SA"/>
        </a:p>
      </dgm:t>
    </dgm:pt>
    <dgm:pt modelId="{AB6A220E-B345-4A80-BE3E-BBAD139B5180}">
      <dgm:prSet phldrT="[Texte]" custT="1"/>
      <dgm:spPr/>
      <dgm:t>
        <a:bodyPr/>
        <a:lstStyle/>
        <a:p>
          <a:pPr rtl="0"/>
          <a:r>
            <a:rPr lang="en-US" sz="1800" b="1" dirty="0" smtClean="0"/>
            <a:t>Meet </a:t>
          </a:r>
          <a:r>
            <a:rPr lang="en-US" sz="1800" b="1" dirty="0"/>
            <a:t>Price Rises</a:t>
          </a:r>
          <a:endParaRPr lang="ar-SA" sz="1800" dirty="0"/>
        </a:p>
      </dgm:t>
    </dgm:pt>
    <dgm:pt modelId="{BFE04352-907C-4FB3-8605-0113F4940FCD}" type="parTrans" cxnId="{4D6CAD72-5E03-46C7-8489-D9EAA50551D7}">
      <dgm:prSet/>
      <dgm:spPr/>
      <dgm:t>
        <a:bodyPr/>
        <a:lstStyle/>
        <a:p>
          <a:pPr rtl="1"/>
          <a:endParaRPr lang="ar-SA"/>
        </a:p>
      </dgm:t>
    </dgm:pt>
    <dgm:pt modelId="{4D195F38-050E-42D0-BB59-D6CC2340AB5B}" type="sibTrans" cxnId="{4D6CAD72-5E03-46C7-8489-D9EAA50551D7}">
      <dgm:prSet/>
      <dgm:spPr/>
      <dgm:t>
        <a:bodyPr/>
        <a:lstStyle/>
        <a:p>
          <a:pPr rtl="1"/>
          <a:endParaRPr lang="ar-SA"/>
        </a:p>
      </dgm:t>
    </dgm:pt>
    <dgm:pt modelId="{194E5E7E-B39B-4FCA-8172-D5BCA8101E33}">
      <dgm:prSet phldrT="[Texte]" custT="1"/>
      <dgm:spPr/>
      <dgm:t>
        <a:bodyPr/>
        <a:lstStyle/>
        <a:p>
          <a:pPr rtl="0"/>
          <a:r>
            <a:rPr lang="en-US" sz="1600" b="1" dirty="0" smtClean="0"/>
            <a:t>Attract </a:t>
          </a:r>
          <a:r>
            <a:rPr lang="en-US" sz="1600" b="1" dirty="0"/>
            <a:t>and Retain Best Talents</a:t>
          </a:r>
          <a:endParaRPr lang="ar-SA" sz="1600" dirty="0"/>
        </a:p>
      </dgm:t>
    </dgm:pt>
    <dgm:pt modelId="{F97A4C9B-CF79-4176-B22B-3983457F2173}" type="parTrans" cxnId="{A3CA4D91-3328-4B73-A964-B9D084D65EBB}">
      <dgm:prSet/>
      <dgm:spPr/>
      <dgm:t>
        <a:bodyPr/>
        <a:lstStyle/>
        <a:p>
          <a:pPr rtl="1"/>
          <a:endParaRPr lang="ar-SA"/>
        </a:p>
      </dgm:t>
    </dgm:pt>
    <dgm:pt modelId="{4BA9B1AD-8400-4971-B253-9343770C163C}" type="sibTrans" cxnId="{A3CA4D91-3328-4B73-A964-B9D084D65EBB}">
      <dgm:prSet/>
      <dgm:spPr/>
      <dgm:t>
        <a:bodyPr/>
        <a:lstStyle/>
        <a:p>
          <a:pPr rtl="1"/>
          <a:endParaRPr lang="ar-SA"/>
        </a:p>
      </dgm:t>
    </dgm:pt>
    <dgm:pt modelId="{0724F6BF-F5D6-4A0D-B1C2-3DAF20B0C1FD}">
      <dgm:prSet phldrT="[Texte]" custT="1"/>
      <dgm:spPr/>
      <dgm:t>
        <a:bodyPr/>
        <a:lstStyle/>
        <a:p>
          <a:pPr rtl="0"/>
          <a:r>
            <a:rPr lang="en-US" sz="1800" b="1" dirty="0" smtClean="0"/>
            <a:t>Protect </a:t>
          </a:r>
          <a:r>
            <a:rPr lang="en-US" sz="1800" b="1" dirty="0"/>
            <a:t>Employees from Adverse Impact</a:t>
          </a:r>
          <a:endParaRPr lang="ar-SA" sz="1800" dirty="0"/>
        </a:p>
      </dgm:t>
    </dgm:pt>
    <dgm:pt modelId="{3D5C4D3D-FE99-422C-B128-59C65FC0770E}" type="parTrans" cxnId="{16C4B436-62FB-4B32-98E6-63E1B5464B72}">
      <dgm:prSet/>
      <dgm:spPr/>
      <dgm:t>
        <a:bodyPr/>
        <a:lstStyle/>
        <a:p>
          <a:pPr rtl="1"/>
          <a:endParaRPr lang="ar-SA"/>
        </a:p>
      </dgm:t>
    </dgm:pt>
    <dgm:pt modelId="{FBECBC52-9623-49E0-A990-B450DEB1515C}" type="sibTrans" cxnId="{16C4B436-62FB-4B32-98E6-63E1B5464B72}">
      <dgm:prSet/>
      <dgm:spPr/>
      <dgm:t>
        <a:bodyPr/>
        <a:lstStyle/>
        <a:p>
          <a:pPr rtl="1"/>
          <a:endParaRPr lang="ar-SA"/>
        </a:p>
      </dgm:t>
    </dgm:pt>
    <dgm:pt modelId="{3D04F976-F6F6-45D9-86D3-CE3EB1C9F7A6}">
      <dgm:prSet custT="1"/>
      <dgm:spPr/>
      <dgm:t>
        <a:bodyPr/>
        <a:lstStyle/>
        <a:p>
          <a:pPr rtl="0"/>
          <a:r>
            <a:rPr lang="en-US" sz="1800" b="1" dirty="0"/>
            <a:t>Tax Considerations</a:t>
          </a:r>
          <a:endParaRPr lang="ar-SA" sz="1800" dirty="0"/>
        </a:p>
      </dgm:t>
    </dgm:pt>
    <dgm:pt modelId="{0292D20B-EBEA-4319-B33B-C7B98F44622E}" type="parTrans" cxnId="{4D14FBA2-B4A2-44DB-82FE-38808791F367}">
      <dgm:prSet/>
      <dgm:spPr/>
      <dgm:t>
        <a:bodyPr/>
        <a:lstStyle/>
        <a:p>
          <a:pPr rtl="1"/>
          <a:endParaRPr lang="ar-SA"/>
        </a:p>
      </dgm:t>
    </dgm:pt>
    <dgm:pt modelId="{52207357-77DD-4245-BCCE-0E26E0F1A072}" type="sibTrans" cxnId="{4D14FBA2-B4A2-44DB-82FE-38808791F367}">
      <dgm:prSet/>
      <dgm:spPr/>
      <dgm:t>
        <a:bodyPr/>
        <a:lstStyle/>
        <a:p>
          <a:pPr rtl="1"/>
          <a:endParaRPr lang="ar-SA"/>
        </a:p>
      </dgm:t>
    </dgm:pt>
    <dgm:pt modelId="{86B72925-C9CB-419F-9EBD-C72B9BC572C0}">
      <dgm:prSet custT="1"/>
      <dgm:spPr/>
      <dgm:t>
        <a:bodyPr/>
        <a:lstStyle/>
        <a:p>
          <a:pPr rtl="0"/>
          <a:r>
            <a:rPr lang="en-US" sz="1800" b="1" dirty="0"/>
            <a:t>Paternalistic or Humanistic Consideration</a:t>
          </a:r>
          <a:endParaRPr lang="ar-SA" sz="1800" dirty="0"/>
        </a:p>
      </dgm:t>
    </dgm:pt>
    <dgm:pt modelId="{545DD161-162C-4A52-BA14-00D837F0DD1C}" type="parTrans" cxnId="{1C041213-E2D0-45A2-A2D6-643E2D45852A}">
      <dgm:prSet/>
      <dgm:spPr/>
      <dgm:t>
        <a:bodyPr/>
        <a:lstStyle/>
        <a:p>
          <a:pPr rtl="1"/>
          <a:endParaRPr lang="ar-SA"/>
        </a:p>
      </dgm:t>
    </dgm:pt>
    <dgm:pt modelId="{AD26A244-7C77-404F-8C93-1B506DEE411C}" type="sibTrans" cxnId="{1C041213-E2D0-45A2-A2D6-643E2D45852A}">
      <dgm:prSet/>
      <dgm:spPr/>
      <dgm:t>
        <a:bodyPr/>
        <a:lstStyle/>
        <a:p>
          <a:pPr rtl="1"/>
          <a:endParaRPr lang="ar-SA"/>
        </a:p>
      </dgm:t>
    </dgm:pt>
    <dgm:pt modelId="{AB454902-BBB2-4C2F-9096-4FD2402EFB08}">
      <dgm:prSet custT="1"/>
      <dgm:spPr/>
      <dgm:t>
        <a:bodyPr/>
        <a:lstStyle/>
        <a:p>
          <a:pPr rtl="0"/>
          <a:r>
            <a:rPr lang="en-US" sz="1800" b="1" dirty="0"/>
            <a:t>Utilization of Leisure Time</a:t>
          </a:r>
          <a:endParaRPr lang="ar-SA" sz="1800" dirty="0"/>
        </a:p>
      </dgm:t>
    </dgm:pt>
    <dgm:pt modelId="{3514BA38-6AA6-48AC-B52B-526D091CC860}" type="parTrans" cxnId="{58E5D16A-C60E-4C69-AE9D-19C14090A7BC}">
      <dgm:prSet/>
      <dgm:spPr/>
      <dgm:t>
        <a:bodyPr/>
        <a:lstStyle/>
        <a:p>
          <a:pPr rtl="1"/>
          <a:endParaRPr lang="ar-SA"/>
        </a:p>
      </dgm:t>
    </dgm:pt>
    <dgm:pt modelId="{97C9A032-C2C5-4980-A85B-64516F1E6DDA}" type="sibTrans" cxnId="{58E5D16A-C60E-4C69-AE9D-19C14090A7BC}">
      <dgm:prSet/>
      <dgm:spPr/>
      <dgm:t>
        <a:bodyPr/>
        <a:lstStyle/>
        <a:p>
          <a:pPr rtl="1"/>
          <a:endParaRPr lang="ar-SA"/>
        </a:p>
      </dgm:t>
    </dgm:pt>
    <dgm:pt modelId="{5329663C-1D6C-4E9C-9281-28A48B6F3E0C}">
      <dgm:prSet custT="1"/>
      <dgm:spPr/>
      <dgm:t>
        <a:bodyPr/>
        <a:lstStyle/>
        <a:p>
          <a:pPr rtl="0"/>
          <a:r>
            <a:rPr lang="en-US" sz="1800" b="1" dirty="0" smtClean="0"/>
            <a:t>Government </a:t>
          </a:r>
          <a:r>
            <a:rPr lang="en-US" sz="1800" b="1" dirty="0"/>
            <a:t>Legislation</a:t>
          </a:r>
          <a:endParaRPr lang="ar-SA" sz="1800" dirty="0"/>
        </a:p>
      </dgm:t>
    </dgm:pt>
    <dgm:pt modelId="{047FC8AA-9370-441B-8BF3-F2B0956A8A05}" type="parTrans" cxnId="{49C82598-2D09-4B51-AAEA-1E84E2325E5E}">
      <dgm:prSet/>
      <dgm:spPr/>
      <dgm:t>
        <a:bodyPr/>
        <a:lstStyle/>
        <a:p>
          <a:pPr rtl="1"/>
          <a:endParaRPr lang="ar-SA"/>
        </a:p>
      </dgm:t>
    </dgm:pt>
    <dgm:pt modelId="{8E958214-B65C-4191-94B5-9E6B4AD86FB3}" type="sibTrans" cxnId="{49C82598-2D09-4B51-AAEA-1E84E2325E5E}">
      <dgm:prSet/>
      <dgm:spPr/>
      <dgm:t>
        <a:bodyPr/>
        <a:lstStyle/>
        <a:p>
          <a:pPr rtl="1"/>
          <a:endParaRPr lang="ar-SA"/>
        </a:p>
      </dgm:t>
    </dgm:pt>
    <dgm:pt modelId="{46A67579-611F-4381-A283-B0A1F9D49DFD}">
      <dgm:prSet custT="1"/>
      <dgm:spPr/>
      <dgm:t>
        <a:bodyPr/>
        <a:lstStyle/>
        <a:p>
          <a:pPr rtl="0"/>
          <a:r>
            <a:rPr lang="en-US" sz="1800" b="1" dirty="0"/>
            <a:t>Collective Bargain by Trade Unions</a:t>
          </a:r>
          <a:endParaRPr lang="ar-SA" sz="1800" dirty="0"/>
        </a:p>
      </dgm:t>
    </dgm:pt>
    <dgm:pt modelId="{60844D63-14D7-4591-8791-AF42BEB97D7F}" type="parTrans" cxnId="{C05D74C2-30CB-48DE-A828-6C53E764FCEB}">
      <dgm:prSet/>
      <dgm:spPr/>
      <dgm:t>
        <a:bodyPr/>
        <a:lstStyle/>
        <a:p>
          <a:pPr rtl="1"/>
          <a:endParaRPr lang="ar-SA"/>
        </a:p>
      </dgm:t>
    </dgm:pt>
    <dgm:pt modelId="{B7FD1176-A1BA-41F4-A1F3-7A5630B3B58A}" type="sibTrans" cxnId="{C05D74C2-30CB-48DE-A828-6C53E764FCEB}">
      <dgm:prSet/>
      <dgm:spPr/>
      <dgm:t>
        <a:bodyPr/>
        <a:lstStyle/>
        <a:p>
          <a:pPr rtl="1"/>
          <a:endParaRPr lang="ar-SA"/>
        </a:p>
      </dgm:t>
    </dgm:pt>
    <dgm:pt modelId="{FC0DD79B-F7EE-4045-A897-FDBA9C09B7D1}">
      <dgm:prSet custT="1"/>
      <dgm:spPr/>
      <dgm:t>
        <a:bodyPr/>
        <a:lstStyle/>
        <a:p>
          <a:pPr rtl="0"/>
          <a:r>
            <a:rPr lang="en-US" sz="1800" b="1" dirty="0"/>
            <a:t>Labor Scarcity and Competition</a:t>
          </a:r>
          <a:endParaRPr lang="ar-SA" sz="1800" dirty="0"/>
        </a:p>
      </dgm:t>
    </dgm:pt>
    <dgm:pt modelId="{C09EA877-AD2E-4805-AB9B-BC79BEB5BE1C}" type="parTrans" cxnId="{38CF5157-B9A7-42FF-A435-833E066DA3EC}">
      <dgm:prSet/>
      <dgm:spPr/>
      <dgm:t>
        <a:bodyPr/>
        <a:lstStyle/>
        <a:p>
          <a:pPr rtl="1"/>
          <a:endParaRPr lang="ar-SA"/>
        </a:p>
      </dgm:t>
    </dgm:pt>
    <dgm:pt modelId="{DB9D8D16-4F12-49EB-950C-6BE30426A8A4}" type="sibTrans" cxnId="{38CF5157-B9A7-42FF-A435-833E066DA3EC}">
      <dgm:prSet/>
      <dgm:spPr/>
      <dgm:t>
        <a:bodyPr/>
        <a:lstStyle/>
        <a:p>
          <a:pPr rtl="1"/>
          <a:endParaRPr lang="ar-SA"/>
        </a:p>
      </dgm:t>
    </dgm:pt>
    <dgm:pt modelId="{CC82960B-8F98-440C-9461-82CFD5D356FF}" type="pres">
      <dgm:prSet presAssocID="{6507DF97-4717-4753-BFC2-DBE020F8F677}" presName="cycle" presStyleCnt="0">
        <dgm:presLayoutVars>
          <dgm:chMax val="1"/>
          <dgm:dir/>
          <dgm:animLvl val="ctr"/>
          <dgm:resizeHandles val="exact"/>
        </dgm:presLayoutVars>
      </dgm:prSet>
      <dgm:spPr/>
      <dgm:t>
        <a:bodyPr/>
        <a:lstStyle/>
        <a:p>
          <a:pPr rtl="1"/>
          <a:endParaRPr lang="ar-DZ"/>
        </a:p>
      </dgm:t>
    </dgm:pt>
    <dgm:pt modelId="{FE8515C8-D06F-47FC-91E1-0E8BB37ACA1E}" type="pres">
      <dgm:prSet presAssocID="{4FF419EB-3E0D-40ED-94DE-6F3EEAC3AC71}" presName="centerShape" presStyleLbl="node0" presStyleIdx="0" presStyleCnt="1" custScaleX="252156" custScaleY="144817"/>
      <dgm:spPr/>
      <dgm:t>
        <a:bodyPr/>
        <a:lstStyle/>
        <a:p>
          <a:pPr rtl="1"/>
          <a:endParaRPr lang="ar-SA"/>
        </a:p>
      </dgm:t>
    </dgm:pt>
    <dgm:pt modelId="{79F0F99C-F4B7-48FA-ABF9-E85422710FA3}" type="pres">
      <dgm:prSet presAssocID="{165123D0-DFB6-4AE7-BF7C-8D1C3A076F33}" presName="Name9" presStyleLbl="parChTrans1D2" presStyleIdx="0" presStyleCnt="10"/>
      <dgm:spPr/>
      <dgm:t>
        <a:bodyPr/>
        <a:lstStyle/>
        <a:p>
          <a:pPr rtl="1"/>
          <a:endParaRPr lang="ar-DZ"/>
        </a:p>
      </dgm:t>
    </dgm:pt>
    <dgm:pt modelId="{F5D1FE14-475D-4BA2-93C9-136787D073A5}" type="pres">
      <dgm:prSet presAssocID="{165123D0-DFB6-4AE7-BF7C-8D1C3A076F33}" presName="connTx" presStyleLbl="parChTrans1D2" presStyleIdx="0" presStyleCnt="10"/>
      <dgm:spPr/>
      <dgm:t>
        <a:bodyPr/>
        <a:lstStyle/>
        <a:p>
          <a:pPr rtl="1"/>
          <a:endParaRPr lang="ar-DZ"/>
        </a:p>
      </dgm:t>
    </dgm:pt>
    <dgm:pt modelId="{C4253031-5F02-4D9C-8474-AD6C14C022CF}" type="pres">
      <dgm:prSet presAssocID="{C126015D-D8D1-4CF5-88C4-94DAF8CE3893}" presName="node" presStyleLbl="node1" presStyleIdx="0" presStyleCnt="10" custScaleX="158765" custScaleY="122789" custRadScaleRad="101529" custRadScaleInc="3381">
        <dgm:presLayoutVars>
          <dgm:bulletEnabled val="1"/>
        </dgm:presLayoutVars>
      </dgm:prSet>
      <dgm:spPr/>
      <dgm:t>
        <a:bodyPr/>
        <a:lstStyle/>
        <a:p>
          <a:pPr rtl="1"/>
          <a:endParaRPr lang="ar-SA"/>
        </a:p>
      </dgm:t>
    </dgm:pt>
    <dgm:pt modelId="{24B5AB5A-A022-4DCB-A03C-77C3D855F26D}" type="pres">
      <dgm:prSet presAssocID="{545DD161-162C-4A52-BA14-00D837F0DD1C}" presName="Name9" presStyleLbl="parChTrans1D2" presStyleIdx="1" presStyleCnt="10"/>
      <dgm:spPr/>
      <dgm:t>
        <a:bodyPr/>
        <a:lstStyle/>
        <a:p>
          <a:pPr rtl="1"/>
          <a:endParaRPr lang="ar-DZ"/>
        </a:p>
      </dgm:t>
    </dgm:pt>
    <dgm:pt modelId="{885A3DDD-0DBD-4EE8-A8FC-DC531A6B06B1}" type="pres">
      <dgm:prSet presAssocID="{545DD161-162C-4A52-BA14-00D837F0DD1C}" presName="connTx" presStyleLbl="parChTrans1D2" presStyleIdx="1" presStyleCnt="10"/>
      <dgm:spPr/>
      <dgm:t>
        <a:bodyPr/>
        <a:lstStyle/>
        <a:p>
          <a:pPr rtl="1"/>
          <a:endParaRPr lang="ar-DZ"/>
        </a:p>
      </dgm:t>
    </dgm:pt>
    <dgm:pt modelId="{E2273155-0889-45B6-9234-1C340877C299}" type="pres">
      <dgm:prSet presAssocID="{86B72925-C9CB-419F-9EBD-C72B9BC572C0}" presName="node" presStyleLbl="node1" presStyleIdx="1" presStyleCnt="10" custScaleX="269301" custScaleY="107377" custRadScaleRad="137914" custRadScaleInc="77387">
        <dgm:presLayoutVars>
          <dgm:bulletEnabled val="1"/>
        </dgm:presLayoutVars>
      </dgm:prSet>
      <dgm:spPr/>
      <dgm:t>
        <a:bodyPr/>
        <a:lstStyle/>
        <a:p>
          <a:pPr rtl="1"/>
          <a:endParaRPr lang="ar-SA"/>
        </a:p>
      </dgm:t>
    </dgm:pt>
    <dgm:pt modelId="{75661BB6-93C2-4445-A081-AB7FB4113B64}" type="pres">
      <dgm:prSet presAssocID="{0292D20B-EBEA-4319-B33B-C7B98F44622E}" presName="Name9" presStyleLbl="parChTrans1D2" presStyleIdx="2" presStyleCnt="10"/>
      <dgm:spPr/>
      <dgm:t>
        <a:bodyPr/>
        <a:lstStyle/>
        <a:p>
          <a:pPr rtl="1"/>
          <a:endParaRPr lang="ar-DZ"/>
        </a:p>
      </dgm:t>
    </dgm:pt>
    <dgm:pt modelId="{419BFB0E-8858-43F4-835B-4C75CF3A624D}" type="pres">
      <dgm:prSet presAssocID="{0292D20B-EBEA-4319-B33B-C7B98F44622E}" presName="connTx" presStyleLbl="parChTrans1D2" presStyleIdx="2" presStyleCnt="10"/>
      <dgm:spPr/>
      <dgm:t>
        <a:bodyPr/>
        <a:lstStyle/>
        <a:p>
          <a:pPr rtl="1"/>
          <a:endParaRPr lang="ar-DZ"/>
        </a:p>
      </dgm:t>
    </dgm:pt>
    <dgm:pt modelId="{EE5F62B5-39FE-4C2B-8CD9-DAD8DAA18432}" type="pres">
      <dgm:prSet presAssocID="{3D04F976-F6F6-45D9-86D3-CE3EB1C9F7A6}" presName="node" presStyleLbl="node1" presStyleIdx="2" presStyleCnt="10" custScaleX="235627" custRadScaleRad="150558" custRadScaleInc="33015">
        <dgm:presLayoutVars>
          <dgm:bulletEnabled val="1"/>
        </dgm:presLayoutVars>
      </dgm:prSet>
      <dgm:spPr/>
      <dgm:t>
        <a:bodyPr/>
        <a:lstStyle/>
        <a:p>
          <a:pPr rtl="1"/>
          <a:endParaRPr lang="ar-SA"/>
        </a:p>
      </dgm:t>
    </dgm:pt>
    <dgm:pt modelId="{8E67DF0F-703A-4FDB-983D-A03AAE9C0C07}" type="pres">
      <dgm:prSet presAssocID="{3514BA38-6AA6-48AC-B52B-526D091CC860}" presName="Name9" presStyleLbl="parChTrans1D2" presStyleIdx="3" presStyleCnt="10"/>
      <dgm:spPr/>
      <dgm:t>
        <a:bodyPr/>
        <a:lstStyle/>
        <a:p>
          <a:pPr rtl="1"/>
          <a:endParaRPr lang="ar-DZ"/>
        </a:p>
      </dgm:t>
    </dgm:pt>
    <dgm:pt modelId="{909CCBFB-FE0F-416E-A2DD-C4DF6EF9FE59}" type="pres">
      <dgm:prSet presAssocID="{3514BA38-6AA6-48AC-B52B-526D091CC860}" presName="connTx" presStyleLbl="parChTrans1D2" presStyleIdx="3" presStyleCnt="10"/>
      <dgm:spPr/>
      <dgm:t>
        <a:bodyPr/>
        <a:lstStyle/>
        <a:p>
          <a:pPr rtl="1"/>
          <a:endParaRPr lang="ar-DZ"/>
        </a:p>
      </dgm:t>
    </dgm:pt>
    <dgm:pt modelId="{5739A1E2-7140-4BB3-9F04-63FF7CD9E43B}" type="pres">
      <dgm:prSet presAssocID="{AB454902-BBB2-4C2F-9096-4FD2402EFB08}" presName="node" presStyleLbl="node1" presStyleIdx="3" presStyleCnt="10" custScaleX="262794" custRadScaleRad="145340" custRadScaleInc="-30305">
        <dgm:presLayoutVars>
          <dgm:bulletEnabled val="1"/>
        </dgm:presLayoutVars>
      </dgm:prSet>
      <dgm:spPr/>
      <dgm:t>
        <a:bodyPr/>
        <a:lstStyle/>
        <a:p>
          <a:pPr rtl="1"/>
          <a:endParaRPr lang="ar-SA"/>
        </a:p>
      </dgm:t>
    </dgm:pt>
    <dgm:pt modelId="{561C1784-696F-4DE8-9FC8-C1596540E58F}" type="pres">
      <dgm:prSet presAssocID="{BFE04352-907C-4FB3-8605-0113F4940FCD}" presName="Name9" presStyleLbl="parChTrans1D2" presStyleIdx="4" presStyleCnt="10"/>
      <dgm:spPr/>
      <dgm:t>
        <a:bodyPr/>
        <a:lstStyle/>
        <a:p>
          <a:pPr rtl="1"/>
          <a:endParaRPr lang="ar-DZ"/>
        </a:p>
      </dgm:t>
    </dgm:pt>
    <dgm:pt modelId="{E8BB1A4A-77F9-41A1-883C-13ADB5DA9767}" type="pres">
      <dgm:prSet presAssocID="{BFE04352-907C-4FB3-8605-0113F4940FCD}" presName="connTx" presStyleLbl="parChTrans1D2" presStyleIdx="4" presStyleCnt="10"/>
      <dgm:spPr/>
      <dgm:t>
        <a:bodyPr/>
        <a:lstStyle/>
        <a:p>
          <a:pPr rtl="1"/>
          <a:endParaRPr lang="ar-DZ"/>
        </a:p>
      </dgm:t>
    </dgm:pt>
    <dgm:pt modelId="{7CBB4E3D-BED9-4311-A8A3-BCE3E3385376}" type="pres">
      <dgm:prSet presAssocID="{AB6A220E-B345-4A80-BE3E-BBAD139B5180}" presName="node" presStyleLbl="node1" presStyleIdx="4" presStyleCnt="10" custScaleX="243202" custRadScaleRad="135454" custRadScaleInc="-81572">
        <dgm:presLayoutVars>
          <dgm:bulletEnabled val="1"/>
        </dgm:presLayoutVars>
      </dgm:prSet>
      <dgm:spPr/>
      <dgm:t>
        <a:bodyPr/>
        <a:lstStyle/>
        <a:p>
          <a:pPr rtl="1"/>
          <a:endParaRPr lang="ar-SA"/>
        </a:p>
      </dgm:t>
    </dgm:pt>
    <dgm:pt modelId="{E6B8F5CF-4466-44B6-B8C0-498EA47B5061}" type="pres">
      <dgm:prSet presAssocID="{F97A4C9B-CF79-4176-B22B-3983457F2173}" presName="Name9" presStyleLbl="parChTrans1D2" presStyleIdx="5" presStyleCnt="10"/>
      <dgm:spPr/>
      <dgm:t>
        <a:bodyPr/>
        <a:lstStyle/>
        <a:p>
          <a:pPr rtl="1"/>
          <a:endParaRPr lang="ar-DZ"/>
        </a:p>
      </dgm:t>
    </dgm:pt>
    <dgm:pt modelId="{A443B239-AECB-419B-944C-58271380160B}" type="pres">
      <dgm:prSet presAssocID="{F97A4C9B-CF79-4176-B22B-3983457F2173}" presName="connTx" presStyleLbl="parChTrans1D2" presStyleIdx="5" presStyleCnt="10"/>
      <dgm:spPr/>
      <dgm:t>
        <a:bodyPr/>
        <a:lstStyle/>
        <a:p>
          <a:pPr rtl="1"/>
          <a:endParaRPr lang="ar-DZ"/>
        </a:p>
      </dgm:t>
    </dgm:pt>
    <dgm:pt modelId="{BF0C164F-DF61-4022-B91B-AAD3DEAB9481}" type="pres">
      <dgm:prSet presAssocID="{194E5E7E-B39B-4FCA-8172-D5BCA8101E33}" presName="node" presStyleLbl="node1" presStyleIdx="5" presStyleCnt="10" custScaleX="193727" custScaleY="109785" custRadScaleRad="91933" custRadScaleInc="17884">
        <dgm:presLayoutVars>
          <dgm:bulletEnabled val="1"/>
        </dgm:presLayoutVars>
      </dgm:prSet>
      <dgm:spPr/>
      <dgm:t>
        <a:bodyPr/>
        <a:lstStyle/>
        <a:p>
          <a:pPr rtl="1"/>
          <a:endParaRPr lang="ar-SA"/>
        </a:p>
      </dgm:t>
    </dgm:pt>
    <dgm:pt modelId="{221AF492-6710-47F8-98A2-6C0FDF6438FE}" type="pres">
      <dgm:prSet presAssocID="{3D5C4D3D-FE99-422C-B128-59C65FC0770E}" presName="Name9" presStyleLbl="parChTrans1D2" presStyleIdx="6" presStyleCnt="10"/>
      <dgm:spPr/>
      <dgm:t>
        <a:bodyPr/>
        <a:lstStyle/>
        <a:p>
          <a:pPr rtl="1"/>
          <a:endParaRPr lang="ar-DZ"/>
        </a:p>
      </dgm:t>
    </dgm:pt>
    <dgm:pt modelId="{FF4E70CE-0F42-4195-8038-09BE36197D67}" type="pres">
      <dgm:prSet presAssocID="{3D5C4D3D-FE99-422C-B128-59C65FC0770E}" presName="connTx" presStyleLbl="parChTrans1D2" presStyleIdx="6" presStyleCnt="10"/>
      <dgm:spPr/>
      <dgm:t>
        <a:bodyPr/>
        <a:lstStyle/>
        <a:p>
          <a:pPr rtl="1"/>
          <a:endParaRPr lang="ar-DZ"/>
        </a:p>
      </dgm:t>
    </dgm:pt>
    <dgm:pt modelId="{A074B14D-620A-4249-BFED-FE805A1295C6}" type="pres">
      <dgm:prSet presAssocID="{0724F6BF-F5D6-4A0D-B1C2-3DAF20B0C1FD}" presName="node" presStyleLbl="node1" presStyleIdx="6" presStyleCnt="10" custScaleX="276522" custScaleY="106023" custRadScaleRad="151078" custRadScaleInc="101717">
        <dgm:presLayoutVars>
          <dgm:bulletEnabled val="1"/>
        </dgm:presLayoutVars>
      </dgm:prSet>
      <dgm:spPr/>
      <dgm:t>
        <a:bodyPr/>
        <a:lstStyle/>
        <a:p>
          <a:pPr rtl="1"/>
          <a:endParaRPr lang="ar-SA"/>
        </a:p>
      </dgm:t>
    </dgm:pt>
    <dgm:pt modelId="{81DB1560-4FB2-4C3B-A6C8-43CB60C402E6}" type="pres">
      <dgm:prSet presAssocID="{047FC8AA-9370-441B-8BF3-F2B0956A8A05}" presName="Name9" presStyleLbl="parChTrans1D2" presStyleIdx="7" presStyleCnt="10"/>
      <dgm:spPr/>
      <dgm:t>
        <a:bodyPr/>
        <a:lstStyle/>
        <a:p>
          <a:pPr rtl="1"/>
          <a:endParaRPr lang="ar-DZ"/>
        </a:p>
      </dgm:t>
    </dgm:pt>
    <dgm:pt modelId="{3FB9278E-811E-4D80-B359-E5ECDDF8A809}" type="pres">
      <dgm:prSet presAssocID="{047FC8AA-9370-441B-8BF3-F2B0956A8A05}" presName="connTx" presStyleLbl="parChTrans1D2" presStyleIdx="7" presStyleCnt="10"/>
      <dgm:spPr/>
      <dgm:t>
        <a:bodyPr/>
        <a:lstStyle/>
        <a:p>
          <a:pPr rtl="1"/>
          <a:endParaRPr lang="ar-DZ"/>
        </a:p>
      </dgm:t>
    </dgm:pt>
    <dgm:pt modelId="{089B6FF2-5828-43E6-994C-7AE4B997C3DA}" type="pres">
      <dgm:prSet presAssocID="{5329663C-1D6C-4E9C-9281-28A48B6F3E0C}" presName="node" presStyleLbl="node1" presStyleIdx="7" presStyleCnt="10" custScaleX="244715" custRadScaleRad="146572" custRadScaleInc="30900">
        <dgm:presLayoutVars>
          <dgm:bulletEnabled val="1"/>
        </dgm:presLayoutVars>
      </dgm:prSet>
      <dgm:spPr/>
      <dgm:t>
        <a:bodyPr/>
        <a:lstStyle/>
        <a:p>
          <a:pPr rtl="1"/>
          <a:endParaRPr lang="ar-SA"/>
        </a:p>
      </dgm:t>
    </dgm:pt>
    <dgm:pt modelId="{2F425B19-5DF5-4021-928A-390F8E06C16F}" type="pres">
      <dgm:prSet presAssocID="{60844D63-14D7-4591-8791-AF42BEB97D7F}" presName="Name9" presStyleLbl="parChTrans1D2" presStyleIdx="8" presStyleCnt="10"/>
      <dgm:spPr/>
      <dgm:t>
        <a:bodyPr/>
        <a:lstStyle/>
        <a:p>
          <a:pPr rtl="1"/>
          <a:endParaRPr lang="ar-DZ"/>
        </a:p>
      </dgm:t>
    </dgm:pt>
    <dgm:pt modelId="{B92592B3-DD5D-44AC-B6E9-52FD32BC2BDE}" type="pres">
      <dgm:prSet presAssocID="{60844D63-14D7-4591-8791-AF42BEB97D7F}" presName="connTx" presStyleLbl="parChTrans1D2" presStyleIdx="8" presStyleCnt="10"/>
      <dgm:spPr/>
      <dgm:t>
        <a:bodyPr/>
        <a:lstStyle/>
        <a:p>
          <a:pPr rtl="1"/>
          <a:endParaRPr lang="ar-DZ"/>
        </a:p>
      </dgm:t>
    </dgm:pt>
    <dgm:pt modelId="{E84D3B8C-180E-4867-9396-D0DF38E9501A}" type="pres">
      <dgm:prSet presAssocID="{46A67579-611F-4381-A283-B0A1F9D49DFD}" presName="node" presStyleLbl="node1" presStyleIdx="8" presStyleCnt="10" custScaleX="220017" custScaleY="114662" custRadScaleRad="142821" custRadScaleInc="-37259">
        <dgm:presLayoutVars>
          <dgm:bulletEnabled val="1"/>
        </dgm:presLayoutVars>
      </dgm:prSet>
      <dgm:spPr/>
      <dgm:t>
        <a:bodyPr/>
        <a:lstStyle/>
        <a:p>
          <a:pPr rtl="1"/>
          <a:endParaRPr lang="ar-SA"/>
        </a:p>
      </dgm:t>
    </dgm:pt>
    <dgm:pt modelId="{79A3175C-8C3F-4837-86A0-EDCE2B22C404}" type="pres">
      <dgm:prSet presAssocID="{C09EA877-AD2E-4805-AB9B-BC79BEB5BE1C}" presName="Name9" presStyleLbl="parChTrans1D2" presStyleIdx="9" presStyleCnt="10"/>
      <dgm:spPr/>
      <dgm:t>
        <a:bodyPr/>
        <a:lstStyle/>
        <a:p>
          <a:pPr rtl="1"/>
          <a:endParaRPr lang="ar-DZ"/>
        </a:p>
      </dgm:t>
    </dgm:pt>
    <dgm:pt modelId="{7D0CA502-12D1-47CF-9214-CF2D5F717ACC}" type="pres">
      <dgm:prSet presAssocID="{C09EA877-AD2E-4805-AB9B-BC79BEB5BE1C}" presName="connTx" presStyleLbl="parChTrans1D2" presStyleIdx="9" presStyleCnt="10"/>
      <dgm:spPr/>
      <dgm:t>
        <a:bodyPr/>
        <a:lstStyle/>
        <a:p>
          <a:pPr rtl="1"/>
          <a:endParaRPr lang="ar-DZ"/>
        </a:p>
      </dgm:t>
    </dgm:pt>
    <dgm:pt modelId="{256B304C-C86B-40AA-AC63-3C910C92B4AF}" type="pres">
      <dgm:prSet presAssocID="{FC0DD79B-F7EE-4045-A897-FDBA9C09B7D1}" presName="node" presStyleLbl="node1" presStyleIdx="9" presStyleCnt="10" custScaleX="255584" custRadScaleRad="140225" custRadScaleInc="-102638">
        <dgm:presLayoutVars>
          <dgm:bulletEnabled val="1"/>
        </dgm:presLayoutVars>
      </dgm:prSet>
      <dgm:spPr/>
      <dgm:t>
        <a:bodyPr/>
        <a:lstStyle/>
        <a:p>
          <a:pPr rtl="1"/>
          <a:endParaRPr lang="ar-SA"/>
        </a:p>
      </dgm:t>
    </dgm:pt>
  </dgm:ptLst>
  <dgm:cxnLst>
    <dgm:cxn modelId="{150CE4F1-2497-4140-9265-7208011518AF}" type="presOf" srcId="{F97A4C9B-CF79-4176-B22B-3983457F2173}" destId="{A443B239-AECB-419B-944C-58271380160B}" srcOrd="1" destOrd="0" presId="urn:microsoft.com/office/officeart/2005/8/layout/radial1"/>
    <dgm:cxn modelId="{A666619D-6F62-41EF-ACE7-337A5F7FEA1B}" type="presOf" srcId="{194E5E7E-B39B-4FCA-8172-D5BCA8101E33}" destId="{BF0C164F-DF61-4022-B91B-AAD3DEAB9481}" srcOrd="0" destOrd="0" presId="urn:microsoft.com/office/officeart/2005/8/layout/radial1"/>
    <dgm:cxn modelId="{3F987FF1-BE25-4369-BC0E-BE3AEE780991}" type="presOf" srcId="{F97A4C9B-CF79-4176-B22B-3983457F2173}" destId="{E6B8F5CF-4466-44B6-B8C0-498EA47B5061}" srcOrd="0" destOrd="0" presId="urn:microsoft.com/office/officeart/2005/8/layout/radial1"/>
    <dgm:cxn modelId="{21D0EB93-64FC-4010-B294-88E68DE0C70E}" type="presOf" srcId="{C126015D-D8D1-4CF5-88C4-94DAF8CE3893}" destId="{C4253031-5F02-4D9C-8474-AD6C14C022CF}" srcOrd="0" destOrd="0" presId="urn:microsoft.com/office/officeart/2005/8/layout/radial1"/>
    <dgm:cxn modelId="{7EECB923-1B8B-43C0-93B1-6A1C13DB187A}" type="presOf" srcId="{0292D20B-EBEA-4319-B33B-C7B98F44622E}" destId="{419BFB0E-8858-43F4-835B-4C75CF3A624D}" srcOrd="1" destOrd="0" presId="urn:microsoft.com/office/officeart/2005/8/layout/radial1"/>
    <dgm:cxn modelId="{5D2E32B6-65DD-4B26-AA4E-43265528C113}" type="presOf" srcId="{0292D20B-EBEA-4319-B33B-C7B98F44622E}" destId="{75661BB6-93C2-4445-A081-AB7FB4113B64}" srcOrd="0" destOrd="0" presId="urn:microsoft.com/office/officeart/2005/8/layout/radial1"/>
    <dgm:cxn modelId="{45A99699-7782-4596-BAF5-02F16478F1D2}" type="presOf" srcId="{86B72925-C9CB-419F-9EBD-C72B9BC572C0}" destId="{E2273155-0889-45B6-9234-1C340877C299}" srcOrd="0" destOrd="0" presId="urn:microsoft.com/office/officeart/2005/8/layout/radial1"/>
    <dgm:cxn modelId="{59E38841-DF68-4721-B6E4-C4040EF19E10}" type="presOf" srcId="{6507DF97-4717-4753-BFC2-DBE020F8F677}" destId="{CC82960B-8F98-440C-9461-82CFD5D356FF}" srcOrd="0" destOrd="0" presId="urn:microsoft.com/office/officeart/2005/8/layout/radial1"/>
    <dgm:cxn modelId="{7916A02A-B265-4958-9629-D3DAA8A9B30D}" type="presOf" srcId="{46A67579-611F-4381-A283-B0A1F9D49DFD}" destId="{E84D3B8C-180E-4867-9396-D0DF38E9501A}" srcOrd="0" destOrd="0" presId="urn:microsoft.com/office/officeart/2005/8/layout/radial1"/>
    <dgm:cxn modelId="{019D1B1E-5A52-4FAC-8605-7215427D4DE1}" srcId="{4FF419EB-3E0D-40ED-94DE-6F3EEAC3AC71}" destId="{C126015D-D8D1-4CF5-88C4-94DAF8CE3893}" srcOrd="0" destOrd="0" parTransId="{165123D0-DFB6-4AE7-BF7C-8D1C3A076F33}" sibTransId="{4009A4D4-A163-478E-9A84-86483F3CB5F8}"/>
    <dgm:cxn modelId="{59D053C4-1049-420F-8980-80B7DA5CADE1}" type="presOf" srcId="{AB6A220E-B345-4A80-BE3E-BBAD139B5180}" destId="{7CBB4E3D-BED9-4311-A8A3-BCE3E3385376}" srcOrd="0" destOrd="0" presId="urn:microsoft.com/office/officeart/2005/8/layout/radial1"/>
    <dgm:cxn modelId="{4D14FBA2-B4A2-44DB-82FE-38808791F367}" srcId="{4FF419EB-3E0D-40ED-94DE-6F3EEAC3AC71}" destId="{3D04F976-F6F6-45D9-86D3-CE3EB1C9F7A6}" srcOrd="2" destOrd="0" parTransId="{0292D20B-EBEA-4319-B33B-C7B98F44622E}" sibTransId="{52207357-77DD-4245-BCCE-0E26E0F1A072}"/>
    <dgm:cxn modelId="{0EC00909-2EFF-4437-9FD6-758F3C46825D}" type="presOf" srcId="{165123D0-DFB6-4AE7-BF7C-8D1C3A076F33}" destId="{79F0F99C-F4B7-48FA-ABF9-E85422710FA3}" srcOrd="0" destOrd="0" presId="urn:microsoft.com/office/officeart/2005/8/layout/radial1"/>
    <dgm:cxn modelId="{DC9A61F9-91C9-464E-8B11-6E003B184D31}" type="presOf" srcId="{60844D63-14D7-4591-8791-AF42BEB97D7F}" destId="{2F425B19-5DF5-4021-928A-390F8E06C16F}" srcOrd="0" destOrd="0" presId="urn:microsoft.com/office/officeart/2005/8/layout/radial1"/>
    <dgm:cxn modelId="{BE2EB1F7-92A0-4624-B4F8-C94946CC775B}" srcId="{6507DF97-4717-4753-BFC2-DBE020F8F677}" destId="{4FF419EB-3E0D-40ED-94DE-6F3EEAC3AC71}" srcOrd="0" destOrd="0" parTransId="{FDE91CA9-3881-4270-A913-341907E0BCC2}" sibTransId="{382633FA-8B1D-4605-89DB-12F9875650C1}"/>
    <dgm:cxn modelId="{85012D25-AE40-4695-977A-5E7F21716CB9}" type="presOf" srcId="{3514BA38-6AA6-48AC-B52B-526D091CC860}" destId="{8E67DF0F-703A-4FDB-983D-A03AAE9C0C07}" srcOrd="0" destOrd="0" presId="urn:microsoft.com/office/officeart/2005/8/layout/radial1"/>
    <dgm:cxn modelId="{C05D74C2-30CB-48DE-A828-6C53E764FCEB}" srcId="{4FF419EB-3E0D-40ED-94DE-6F3EEAC3AC71}" destId="{46A67579-611F-4381-A283-B0A1F9D49DFD}" srcOrd="8" destOrd="0" parTransId="{60844D63-14D7-4591-8791-AF42BEB97D7F}" sibTransId="{B7FD1176-A1BA-41F4-A1F3-7A5630B3B58A}"/>
    <dgm:cxn modelId="{2DC36723-6360-4B44-8B09-38F9ED6AA28E}" type="presOf" srcId="{60844D63-14D7-4591-8791-AF42BEB97D7F}" destId="{B92592B3-DD5D-44AC-B6E9-52FD32BC2BDE}" srcOrd="1" destOrd="0" presId="urn:microsoft.com/office/officeart/2005/8/layout/radial1"/>
    <dgm:cxn modelId="{F9C7080D-F2AF-4F24-8919-27DA8C0EACB3}" type="presOf" srcId="{FC0DD79B-F7EE-4045-A897-FDBA9C09B7D1}" destId="{256B304C-C86B-40AA-AC63-3C910C92B4AF}" srcOrd="0" destOrd="0" presId="urn:microsoft.com/office/officeart/2005/8/layout/radial1"/>
    <dgm:cxn modelId="{779F66B8-A7FE-483D-B91E-182E42F30FC7}" type="presOf" srcId="{545DD161-162C-4A52-BA14-00D837F0DD1C}" destId="{885A3DDD-0DBD-4EE8-A8FC-DC531A6B06B1}" srcOrd="1" destOrd="0" presId="urn:microsoft.com/office/officeart/2005/8/layout/radial1"/>
    <dgm:cxn modelId="{760892CF-EED4-408A-A2E6-A65D84FFE6B5}" type="presOf" srcId="{C09EA877-AD2E-4805-AB9B-BC79BEB5BE1C}" destId="{79A3175C-8C3F-4837-86A0-EDCE2B22C404}" srcOrd="0" destOrd="0" presId="urn:microsoft.com/office/officeart/2005/8/layout/radial1"/>
    <dgm:cxn modelId="{C717B818-9CB6-451A-9ADB-A1EAD9780593}" type="presOf" srcId="{C09EA877-AD2E-4805-AB9B-BC79BEB5BE1C}" destId="{7D0CA502-12D1-47CF-9214-CF2D5F717ACC}" srcOrd="1" destOrd="0" presId="urn:microsoft.com/office/officeart/2005/8/layout/radial1"/>
    <dgm:cxn modelId="{D4CA4743-3E19-469C-8825-0E6880693BA4}" type="presOf" srcId="{5329663C-1D6C-4E9C-9281-28A48B6F3E0C}" destId="{089B6FF2-5828-43E6-994C-7AE4B997C3DA}" srcOrd="0" destOrd="0" presId="urn:microsoft.com/office/officeart/2005/8/layout/radial1"/>
    <dgm:cxn modelId="{8942B7A6-5FCB-4CE3-95FD-132D7708F6AA}" type="presOf" srcId="{3514BA38-6AA6-48AC-B52B-526D091CC860}" destId="{909CCBFB-FE0F-416E-A2DD-C4DF6EF9FE59}" srcOrd="1" destOrd="0" presId="urn:microsoft.com/office/officeart/2005/8/layout/radial1"/>
    <dgm:cxn modelId="{5B4AA8A0-45CD-451D-9AD8-405072D968B1}" type="presOf" srcId="{4FF419EB-3E0D-40ED-94DE-6F3EEAC3AC71}" destId="{FE8515C8-D06F-47FC-91E1-0E8BB37ACA1E}" srcOrd="0" destOrd="0" presId="urn:microsoft.com/office/officeart/2005/8/layout/radial1"/>
    <dgm:cxn modelId="{58E5D16A-C60E-4C69-AE9D-19C14090A7BC}" srcId="{4FF419EB-3E0D-40ED-94DE-6F3EEAC3AC71}" destId="{AB454902-BBB2-4C2F-9096-4FD2402EFB08}" srcOrd="3" destOrd="0" parTransId="{3514BA38-6AA6-48AC-B52B-526D091CC860}" sibTransId="{97C9A032-C2C5-4980-A85B-64516F1E6DDA}"/>
    <dgm:cxn modelId="{A3CA4D91-3328-4B73-A964-B9D084D65EBB}" srcId="{4FF419EB-3E0D-40ED-94DE-6F3EEAC3AC71}" destId="{194E5E7E-B39B-4FCA-8172-D5BCA8101E33}" srcOrd="5" destOrd="0" parTransId="{F97A4C9B-CF79-4176-B22B-3983457F2173}" sibTransId="{4BA9B1AD-8400-4971-B253-9343770C163C}"/>
    <dgm:cxn modelId="{38CF5157-B9A7-42FF-A435-833E066DA3EC}" srcId="{4FF419EB-3E0D-40ED-94DE-6F3EEAC3AC71}" destId="{FC0DD79B-F7EE-4045-A897-FDBA9C09B7D1}" srcOrd="9" destOrd="0" parTransId="{C09EA877-AD2E-4805-AB9B-BC79BEB5BE1C}" sibTransId="{DB9D8D16-4F12-49EB-950C-6BE30426A8A4}"/>
    <dgm:cxn modelId="{06C92793-DBFE-489E-9B86-7F8F2D0DE585}" type="presOf" srcId="{047FC8AA-9370-441B-8BF3-F2B0956A8A05}" destId="{81DB1560-4FB2-4C3B-A6C8-43CB60C402E6}" srcOrd="0" destOrd="0" presId="urn:microsoft.com/office/officeart/2005/8/layout/radial1"/>
    <dgm:cxn modelId="{289097C0-5FDD-4CC8-8541-BBDE0A98BBA6}" type="presOf" srcId="{545DD161-162C-4A52-BA14-00D837F0DD1C}" destId="{24B5AB5A-A022-4DCB-A03C-77C3D855F26D}" srcOrd="0" destOrd="0" presId="urn:microsoft.com/office/officeart/2005/8/layout/radial1"/>
    <dgm:cxn modelId="{008228EF-0F72-43C7-8409-9CE024500504}" type="presOf" srcId="{047FC8AA-9370-441B-8BF3-F2B0956A8A05}" destId="{3FB9278E-811E-4D80-B359-E5ECDDF8A809}" srcOrd="1" destOrd="0" presId="urn:microsoft.com/office/officeart/2005/8/layout/radial1"/>
    <dgm:cxn modelId="{EB983C1B-7E1E-478E-B862-42D77E5A633A}" type="presOf" srcId="{3D5C4D3D-FE99-422C-B128-59C65FC0770E}" destId="{FF4E70CE-0F42-4195-8038-09BE36197D67}" srcOrd="1" destOrd="0" presId="urn:microsoft.com/office/officeart/2005/8/layout/radial1"/>
    <dgm:cxn modelId="{FA9CA526-B250-4210-AA3A-D42F5F5E49EA}" type="presOf" srcId="{3D5C4D3D-FE99-422C-B128-59C65FC0770E}" destId="{221AF492-6710-47F8-98A2-6C0FDF6438FE}" srcOrd="0" destOrd="0" presId="urn:microsoft.com/office/officeart/2005/8/layout/radial1"/>
    <dgm:cxn modelId="{16C4B436-62FB-4B32-98E6-63E1B5464B72}" srcId="{4FF419EB-3E0D-40ED-94DE-6F3EEAC3AC71}" destId="{0724F6BF-F5D6-4A0D-B1C2-3DAF20B0C1FD}" srcOrd="6" destOrd="0" parTransId="{3D5C4D3D-FE99-422C-B128-59C65FC0770E}" sibTransId="{FBECBC52-9623-49E0-A990-B450DEB1515C}"/>
    <dgm:cxn modelId="{15234149-5505-4C14-9003-0BEDDFE64FC5}" type="presOf" srcId="{BFE04352-907C-4FB3-8605-0113F4940FCD}" destId="{E8BB1A4A-77F9-41A1-883C-13ADB5DA9767}" srcOrd="1" destOrd="0" presId="urn:microsoft.com/office/officeart/2005/8/layout/radial1"/>
    <dgm:cxn modelId="{9E3FAA9F-563B-430A-A9C5-6EA7A88D1CF8}" type="presOf" srcId="{165123D0-DFB6-4AE7-BF7C-8D1C3A076F33}" destId="{F5D1FE14-475D-4BA2-93C9-136787D073A5}" srcOrd="1" destOrd="0" presId="urn:microsoft.com/office/officeart/2005/8/layout/radial1"/>
    <dgm:cxn modelId="{87DC95CB-10A9-4789-9ABF-0530E12ED252}" type="presOf" srcId="{3D04F976-F6F6-45D9-86D3-CE3EB1C9F7A6}" destId="{EE5F62B5-39FE-4C2B-8CD9-DAD8DAA18432}" srcOrd="0" destOrd="0" presId="urn:microsoft.com/office/officeart/2005/8/layout/radial1"/>
    <dgm:cxn modelId="{49C82598-2D09-4B51-AAEA-1E84E2325E5E}" srcId="{4FF419EB-3E0D-40ED-94DE-6F3EEAC3AC71}" destId="{5329663C-1D6C-4E9C-9281-28A48B6F3E0C}" srcOrd="7" destOrd="0" parTransId="{047FC8AA-9370-441B-8BF3-F2B0956A8A05}" sibTransId="{8E958214-B65C-4191-94B5-9E6B4AD86FB3}"/>
    <dgm:cxn modelId="{1C041213-E2D0-45A2-A2D6-643E2D45852A}" srcId="{4FF419EB-3E0D-40ED-94DE-6F3EEAC3AC71}" destId="{86B72925-C9CB-419F-9EBD-C72B9BC572C0}" srcOrd="1" destOrd="0" parTransId="{545DD161-162C-4A52-BA14-00D837F0DD1C}" sibTransId="{AD26A244-7C77-404F-8C93-1B506DEE411C}"/>
    <dgm:cxn modelId="{74057437-7A84-48B4-B7E1-6A7D455FFB20}" type="presOf" srcId="{BFE04352-907C-4FB3-8605-0113F4940FCD}" destId="{561C1784-696F-4DE8-9FC8-C1596540E58F}" srcOrd="0" destOrd="0" presId="urn:microsoft.com/office/officeart/2005/8/layout/radial1"/>
    <dgm:cxn modelId="{FFFD8326-B32F-494E-8E2E-A645F49F5C76}" type="presOf" srcId="{0724F6BF-F5D6-4A0D-B1C2-3DAF20B0C1FD}" destId="{A074B14D-620A-4249-BFED-FE805A1295C6}" srcOrd="0" destOrd="0" presId="urn:microsoft.com/office/officeart/2005/8/layout/radial1"/>
    <dgm:cxn modelId="{4D6CAD72-5E03-46C7-8489-D9EAA50551D7}" srcId="{4FF419EB-3E0D-40ED-94DE-6F3EEAC3AC71}" destId="{AB6A220E-B345-4A80-BE3E-BBAD139B5180}" srcOrd="4" destOrd="0" parTransId="{BFE04352-907C-4FB3-8605-0113F4940FCD}" sibTransId="{4D195F38-050E-42D0-BB59-D6CC2340AB5B}"/>
    <dgm:cxn modelId="{C8C2F7C5-DA3D-49D7-9766-C265266BDD49}" type="presOf" srcId="{AB454902-BBB2-4C2F-9096-4FD2402EFB08}" destId="{5739A1E2-7140-4BB3-9F04-63FF7CD9E43B}" srcOrd="0" destOrd="0" presId="urn:microsoft.com/office/officeart/2005/8/layout/radial1"/>
    <dgm:cxn modelId="{48EFE213-323C-435C-B7A3-B5A23BC976CD}" type="presParOf" srcId="{CC82960B-8F98-440C-9461-82CFD5D356FF}" destId="{FE8515C8-D06F-47FC-91E1-0E8BB37ACA1E}" srcOrd="0" destOrd="0" presId="urn:microsoft.com/office/officeart/2005/8/layout/radial1"/>
    <dgm:cxn modelId="{0581F68A-4C16-4DF8-AB21-52DF64A74532}" type="presParOf" srcId="{CC82960B-8F98-440C-9461-82CFD5D356FF}" destId="{79F0F99C-F4B7-48FA-ABF9-E85422710FA3}" srcOrd="1" destOrd="0" presId="urn:microsoft.com/office/officeart/2005/8/layout/radial1"/>
    <dgm:cxn modelId="{54F90450-CD78-4A9D-8048-6F9460A7ED9A}" type="presParOf" srcId="{79F0F99C-F4B7-48FA-ABF9-E85422710FA3}" destId="{F5D1FE14-475D-4BA2-93C9-136787D073A5}" srcOrd="0" destOrd="0" presId="urn:microsoft.com/office/officeart/2005/8/layout/radial1"/>
    <dgm:cxn modelId="{A23C4C61-D7F2-482B-9A86-B8C1D7740A8A}" type="presParOf" srcId="{CC82960B-8F98-440C-9461-82CFD5D356FF}" destId="{C4253031-5F02-4D9C-8474-AD6C14C022CF}" srcOrd="2" destOrd="0" presId="urn:microsoft.com/office/officeart/2005/8/layout/radial1"/>
    <dgm:cxn modelId="{AE9E9942-A5E3-4FA1-B407-FCE33E9C6F68}" type="presParOf" srcId="{CC82960B-8F98-440C-9461-82CFD5D356FF}" destId="{24B5AB5A-A022-4DCB-A03C-77C3D855F26D}" srcOrd="3" destOrd="0" presId="urn:microsoft.com/office/officeart/2005/8/layout/radial1"/>
    <dgm:cxn modelId="{0FB9FB91-C943-4117-B468-9070BF9B6C4E}" type="presParOf" srcId="{24B5AB5A-A022-4DCB-A03C-77C3D855F26D}" destId="{885A3DDD-0DBD-4EE8-A8FC-DC531A6B06B1}" srcOrd="0" destOrd="0" presId="urn:microsoft.com/office/officeart/2005/8/layout/radial1"/>
    <dgm:cxn modelId="{4BF5780C-C334-44B8-BCD4-1F11C355090B}" type="presParOf" srcId="{CC82960B-8F98-440C-9461-82CFD5D356FF}" destId="{E2273155-0889-45B6-9234-1C340877C299}" srcOrd="4" destOrd="0" presId="urn:microsoft.com/office/officeart/2005/8/layout/radial1"/>
    <dgm:cxn modelId="{D488CBD1-79AA-42D1-8D27-D9D2AC7975F2}" type="presParOf" srcId="{CC82960B-8F98-440C-9461-82CFD5D356FF}" destId="{75661BB6-93C2-4445-A081-AB7FB4113B64}" srcOrd="5" destOrd="0" presId="urn:microsoft.com/office/officeart/2005/8/layout/radial1"/>
    <dgm:cxn modelId="{2F439180-0AE3-44D1-83D4-7346034AE722}" type="presParOf" srcId="{75661BB6-93C2-4445-A081-AB7FB4113B64}" destId="{419BFB0E-8858-43F4-835B-4C75CF3A624D}" srcOrd="0" destOrd="0" presId="urn:microsoft.com/office/officeart/2005/8/layout/radial1"/>
    <dgm:cxn modelId="{108ADE3E-61E6-492B-ABF5-ACCBF7379E2C}" type="presParOf" srcId="{CC82960B-8F98-440C-9461-82CFD5D356FF}" destId="{EE5F62B5-39FE-4C2B-8CD9-DAD8DAA18432}" srcOrd="6" destOrd="0" presId="urn:microsoft.com/office/officeart/2005/8/layout/radial1"/>
    <dgm:cxn modelId="{A958C463-0B28-48D6-B4F3-1C1624C5EEE9}" type="presParOf" srcId="{CC82960B-8F98-440C-9461-82CFD5D356FF}" destId="{8E67DF0F-703A-4FDB-983D-A03AAE9C0C07}" srcOrd="7" destOrd="0" presId="urn:microsoft.com/office/officeart/2005/8/layout/radial1"/>
    <dgm:cxn modelId="{1F17909C-1ACF-4CB9-9B12-5FE3925F7F2B}" type="presParOf" srcId="{8E67DF0F-703A-4FDB-983D-A03AAE9C0C07}" destId="{909CCBFB-FE0F-416E-A2DD-C4DF6EF9FE59}" srcOrd="0" destOrd="0" presId="urn:microsoft.com/office/officeart/2005/8/layout/radial1"/>
    <dgm:cxn modelId="{C83079F6-67FA-424B-8565-AD72B58D8B3F}" type="presParOf" srcId="{CC82960B-8F98-440C-9461-82CFD5D356FF}" destId="{5739A1E2-7140-4BB3-9F04-63FF7CD9E43B}" srcOrd="8" destOrd="0" presId="urn:microsoft.com/office/officeart/2005/8/layout/radial1"/>
    <dgm:cxn modelId="{6D62BDBC-08E6-4E72-925B-72BE21CDC135}" type="presParOf" srcId="{CC82960B-8F98-440C-9461-82CFD5D356FF}" destId="{561C1784-696F-4DE8-9FC8-C1596540E58F}" srcOrd="9" destOrd="0" presId="urn:microsoft.com/office/officeart/2005/8/layout/radial1"/>
    <dgm:cxn modelId="{99109112-A92F-426C-8111-2D6CFC37B1FD}" type="presParOf" srcId="{561C1784-696F-4DE8-9FC8-C1596540E58F}" destId="{E8BB1A4A-77F9-41A1-883C-13ADB5DA9767}" srcOrd="0" destOrd="0" presId="urn:microsoft.com/office/officeart/2005/8/layout/radial1"/>
    <dgm:cxn modelId="{27B74AFE-E5B3-4967-990D-72ABC9088EC1}" type="presParOf" srcId="{CC82960B-8F98-440C-9461-82CFD5D356FF}" destId="{7CBB4E3D-BED9-4311-A8A3-BCE3E3385376}" srcOrd="10" destOrd="0" presId="urn:microsoft.com/office/officeart/2005/8/layout/radial1"/>
    <dgm:cxn modelId="{DB914C19-619F-41B5-B3C3-41B5F60476D1}" type="presParOf" srcId="{CC82960B-8F98-440C-9461-82CFD5D356FF}" destId="{E6B8F5CF-4466-44B6-B8C0-498EA47B5061}" srcOrd="11" destOrd="0" presId="urn:microsoft.com/office/officeart/2005/8/layout/radial1"/>
    <dgm:cxn modelId="{98E40F4C-B094-4670-A669-B57115854AD2}" type="presParOf" srcId="{E6B8F5CF-4466-44B6-B8C0-498EA47B5061}" destId="{A443B239-AECB-419B-944C-58271380160B}" srcOrd="0" destOrd="0" presId="urn:microsoft.com/office/officeart/2005/8/layout/radial1"/>
    <dgm:cxn modelId="{05F74BDB-38BC-458E-8F89-C4455E4DF513}" type="presParOf" srcId="{CC82960B-8F98-440C-9461-82CFD5D356FF}" destId="{BF0C164F-DF61-4022-B91B-AAD3DEAB9481}" srcOrd="12" destOrd="0" presId="urn:microsoft.com/office/officeart/2005/8/layout/radial1"/>
    <dgm:cxn modelId="{6735667D-5435-4C82-9DEA-81C06F0FFE24}" type="presParOf" srcId="{CC82960B-8F98-440C-9461-82CFD5D356FF}" destId="{221AF492-6710-47F8-98A2-6C0FDF6438FE}" srcOrd="13" destOrd="0" presId="urn:microsoft.com/office/officeart/2005/8/layout/radial1"/>
    <dgm:cxn modelId="{464224C5-5C7E-4475-98DB-59B0585A62A1}" type="presParOf" srcId="{221AF492-6710-47F8-98A2-6C0FDF6438FE}" destId="{FF4E70CE-0F42-4195-8038-09BE36197D67}" srcOrd="0" destOrd="0" presId="urn:microsoft.com/office/officeart/2005/8/layout/radial1"/>
    <dgm:cxn modelId="{4F0CFF8F-BC7D-4140-8F10-40E1DCDC651A}" type="presParOf" srcId="{CC82960B-8F98-440C-9461-82CFD5D356FF}" destId="{A074B14D-620A-4249-BFED-FE805A1295C6}" srcOrd="14" destOrd="0" presId="urn:microsoft.com/office/officeart/2005/8/layout/radial1"/>
    <dgm:cxn modelId="{9F903A69-038E-4CCB-8893-56B51CED05AB}" type="presParOf" srcId="{CC82960B-8F98-440C-9461-82CFD5D356FF}" destId="{81DB1560-4FB2-4C3B-A6C8-43CB60C402E6}" srcOrd="15" destOrd="0" presId="urn:microsoft.com/office/officeart/2005/8/layout/radial1"/>
    <dgm:cxn modelId="{25B63BC1-76CA-4109-9EDD-C6CE0DE23FDC}" type="presParOf" srcId="{81DB1560-4FB2-4C3B-A6C8-43CB60C402E6}" destId="{3FB9278E-811E-4D80-B359-E5ECDDF8A809}" srcOrd="0" destOrd="0" presId="urn:microsoft.com/office/officeart/2005/8/layout/radial1"/>
    <dgm:cxn modelId="{2BC3747F-983A-4F2B-BD6F-578369D904E0}" type="presParOf" srcId="{CC82960B-8F98-440C-9461-82CFD5D356FF}" destId="{089B6FF2-5828-43E6-994C-7AE4B997C3DA}" srcOrd="16" destOrd="0" presId="urn:microsoft.com/office/officeart/2005/8/layout/radial1"/>
    <dgm:cxn modelId="{F0D1088A-1F78-4ACA-A867-37B969A23473}" type="presParOf" srcId="{CC82960B-8F98-440C-9461-82CFD5D356FF}" destId="{2F425B19-5DF5-4021-928A-390F8E06C16F}" srcOrd="17" destOrd="0" presId="urn:microsoft.com/office/officeart/2005/8/layout/radial1"/>
    <dgm:cxn modelId="{F1F1712E-F74B-4104-9207-6FC13D2B1BA1}" type="presParOf" srcId="{2F425B19-5DF5-4021-928A-390F8E06C16F}" destId="{B92592B3-DD5D-44AC-B6E9-52FD32BC2BDE}" srcOrd="0" destOrd="0" presId="urn:microsoft.com/office/officeart/2005/8/layout/radial1"/>
    <dgm:cxn modelId="{BC7B11CA-D930-412A-BA59-799FAAB3FF52}" type="presParOf" srcId="{CC82960B-8F98-440C-9461-82CFD5D356FF}" destId="{E84D3B8C-180E-4867-9396-D0DF38E9501A}" srcOrd="18" destOrd="0" presId="urn:microsoft.com/office/officeart/2005/8/layout/radial1"/>
    <dgm:cxn modelId="{82E07D7B-42B9-40BD-9FA2-7079C9A67862}" type="presParOf" srcId="{CC82960B-8F98-440C-9461-82CFD5D356FF}" destId="{79A3175C-8C3F-4837-86A0-EDCE2B22C404}" srcOrd="19" destOrd="0" presId="urn:microsoft.com/office/officeart/2005/8/layout/radial1"/>
    <dgm:cxn modelId="{718244B6-A4DB-43C0-9448-5B893EBFEB13}" type="presParOf" srcId="{79A3175C-8C3F-4837-86A0-EDCE2B22C404}" destId="{7D0CA502-12D1-47CF-9214-CF2D5F717ACC}" srcOrd="0" destOrd="0" presId="urn:microsoft.com/office/officeart/2005/8/layout/radial1"/>
    <dgm:cxn modelId="{3DBB75C8-4546-426B-A277-AF6CD565AA78}" type="presParOf" srcId="{CC82960B-8F98-440C-9461-82CFD5D356FF}" destId="{256B304C-C86B-40AA-AC63-3C910C92B4AF}" srcOrd="20" destOrd="0" presId="urn:microsoft.com/office/officeart/2005/8/layout/radial1"/>
  </dgm:cxnLst>
  <dgm:bg/>
  <dgm:whole/>
</dgm:dataModel>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ED4194B7-73E7-4D04-81C7-00AC1D2F4A33}" type="datetimeFigureOut">
              <a:rPr lang="ar-DZ" smtClean="0"/>
              <a:pPr/>
              <a:t>14-04-1445</a:t>
            </a:fld>
            <a:endParaRPr lang="ar-DZ"/>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ar-DZ"/>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6E6A391E-70C6-4415-B87F-F53A5D84C989}" type="slidenum">
              <a:rPr lang="ar-DZ" smtClean="0"/>
              <a:pPr/>
              <a:t>‹N°›</a:t>
            </a:fld>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4194B7-73E7-4D04-81C7-00AC1D2F4A33}" type="datetimeFigureOut">
              <a:rPr lang="ar-DZ" smtClean="0"/>
              <a:pPr/>
              <a:t>14-04-1445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E6A391E-70C6-4415-B87F-F53A5D84C989}"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4194B7-73E7-4D04-81C7-00AC1D2F4A33}" type="datetimeFigureOut">
              <a:rPr lang="ar-DZ" smtClean="0"/>
              <a:pPr/>
              <a:t>14-04-1445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E6A391E-70C6-4415-B87F-F53A5D84C989}"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ED4194B7-73E7-4D04-81C7-00AC1D2F4A33}" type="datetimeFigureOut">
              <a:rPr lang="ar-DZ" smtClean="0"/>
              <a:pPr/>
              <a:t>14-04-1445</a:t>
            </a:fld>
            <a:endParaRPr lang="ar-DZ"/>
          </a:p>
        </p:txBody>
      </p:sp>
      <p:sp>
        <p:nvSpPr>
          <p:cNvPr id="9" name="Espace réservé du numéro de diapositive 8"/>
          <p:cNvSpPr>
            <a:spLocks noGrp="1"/>
          </p:cNvSpPr>
          <p:nvPr>
            <p:ph type="sldNum" sz="quarter" idx="15"/>
          </p:nvPr>
        </p:nvSpPr>
        <p:spPr/>
        <p:txBody>
          <a:bodyPr rtlCol="0"/>
          <a:lstStyle/>
          <a:p>
            <a:fld id="{6E6A391E-70C6-4415-B87F-F53A5D84C989}" type="slidenum">
              <a:rPr lang="ar-DZ" smtClean="0"/>
              <a:pPr/>
              <a:t>‹N°›</a:t>
            </a:fld>
            <a:endParaRPr lang="ar-DZ"/>
          </a:p>
        </p:txBody>
      </p:sp>
      <p:sp>
        <p:nvSpPr>
          <p:cNvPr id="10" name="Espace réservé du pied de page 9"/>
          <p:cNvSpPr>
            <a:spLocks noGrp="1"/>
          </p:cNvSpPr>
          <p:nvPr>
            <p:ph type="ftr" sz="quarter" idx="16"/>
          </p:nvPr>
        </p:nvSpPr>
        <p:spPr/>
        <p:txBody>
          <a:bodyPr rtlCol="0"/>
          <a:lstStyle/>
          <a:p>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ED4194B7-73E7-4D04-81C7-00AC1D2F4A33}" type="datetimeFigureOut">
              <a:rPr lang="ar-DZ" smtClean="0"/>
              <a:pPr/>
              <a:t>14-04-1445</a:t>
            </a:fld>
            <a:endParaRPr lang="ar-DZ"/>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ar-DZ"/>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6E6A391E-70C6-4415-B87F-F53A5D84C989}" type="slidenum">
              <a:rPr lang="ar-DZ" smtClean="0"/>
              <a:pPr/>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ED4194B7-73E7-4D04-81C7-00AC1D2F4A33}" type="datetimeFigureOut">
              <a:rPr lang="ar-DZ" smtClean="0"/>
              <a:pPr/>
              <a:t>14-04-1445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6E6A391E-70C6-4415-B87F-F53A5D84C989}" type="slidenum">
              <a:rPr lang="ar-DZ" smtClean="0"/>
              <a:pPr/>
              <a:t>‹N°›</a:t>
            </a:fld>
            <a:endParaRPr lang="ar-DZ"/>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ED4194B7-73E7-4D04-81C7-00AC1D2F4A33}" type="datetimeFigureOut">
              <a:rPr lang="ar-DZ" smtClean="0"/>
              <a:pPr/>
              <a:t>14-04-1445</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6E6A391E-70C6-4415-B87F-F53A5D84C989}" type="slidenum">
              <a:rPr lang="ar-DZ" smtClean="0"/>
              <a:pPr/>
              <a:t>‹N°›</a:t>
            </a:fld>
            <a:endParaRPr lang="ar-DZ"/>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ED4194B7-73E7-4D04-81C7-00AC1D2F4A33}" type="datetimeFigureOut">
              <a:rPr lang="ar-DZ" smtClean="0"/>
              <a:pPr/>
              <a:t>14-04-1445</a:t>
            </a:fld>
            <a:endParaRPr lang="ar-DZ"/>
          </a:p>
        </p:txBody>
      </p:sp>
      <p:sp>
        <p:nvSpPr>
          <p:cNvPr id="7" name="Espace réservé du numéro de diapositive 6"/>
          <p:cNvSpPr>
            <a:spLocks noGrp="1"/>
          </p:cNvSpPr>
          <p:nvPr>
            <p:ph type="sldNum" sz="quarter" idx="11"/>
          </p:nvPr>
        </p:nvSpPr>
        <p:spPr/>
        <p:txBody>
          <a:bodyPr rtlCol="0"/>
          <a:lstStyle/>
          <a:p>
            <a:fld id="{6E6A391E-70C6-4415-B87F-F53A5D84C989}" type="slidenum">
              <a:rPr lang="ar-DZ" smtClean="0"/>
              <a:pPr/>
              <a:t>‹N°›</a:t>
            </a:fld>
            <a:endParaRPr lang="ar-DZ"/>
          </a:p>
        </p:txBody>
      </p:sp>
      <p:sp>
        <p:nvSpPr>
          <p:cNvPr id="8" name="Espace réservé du pied de page 7"/>
          <p:cNvSpPr>
            <a:spLocks noGrp="1"/>
          </p:cNvSpPr>
          <p:nvPr>
            <p:ph type="ftr" sz="quarter" idx="12"/>
          </p:nvPr>
        </p:nvSpPr>
        <p:spPr/>
        <p:txBody>
          <a:bodyPr rtlCol="0"/>
          <a:lstStyle/>
          <a:p>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4194B7-73E7-4D04-81C7-00AC1D2F4A33}" type="datetimeFigureOut">
              <a:rPr lang="ar-DZ" smtClean="0"/>
              <a:pPr/>
              <a:t>14-04-1445</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6E6A391E-70C6-4415-B87F-F53A5D84C989}"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ED4194B7-73E7-4D04-81C7-00AC1D2F4A33}" type="datetimeFigureOut">
              <a:rPr lang="ar-DZ" smtClean="0"/>
              <a:pPr/>
              <a:t>14-04-1445</a:t>
            </a:fld>
            <a:endParaRPr lang="ar-DZ"/>
          </a:p>
        </p:txBody>
      </p:sp>
      <p:sp>
        <p:nvSpPr>
          <p:cNvPr id="22" name="Espace réservé du numéro de diapositive 21"/>
          <p:cNvSpPr>
            <a:spLocks noGrp="1"/>
          </p:cNvSpPr>
          <p:nvPr>
            <p:ph type="sldNum" sz="quarter" idx="15"/>
          </p:nvPr>
        </p:nvSpPr>
        <p:spPr/>
        <p:txBody>
          <a:bodyPr rtlCol="0"/>
          <a:lstStyle/>
          <a:p>
            <a:fld id="{6E6A391E-70C6-4415-B87F-F53A5D84C989}" type="slidenum">
              <a:rPr lang="ar-DZ" smtClean="0"/>
              <a:pPr/>
              <a:t>‹N°›</a:t>
            </a:fld>
            <a:endParaRPr lang="ar-DZ"/>
          </a:p>
        </p:txBody>
      </p:sp>
      <p:sp>
        <p:nvSpPr>
          <p:cNvPr id="23" name="Espace réservé du pied de page 22"/>
          <p:cNvSpPr>
            <a:spLocks noGrp="1"/>
          </p:cNvSpPr>
          <p:nvPr>
            <p:ph type="ftr" sz="quarter" idx="16"/>
          </p:nvPr>
        </p:nvSpPr>
        <p:spPr/>
        <p:txBody>
          <a:bodyPr rtlCol="0"/>
          <a:lstStyle/>
          <a:p>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ED4194B7-73E7-4D04-81C7-00AC1D2F4A33}" type="datetimeFigureOut">
              <a:rPr lang="ar-DZ" smtClean="0"/>
              <a:pPr/>
              <a:t>14-04-1445</a:t>
            </a:fld>
            <a:endParaRPr lang="ar-DZ"/>
          </a:p>
        </p:txBody>
      </p:sp>
      <p:sp>
        <p:nvSpPr>
          <p:cNvPr id="18" name="Espace réservé du numéro de diapositive 17"/>
          <p:cNvSpPr>
            <a:spLocks noGrp="1"/>
          </p:cNvSpPr>
          <p:nvPr>
            <p:ph type="sldNum" sz="quarter" idx="11"/>
          </p:nvPr>
        </p:nvSpPr>
        <p:spPr/>
        <p:txBody>
          <a:bodyPr rtlCol="0"/>
          <a:lstStyle/>
          <a:p>
            <a:fld id="{6E6A391E-70C6-4415-B87F-F53A5D84C989}" type="slidenum">
              <a:rPr lang="ar-DZ" smtClean="0"/>
              <a:pPr/>
              <a:t>‹N°›</a:t>
            </a:fld>
            <a:endParaRPr lang="ar-DZ"/>
          </a:p>
        </p:txBody>
      </p:sp>
      <p:sp>
        <p:nvSpPr>
          <p:cNvPr id="21" name="Espace réservé du pied de page 20"/>
          <p:cNvSpPr>
            <a:spLocks noGrp="1"/>
          </p:cNvSpPr>
          <p:nvPr>
            <p:ph type="ftr" sz="quarter" idx="12"/>
          </p:nvPr>
        </p:nvSpPr>
        <p:spPr/>
        <p:txBody>
          <a:bodyPr rtlCol="0"/>
          <a:lstStyle/>
          <a:p>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D4194B7-73E7-4D04-81C7-00AC1D2F4A33}" type="datetimeFigureOut">
              <a:rPr lang="ar-DZ" smtClean="0"/>
              <a:pPr/>
              <a:t>14-04-1445</a:t>
            </a:fld>
            <a:endParaRPr lang="ar-DZ"/>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DZ"/>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E6A391E-70C6-4415-B87F-F53A5D84C989}"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eiilmuniversity.ac.i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Lecture 2: </a:t>
            </a:r>
            <a:r>
              <a:rPr lang="en-US" dirty="0" smtClean="0"/>
              <a:t>Compensations </a:t>
            </a:r>
            <a:r>
              <a:rPr lang="en-US" dirty="0" smtClean="0"/>
              <a:t>and </a:t>
            </a:r>
            <a:r>
              <a:rPr lang="en-US" dirty="0" smtClean="0"/>
              <a:t>Wages Management</a:t>
            </a:r>
            <a:endParaRPr lang="ar-DZ" dirty="0"/>
          </a:p>
        </p:txBody>
      </p:sp>
      <p:sp>
        <p:nvSpPr>
          <p:cNvPr id="3" name="Espace réservé du texte 2"/>
          <p:cNvSpPr>
            <a:spLocks noGrp="1"/>
          </p:cNvSpPr>
          <p:nvPr>
            <p:ph type="body" idx="1"/>
          </p:nvPr>
        </p:nvSpPr>
        <p:spPr/>
        <p:txBody>
          <a:bodyPr/>
          <a:lstStyle/>
          <a:p>
            <a:pPr algn="just" rtl="0"/>
            <a:r>
              <a:rPr lang="fr-FR" dirty="0" err="1" smtClean="0"/>
              <a:t>Prepared</a:t>
            </a:r>
            <a:r>
              <a:rPr lang="fr-FR" dirty="0" smtClean="0"/>
              <a:t> by: Pr </a:t>
            </a:r>
            <a:r>
              <a:rPr lang="fr-FR" dirty="0" err="1" smtClean="0"/>
              <a:t>Djouhara</a:t>
            </a:r>
            <a:r>
              <a:rPr lang="fr-FR" dirty="0" smtClean="0"/>
              <a:t> AGTI</a:t>
            </a:r>
          </a:p>
          <a:p>
            <a:pPr algn="just" rtl="0"/>
            <a:r>
              <a:rPr lang="ar-DZ" dirty="0" smtClean="0"/>
              <a:t> </a:t>
            </a:r>
            <a:r>
              <a:rPr lang="fr-FR" dirty="0" smtClean="0"/>
              <a:t> For </a:t>
            </a:r>
            <a:r>
              <a:rPr lang="fr-FR" dirty="0" err="1" smtClean="0"/>
              <a:t>Students</a:t>
            </a:r>
            <a:r>
              <a:rPr lang="fr-FR" dirty="0" smtClean="0"/>
              <a:t> of 1 Master, HRM</a:t>
            </a:r>
          </a:p>
          <a:p>
            <a:pPr algn="just" rtl="0"/>
            <a:r>
              <a:rPr lang="en-US" dirty="0" smtClean="0"/>
              <a:t>Course: Wages and incentives </a:t>
            </a:r>
            <a:r>
              <a:rPr lang="en-US" dirty="0" smtClean="0"/>
              <a:t>management</a:t>
            </a: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en-US" sz="3600" b="1" dirty="0" smtClean="0"/>
              <a:t>Wage and Salary Administration – Nature </a:t>
            </a:r>
            <a:endParaRPr lang="ar-DZ" sz="3600" dirty="0"/>
          </a:p>
        </p:txBody>
      </p:sp>
      <p:sp>
        <p:nvSpPr>
          <p:cNvPr id="3" name="Espace réservé du contenu 2"/>
          <p:cNvSpPr>
            <a:spLocks noGrp="1"/>
          </p:cNvSpPr>
          <p:nvPr>
            <p:ph sz="quarter" idx="1"/>
          </p:nvPr>
        </p:nvSpPr>
        <p:spPr/>
        <p:txBody>
          <a:bodyPr/>
          <a:lstStyle/>
          <a:p>
            <a:pPr algn="just" rtl="0"/>
            <a:r>
              <a:rPr lang="en-US" sz="2800" dirty="0" smtClean="0"/>
              <a:t>3. It is concerned with the financial aspects of needs, motivation and rewards. </a:t>
            </a:r>
          </a:p>
          <a:p>
            <a:pPr algn="just" rtl="0"/>
            <a:r>
              <a:rPr lang="en-US" sz="2800" dirty="0" smtClean="0"/>
              <a:t>4. Employees should be paid according to the requirements of their jobs i.e. highly skilled jobs are paid more compensation than low skilled jobs. </a:t>
            </a:r>
          </a:p>
          <a:p>
            <a:pPr algn="just" rtl="0"/>
            <a:r>
              <a:rPr lang="en-US" sz="2800" dirty="0" smtClean="0"/>
              <a:t>5. To minimize the chances of favoritism. </a:t>
            </a:r>
          </a:p>
          <a:p>
            <a:endParaRPr lang="ar-DZ" dirty="0"/>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1">
              <a:spcBef>
                <a:spcPct val="0"/>
              </a:spcBef>
            </a:pPr>
            <a:r>
              <a:rPr lang="en-US" sz="3600" b="1" dirty="0"/>
              <a:t>Wage and Salary Administration – Objectives </a:t>
            </a:r>
            <a:endParaRPr lang="ar-DZ" sz="3600" dirty="0"/>
          </a:p>
        </p:txBody>
      </p:sp>
      <p:sp>
        <p:nvSpPr>
          <p:cNvPr id="3" name="Espace réservé du contenu 2"/>
          <p:cNvSpPr>
            <a:spLocks noGrp="1"/>
          </p:cNvSpPr>
          <p:nvPr>
            <p:ph sz="quarter" idx="1"/>
          </p:nvPr>
        </p:nvSpPr>
        <p:spPr/>
        <p:txBody>
          <a:bodyPr>
            <a:normAutofit fontScale="92500"/>
          </a:bodyPr>
          <a:lstStyle/>
          <a:p>
            <a:pPr algn="just" rtl="0"/>
            <a:r>
              <a:rPr lang="en-US" sz="3800" dirty="0" smtClean="0"/>
              <a:t> </a:t>
            </a:r>
            <a:r>
              <a:rPr lang="en-US" sz="3800" dirty="0"/>
              <a:t>To compare or draft company HR policy </a:t>
            </a:r>
          </a:p>
          <a:p>
            <a:pPr algn="just" rtl="0"/>
            <a:r>
              <a:rPr lang="en-US" sz="3800" dirty="0" smtClean="0"/>
              <a:t> </a:t>
            </a:r>
            <a:r>
              <a:rPr lang="en-US" sz="3800" dirty="0"/>
              <a:t>Find out the income level and return ratio of similar industries </a:t>
            </a:r>
          </a:p>
          <a:p>
            <a:pPr algn="just" rtl="0"/>
            <a:r>
              <a:rPr lang="en-US" sz="3800" dirty="0" smtClean="0"/>
              <a:t> </a:t>
            </a:r>
            <a:r>
              <a:rPr lang="en-US" sz="3800" dirty="0"/>
              <a:t>To understand wage differentiations </a:t>
            </a:r>
          </a:p>
          <a:p>
            <a:pPr algn="just" rtl="0"/>
            <a:r>
              <a:rPr lang="en-US" sz="3800" dirty="0" smtClean="0"/>
              <a:t> </a:t>
            </a:r>
            <a:r>
              <a:rPr lang="en-US" sz="3800" dirty="0"/>
              <a:t>To establish hiring rates favorable to the community </a:t>
            </a:r>
          </a:p>
          <a:p>
            <a:endParaRPr lang="ar-DZ"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Wage and Salary Administration – Objectives </a:t>
            </a:r>
            <a:endParaRPr lang="ar-DZ" dirty="0"/>
          </a:p>
        </p:txBody>
      </p:sp>
      <p:sp>
        <p:nvSpPr>
          <p:cNvPr id="3" name="Espace réservé du contenu 2"/>
          <p:cNvSpPr>
            <a:spLocks noGrp="1"/>
          </p:cNvSpPr>
          <p:nvPr>
            <p:ph sz="quarter" idx="1"/>
          </p:nvPr>
        </p:nvSpPr>
        <p:spPr/>
        <p:txBody>
          <a:bodyPr>
            <a:normAutofit/>
          </a:bodyPr>
          <a:lstStyle/>
          <a:p>
            <a:pPr algn="just" rtl="0"/>
            <a:r>
              <a:rPr lang="en-US" sz="2800" dirty="0" smtClean="0"/>
              <a:t> To keep abreast wage and salary rates with production cost </a:t>
            </a:r>
          </a:p>
          <a:p>
            <a:pPr algn="just" rtl="0"/>
            <a:r>
              <a:rPr lang="en-US" sz="2800" dirty="0" smtClean="0"/>
              <a:t> To minimize labor turnover due to pay disparity </a:t>
            </a:r>
          </a:p>
          <a:p>
            <a:pPr algn="just" rtl="0"/>
            <a:r>
              <a:rPr lang="en-US" sz="2800" dirty="0" smtClean="0"/>
              <a:t> To increase employee’s satisfaction and morale </a:t>
            </a:r>
          </a:p>
          <a:p>
            <a:pPr algn="just" rtl="0"/>
            <a:r>
              <a:rPr lang="en-US" sz="2800" dirty="0" smtClean="0"/>
              <a:t> To learn about the trend of perks and benefits in the market </a:t>
            </a:r>
          </a:p>
          <a:p>
            <a:pPr algn="just" rtl="0"/>
            <a:r>
              <a:rPr lang="en-US" sz="2800" dirty="0" smtClean="0"/>
              <a:t> To resolve existing labor problems concerning compensation.</a:t>
            </a:r>
          </a:p>
          <a:p>
            <a:endParaRPr lang="ar-DZ"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2143116"/>
            <a:ext cx="7467600" cy="1143000"/>
          </a:xfrm>
        </p:spPr>
        <p:txBody>
          <a:bodyPr>
            <a:normAutofit/>
          </a:bodyPr>
          <a:lstStyle/>
          <a:p>
            <a:pPr lvl="0" algn="ctr"/>
            <a:r>
              <a:rPr lang="en-US" sz="4000" b="1" dirty="0"/>
              <a:t>Fringe </a:t>
            </a:r>
            <a:r>
              <a:rPr lang="en-US" sz="4000" b="1" dirty="0" smtClean="0"/>
              <a:t>Benefits</a:t>
            </a:r>
            <a:endParaRPr lang="ar-DZ" sz="4000"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en-US" sz="4000" b="1" dirty="0"/>
              <a:t>Fringe Benefits</a:t>
            </a:r>
            <a:r>
              <a:rPr lang="en-US" sz="4000" dirty="0"/>
              <a:t> </a:t>
            </a:r>
            <a:r>
              <a:rPr lang="en-US" sz="4000" b="1" dirty="0" smtClean="0"/>
              <a:t>means</a:t>
            </a:r>
            <a:endParaRPr lang="ar-DZ" sz="4000" dirty="0"/>
          </a:p>
        </p:txBody>
      </p:sp>
      <p:sp>
        <p:nvSpPr>
          <p:cNvPr id="3" name="Espace réservé du contenu 2"/>
          <p:cNvSpPr>
            <a:spLocks noGrp="1"/>
          </p:cNvSpPr>
          <p:nvPr>
            <p:ph sz="quarter" idx="1"/>
          </p:nvPr>
        </p:nvSpPr>
        <p:spPr/>
        <p:txBody>
          <a:bodyPr>
            <a:normAutofit lnSpcReduction="10000"/>
          </a:bodyPr>
          <a:lstStyle/>
          <a:p>
            <a:pPr algn="just" rtl="0"/>
            <a:r>
              <a:rPr lang="en-US" sz="2800" dirty="0"/>
              <a:t>Fringe benefits are indirect form of compensation given to employees in addition to the various forms of cash pay- base pay, dearness allowance and inventive pay</a:t>
            </a:r>
            <a:r>
              <a:rPr lang="en-US" sz="2800" dirty="0" smtClean="0"/>
              <a:t>.</a:t>
            </a:r>
          </a:p>
          <a:p>
            <a:pPr algn="just" rtl="0"/>
            <a:r>
              <a:rPr lang="en-US" sz="2800" dirty="0" smtClean="0"/>
              <a:t> They provide </a:t>
            </a:r>
            <a:r>
              <a:rPr lang="en-US" sz="2800" dirty="0"/>
              <a:t>a quantifiable value for individual employees</a:t>
            </a:r>
            <a:r>
              <a:rPr lang="en-US" sz="2800" dirty="0" smtClean="0"/>
              <a:t>.</a:t>
            </a:r>
          </a:p>
          <a:p>
            <a:pPr algn="just" rtl="0"/>
            <a:r>
              <a:rPr lang="en-US" sz="2800" dirty="0" smtClean="0"/>
              <a:t> They are the </a:t>
            </a:r>
            <a:r>
              <a:rPr lang="en-US" sz="2800" dirty="0"/>
              <a:t>indirect form of compensation as </a:t>
            </a:r>
            <a:r>
              <a:rPr lang="en-US" sz="2800" dirty="0" smtClean="0"/>
              <a:t>they are not </a:t>
            </a:r>
            <a:r>
              <a:rPr lang="en-US" sz="2800" dirty="0"/>
              <a:t>related to the performance but are granted to the employees for just being a member of the organization.</a:t>
            </a:r>
          </a:p>
          <a:p>
            <a:endParaRPr lang="ar-DZ"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1">
              <a:spcBef>
                <a:spcPct val="0"/>
              </a:spcBef>
            </a:pPr>
            <a:r>
              <a:rPr lang="en-US" sz="4000" b="1" dirty="0"/>
              <a:t>Reasons for Offering Fringe </a:t>
            </a:r>
            <a:r>
              <a:rPr lang="en-US" sz="4000" b="1" dirty="0" smtClean="0"/>
              <a:t>Benefits</a:t>
            </a:r>
            <a:endParaRPr lang="ar-DZ" sz="4000" dirty="0"/>
          </a:p>
        </p:txBody>
      </p:sp>
      <p:graphicFrame>
        <p:nvGraphicFramePr>
          <p:cNvPr id="4" name="Espace réservé du contenu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p:txBody>
          <a:bodyPr>
            <a:normAutofit fontScale="85000" lnSpcReduction="20000"/>
          </a:bodyPr>
          <a:lstStyle/>
          <a:p>
            <a:pPr algn="just" rtl="0"/>
            <a:r>
              <a:rPr lang="en-US" dirty="0"/>
              <a:t>Social security refers to the </a:t>
            </a:r>
            <a:r>
              <a:rPr lang="en-US" dirty="0">
                <a:solidFill>
                  <a:srgbClr val="FF6600"/>
                </a:solidFill>
              </a:rPr>
              <a:t>protection which society provides for its members through a series of public </a:t>
            </a:r>
            <a:r>
              <a:rPr lang="en-US" dirty="0" smtClean="0">
                <a:solidFill>
                  <a:srgbClr val="FF6600"/>
                </a:solidFill>
              </a:rPr>
              <a:t>measures against </a:t>
            </a:r>
            <a:r>
              <a:rPr lang="en-US" dirty="0">
                <a:solidFill>
                  <a:srgbClr val="FF6600"/>
                </a:solidFill>
              </a:rPr>
              <a:t>the economic and social distress </a:t>
            </a:r>
            <a:r>
              <a:rPr lang="en-US" dirty="0"/>
              <a:t>that otherwise would be caused by the stoppage or substantial reduction of earnings resulting from sickness, maternity, employment injury, unemployment invalidity, old age and health.</a:t>
            </a:r>
          </a:p>
          <a:p>
            <a:endParaRPr lang="ar-DZ" dirty="0"/>
          </a:p>
        </p:txBody>
      </p:sp>
      <p:sp>
        <p:nvSpPr>
          <p:cNvPr id="6" name="Espace réservé du contenu 5"/>
          <p:cNvSpPr>
            <a:spLocks noGrp="1"/>
          </p:cNvSpPr>
          <p:nvPr>
            <p:ph sz="quarter" idx="4"/>
          </p:nvPr>
        </p:nvSpPr>
        <p:spPr/>
        <p:txBody>
          <a:bodyPr>
            <a:normAutofit fontScale="92500" lnSpcReduction="10000"/>
          </a:bodyPr>
          <a:lstStyle/>
          <a:p>
            <a:pPr algn="just" rtl="0"/>
            <a:r>
              <a:rPr lang="en-US" dirty="0"/>
              <a:t>Historically, fringe benefits were introduced with humanistic considerations to support wage compensation with certain infrastructure or facilities to provide for health, education and housing as also </a:t>
            </a:r>
            <a:r>
              <a:rPr lang="en-US" dirty="0">
                <a:solidFill>
                  <a:srgbClr val="FF6600"/>
                </a:solidFill>
              </a:rPr>
              <a:t>social, cultural, religious and recreational activities.</a:t>
            </a:r>
          </a:p>
          <a:p>
            <a:endParaRPr lang="ar-DZ" dirty="0"/>
          </a:p>
        </p:txBody>
      </p:sp>
      <p:sp>
        <p:nvSpPr>
          <p:cNvPr id="3" name="Espace réservé du texte 2"/>
          <p:cNvSpPr>
            <a:spLocks noGrp="1"/>
          </p:cNvSpPr>
          <p:nvPr>
            <p:ph type="body" sz="quarter" idx="1"/>
          </p:nvPr>
        </p:nvSpPr>
        <p:spPr/>
        <p:txBody>
          <a:bodyPr/>
          <a:lstStyle/>
          <a:p>
            <a:pPr algn="ctr" rtl="0"/>
            <a:r>
              <a:rPr lang="en-US" dirty="0"/>
              <a:t>Social Security</a:t>
            </a:r>
            <a:endParaRPr lang="ar-DZ" dirty="0"/>
          </a:p>
        </p:txBody>
      </p:sp>
      <p:sp>
        <p:nvSpPr>
          <p:cNvPr id="5" name="Espace réservé du texte 4"/>
          <p:cNvSpPr>
            <a:spLocks noGrp="1"/>
          </p:cNvSpPr>
          <p:nvPr>
            <p:ph type="body" sz="quarter" idx="3"/>
          </p:nvPr>
        </p:nvSpPr>
        <p:spPr/>
        <p:txBody>
          <a:bodyPr>
            <a:normAutofit fontScale="92500" lnSpcReduction="20000"/>
          </a:bodyPr>
          <a:lstStyle/>
          <a:p>
            <a:pPr lvl="0" algn="ctr" rtl="0"/>
            <a:r>
              <a:rPr lang="en-US" dirty="0"/>
              <a:t>Paternalistic or Humanistic </a:t>
            </a:r>
            <a:r>
              <a:rPr lang="en-US" dirty="0" smtClean="0"/>
              <a:t>Consideration</a:t>
            </a:r>
            <a:endParaRPr lang="en-US"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fade">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fade">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a:xfrm>
            <a:off x="457200" y="2174874"/>
            <a:ext cx="4040188" cy="4683126"/>
          </a:xfrm>
        </p:spPr>
        <p:txBody>
          <a:bodyPr>
            <a:noAutofit/>
          </a:bodyPr>
          <a:lstStyle/>
          <a:p>
            <a:pPr algn="just" rtl="0"/>
            <a:r>
              <a:rPr lang="en-US" dirty="0"/>
              <a:t>There are individual and organizations to develop </a:t>
            </a:r>
            <a:r>
              <a:rPr lang="en-US" dirty="0">
                <a:solidFill>
                  <a:srgbClr val="FF6600"/>
                </a:solidFill>
              </a:rPr>
              <a:t>ingenious methods of avoiding the obligations through restructuring the pay packet. </a:t>
            </a:r>
            <a:r>
              <a:rPr lang="en-US" dirty="0"/>
              <a:t>The various fringe benefits like house rent, education expenses, travel charges and many more are shown as re-imbursement of expenditures. </a:t>
            </a:r>
            <a:endParaRPr lang="ar-DZ" dirty="0"/>
          </a:p>
        </p:txBody>
      </p:sp>
      <p:sp>
        <p:nvSpPr>
          <p:cNvPr id="6" name="Espace réservé du contenu 5"/>
          <p:cNvSpPr>
            <a:spLocks noGrp="1"/>
          </p:cNvSpPr>
          <p:nvPr>
            <p:ph sz="quarter" idx="4"/>
          </p:nvPr>
        </p:nvSpPr>
        <p:spPr/>
        <p:txBody>
          <a:bodyPr>
            <a:normAutofit fontScale="92500" lnSpcReduction="10000"/>
          </a:bodyPr>
          <a:lstStyle/>
          <a:p>
            <a:pPr algn="just" rtl="0"/>
            <a:r>
              <a:rPr lang="en-US" sz="2800" dirty="0"/>
              <a:t>There is awareness about the </a:t>
            </a:r>
            <a:r>
              <a:rPr lang="en-US" sz="2800" dirty="0">
                <a:solidFill>
                  <a:srgbClr val="FF6600"/>
                </a:solidFill>
              </a:rPr>
              <a:t>effects of off-duty life style on working life and vice versa. </a:t>
            </a:r>
            <a:r>
              <a:rPr lang="en-US" sz="2800" dirty="0"/>
              <a:t>The importance of leave and holidays for rest and recuperation is increasingly being understood. </a:t>
            </a:r>
            <a:endParaRPr lang="ar-DZ" sz="2800" dirty="0"/>
          </a:p>
        </p:txBody>
      </p:sp>
      <p:sp>
        <p:nvSpPr>
          <p:cNvPr id="3" name="Espace réservé du texte 2"/>
          <p:cNvSpPr>
            <a:spLocks noGrp="1"/>
          </p:cNvSpPr>
          <p:nvPr>
            <p:ph type="body" sz="quarter" idx="1"/>
          </p:nvPr>
        </p:nvSpPr>
        <p:spPr/>
        <p:txBody>
          <a:bodyPr/>
          <a:lstStyle/>
          <a:p>
            <a:pPr lvl="0" algn="ctr" rtl="0"/>
            <a:r>
              <a:rPr lang="en-US" dirty="0"/>
              <a:t>Tax </a:t>
            </a:r>
            <a:r>
              <a:rPr lang="en-US" dirty="0" smtClean="0"/>
              <a:t>Considerations</a:t>
            </a:r>
            <a:endParaRPr lang="en-US" dirty="0"/>
          </a:p>
        </p:txBody>
      </p:sp>
      <p:sp>
        <p:nvSpPr>
          <p:cNvPr id="5" name="Espace réservé du texte 4"/>
          <p:cNvSpPr>
            <a:spLocks noGrp="1"/>
          </p:cNvSpPr>
          <p:nvPr>
            <p:ph type="body" sz="quarter" idx="3"/>
          </p:nvPr>
        </p:nvSpPr>
        <p:spPr/>
        <p:txBody>
          <a:bodyPr/>
          <a:lstStyle/>
          <a:p>
            <a:pPr lvl="0" algn="ctr" rtl="0"/>
            <a:r>
              <a:rPr lang="en-US" dirty="0"/>
              <a:t>Utilization of Leisure </a:t>
            </a:r>
            <a:r>
              <a:rPr lang="en-US" dirty="0" smtClean="0"/>
              <a:t>Time</a:t>
            </a: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bg/>
                                          </p:spTgt>
                                        </p:tgtEl>
                                        <p:attrNameLst>
                                          <p:attrName>style.visibility</p:attrName>
                                        </p:attrNameLst>
                                      </p:cBhvr>
                                      <p:to>
                                        <p:strVal val="visible"/>
                                      </p:to>
                                    </p:set>
                                    <p:anim calcmode="lin" valueType="num">
                                      <p:cBhvr additive="base">
                                        <p:cTn id="3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p:txBody>
          <a:bodyPr>
            <a:normAutofit fontScale="55000" lnSpcReduction="20000"/>
          </a:bodyPr>
          <a:lstStyle/>
          <a:p>
            <a:pPr algn="just" rtl="0"/>
            <a:r>
              <a:rPr lang="en-US" sz="3200" dirty="0"/>
              <a:t>Labor scarcity and competition for </a:t>
            </a:r>
            <a:r>
              <a:rPr lang="en-US" sz="3200" dirty="0">
                <a:solidFill>
                  <a:srgbClr val="FF6600"/>
                </a:solidFill>
              </a:rPr>
              <a:t>qualified personnel </a:t>
            </a:r>
            <a:r>
              <a:rPr lang="en-US" sz="3200" dirty="0"/>
              <a:t>has led to the initiation, evolution and implementation of a number of compensation plans</a:t>
            </a:r>
            <a:r>
              <a:rPr lang="en-US" sz="3200" dirty="0" smtClean="0"/>
              <a:t>. For exp company housing liberal loan facilities, construction of schools or re-imbursement of education expenditure, membership in clubs/professional associations, sponsorship for training and conference abroad etc </a:t>
            </a:r>
          </a:p>
          <a:p>
            <a:pPr algn="just" rtl="0"/>
            <a:endParaRPr lang="en-US" dirty="0"/>
          </a:p>
          <a:p>
            <a:endParaRPr lang="ar-DZ" dirty="0"/>
          </a:p>
        </p:txBody>
      </p:sp>
      <p:sp>
        <p:nvSpPr>
          <p:cNvPr id="6" name="Espace réservé du contenu 5"/>
          <p:cNvSpPr>
            <a:spLocks noGrp="1"/>
          </p:cNvSpPr>
          <p:nvPr>
            <p:ph sz="quarter" idx="4"/>
          </p:nvPr>
        </p:nvSpPr>
        <p:spPr/>
        <p:txBody>
          <a:bodyPr>
            <a:normAutofit/>
          </a:bodyPr>
          <a:lstStyle/>
          <a:p>
            <a:pPr algn="just" rtl="0"/>
            <a:r>
              <a:rPr lang="en-US" sz="2800" dirty="0"/>
              <a:t>Rising prices and cost of living has brought about </a:t>
            </a:r>
            <a:r>
              <a:rPr lang="en-US" sz="2800" dirty="0">
                <a:solidFill>
                  <a:srgbClr val="FF6600"/>
                </a:solidFill>
              </a:rPr>
              <a:t>incessant demand for provision </a:t>
            </a:r>
            <a:r>
              <a:rPr lang="en-US" sz="2800" dirty="0"/>
              <a:t>of extra benefit to the employees</a:t>
            </a:r>
            <a:endParaRPr lang="ar-DZ" sz="2800" dirty="0"/>
          </a:p>
        </p:txBody>
      </p:sp>
      <p:sp>
        <p:nvSpPr>
          <p:cNvPr id="3" name="Espace réservé du texte 2"/>
          <p:cNvSpPr>
            <a:spLocks noGrp="1"/>
          </p:cNvSpPr>
          <p:nvPr>
            <p:ph type="body" sz="quarter" idx="1"/>
          </p:nvPr>
        </p:nvSpPr>
        <p:spPr/>
        <p:txBody>
          <a:bodyPr>
            <a:normAutofit fontScale="92500" lnSpcReduction="20000"/>
          </a:bodyPr>
          <a:lstStyle/>
          <a:p>
            <a:pPr algn="ctr"/>
            <a:r>
              <a:rPr lang="en-US" dirty="0"/>
              <a:t>Labor Scarcity and </a:t>
            </a:r>
            <a:r>
              <a:rPr lang="en-US" dirty="0" smtClean="0"/>
              <a:t>Competition</a:t>
            </a:r>
            <a:endParaRPr lang="en-US" dirty="0"/>
          </a:p>
        </p:txBody>
      </p:sp>
      <p:sp>
        <p:nvSpPr>
          <p:cNvPr id="5" name="Espace réservé du texte 4"/>
          <p:cNvSpPr>
            <a:spLocks noGrp="1"/>
          </p:cNvSpPr>
          <p:nvPr>
            <p:ph type="body" sz="quarter" idx="3"/>
          </p:nvPr>
        </p:nvSpPr>
        <p:spPr/>
        <p:txBody>
          <a:bodyPr/>
          <a:lstStyle/>
          <a:p>
            <a:pPr lvl="0" algn="ctr" rtl="0"/>
            <a:r>
              <a:rPr lang="en-US" dirty="0"/>
              <a:t>To Meet Price </a:t>
            </a:r>
            <a:r>
              <a:rPr lang="en-US" dirty="0" smtClean="0"/>
              <a:t>Rises</a:t>
            </a:r>
            <a:endParaRPr lang="en-US"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diamond(in)">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diamond(in)">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amond(in)">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diamond(in)">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a:xfrm>
            <a:off x="457200" y="2362200"/>
            <a:ext cx="3657600" cy="4495800"/>
          </a:xfrm>
        </p:spPr>
        <p:txBody>
          <a:bodyPr>
            <a:noAutofit/>
          </a:bodyPr>
          <a:lstStyle/>
          <a:p>
            <a:pPr algn="just" rtl="0"/>
            <a:r>
              <a:rPr lang="en-US" dirty="0"/>
              <a:t>As organizations have developed more elaborate fringe benefits programs for their employees, </a:t>
            </a:r>
            <a:r>
              <a:rPr lang="en-US" dirty="0">
                <a:solidFill>
                  <a:srgbClr val="FF6600"/>
                </a:solidFill>
              </a:rPr>
              <a:t>greater pressure has been placed upon competing organizations </a:t>
            </a:r>
            <a:r>
              <a:rPr lang="en-US" dirty="0"/>
              <a:t>to match these benefits in order to attract and keep employees. </a:t>
            </a:r>
            <a:endParaRPr lang="ar-DZ" dirty="0"/>
          </a:p>
        </p:txBody>
      </p:sp>
      <p:sp>
        <p:nvSpPr>
          <p:cNvPr id="6" name="Espace réservé du contenu 5"/>
          <p:cNvSpPr>
            <a:spLocks noGrp="1"/>
          </p:cNvSpPr>
          <p:nvPr>
            <p:ph sz="quarter" idx="4"/>
          </p:nvPr>
        </p:nvSpPr>
        <p:spPr>
          <a:xfrm>
            <a:off x="4645025" y="2174874"/>
            <a:ext cx="4041775" cy="4468835"/>
          </a:xfrm>
        </p:spPr>
        <p:txBody>
          <a:bodyPr>
            <a:noAutofit/>
          </a:bodyPr>
          <a:lstStyle/>
          <a:p>
            <a:pPr algn="just" rtl="0"/>
            <a:r>
              <a:rPr lang="en-US" sz="2200" dirty="0">
                <a:solidFill>
                  <a:srgbClr val="FF6600"/>
                </a:solidFill>
              </a:rPr>
              <a:t>Rapid industrialization, increasingly heavy urbanization and the growth of a capitalistic economy </a:t>
            </a:r>
            <a:r>
              <a:rPr lang="en-US" sz="2200" dirty="0"/>
              <a:t>have made it difficult for most employees to protect themselves against the adverse impact of these developments. As a result, some benefits-and-services programs were adopted by employers</a:t>
            </a:r>
            <a:r>
              <a:rPr lang="en-US" sz="2200" dirty="0" smtClean="0"/>
              <a:t>.</a:t>
            </a:r>
            <a:endParaRPr lang="en-US" sz="2200" dirty="0"/>
          </a:p>
        </p:txBody>
      </p:sp>
      <p:sp>
        <p:nvSpPr>
          <p:cNvPr id="3" name="Espace réservé du texte 2"/>
          <p:cNvSpPr>
            <a:spLocks noGrp="1"/>
          </p:cNvSpPr>
          <p:nvPr>
            <p:ph type="body" sz="quarter" idx="1"/>
          </p:nvPr>
        </p:nvSpPr>
        <p:spPr/>
        <p:txBody>
          <a:bodyPr>
            <a:normAutofit fontScale="92500" lnSpcReduction="20000"/>
          </a:bodyPr>
          <a:lstStyle/>
          <a:p>
            <a:pPr lvl="0" algn="ctr" rtl="0"/>
            <a:r>
              <a:rPr lang="en-US" dirty="0"/>
              <a:t>To Attract and Retain Best </a:t>
            </a:r>
            <a:r>
              <a:rPr lang="en-US" dirty="0" smtClean="0"/>
              <a:t>Talents</a:t>
            </a:r>
            <a:endParaRPr lang="en-US" dirty="0"/>
          </a:p>
        </p:txBody>
      </p:sp>
      <p:sp>
        <p:nvSpPr>
          <p:cNvPr id="5" name="Espace réservé du texte 4"/>
          <p:cNvSpPr>
            <a:spLocks noGrp="1"/>
          </p:cNvSpPr>
          <p:nvPr>
            <p:ph type="body" sz="quarter" idx="3"/>
          </p:nvPr>
        </p:nvSpPr>
        <p:spPr/>
        <p:txBody>
          <a:bodyPr>
            <a:normAutofit fontScale="92500" lnSpcReduction="20000"/>
          </a:bodyPr>
          <a:lstStyle/>
          <a:p>
            <a:pPr lvl="0" algn="ctr" rtl="0"/>
            <a:r>
              <a:rPr lang="en-US" dirty="0"/>
              <a:t>To Protect Employees from Adverse </a:t>
            </a:r>
            <a:r>
              <a:rPr lang="en-US" dirty="0" smtClean="0"/>
              <a:t>Impact</a:t>
            </a: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500" fill="hold"/>
                                        <p:tgtEl>
                                          <p:spTgt spid="3">
                                            <p:bg/>
                                          </p:spTgt>
                                        </p:tgtEl>
                                        <p:attrNameLst>
                                          <p:attrName>ppt_w</p:attrName>
                                        </p:attrNameLst>
                                      </p:cBhvr>
                                      <p:tavLst>
                                        <p:tav tm="0">
                                          <p:val>
                                            <p:fltVal val="0"/>
                                          </p:val>
                                        </p:tav>
                                        <p:tav tm="100000">
                                          <p:val>
                                            <p:strVal val="#ppt_w"/>
                                          </p:val>
                                        </p:tav>
                                      </p:tavLst>
                                    </p:anim>
                                    <p:anim calcmode="lin" valueType="num">
                                      <p:cBhvr>
                                        <p:cTn id="15" dur="500" fill="hold"/>
                                        <p:tgtEl>
                                          <p:spTgt spid="3">
                                            <p:bg/>
                                          </p:spTgt>
                                        </p:tgtEl>
                                        <p:attrNameLst>
                                          <p:attrName>ppt_h</p:attrName>
                                        </p:attrNameLst>
                                      </p:cBhvr>
                                      <p:tavLst>
                                        <p:tav tm="0">
                                          <p:val>
                                            <p:fltVal val="0"/>
                                          </p:val>
                                        </p:tav>
                                        <p:tav tm="100000">
                                          <p:val>
                                            <p:strVal val="#ppt_h"/>
                                          </p:val>
                                        </p:tav>
                                      </p:tavLst>
                                    </p:anim>
                                    <p:animEffect transition="in" filter="fade">
                                      <p:cBhvr>
                                        <p:cTn id="16" dur="5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 calcmode="lin" valueType="num">
                                      <p:cBhvr>
                                        <p:cTn id="2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5">
                                            <p:bg/>
                                          </p:spTgt>
                                        </p:tgtEl>
                                        <p:attrNameLst>
                                          <p:attrName>style.visibility</p:attrName>
                                        </p:attrNameLst>
                                      </p:cBhvr>
                                      <p:to>
                                        <p:strVal val="visible"/>
                                      </p:to>
                                    </p:set>
                                    <p:anim calcmode="lin" valueType="num">
                                      <p:cBhvr>
                                        <p:cTn id="35" dur="500" fill="hold"/>
                                        <p:tgtEl>
                                          <p:spTgt spid="5">
                                            <p:bg/>
                                          </p:spTgt>
                                        </p:tgtEl>
                                        <p:attrNameLst>
                                          <p:attrName>ppt_w</p:attrName>
                                        </p:attrNameLst>
                                      </p:cBhvr>
                                      <p:tavLst>
                                        <p:tav tm="0">
                                          <p:val>
                                            <p:fltVal val="0"/>
                                          </p:val>
                                        </p:tav>
                                        <p:tav tm="100000">
                                          <p:val>
                                            <p:strVal val="#ppt_w"/>
                                          </p:val>
                                        </p:tav>
                                      </p:tavLst>
                                    </p:anim>
                                    <p:anim calcmode="lin" valueType="num">
                                      <p:cBhvr>
                                        <p:cTn id="36" dur="500" fill="hold"/>
                                        <p:tgtEl>
                                          <p:spTgt spid="5">
                                            <p:bg/>
                                          </p:spTgt>
                                        </p:tgtEl>
                                        <p:attrNameLst>
                                          <p:attrName>ppt_h</p:attrName>
                                        </p:attrNameLst>
                                      </p:cBhvr>
                                      <p:tavLst>
                                        <p:tav tm="0">
                                          <p:val>
                                            <p:fltVal val="0"/>
                                          </p:val>
                                        </p:tav>
                                        <p:tav tm="100000">
                                          <p:val>
                                            <p:strVal val="#ppt_h"/>
                                          </p:val>
                                        </p:tav>
                                      </p:tavLst>
                                    </p:anim>
                                    <p:animEffect transition="in" filter="fade">
                                      <p:cBhvr>
                                        <p:cTn id="37" dur="500"/>
                                        <p:tgtEl>
                                          <p:spTgt spid="5">
                                            <p:bg/>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 calcmode="lin" valueType="num">
                                      <p:cBhvr>
                                        <p:cTn id="42"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5">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p:cTn id="49"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785926"/>
            <a:ext cx="7467600" cy="1143000"/>
          </a:xfrm>
        </p:spPr>
        <p:txBody>
          <a:bodyPr>
            <a:normAutofit/>
          </a:bodyPr>
          <a:lstStyle/>
          <a:p>
            <a:pPr lvl="0" algn="ctr"/>
            <a:r>
              <a:rPr lang="en-US" sz="4400" b="1" dirty="0"/>
              <a:t>Wage </a:t>
            </a:r>
            <a:r>
              <a:rPr lang="en-US" sz="4400" b="1" dirty="0" smtClean="0"/>
              <a:t>level</a:t>
            </a:r>
            <a:endParaRPr lang="ar-DZ" sz="4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p:txBody>
          <a:bodyPr>
            <a:normAutofit fontScale="92500" lnSpcReduction="20000"/>
          </a:bodyPr>
          <a:lstStyle/>
          <a:p>
            <a:pPr algn="just" rtl="0"/>
            <a:r>
              <a:rPr lang="en-US" sz="2800" dirty="0"/>
              <a:t>The growing volume of labor legislation, particularly </a:t>
            </a:r>
            <a:r>
              <a:rPr lang="en-US" sz="2800" dirty="0">
                <a:solidFill>
                  <a:srgbClr val="FF6600"/>
                </a:solidFill>
              </a:rPr>
              <a:t>social security legislation, made it imperative for employers to share equally with their employees </a:t>
            </a:r>
            <a:r>
              <a:rPr lang="en-US" sz="2800" dirty="0"/>
              <a:t>the cost of old age, survivor and disability benefits.</a:t>
            </a:r>
          </a:p>
          <a:p>
            <a:endParaRPr lang="ar-DZ" dirty="0"/>
          </a:p>
        </p:txBody>
      </p:sp>
      <p:sp>
        <p:nvSpPr>
          <p:cNvPr id="6" name="Espace réservé du contenu 5"/>
          <p:cNvSpPr>
            <a:spLocks noGrp="1"/>
          </p:cNvSpPr>
          <p:nvPr>
            <p:ph sz="quarter" idx="4"/>
          </p:nvPr>
        </p:nvSpPr>
        <p:spPr/>
        <p:txBody>
          <a:bodyPr>
            <a:normAutofit fontScale="92500"/>
          </a:bodyPr>
          <a:lstStyle/>
          <a:p>
            <a:pPr algn="just" rtl="0"/>
            <a:r>
              <a:rPr lang="en-US" sz="3200" dirty="0"/>
              <a:t>The growth and </a:t>
            </a:r>
            <a:r>
              <a:rPr lang="en-US" sz="3200" dirty="0">
                <a:solidFill>
                  <a:srgbClr val="FF6600"/>
                </a:solidFill>
              </a:rPr>
              <a:t>strength of trade unions </a:t>
            </a:r>
            <a:r>
              <a:rPr lang="en-US" sz="3200" dirty="0"/>
              <a:t>has substantially influenced the growth of company benefits and services.</a:t>
            </a:r>
          </a:p>
          <a:p>
            <a:pPr>
              <a:buNone/>
            </a:pPr>
            <a:endParaRPr lang="ar-DZ" dirty="0"/>
          </a:p>
        </p:txBody>
      </p:sp>
      <p:sp>
        <p:nvSpPr>
          <p:cNvPr id="3" name="Espace réservé du texte 2"/>
          <p:cNvSpPr>
            <a:spLocks noGrp="1"/>
          </p:cNvSpPr>
          <p:nvPr>
            <p:ph type="body" sz="quarter" idx="1"/>
          </p:nvPr>
        </p:nvSpPr>
        <p:spPr/>
        <p:txBody>
          <a:bodyPr>
            <a:normAutofit fontScale="92500" lnSpcReduction="20000"/>
          </a:bodyPr>
          <a:lstStyle/>
          <a:p>
            <a:pPr lvl="0" algn="ctr" rtl="0"/>
            <a:r>
              <a:rPr lang="en-US" dirty="0"/>
              <a:t>Due to Government </a:t>
            </a:r>
            <a:r>
              <a:rPr lang="en-US" dirty="0" smtClean="0"/>
              <a:t>Legislation</a:t>
            </a:r>
            <a:endParaRPr lang="en-US" dirty="0"/>
          </a:p>
        </p:txBody>
      </p:sp>
      <p:sp>
        <p:nvSpPr>
          <p:cNvPr id="5" name="Espace réservé du texte 4"/>
          <p:cNvSpPr>
            <a:spLocks noGrp="1"/>
          </p:cNvSpPr>
          <p:nvPr>
            <p:ph type="body" sz="quarter" idx="3"/>
          </p:nvPr>
        </p:nvSpPr>
        <p:spPr/>
        <p:txBody>
          <a:bodyPr>
            <a:normAutofit fontScale="92500" lnSpcReduction="20000"/>
          </a:bodyPr>
          <a:lstStyle/>
          <a:p>
            <a:pPr lvl="0" algn="ctr" rtl="0"/>
            <a:r>
              <a:rPr lang="en-US" dirty="0"/>
              <a:t>Collective Bargain by Trade </a:t>
            </a:r>
            <a:r>
              <a:rPr lang="en-US" dirty="0" smtClean="0"/>
              <a:t>Unions</a:t>
            </a:r>
            <a:endParaRPr lang="en-US"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arn(inHorizontal)">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barn(inHorizontal)">
                                      <p:cBhvr>
                                        <p:cTn id="27" dur="5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barn(inHorizontal)">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barn(inHorizontal)">
                                      <p:cBhvr>
                                        <p:cTn id="3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en-US" b="1" dirty="0" smtClean="0"/>
              <a:t>CAFETERIA APPROACH </a:t>
            </a:r>
            <a:endParaRPr lang="ar-DZ" dirty="0"/>
          </a:p>
        </p:txBody>
      </p:sp>
      <p:sp>
        <p:nvSpPr>
          <p:cNvPr id="3" name="Espace réservé du contenu 2"/>
          <p:cNvSpPr>
            <a:spLocks noGrp="1"/>
          </p:cNvSpPr>
          <p:nvPr>
            <p:ph sz="quarter" idx="1"/>
          </p:nvPr>
        </p:nvSpPr>
        <p:spPr/>
        <p:txBody>
          <a:bodyPr/>
          <a:lstStyle/>
          <a:p>
            <a:pPr algn="just" rtl="0"/>
            <a:r>
              <a:rPr lang="en-US" sz="2800" dirty="0" smtClean="0"/>
              <a:t>In Cafeteria benefit plan the employees could spend their benefits, allowances on a choice of benefits options. The idea is to allow the employee to put together his/her own benefit package subject to two constraints- </a:t>
            </a:r>
          </a:p>
          <a:p>
            <a:pPr algn="just" rtl="0"/>
            <a:r>
              <a:rPr lang="en-US" sz="2800" dirty="0" smtClean="0"/>
              <a:t>1. The employer must carefully limit total cost for each total benefit package. </a:t>
            </a:r>
          </a:p>
          <a:p>
            <a:pPr algn="just" rtl="0"/>
            <a:r>
              <a:rPr lang="en-US" sz="2800" dirty="0" smtClean="0"/>
              <a:t>2. Each benefit plan must include certain non-optional items. </a:t>
            </a:r>
          </a:p>
          <a:p>
            <a:endParaRPr lang="ar-DZ" dirty="0"/>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4)">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smtClean="0"/>
              <a:t>Advantages of Cafeteria approach </a:t>
            </a:r>
            <a:endParaRPr lang="ar-DZ" dirty="0"/>
          </a:p>
        </p:txBody>
      </p:sp>
      <p:sp>
        <p:nvSpPr>
          <p:cNvPr id="3" name="Espace réservé du contenu 2"/>
          <p:cNvSpPr>
            <a:spLocks noGrp="1"/>
          </p:cNvSpPr>
          <p:nvPr>
            <p:ph sz="quarter" idx="1"/>
          </p:nvPr>
        </p:nvSpPr>
        <p:spPr/>
        <p:txBody>
          <a:bodyPr>
            <a:normAutofit fontScale="92500"/>
          </a:bodyPr>
          <a:lstStyle/>
          <a:p>
            <a:pPr algn="just" rtl="0"/>
            <a:r>
              <a:rPr lang="en-US" sz="2800" dirty="0" smtClean="0"/>
              <a:t>1. Employees choose packages that best satisfy their unique needs. </a:t>
            </a:r>
          </a:p>
          <a:p>
            <a:pPr algn="just" rtl="0"/>
            <a:r>
              <a:rPr lang="en-US" sz="2800" dirty="0" smtClean="0"/>
              <a:t>2. Flexible benefits, help firms need the changing needs of a changing workforce. </a:t>
            </a:r>
          </a:p>
          <a:p>
            <a:pPr algn="just" rtl="0"/>
            <a:r>
              <a:rPr lang="en-US" sz="2800" dirty="0" smtClean="0"/>
              <a:t>3. Increased involvement of employees and families improves understanding of benefits. </a:t>
            </a:r>
          </a:p>
          <a:p>
            <a:pPr algn="just" rtl="0"/>
            <a:r>
              <a:rPr lang="en-US" sz="2800" dirty="0" smtClean="0"/>
              <a:t>4. Flexible plans make introduction of new benefits less costly. </a:t>
            </a:r>
          </a:p>
          <a:p>
            <a:pPr algn="just" rtl="0"/>
            <a:r>
              <a:rPr lang="en-US" sz="2800" dirty="0" smtClean="0"/>
              <a:t>5. Cost containment- the organization sets the</a:t>
            </a:r>
            <a:r>
              <a:rPr lang="fr-FR" sz="2800" dirty="0" smtClean="0"/>
              <a:t> </a:t>
            </a:r>
            <a:r>
              <a:rPr lang="fr-FR" sz="2800" dirty="0" err="1" smtClean="0"/>
              <a:t>amount</a:t>
            </a:r>
            <a:r>
              <a:rPr lang="fr-FR" sz="2800" dirty="0" smtClean="0"/>
              <a:t> </a:t>
            </a:r>
            <a:r>
              <a:rPr lang="en-US" sz="2800" dirty="0" smtClean="0"/>
              <a:t>maximum. Employee chooses within the constraint. </a:t>
            </a:r>
          </a:p>
          <a:p>
            <a:endParaRPr lang="ar-DZ" dirty="0"/>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en-US" b="1" dirty="0" smtClean="0"/>
              <a:t>Disadvantages of Cafeteria style </a:t>
            </a:r>
            <a:endParaRPr lang="ar-DZ" dirty="0"/>
          </a:p>
        </p:txBody>
      </p:sp>
      <p:sp>
        <p:nvSpPr>
          <p:cNvPr id="3" name="Espace réservé du contenu 2"/>
          <p:cNvSpPr>
            <a:spLocks noGrp="1"/>
          </p:cNvSpPr>
          <p:nvPr>
            <p:ph sz="quarter" idx="1"/>
          </p:nvPr>
        </p:nvSpPr>
        <p:spPr/>
        <p:txBody>
          <a:bodyPr/>
          <a:lstStyle/>
          <a:p>
            <a:pPr algn="just" rtl="0"/>
            <a:r>
              <a:rPr lang="en-US" sz="2800" dirty="0" smtClean="0"/>
              <a:t>1. Employees made bad choices and find themselves not covered for predictable emergencies. </a:t>
            </a:r>
          </a:p>
          <a:p>
            <a:pPr algn="just" rtl="0"/>
            <a:r>
              <a:rPr lang="en-US" sz="2800" dirty="0" smtClean="0"/>
              <a:t>2. Administrative burdens and expenses increase. </a:t>
            </a:r>
          </a:p>
          <a:p>
            <a:pPr algn="just" rtl="0"/>
            <a:r>
              <a:rPr lang="en-US" sz="2800" dirty="0" smtClean="0"/>
              <a:t>3. Adverse selection- employees pick only benefits they will use. The subsequent high benefit utilization increases its cost.</a:t>
            </a:r>
          </a:p>
          <a:p>
            <a:endParaRPr lang="ar-DZ" dirty="0"/>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References</a:t>
            </a:r>
            <a:endParaRPr lang="ar-DZ" dirty="0"/>
          </a:p>
        </p:txBody>
      </p:sp>
      <p:sp>
        <p:nvSpPr>
          <p:cNvPr id="3" name="Espace réservé du contenu 2"/>
          <p:cNvSpPr>
            <a:spLocks noGrp="1"/>
          </p:cNvSpPr>
          <p:nvPr>
            <p:ph sz="quarter" idx="1"/>
          </p:nvPr>
        </p:nvSpPr>
        <p:spPr/>
        <p:txBody>
          <a:bodyPr/>
          <a:lstStyle/>
          <a:p>
            <a:pPr lvl="0" algn="just" rtl="0"/>
            <a:r>
              <a:rPr lang="en-US" dirty="0" smtClean="0"/>
              <a:t>Arul, P. G. (2003), Compensation Management, Pondicherry University, Department of International Business, MBA – HRM, Private Circulation.</a:t>
            </a:r>
          </a:p>
          <a:p>
            <a:pPr lvl="0" algn="just" rtl="0"/>
            <a:r>
              <a:rPr lang="en-US" dirty="0" smtClean="0"/>
              <a:t>COMPENSATION MANAGEMENT, </a:t>
            </a:r>
            <a:r>
              <a:rPr lang="en-US" dirty="0" err="1" smtClean="0"/>
              <a:t>Eiilm</a:t>
            </a:r>
            <a:r>
              <a:rPr lang="en-US" dirty="0" smtClean="0"/>
              <a:t> University, </a:t>
            </a:r>
            <a:r>
              <a:rPr lang="en-US" u="sng" dirty="0" smtClean="0">
                <a:hlinkClick r:id="rId2"/>
              </a:rPr>
              <a:t>www.eiilmuniversity.ac.in</a:t>
            </a:r>
            <a:endParaRPr lang="en-US" dirty="0" smtClean="0"/>
          </a:p>
          <a:p>
            <a:pPr lvl="0" algn="just" rtl="0"/>
            <a:r>
              <a:rPr lang="en-US" dirty="0" smtClean="0"/>
              <a:t> SARANYA. B (2015), COMPENSATION MANAGEMENT, </a:t>
            </a:r>
            <a:r>
              <a:rPr lang="en-US" dirty="0" err="1" smtClean="0"/>
              <a:t>Bharathidasan</a:t>
            </a:r>
            <a:r>
              <a:rPr lang="en-US" dirty="0" smtClean="0"/>
              <a:t> university, Tamil Nadu, India.</a:t>
            </a:r>
          </a:p>
          <a:p>
            <a:pPr lvl="0" algn="just" rtl="0"/>
            <a:r>
              <a:rPr lang="en-US" dirty="0" smtClean="0"/>
              <a:t>Bhattacharyya, D.K, (2014), Compensation Management, 2 Edition,  Published in India by Oxford University Press.</a:t>
            </a:r>
          </a:p>
          <a:p>
            <a:endParaRPr lang="ar-DZ"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dirty="0" err="1" smtClean="0"/>
              <a:t>Thank</a:t>
            </a:r>
            <a:r>
              <a:rPr lang="fr-FR" sz="3200" dirty="0" smtClean="0"/>
              <a:t> </a:t>
            </a:r>
            <a:r>
              <a:rPr lang="fr-FR" sz="3200" dirty="0" err="1" smtClean="0"/>
              <a:t>you</a:t>
            </a:r>
            <a:r>
              <a:rPr lang="fr-FR" sz="3200" dirty="0" smtClean="0"/>
              <a:t> for </a:t>
            </a:r>
            <a:r>
              <a:rPr lang="fr-FR" sz="3200" dirty="0" err="1" smtClean="0"/>
              <a:t>your</a:t>
            </a:r>
            <a:r>
              <a:rPr lang="fr-FR" sz="3200" dirty="0" smtClean="0"/>
              <a:t> attention</a:t>
            </a:r>
            <a:endParaRPr lang="ar-DZ"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grpId="1" nodeType="clickEffect">
                                  <p:stCondLst>
                                    <p:cond delay="0"/>
                                  </p:stCondLst>
                                  <p:childTnLst>
                                    <p:animRot by="21600000">
                                      <p:cBhvr>
                                        <p:cTn id="12" dur="2000" fill="hold"/>
                                        <p:tgtEl>
                                          <p:spTgt spid="2"/>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2" nodeType="clickEffect">
                                  <p:stCondLst>
                                    <p:cond delay="0"/>
                                  </p:stCondLst>
                                  <p:childTnLst>
                                    <p:animEffect transition="out" filter="diamond(in)">
                                      <p:cBhvr>
                                        <p:cTn id="16" dur="2000"/>
                                        <p:tgtEl>
                                          <p:spTgt spid="2"/>
                                        </p:tgtEl>
                                      </p:cBhvr>
                                    </p:animEffect>
                                    <p:set>
                                      <p:cBhvr>
                                        <p:cTn id="1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en-US" sz="4000" b="1" dirty="0"/>
              <a:t>What is a Wage Level</a:t>
            </a:r>
            <a:r>
              <a:rPr lang="en-US" sz="4000" b="1" dirty="0" smtClean="0"/>
              <a:t>?</a:t>
            </a:r>
            <a:endParaRPr lang="ar-DZ" sz="4000" dirty="0"/>
          </a:p>
        </p:txBody>
      </p:sp>
      <p:sp>
        <p:nvSpPr>
          <p:cNvPr id="3" name="Espace réservé du contenu 2"/>
          <p:cNvSpPr>
            <a:spLocks noGrp="1"/>
          </p:cNvSpPr>
          <p:nvPr>
            <p:ph sz="quarter" idx="1"/>
          </p:nvPr>
        </p:nvSpPr>
        <p:spPr/>
        <p:txBody>
          <a:bodyPr/>
          <a:lstStyle/>
          <a:p>
            <a:pPr algn="just" rtl="0"/>
            <a:r>
              <a:rPr lang="en-US" sz="3200" dirty="0"/>
              <a:t>The ‘wage levels’ represent the money an </a:t>
            </a:r>
            <a:r>
              <a:rPr lang="en-US" sz="3200" dirty="0" smtClean="0"/>
              <a:t>worker </a:t>
            </a:r>
            <a:r>
              <a:rPr lang="en-US" sz="3200" dirty="0"/>
              <a:t>makes in a geographic area or in his organization. It is only an average; specific markets or firms and individual wages can vary widely from the average.</a:t>
            </a:r>
          </a:p>
          <a:p>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en-US" sz="4000" b="1" dirty="0"/>
              <a:t>What is a Wage Rate</a:t>
            </a:r>
            <a:r>
              <a:rPr lang="en-US" sz="4000" b="1" dirty="0" smtClean="0"/>
              <a:t>?</a:t>
            </a:r>
            <a:endParaRPr lang="ar-DZ" sz="4000" dirty="0"/>
          </a:p>
        </p:txBody>
      </p:sp>
      <p:sp>
        <p:nvSpPr>
          <p:cNvPr id="3" name="Espace réservé du contenu 2"/>
          <p:cNvSpPr>
            <a:spLocks noGrp="1"/>
          </p:cNvSpPr>
          <p:nvPr>
            <p:ph sz="quarter" idx="1"/>
          </p:nvPr>
        </p:nvSpPr>
        <p:spPr/>
        <p:txBody>
          <a:bodyPr/>
          <a:lstStyle/>
          <a:p>
            <a:pPr algn="just" rtl="0"/>
            <a:r>
              <a:rPr lang="en-US" sz="2800" dirty="0"/>
              <a:t>A </a:t>
            </a:r>
            <a:r>
              <a:rPr lang="en-US" sz="2800" b="1" dirty="0">
                <a:solidFill>
                  <a:srgbClr val="FF0000"/>
                </a:solidFill>
              </a:rPr>
              <a:t>wage</a:t>
            </a:r>
            <a:r>
              <a:rPr lang="en-US" sz="2800" b="1" dirty="0"/>
              <a:t> </a:t>
            </a:r>
            <a:r>
              <a:rPr lang="en-US" sz="2800" dirty="0"/>
              <a:t>is an amount of money paid to a worker for some specified quantity of </a:t>
            </a:r>
            <a:r>
              <a:rPr lang="en-US" sz="2800" dirty="0" smtClean="0"/>
              <a:t>work. </a:t>
            </a:r>
            <a:r>
              <a:rPr lang="en-US" sz="2800" dirty="0"/>
              <a:t>When expressed with respect to time, it is typically called the wage rate.</a:t>
            </a:r>
          </a:p>
          <a:p>
            <a:pPr algn="just" rtl="0"/>
            <a:r>
              <a:rPr lang="en-US" sz="2800" dirty="0"/>
              <a:t>The </a:t>
            </a:r>
            <a:r>
              <a:rPr lang="en-US" sz="2800" b="1" dirty="0">
                <a:solidFill>
                  <a:srgbClr val="FF0000"/>
                </a:solidFill>
              </a:rPr>
              <a:t>wage rate </a:t>
            </a:r>
            <a:r>
              <a:rPr lang="en-US" sz="2800" dirty="0"/>
              <a:t>is the pre-tax amount of payment, usually monetary, paid per unit of </a:t>
            </a:r>
            <a:r>
              <a:rPr lang="en-US" sz="2800" dirty="0" smtClean="0"/>
              <a:t>labor.</a:t>
            </a:r>
            <a:endParaRPr lang="en-US" sz="2800" dirty="0"/>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4000" b="1" dirty="0"/>
              <a:t>Wage Differential</a:t>
            </a:r>
            <a:endParaRPr lang="ar-DZ" sz="4000" dirty="0"/>
          </a:p>
        </p:txBody>
      </p:sp>
      <p:sp>
        <p:nvSpPr>
          <p:cNvPr id="3" name="Espace réservé du contenu 2"/>
          <p:cNvSpPr>
            <a:spLocks noGrp="1"/>
          </p:cNvSpPr>
          <p:nvPr>
            <p:ph sz="quarter" idx="1"/>
          </p:nvPr>
        </p:nvSpPr>
        <p:spPr/>
        <p:txBody>
          <a:bodyPr>
            <a:normAutofit/>
          </a:bodyPr>
          <a:lstStyle/>
          <a:p>
            <a:pPr algn="just" rtl="0"/>
            <a:r>
              <a:rPr lang="en-US" sz="3200" dirty="0"/>
              <a:t>A wage differential refers to the difference in wages between people with similar skills within differing localities or industries. It can also refer to the difference in wages between employees who have dissimilar skills within the same industry. </a:t>
            </a:r>
            <a:endParaRPr lang="en-US" sz="3200" dirty="0" smtClean="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4000" b="1" dirty="0" smtClean="0"/>
              <a:t>Wage Differential</a:t>
            </a:r>
            <a:endParaRPr lang="ar-DZ" sz="4000" dirty="0"/>
          </a:p>
        </p:txBody>
      </p:sp>
      <p:sp>
        <p:nvSpPr>
          <p:cNvPr id="3" name="Espace réservé du contenu 2"/>
          <p:cNvSpPr>
            <a:spLocks noGrp="1"/>
          </p:cNvSpPr>
          <p:nvPr>
            <p:ph sz="quarter" idx="1"/>
          </p:nvPr>
        </p:nvSpPr>
        <p:spPr/>
        <p:txBody>
          <a:bodyPr/>
          <a:lstStyle/>
          <a:p>
            <a:pPr algn="just" rtl="0"/>
            <a:r>
              <a:rPr lang="en-US" sz="3200" dirty="0" smtClean="0"/>
              <a:t>It is generally referenced when discussing the given risk of a certain job. In other Words Wage differential is a term used in labor economics to analyze the relation between the wage rate and the unpleasantness, risk, or other undesirable attributes of a particular job. </a:t>
            </a:r>
            <a:endParaRPr lang="ar-DZ" sz="3200" dirty="0" smtClean="0"/>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928802"/>
            <a:ext cx="7467600" cy="1143000"/>
          </a:xfrm>
        </p:spPr>
        <p:txBody>
          <a:bodyPr>
            <a:noAutofit/>
          </a:bodyPr>
          <a:lstStyle/>
          <a:p>
            <a:pPr lvl="0" algn="ctr"/>
            <a:r>
              <a:rPr lang="en-US" sz="3200" b="1" dirty="0"/>
              <a:t>Wage and Salary Administration</a:t>
            </a:r>
            <a:r>
              <a:rPr lang="en-US" sz="3200" b="1" dirty="0" smtClean="0"/>
              <a:t>.</a:t>
            </a:r>
            <a:endParaRPr lang="ar-DZ" sz="3200"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1">
              <a:spcBef>
                <a:spcPct val="0"/>
              </a:spcBef>
            </a:pPr>
            <a:r>
              <a:rPr lang="en-US" sz="3600" b="1" dirty="0"/>
              <a:t>Wage and salary administration</a:t>
            </a:r>
            <a:r>
              <a:rPr lang="en-US" sz="3600" dirty="0"/>
              <a:t> </a:t>
            </a:r>
            <a:r>
              <a:rPr lang="en-US" sz="3600" b="1" dirty="0" smtClean="0"/>
              <a:t>definition</a:t>
            </a:r>
            <a:endParaRPr lang="ar-DZ" sz="3600" dirty="0"/>
          </a:p>
        </p:txBody>
      </p:sp>
      <p:sp>
        <p:nvSpPr>
          <p:cNvPr id="3" name="Espace réservé du contenu 2"/>
          <p:cNvSpPr>
            <a:spLocks noGrp="1"/>
          </p:cNvSpPr>
          <p:nvPr>
            <p:ph sz="quarter" idx="1"/>
          </p:nvPr>
        </p:nvSpPr>
        <p:spPr/>
        <p:txBody>
          <a:bodyPr/>
          <a:lstStyle/>
          <a:p>
            <a:pPr algn="just" rtl="0"/>
            <a:r>
              <a:rPr lang="en-US" sz="3200" dirty="0"/>
              <a:t>It is a collection of practices and procedures used for planning and distributing company-wide compensation programs for employees. These practices include employees at all levels and are usually handled by the accounting department of a company.</a:t>
            </a:r>
          </a:p>
          <a:p>
            <a:endParaRPr lang="ar-DZ"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1">
              <a:spcBef>
                <a:spcPct val="0"/>
              </a:spcBef>
            </a:pPr>
            <a:r>
              <a:rPr lang="en-US" sz="3600" b="1" dirty="0" smtClean="0"/>
              <a:t>Wage and Salary Administration – Nature </a:t>
            </a:r>
            <a:endParaRPr lang="ar-DZ" sz="3600" dirty="0"/>
          </a:p>
        </p:txBody>
      </p:sp>
      <p:sp>
        <p:nvSpPr>
          <p:cNvPr id="3" name="Espace réservé du contenu 2"/>
          <p:cNvSpPr>
            <a:spLocks noGrp="1"/>
          </p:cNvSpPr>
          <p:nvPr>
            <p:ph sz="quarter" idx="1"/>
          </p:nvPr>
        </p:nvSpPr>
        <p:spPr/>
        <p:txBody>
          <a:bodyPr>
            <a:normAutofit/>
          </a:bodyPr>
          <a:lstStyle/>
          <a:p>
            <a:pPr algn="just" rtl="0"/>
            <a:r>
              <a:rPr lang="en-US" sz="2800" dirty="0"/>
              <a:t>1. </a:t>
            </a:r>
            <a:r>
              <a:rPr lang="en-US" sz="2800" dirty="0" smtClean="0"/>
              <a:t>To </a:t>
            </a:r>
            <a:r>
              <a:rPr lang="en-US" sz="2800" dirty="0"/>
              <a:t>establish and maintain an equitable wage and salary structure. </a:t>
            </a:r>
          </a:p>
          <a:p>
            <a:pPr algn="just" rtl="0"/>
            <a:r>
              <a:rPr lang="en-US" sz="2800" dirty="0"/>
              <a:t>2. It is concerned with the establishment and maintenance of equitable labor cost structure i.e. an optimal balancing of conflicting personnel interest so that the satisfaction of the employees and employers is maximized and conflicts are minimized. </a:t>
            </a:r>
          </a:p>
          <a:p>
            <a:endParaRPr lang="ar-DZ"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339</TotalTime>
  <Words>1302</Words>
  <Application>Microsoft Office PowerPoint</Application>
  <PresentationFormat>Affichage à l'écran (4:3)</PresentationFormat>
  <Paragraphs>97</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Oriel</vt:lpstr>
      <vt:lpstr>Lecture 2: Compensations and Wages Management</vt:lpstr>
      <vt:lpstr>Wage level</vt:lpstr>
      <vt:lpstr>What is a Wage Level?</vt:lpstr>
      <vt:lpstr>What is a Wage Rate?</vt:lpstr>
      <vt:lpstr>Wage Differential</vt:lpstr>
      <vt:lpstr>Wage Differential</vt:lpstr>
      <vt:lpstr>Wage and Salary Administration.</vt:lpstr>
      <vt:lpstr>Wage and salary administration definition</vt:lpstr>
      <vt:lpstr>Wage and Salary Administration – Nature </vt:lpstr>
      <vt:lpstr>Wage and Salary Administration – Nature </vt:lpstr>
      <vt:lpstr>Wage and Salary Administration – Objectives </vt:lpstr>
      <vt:lpstr>Wage and Salary Administration – Objectives </vt:lpstr>
      <vt:lpstr>Fringe Benefits</vt:lpstr>
      <vt:lpstr>Fringe Benefits means</vt:lpstr>
      <vt:lpstr>Reasons for Offering Fringe Benefits</vt:lpstr>
      <vt:lpstr>Reasons for Offering Fringe Benefits</vt:lpstr>
      <vt:lpstr>Reasons for Offering Fringe Benefits</vt:lpstr>
      <vt:lpstr>Reasons for Offering Fringe Benefits</vt:lpstr>
      <vt:lpstr>Reasons for Offering Fringe Benefits</vt:lpstr>
      <vt:lpstr>Reasons for Offering Fringe Benefits</vt:lpstr>
      <vt:lpstr>CAFETERIA APPROACH </vt:lpstr>
      <vt:lpstr>Advantages of Cafeteria approach </vt:lpstr>
      <vt:lpstr>Disadvantages of Cafeteria style </vt:lpstr>
      <vt:lpstr>References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tst</dc:creator>
  <cp:lastModifiedBy>tst</cp:lastModifiedBy>
  <cp:revision>16</cp:revision>
  <dcterms:created xsi:type="dcterms:W3CDTF">2023-03-10T11:10:44Z</dcterms:created>
  <dcterms:modified xsi:type="dcterms:W3CDTF">2023-10-28T18:18:47Z</dcterms:modified>
</cp:coreProperties>
</file>