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58" r:id="rId4"/>
    <p:sldId id="277" r:id="rId5"/>
    <p:sldId id="259" r:id="rId6"/>
    <p:sldId id="278" r:id="rId7"/>
    <p:sldId id="280" r:id="rId8"/>
    <p:sldId id="282" r:id="rId9"/>
    <p:sldId id="283" r:id="rId10"/>
    <p:sldId id="294" r:id="rId11"/>
    <p:sldId id="284" r:id="rId12"/>
    <p:sldId id="285" r:id="rId13"/>
    <p:sldId id="286" r:id="rId14"/>
    <p:sldId id="287" r:id="rId15"/>
    <p:sldId id="288" r:id="rId16"/>
    <p:sldId id="289" r:id="rId17"/>
    <p:sldId id="290" r:id="rId18"/>
    <p:sldId id="291" r:id="rId19"/>
    <p:sldId id="292" r:id="rId20"/>
    <p:sldId id="29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5" autoAdjust="0"/>
    <p:restoredTop sz="94660"/>
  </p:normalViewPr>
  <p:slideViewPr>
    <p:cSldViewPr snapToGrid="0">
      <p:cViewPr varScale="1">
        <p:scale>
          <a:sx n="64" d="100"/>
          <a:sy n="64" d="100"/>
        </p:scale>
        <p:origin x="748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9T18:25:43.2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9T18:25:44.4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24575,'0'0'-8191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25/01/2026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7032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25/01/2026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8629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25/01/2026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571399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25/01/2026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89013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25/01/2026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49532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25/01/2026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93668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25/01/2026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50140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25/01/2026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6363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25/01/2026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2425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25/01/2026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7506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25/01/2026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0588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25/01/2026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6217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25/01/2026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7176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25/01/2026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2164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25/01/2026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038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25/01/2026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5830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A361A7-2707-4FA5-B93B-B0E719ED0509}" type="datetimeFigureOut">
              <a:rPr lang="en-GB" smtClean="0"/>
              <a:t>25/01/2026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634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.xml"/><Relationship Id="rId4" Type="http://schemas.openxmlformats.org/officeDocument/2006/relationships/customXml" Target="../ink/ink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707FE0E-BD29-7324-593D-0F2EB1A987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55035" y="238539"/>
            <a:ext cx="9144000" cy="3758441"/>
          </a:xfrm>
        </p:spPr>
        <p:txBody>
          <a:bodyPr>
            <a:normAutofit fontScale="90000"/>
          </a:bodyPr>
          <a:lstStyle/>
          <a:p>
            <a:pPr algn="ctr"/>
            <a:r>
              <a:rPr lang="ar-DZ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جامعة بسكرة </a:t>
            </a:r>
            <a:br>
              <a:rPr lang="ar-DZ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</a:br>
            <a:r>
              <a:rPr lang="ar-DZ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كلية الحقوق و العلوم السياسية  </a:t>
            </a:r>
            <a:br>
              <a:rPr lang="ar-DZ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</a:br>
            <a:r>
              <a:rPr lang="ar-DZ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قسم القانون الخاص </a:t>
            </a:r>
            <a:br>
              <a:rPr lang="ar-DZ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</a:br>
            <a:r>
              <a:rPr lang="ar-DZ" sz="49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السنة الأولى ليسانس جذع مشترك حقوق </a:t>
            </a:r>
            <a:br>
              <a:rPr lang="ar-DZ" dirty="0"/>
            </a:br>
            <a:endParaRPr lang="en-GB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314FFC7A-7E46-4251-E581-DAF986E005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76261"/>
            <a:ext cx="9144000" cy="2743200"/>
          </a:xfrm>
        </p:spPr>
        <p:txBody>
          <a:bodyPr>
            <a:normAutofit fontScale="77500" lnSpcReduction="20000"/>
          </a:bodyPr>
          <a:lstStyle/>
          <a:p>
            <a:endParaRPr lang="ar-DZ" dirty="0"/>
          </a:p>
          <a:p>
            <a:pPr algn="ctr"/>
            <a:r>
              <a:rPr lang="ar-DZ" sz="70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محاضرات في مقياس مدخل للعلوم القانونية </a:t>
            </a:r>
          </a:p>
          <a:p>
            <a:pPr algn="ctr"/>
            <a:endParaRPr lang="ar-DZ" sz="7000" b="1" dirty="0">
              <a:solidFill>
                <a:srgbClr val="FF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r"/>
            <a:r>
              <a:rPr lang="ar-DZ" sz="7000" b="1" dirty="0">
                <a:solidFill>
                  <a:srgbClr val="7030A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من إعداد : أد / عبد الغني حسونة </a:t>
            </a:r>
            <a:endParaRPr lang="en-GB" sz="7000" b="1" dirty="0">
              <a:solidFill>
                <a:srgbClr val="7030A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حبر 4">
                <a:extLst>
                  <a:ext uri="{FF2B5EF4-FFF2-40B4-BE49-F238E27FC236}">
                    <a16:creationId xmlns:a16="http://schemas.microsoft.com/office/drawing/2014/main" id="{FE81659D-FA33-3D8F-933A-C5A29514582F}"/>
                  </a:ext>
                </a:extLst>
              </p14:cNvPr>
              <p14:cNvContentPartPr/>
              <p14:nvPr/>
            </p14:nvContentPartPr>
            <p14:xfrm>
              <a:off x="8120223" y="2523991"/>
              <a:ext cx="360" cy="360"/>
            </p14:xfrm>
          </p:contentPart>
        </mc:Choice>
        <mc:Fallback xmlns="">
          <p:pic>
            <p:nvPicPr>
              <p:cNvPr id="5" name="حبر 4">
                <a:extLst>
                  <a:ext uri="{FF2B5EF4-FFF2-40B4-BE49-F238E27FC236}">
                    <a16:creationId xmlns:a16="http://schemas.microsoft.com/office/drawing/2014/main" id="{FE81659D-FA33-3D8F-933A-C5A29514582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111583" y="251535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حبر 5">
                <a:extLst>
                  <a:ext uri="{FF2B5EF4-FFF2-40B4-BE49-F238E27FC236}">
                    <a16:creationId xmlns:a16="http://schemas.microsoft.com/office/drawing/2014/main" id="{98936734-98D5-AE93-CB9C-C7ACDB4C370A}"/>
                  </a:ext>
                </a:extLst>
              </p14:cNvPr>
              <p14:cNvContentPartPr/>
              <p14:nvPr/>
            </p14:nvContentPartPr>
            <p14:xfrm>
              <a:off x="7086303" y="3160111"/>
              <a:ext cx="360" cy="360"/>
            </p14:xfrm>
          </p:contentPart>
        </mc:Choice>
        <mc:Fallback xmlns="">
          <p:pic>
            <p:nvPicPr>
              <p:cNvPr id="6" name="حبر 5">
                <a:extLst>
                  <a:ext uri="{FF2B5EF4-FFF2-40B4-BE49-F238E27FC236}">
                    <a16:creationId xmlns:a16="http://schemas.microsoft.com/office/drawing/2014/main" id="{98936734-98D5-AE93-CB9C-C7ACDB4C370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077303" y="3151471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22559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4608" y="675861"/>
            <a:ext cx="3001617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تعريف </a:t>
            </a:r>
            <a:r>
              <a:rPr kumimoji="0" lang="ar-DZ" sz="4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SimSun" panose="02010600030101010101" pitchFamily="2" charset="-122"/>
                <a:cs typeface="Sakkal Majalla" panose="02000000000000000000" pitchFamily="2" charset="-78"/>
              </a:rPr>
              <a:t>الحق في إطار الفكر الغربي الكلاسيكي: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  <a:p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8627164" cy="6609522"/>
          </a:xfrm>
        </p:spPr>
        <p:txBody>
          <a:bodyPr>
            <a:normAutofit/>
          </a:bodyPr>
          <a:lstStyle/>
          <a:p>
            <a:pPr algn="just" rtl="1"/>
            <a:endParaRPr lang="ar-DZ" sz="66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54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1-	مضمون الاتجاه الشخصي في تعريف الحق :  </a:t>
            </a:r>
          </a:p>
          <a:p>
            <a:pPr algn="just" rtl="1"/>
            <a:r>
              <a:rPr lang="ar-DZ" sz="54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 بالرغم من هذا أن الاتجاه يعرف أيضا بنظرية الإرادة ، إلا أن أصحابه و القائمين عليه لا يعترفون بالسيادة المطلقة للإرادة و بكفايتها الذاتية و باستلهام قوتها من الطبيعة الإنسانية بشكل يجعلها تخرج عن دائرة ضوابط القانون </a:t>
            </a:r>
          </a:p>
        </p:txBody>
      </p:sp>
    </p:spTree>
    <p:extLst>
      <p:ext uri="{BB962C8B-B14F-4D97-AF65-F5344CB8AC3E}">
        <p14:creationId xmlns:p14="http://schemas.microsoft.com/office/powerpoint/2010/main" val="474121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4608" y="675861"/>
            <a:ext cx="3001617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تعريف </a:t>
            </a:r>
            <a:r>
              <a:rPr kumimoji="0" lang="ar-DZ" sz="4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SimSun" panose="02010600030101010101" pitchFamily="2" charset="-122"/>
                <a:cs typeface="Sakkal Majalla" panose="02000000000000000000" pitchFamily="2" charset="-78"/>
              </a:rPr>
              <a:t>الحق في إطار الفكر الغربي الكلاسيكي: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  <a:p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8627164" cy="6609522"/>
          </a:xfrm>
        </p:spPr>
        <p:txBody>
          <a:bodyPr>
            <a:normAutofit fontScale="92500" lnSpcReduction="20000"/>
          </a:bodyPr>
          <a:lstStyle/>
          <a:p>
            <a:pPr algn="just" rtl="1"/>
            <a:endParaRPr lang="ar-DZ" sz="66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54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2- نقد مضمون الاتجاه الشخصي في تعريف الحق : </a:t>
            </a:r>
            <a:r>
              <a:rPr lang="ar-DZ" sz="5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تعرض تعريف الحق المكرس في إطار  الاتجاه الشخصي إلى جملة من الانتقادات نذكرها في ما يلي : </a:t>
            </a:r>
          </a:p>
          <a:p>
            <a:pPr algn="just" rtl="1"/>
            <a:r>
              <a:rPr lang="ar-DZ" sz="54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إن إعمال هذا المعنى يترتب عليه حرمان عديد الأشخاص الذين تنعدم لديهم الإرادة بالمعنى القانوني ، كالجنين والصبي غير المميز و كذا المجنون من كل حق ، و هذا يتناقض مع ما تقره كل التشريعات و التنظيمات ذات الصلة ، كالحق في الملكية و الحق في الميراث و قبلها الحق في الحياة . </a:t>
            </a:r>
          </a:p>
        </p:txBody>
      </p:sp>
    </p:spTree>
    <p:extLst>
      <p:ext uri="{BB962C8B-B14F-4D97-AF65-F5344CB8AC3E}">
        <p14:creationId xmlns:p14="http://schemas.microsoft.com/office/powerpoint/2010/main" val="939689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4608" y="675861"/>
            <a:ext cx="3001617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تعريف </a:t>
            </a:r>
            <a:r>
              <a:rPr kumimoji="0" lang="ar-DZ" sz="4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SimSun" panose="02010600030101010101" pitchFamily="2" charset="-122"/>
                <a:cs typeface="Sakkal Majalla" panose="02000000000000000000" pitchFamily="2" charset="-78"/>
              </a:rPr>
              <a:t>الحق في إطار الفكر الغربي الكلاسيكي: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  <a:p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8627164" cy="6609522"/>
          </a:xfrm>
        </p:spPr>
        <p:txBody>
          <a:bodyPr>
            <a:normAutofit fontScale="77500" lnSpcReduction="20000"/>
          </a:bodyPr>
          <a:lstStyle/>
          <a:p>
            <a:pPr algn="just" rtl="1"/>
            <a:endParaRPr lang="ar-DZ" sz="66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54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2- نقد مضمون الاتجاه الشخصي في تعريف الحق : </a:t>
            </a:r>
            <a:r>
              <a:rPr lang="ar-DZ" sz="5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تعرض تعريف الحق المكرس في إطار  الاتجاه الشخصي إلى جملة من الانتقادات نذكرها في ما يلي : </a:t>
            </a:r>
          </a:p>
          <a:p>
            <a:pPr algn="just" rtl="1"/>
            <a:r>
              <a:rPr lang="ar-DZ" sz="57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كما يتعارض تعريف الحق بهذا المعنى مع تقره التشريعات الحديثة للأشخاص المعنوية من حقوق متنوعة ،كون الأشخاص المعنوية  هذه ، لا تتوفر على إرادة بالمعنى القانوني المكرس في فكر  أصحاب هذا الاتجاه الشخصي ، و بالتالي فإعمال تعريف الحق بهذا المعنى على الشخص المعنوي يحرمه من مختلف الحقوق المكرسة قانونا و التي تشبه في جانب منها لا سيما الحقوق المالية إلى حد كبير الحقوق التي يتمتع بها الشخص الطبيعي  .</a:t>
            </a:r>
          </a:p>
        </p:txBody>
      </p:sp>
    </p:spTree>
    <p:extLst>
      <p:ext uri="{BB962C8B-B14F-4D97-AF65-F5344CB8AC3E}">
        <p14:creationId xmlns:p14="http://schemas.microsoft.com/office/powerpoint/2010/main" val="890500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4608" y="675861"/>
            <a:ext cx="3001617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تعريف </a:t>
            </a:r>
            <a:r>
              <a:rPr kumimoji="0" lang="ar-DZ" sz="4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SimSun" panose="02010600030101010101" pitchFamily="2" charset="-122"/>
                <a:cs typeface="Sakkal Majalla" panose="02000000000000000000" pitchFamily="2" charset="-78"/>
              </a:rPr>
              <a:t>الحق في إطار الفكر الغربي الكلاسيكي: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  <a:p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8627164" cy="6609522"/>
          </a:xfrm>
        </p:spPr>
        <p:txBody>
          <a:bodyPr>
            <a:normAutofit fontScale="77500" lnSpcReduction="20000"/>
          </a:bodyPr>
          <a:lstStyle/>
          <a:p>
            <a:pPr algn="just" rtl="1"/>
            <a:endParaRPr lang="ar-DZ" sz="66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54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2- نقد مضمون الاتجاه الشخصي في تعريف الحق : </a:t>
            </a:r>
            <a:r>
              <a:rPr lang="ar-DZ" sz="5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تعرض تعريف الحق المكرس في إطار  الاتجاه الشخصي إلى جملة من الانتقادات نذكرها في ما يلي : </a:t>
            </a:r>
          </a:p>
          <a:p>
            <a:pPr algn="just" rtl="1"/>
            <a:r>
              <a:rPr lang="ar-DZ" sz="54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كان لتبني أصحاب هذا الاتجاه الفكري للحق بهذا المعنى،  وقوعهم  في الخلط بين معنى الحق  و بين فكرة استعمال الحق ، ذلك أن الحقوق تثبت لكل شخص بغض النظر عن مدى  تمتعه  بالإرادة أو  عدم تمتعه بها  عندما تنعدم لديه و تغيب عنه ، غير أن استعمال و ممارسة الحق أو الحقوق يقتضي توفر الأهلية القانونية في الشخص المعني سواء كان هذا الشخص شخصا طبيعيا أو  شخصا معنويا ، حيث تعتبر فكرة الأهلية هي مناط الإرادة و جوهرها . </a:t>
            </a:r>
          </a:p>
        </p:txBody>
      </p:sp>
    </p:spTree>
    <p:extLst>
      <p:ext uri="{BB962C8B-B14F-4D97-AF65-F5344CB8AC3E}">
        <p14:creationId xmlns:p14="http://schemas.microsoft.com/office/powerpoint/2010/main" val="3311687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4608" y="675861"/>
            <a:ext cx="3001617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تعريف </a:t>
            </a:r>
            <a:r>
              <a:rPr kumimoji="0" lang="ar-DZ" sz="4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SimSun" panose="02010600030101010101" pitchFamily="2" charset="-122"/>
                <a:cs typeface="Sakkal Majalla" panose="02000000000000000000" pitchFamily="2" charset="-78"/>
              </a:rPr>
              <a:t>الحق في إطار الفكر الغربي الكلاسيكي: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  <a:p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8627164" cy="6609522"/>
          </a:xfrm>
        </p:spPr>
        <p:txBody>
          <a:bodyPr>
            <a:normAutofit/>
          </a:bodyPr>
          <a:lstStyle/>
          <a:p>
            <a:pPr algn="just" rtl="1"/>
            <a:endParaRPr lang="ar-DZ" sz="66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endParaRPr lang="ar-DZ" sz="66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48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ثانيا:  ضبط تعريف الحق في إطار الاتجاه الموضوعي( المصلحة ) : </a:t>
            </a:r>
          </a:p>
        </p:txBody>
      </p:sp>
    </p:spTree>
    <p:extLst>
      <p:ext uri="{BB962C8B-B14F-4D97-AF65-F5344CB8AC3E}">
        <p14:creationId xmlns:p14="http://schemas.microsoft.com/office/powerpoint/2010/main" val="3651212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4608" y="675861"/>
            <a:ext cx="3001617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تعريف </a:t>
            </a:r>
            <a:r>
              <a:rPr kumimoji="0" lang="ar-DZ" sz="4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SimSun" panose="02010600030101010101" pitchFamily="2" charset="-122"/>
                <a:cs typeface="Sakkal Majalla" panose="02000000000000000000" pitchFamily="2" charset="-78"/>
              </a:rPr>
              <a:t>الحق في إطار الفكر الغربي الكلاسيكي: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  <a:p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8627164" cy="6609522"/>
          </a:xfrm>
        </p:spPr>
        <p:txBody>
          <a:bodyPr>
            <a:normAutofit fontScale="85000" lnSpcReduction="20000"/>
          </a:bodyPr>
          <a:lstStyle/>
          <a:p>
            <a:pPr algn="just" rtl="1"/>
            <a:endParaRPr lang="ar-DZ" sz="66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48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1-	مضمون الاتجاه الموضوعي في تعريف الحق : </a:t>
            </a:r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قام هذا الاتجاه في ضبطه لتعريف الحق على أنقاض الاتجاه الشخصي منتقدا هذا الأخير ، و غير معترف بالإرادة كأساس لتقديم الحق و تعريفه . </a:t>
            </a:r>
          </a:p>
          <a:p>
            <a:pPr algn="just" rtl="1"/>
            <a:r>
              <a:rPr lang="ar-DZ" sz="48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حيث يتزعم هذا الاتجاه الموضوعي الفقيه الألماني</a:t>
            </a:r>
            <a:r>
              <a:rPr lang="ar-DZ" sz="48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" إهرنج"  </a:t>
            </a:r>
            <a:r>
              <a:rPr lang="ar-DZ" sz="48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، محددا تعريفه للحق ، </a:t>
            </a:r>
            <a:r>
              <a:rPr lang="ar-DZ" sz="48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بأنه مصلحة يحميها القانون ، </a:t>
            </a:r>
            <a:r>
              <a:rPr lang="ar-DZ" sz="48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 وفقا لهذا المذهب يتشكل الحق من عنصرين :</a:t>
            </a:r>
          </a:p>
          <a:p>
            <a:pPr algn="just" rtl="1"/>
            <a:r>
              <a:rPr lang="ar-DZ" sz="48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48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الأول موضوعي </a:t>
            </a:r>
            <a:r>
              <a:rPr lang="ar-DZ" sz="48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 ينصرف إلى</a:t>
            </a:r>
            <a:r>
              <a:rPr lang="en-GB" sz="48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48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المنفعة أو المصلحة التي تعود دائما على صاحب الحق سواء كانت هذه المصلحة  مادية أو معنوية ،</a:t>
            </a:r>
          </a:p>
          <a:p>
            <a:pPr algn="just" rtl="1"/>
            <a:r>
              <a:rPr lang="ar-DZ" sz="48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أما العنصر الثاني فهو شكلي </a:t>
            </a:r>
            <a:r>
              <a:rPr lang="ar-DZ" sz="48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 الذي ينصرف إلى الحماية القانونية ، و التي تعتبر ركنا من أركان الحق ، و التي تجسدها الدعوى  القضائية .</a:t>
            </a:r>
          </a:p>
        </p:txBody>
      </p:sp>
    </p:spTree>
    <p:extLst>
      <p:ext uri="{BB962C8B-B14F-4D97-AF65-F5344CB8AC3E}">
        <p14:creationId xmlns:p14="http://schemas.microsoft.com/office/powerpoint/2010/main" val="4054917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4608" y="675861"/>
            <a:ext cx="3001617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تعريف </a:t>
            </a:r>
            <a:r>
              <a:rPr kumimoji="0" lang="ar-DZ" sz="4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SimSun" panose="02010600030101010101" pitchFamily="2" charset="-122"/>
                <a:cs typeface="Sakkal Majalla" panose="02000000000000000000" pitchFamily="2" charset="-78"/>
              </a:rPr>
              <a:t>الحق في إطار الفكر الغربي الكلاسيكي: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  <a:p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8627164" cy="6609522"/>
          </a:xfrm>
        </p:spPr>
        <p:txBody>
          <a:bodyPr>
            <a:normAutofit fontScale="77500" lnSpcReduction="20000"/>
          </a:bodyPr>
          <a:lstStyle/>
          <a:p>
            <a:pPr algn="just" rtl="1"/>
            <a:r>
              <a:rPr lang="ar-DZ" sz="48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2-	</a:t>
            </a:r>
            <a:r>
              <a:rPr lang="ar-DZ" sz="57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نقد مضمون الاتجاه الموضوعي في تعريف الحق : </a:t>
            </a:r>
            <a:r>
              <a:rPr lang="ar-DZ" sz="57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تعرض الاتجاه الموضوعي في تعريفه للحق للانتقادات التالية : </a:t>
            </a:r>
          </a:p>
          <a:p>
            <a:pPr algn="just" rtl="1"/>
            <a:r>
              <a:rPr lang="ar-DZ" sz="63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	</a:t>
            </a:r>
            <a:r>
              <a:rPr lang="ar-DZ" sz="63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إن أول ما يعاب على </a:t>
            </a:r>
            <a:r>
              <a:rPr lang="ar-DZ" sz="63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الاتجاه الموضوعي في تعريفه للحق هو فكرة المصلحة التي أسس أصحاب هذا الاتجاه فكرهم عليها و جعلوها جوهر فكرة الحق ، حيث لا تصلح اعتبارها معيار ثابتا و شامل لتعريف       الحق .</a:t>
            </a:r>
          </a:p>
          <a:p>
            <a:pPr algn="just" rtl="1"/>
            <a:r>
              <a:rPr lang="ar-DZ" sz="63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لأنه و إن كان صحيحا أن كل حق ينطوي على مصلحة ، إلا أن العكس غير صحيح ، فليس كل مصلحة ترقى لأن تعتبر حقا ، حيث أن هناك من المصالح لا ترقى إلى مستوى الحقوق... </a:t>
            </a:r>
            <a:r>
              <a:rPr lang="ar-DZ" sz="63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كالمصالح غير المشروعة التي لا تستند إلى حماية قانونية .</a:t>
            </a:r>
          </a:p>
        </p:txBody>
      </p:sp>
    </p:spTree>
    <p:extLst>
      <p:ext uri="{BB962C8B-B14F-4D97-AF65-F5344CB8AC3E}">
        <p14:creationId xmlns:p14="http://schemas.microsoft.com/office/powerpoint/2010/main" val="1074472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4608" y="675861"/>
            <a:ext cx="3001617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تعريف </a:t>
            </a:r>
            <a:r>
              <a:rPr kumimoji="0" lang="ar-DZ" sz="4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SimSun" panose="02010600030101010101" pitchFamily="2" charset="-122"/>
                <a:cs typeface="Sakkal Majalla" panose="02000000000000000000" pitchFamily="2" charset="-78"/>
              </a:rPr>
              <a:t>الحق في إطار الفكر الغربي الكلاسيكي: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  <a:p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8627164" cy="6609522"/>
          </a:xfrm>
        </p:spPr>
        <p:txBody>
          <a:bodyPr>
            <a:normAutofit fontScale="92500" lnSpcReduction="10000"/>
          </a:bodyPr>
          <a:lstStyle/>
          <a:p>
            <a:pPr algn="just" rtl="1"/>
            <a:r>
              <a:rPr lang="ar-DZ" sz="48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2-	 نقد مضمون الاتجاه الموضوعي في تعريف الحق : </a:t>
            </a:r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تعرض الاتجاه الموضوعي في تعريفه للحق للانتقادات التالية : </a:t>
            </a:r>
          </a:p>
          <a:p>
            <a:pPr algn="just" rtl="1"/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المسألة الثانية </a:t>
            </a:r>
            <a:r>
              <a:rPr lang="ar-DZ" sz="48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 التي تعاب على أصحاب هذا الاتجاه في تعريفهم للحق هو اعتبار الحماية القانونية من خلال ممارسة الدعوى القضائية ركنا في الحق ، و هذا فكرة غير سليمة في منطق العديد من الفقهاء .</a:t>
            </a:r>
          </a:p>
          <a:p>
            <a:pPr algn="just" rtl="1"/>
            <a:r>
              <a:rPr lang="ar-DZ" sz="48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على اعتبار أن الحماية القانونية في قيامها  و ممارستها تأتي متأخرة و لاحقة عن وجود الحق في ذاته ، و لا تتقرر إلا إذا وجد في المقام الأول حق جدير بالحماية ، و بالتالي فهي عملية مستقلة بذاتها عن الحق و ليست  ركنا أو عنصرا من عناصر الحق كما ذهب أصحاب هذا الاتجاه في تعريفهم للحق  .</a:t>
            </a:r>
          </a:p>
        </p:txBody>
      </p:sp>
    </p:spTree>
    <p:extLst>
      <p:ext uri="{BB962C8B-B14F-4D97-AF65-F5344CB8AC3E}">
        <p14:creationId xmlns:p14="http://schemas.microsoft.com/office/powerpoint/2010/main" val="1495714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4608" y="675861"/>
            <a:ext cx="3001617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تعريف </a:t>
            </a:r>
            <a:r>
              <a:rPr kumimoji="0" lang="ar-DZ" sz="4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SimSun" panose="02010600030101010101" pitchFamily="2" charset="-122"/>
                <a:cs typeface="Sakkal Majalla" panose="02000000000000000000" pitchFamily="2" charset="-78"/>
              </a:rPr>
              <a:t>الحق في إطار الفكر الغربي الكلاسيكي: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  <a:p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8627164" cy="6609522"/>
          </a:xfrm>
        </p:spPr>
        <p:txBody>
          <a:bodyPr>
            <a:normAutofit/>
          </a:bodyPr>
          <a:lstStyle/>
          <a:p>
            <a:pPr algn="just" rtl="1"/>
            <a:endParaRPr lang="ar-DZ" sz="66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48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ثالثا: ضبط تعريف الحق في إطار الاتجاه المختلط :</a:t>
            </a:r>
          </a:p>
          <a:p>
            <a:pPr algn="just" rtl="1"/>
            <a:r>
              <a:rPr lang="ar-DZ" sz="48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يركز أصحاب هذا الاتجاه في تعريفهم للحق انطلاقا من الجمع بين فكرة الإرادة من جهة  و فكرة المصلحة من جهة ثانية. </a:t>
            </a:r>
            <a:endParaRPr lang="ar-DZ" sz="4800" b="1" dirty="0">
              <a:solidFill>
                <a:srgbClr val="0070C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20525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4608" y="675861"/>
            <a:ext cx="3001617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تعريف </a:t>
            </a:r>
            <a:r>
              <a:rPr kumimoji="0" lang="ar-DZ" sz="4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SimSun" panose="02010600030101010101" pitchFamily="2" charset="-122"/>
                <a:cs typeface="Sakkal Majalla" panose="02000000000000000000" pitchFamily="2" charset="-78"/>
              </a:rPr>
              <a:t>الحق في إطار الفكر الغربي الكلاسيكي: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  <a:p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8627164" cy="6609522"/>
          </a:xfrm>
        </p:spPr>
        <p:txBody>
          <a:bodyPr>
            <a:normAutofit/>
          </a:bodyPr>
          <a:lstStyle/>
          <a:p>
            <a:pPr algn="just" rtl="1"/>
            <a:endParaRPr lang="ar-DZ" sz="66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48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1-	 مضمون الاتجاه المختلط في تعريف الحق : </a:t>
            </a:r>
          </a:p>
          <a:p>
            <a:pPr algn="just" rtl="1"/>
            <a:r>
              <a:rPr lang="ar-DZ" sz="48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في إطار محاولة بعض الفقهاء التوفيق بين نظرية الإرادة ، و كذا نظرية المصلحة في تعريفهما للحق ، و كذا تفادي الانتقادات  الموجهة لكل منها ، جمع هؤلاء الفقهاء  عنصر الإرادة و عنصر المصلحة في  تعريفهم للحق ، مع مراعاة مسألة تقديم أي العنصرين على الآخر .</a:t>
            </a:r>
          </a:p>
        </p:txBody>
      </p:sp>
    </p:spTree>
    <p:extLst>
      <p:ext uri="{BB962C8B-B14F-4D97-AF65-F5344CB8AC3E}">
        <p14:creationId xmlns:p14="http://schemas.microsoft.com/office/powerpoint/2010/main" val="2977639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CBF7943-04BC-9BB0-8021-3FDF7A53D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426" y="609600"/>
            <a:ext cx="10170449" cy="2014330"/>
          </a:xfrm>
        </p:spPr>
        <p:txBody>
          <a:bodyPr>
            <a:normAutofit/>
          </a:bodyPr>
          <a:lstStyle/>
          <a:p>
            <a:pPr algn="ctr"/>
            <a:r>
              <a:rPr lang="ar-DZ" sz="60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مقياس المدخل للعلوم القانونية </a:t>
            </a:r>
            <a:br>
              <a:rPr lang="ar-DZ" sz="60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</a:br>
            <a:r>
              <a:rPr lang="ar-DZ" sz="60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يتشكل من نظريتين أساسيتين </a:t>
            </a:r>
            <a:endParaRPr lang="en-GB" sz="6000" b="1" dirty="0">
              <a:solidFill>
                <a:srgbClr val="FF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70BAE592-757A-DA36-1135-4ED436997CD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22513" y="4343400"/>
            <a:ext cx="10282099" cy="838200"/>
          </a:xfrm>
        </p:spPr>
        <p:txBody>
          <a:bodyPr/>
          <a:lstStyle/>
          <a:p>
            <a:pPr algn="r"/>
            <a:r>
              <a:rPr lang="ar-DZ" sz="60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النظرية العامة للقانون </a:t>
            </a:r>
            <a:r>
              <a:rPr lang="ar-DZ" sz="60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: تم  معالجتها خلال السداسي الأول </a:t>
            </a:r>
            <a:endParaRPr lang="en-GB" sz="60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B44571D6-F787-31A4-0222-AF2C59F4C9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22513" y="5181600"/>
            <a:ext cx="10282100" cy="729622"/>
          </a:xfrm>
        </p:spPr>
        <p:txBody>
          <a:bodyPr>
            <a:normAutofit fontScale="25000" lnSpcReduction="20000"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Tx/>
              <a:buNone/>
              <a:tabLst/>
              <a:defRPr/>
            </a:pPr>
            <a:r>
              <a:rPr kumimoji="0" lang="ar-DZ" sz="2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النظرية العامة للحق </a:t>
            </a:r>
            <a:r>
              <a:rPr kumimoji="0" lang="ar-DZ" sz="24000" b="0" i="0" u="none" strike="noStrike" kern="1200" cap="none" spc="0" normalizeH="0" baseline="0" noProof="0" dirty="0">
                <a:ln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abic Typesetting" panose="03020402040406030203" pitchFamily="66" charset="-78"/>
                <a:cs typeface="Arabic Typesetting" panose="03020402040406030203" pitchFamily="66" charset="-78"/>
              </a:rPr>
              <a:t>: سيتم معالجتها خلال السداسي الثاني  </a:t>
            </a:r>
            <a:endParaRPr kumimoji="0" lang="en-GB" sz="24000" b="0" i="0" u="none" strike="noStrike" kern="1200" cap="none" spc="0" normalizeH="0" baseline="0" noProof="0" dirty="0">
              <a:ln>
                <a:noFill/>
              </a:ln>
              <a:solidFill>
                <a:srgbClr val="A53010"/>
              </a:solidFill>
              <a:effectLst/>
              <a:uLnTx/>
              <a:uFillTx/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3124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4608" y="675861"/>
            <a:ext cx="3001617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تعريف </a:t>
            </a:r>
            <a:r>
              <a:rPr kumimoji="0" lang="ar-DZ" sz="4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SimSun" panose="02010600030101010101" pitchFamily="2" charset="-122"/>
                <a:cs typeface="Sakkal Majalla" panose="02000000000000000000" pitchFamily="2" charset="-78"/>
              </a:rPr>
              <a:t>الحق في إطار الفكر الغربي الكلاسيكي: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  <a:p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8627164" cy="6609522"/>
          </a:xfrm>
        </p:spPr>
        <p:txBody>
          <a:bodyPr>
            <a:normAutofit/>
          </a:bodyPr>
          <a:lstStyle/>
          <a:p>
            <a:pPr algn="just" rtl="1"/>
            <a:r>
              <a:rPr lang="ar-DZ" sz="48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1-	 مضمون الاتجاه المختلط في تعريف الحق : </a:t>
            </a:r>
          </a:p>
          <a:p>
            <a:pPr algn="just" rtl="1"/>
            <a:r>
              <a:rPr lang="ar-DZ" sz="48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فمتى غلب عنصر الإرادة على المصلحة </a:t>
            </a:r>
            <a:r>
              <a:rPr lang="ar-DZ" sz="48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عرف الحق بأنه السلطة التي يقررها القانون لشخص من الأشخاص تحقيقا للمصلحة القائمة التي يحميها القانون</a:t>
            </a:r>
            <a:r>
              <a:rPr lang="ar-DZ" sz="48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، بحيث تكون الإرادة هي القادرة على تحقيق  المصلحة .</a:t>
            </a:r>
          </a:p>
          <a:p>
            <a:pPr algn="just" rtl="1"/>
            <a:r>
              <a:rPr lang="ar-DZ" sz="48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غير أنه متى غلب عنصر المصلحة على </a:t>
            </a:r>
            <a:r>
              <a:rPr lang="ar-DZ" sz="48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الإرادة  عرف الحق بأنه المصلحة التي يحميها القانون و التي تقوم على تحقيقها إرادة معترف بها  للشخص .</a:t>
            </a:r>
          </a:p>
        </p:txBody>
      </p:sp>
    </p:spTree>
    <p:extLst>
      <p:ext uri="{BB962C8B-B14F-4D97-AF65-F5344CB8AC3E}">
        <p14:creationId xmlns:p14="http://schemas.microsoft.com/office/powerpoint/2010/main" val="3551200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E72D8BF-013E-E16D-6F7C-9E945187D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252" y="627407"/>
            <a:ext cx="10729359" cy="1251089"/>
          </a:xfrm>
        </p:spPr>
        <p:txBody>
          <a:bodyPr/>
          <a:lstStyle/>
          <a:p>
            <a:pPr algn="ctr"/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النظرية العامة للحق</a:t>
            </a:r>
            <a:endParaRPr lang="en-GB" dirty="0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E0F1A3A9-BB49-0FB6-7300-7C46BCFF8A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450064" y="2004391"/>
            <a:ext cx="8915400" cy="838200"/>
          </a:xfrm>
        </p:spPr>
        <p:txBody>
          <a:bodyPr/>
          <a:lstStyle/>
          <a:p>
            <a:pPr algn="r"/>
            <a:r>
              <a:rPr lang="ar-DZ" sz="60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المبحث الأول : مفهوم الحق </a:t>
            </a:r>
            <a:endParaRPr lang="en-GB" sz="6000" b="1" dirty="0">
              <a:solidFill>
                <a:srgbClr val="FF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921F2771-7BDB-1FF2-06A0-5FAF8A96F5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450064" y="2968486"/>
            <a:ext cx="8915400" cy="924338"/>
          </a:xfrm>
        </p:spPr>
        <p:txBody>
          <a:bodyPr>
            <a:noAutofit/>
          </a:bodyPr>
          <a:lstStyle/>
          <a:p>
            <a:pPr algn="r"/>
            <a:r>
              <a:rPr lang="ar-DZ" sz="60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المبحث الثاني : تقسيمات الحق </a:t>
            </a:r>
            <a:endParaRPr lang="en-GB" sz="6000" b="1" dirty="0">
              <a:solidFill>
                <a:srgbClr val="FF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5C9788A2-F739-EC9F-614B-6E1F832B8DA4}"/>
              </a:ext>
            </a:extLst>
          </p:cNvPr>
          <p:cNvSpPr txBox="1"/>
          <p:nvPr/>
        </p:nvSpPr>
        <p:spPr>
          <a:xfrm>
            <a:off x="1669774" y="4018719"/>
            <a:ext cx="969569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Tx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المبحث الثالث : أركان الحق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D0E67003-5433-7B8B-7AB9-5ABDB9B84236}"/>
              </a:ext>
            </a:extLst>
          </p:cNvPr>
          <p:cNvSpPr txBox="1"/>
          <p:nvPr/>
        </p:nvSpPr>
        <p:spPr>
          <a:xfrm>
            <a:off x="826536" y="4982814"/>
            <a:ext cx="1053892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Tx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المبحث الرابع : مصادر الحق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81403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E72D8BF-013E-E16D-6F7C-9E945187D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252" y="627407"/>
            <a:ext cx="10729359" cy="1251089"/>
          </a:xfrm>
        </p:spPr>
        <p:txBody>
          <a:bodyPr/>
          <a:lstStyle/>
          <a:p>
            <a:pPr algn="ctr"/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النظرية العامة للحق</a:t>
            </a:r>
            <a:endParaRPr lang="en-GB" dirty="0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E0F1A3A9-BB49-0FB6-7300-7C46BCFF8A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450064" y="2004391"/>
            <a:ext cx="8915400" cy="838200"/>
          </a:xfrm>
        </p:spPr>
        <p:txBody>
          <a:bodyPr/>
          <a:lstStyle/>
          <a:p>
            <a:pPr algn="r"/>
            <a:r>
              <a:rPr lang="ar-DZ" sz="60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المبحث الخامس : اثبات الحق </a:t>
            </a:r>
            <a:endParaRPr lang="en-GB" sz="6000" b="1" dirty="0">
              <a:solidFill>
                <a:srgbClr val="FF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921F2771-7BDB-1FF2-06A0-5FAF8A96F5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450064" y="2968486"/>
            <a:ext cx="8915400" cy="924338"/>
          </a:xfrm>
        </p:spPr>
        <p:txBody>
          <a:bodyPr>
            <a:noAutofit/>
          </a:bodyPr>
          <a:lstStyle/>
          <a:p>
            <a:pPr algn="r"/>
            <a:r>
              <a:rPr lang="ar-DZ" sz="60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المبحث السادس : استعمال الحق </a:t>
            </a:r>
            <a:endParaRPr lang="en-GB" sz="6000" b="1" dirty="0">
              <a:solidFill>
                <a:srgbClr val="FF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5C9788A2-F739-EC9F-614B-6E1F832B8DA4}"/>
              </a:ext>
            </a:extLst>
          </p:cNvPr>
          <p:cNvSpPr txBox="1"/>
          <p:nvPr/>
        </p:nvSpPr>
        <p:spPr>
          <a:xfrm>
            <a:off x="1669774" y="4018719"/>
            <a:ext cx="969569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Tx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المبحث السابع : انقضاء الحق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D0E67003-5433-7B8B-7AB9-5ABDB9B84236}"/>
              </a:ext>
            </a:extLst>
          </p:cNvPr>
          <p:cNvSpPr txBox="1"/>
          <p:nvPr/>
        </p:nvSpPr>
        <p:spPr>
          <a:xfrm>
            <a:off x="826536" y="4982814"/>
            <a:ext cx="1053892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Tx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المبحث الثامن : وسائل حماية الحق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68738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6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E72D8BF-013E-E16D-6F7C-9E945187D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252" y="627407"/>
            <a:ext cx="10729359" cy="1251089"/>
          </a:xfrm>
        </p:spPr>
        <p:txBody>
          <a:bodyPr/>
          <a:lstStyle/>
          <a:p>
            <a:pPr lvl="0" algn="ctr">
              <a:spcBef>
                <a:spcPts val="1000"/>
              </a:spcBef>
              <a:buClr>
                <a:srgbClr val="A53010"/>
              </a:buClr>
            </a:pPr>
            <a:r>
              <a:rPr lang="ar-DZ" sz="6000" b="1" dirty="0">
                <a:solidFill>
                  <a:srgbClr val="0070C0"/>
                </a:solidFill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المبحث الأول : مفهوم القانون </a:t>
            </a:r>
            <a:endParaRPr lang="en-GB" sz="6000" b="1" dirty="0">
              <a:solidFill>
                <a:srgbClr val="0070C0"/>
              </a:solidFill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E0F1A3A9-BB49-0FB6-7300-7C46BCFF8A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450064" y="2004391"/>
            <a:ext cx="8915400" cy="838200"/>
          </a:xfrm>
        </p:spPr>
        <p:txBody>
          <a:bodyPr/>
          <a:lstStyle/>
          <a:p>
            <a:pPr lvl="0" algn="r">
              <a:buClr>
                <a:srgbClr val="A53010"/>
              </a:buClr>
            </a:pPr>
            <a:r>
              <a:rPr lang="ar-DZ" sz="3200" b="1" kern="0" dirty="0">
                <a:solidFill>
                  <a:srgbClr val="FF0000"/>
                </a:solidFill>
                <a:ea typeface="SimSun" panose="02010600030101010101" pitchFamily="2" charset="-122"/>
                <a:cs typeface="Sakkal Majalla" panose="02000000000000000000" pitchFamily="2" charset="-78"/>
              </a:rPr>
              <a:t>:</a:t>
            </a:r>
            <a:endParaRPr lang="en-GB" sz="4400" b="1" dirty="0">
              <a:solidFill>
                <a:srgbClr val="FF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r"/>
            <a:r>
              <a:rPr lang="ar-DZ" sz="60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المطلب الأول : تعريف الحق </a:t>
            </a:r>
            <a:endParaRPr lang="en-GB" sz="6000" b="1" dirty="0">
              <a:solidFill>
                <a:srgbClr val="FF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921F2771-7BDB-1FF2-06A0-5FAF8A96F5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450064" y="2968486"/>
            <a:ext cx="8915400" cy="924338"/>
          </a:xfrm>
        </p:spPr>
        <p:txBody>
          <a:bodyPr>
            <a:noAutofit/>
          </a:bodyPr>
          <a:lstStyle/>
          <a:p>
            <a:pPr marL="0" lvl="0" indent="0" algn="r">
              <a:buClr>
                <a:srgbClr val="A53010"/>
              </a:buClr>
            </a:pPr>
            <a:endParaRPr lang="en-GB" sz="6000" b="1" dirty="0">
              <a:solidFill>
                <a:srgbClr val="FF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r"/>
            <a:endParaRPr lang="en-GB" sz="6000" b="1" dirty="0">
              <a:solidFill>
                <a:srgbClr val="FF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5C9788A2-F739-EC9F-614B-6E1F832B8DA4}"/>
              </a:ext>
            </a:extLst>
          </p:cNvPr>
          <p:cNvSpPr txBox="1"/>
          <p:nvPr/>
        </p:nvSpPr>
        <p:spPr>
          <a:xfrm>
            <a:off x="636105" y="4015410"/>
            <a:ext cx="1072935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>
              <a:spcBef>
                <a:spcPts val="1000"/>
              </a:spcBef>
              <a:buClr>
                <a:srgbClr val="A53010"/>
              </a:buClr>
              <a:defRPr/>
            </a:pPr>
            <a:r>
              <a:rPr lang="ar-DZ" sz="60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المطلب الثاني : </a:t>
            </a:r>
            <a:r>
              <a:rPr lang="ar-DZ" sz="4400" b="1" kern="0" dirty="0">
                <a:solidFill>
                  <a:srgbClr val="FF0000"/>
                </a:solidFill>
                <a:ea typeface="SimSun" panose="02010600030101010101" pitchFamily="2" charset="-122"/>
                <a:cs typeface="Sakkal Majalla" panose="02000000000000000000" pitchFamily="2" charset="-78"/>
              </a:rPr>
              <a:t>التمييز بين الحق و بعض المفاهيم المشابهة</a:t>
            </a:r>
            <a:endParaRPr kumimoji="0" lang="en-GB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6952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E0F1A3A9-BB49-0FB6-7300-7C46BCFF8A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450064" y="2004391"/>
            <a:ext cx="8915400" cy="838200"/>
          </a:xfrm>
        </p:spPr>
        <p:txBody>
          <a:bodyPr/>
          <a:lstStyle/>
          <a:p>
            <a:pPr algn="ctr"/>
            <a:r>
              <a:rPr lang="ar-DZ" sz="60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المطلب الأول : تعريف الحق </a:t>
            </a:r>
            <a:endParaRPr lang="en-GB" sz="6000" b="1" dirty="0">
              <a:solidFill>
                <a:srgbClr val="0070C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921F2771-7BDB-1FF2-06A0-5FAF8A96F5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93913" y="2968486"/>
            <a:ext cx="10371551" cy="924338"/>
          </a:xfrm>
        </p:spPr>
        <p:txBody>
          <a:bodyPr>
            <a:noAutofit/>
          </a:bodyPr>
          <a:lstStyle/>
          <a:p>
            <a:pPr marL="0" lvl="0" indent="0" algn="r">
              <a:buClr>
                <a:srgbClr val="A53010"/>
              </a:buClr>
            </a:pPr>
            <a:r>
              <a:rPr lang="ar-DZ" sz="60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الفرع الأول : تعريف </a:t>
            </a:r>
            <a:r>
              <a:rPr lang="ar-DZ" sz="4400" b="1" kern="0" dirty="0">
                <a:solidFill>
                  <a:srgbClr val="FF0000"/>
                </a:solidFill>
                <a:ea typeface="SimSun" panose="02010600030101010101" pitchFamily="2" charset="-122"/>
                <a:cs typeface="Sakkal Majalla" panose="02000000000000000000" pitchFamily="2" charset="-78"/>
              </a:rPr>
              <a:t>الحق في إطار الفكر الغربي الكلاسيكي:</a:t>
            </a:r>
            <a:endParaRPr lang="en-GB" sz="6000" b="1" dirty="0">
              <a:solidFill>
                <a:srgbClr val="FF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marL="0" lvl="0" indent="0" algn="r">
              <a:buClr>
                <a:srgbClr val="A53010"/>
              </a:buClr>
            </a:pPr>
            <a:endParaRPr lang="en-GB" sz="6000" b="1" dirty="0">
              <a:solidFill>
                <a:srgbClr val="FF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r"/>
            <a:endParaRPr lang="en-GB" sz="6000" b="1" dirty="0">
              <a:solidFill>
                <a:srgbClr val="FF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5C9788A2-F739-EC9F-614B-6E1F832B8DA4}"/>
              </a:ext>
            </a:extLst>
          </p:cNvPr>
          <p:cNvSpPr txBox="1"/>
          <p:nvPr/>
        </p:nvSpPr>
        <p:spPr>
          <a:xfrm>
            <a:off x="636105" y="4015410"/>
            <a:ext cx="1072935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Tx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الثاني : تعريف </a:t>
            </a:r>
            <a:r>
              <a:rPr kumimoji="0" lang="ar-DZ" sz="4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SimSun" panose="02010600030101010101" pitchFamily="2" charset="-122"/>
                <a:cs typeface="Sakkal Majalla" panose="02000000000000000000" pitchFamily="2" charset="-78"/>
              </a:rPr>
              <a:t>الحق في إطار الفكر الغربي الحديث</a:t>
            </a:r>
            <a:endParaRPr kumimoji="0" lang="en-GB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61645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4608" y="675861"/>
            <a:ext cx="3001617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تعريف </a:t>
            </a:r>
            <a:r>
              <a:rPr kumimoji="0" lang="ar-DZ" sz="4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SimSun" panose="02010600030101010101" pitchFamily="2" charset="-122"/>
                <a:cs typeface="Sakkal Majalla" panose="02000000000000000000" pitchFamily="2" charset="-78"/>
              </a:rPr>
              <a:t>الحق في إطار الفكر الغربي الكلاسيكي: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  <a:p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8627164" cy="6609522"/>
          </a:xfrm>
        </p:spPr>
        <p:txBody>
          <a:bodyPr>
            <a:normAutofit fontScale="92500"/>
          </a:bodyPr>
          <a:lstStyle/>
          <a:p>
            <a:pPr algn="just" rtl="1"/>
            <a:endParaRPr lang="ar-DZ" sz="66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66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يتنازع تعريف فكرة  الحق في إطار الفكر الغربي الكلاسيكي ثلاث اتجاهات فكرية ، </a:t>
            </a:r>
          </a:p>
          <a:p>
            <a:pPr algn="just" rtl="1"/>
            <a:r>
              <a:rPr lang="ar-DZ" sz="6600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الأول هو الاتجاه الشخصي </a:t>
            </a:r>
            <a:r>
              <a:rPr lang="ar-DZ" sz="6600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( الإرادة) </a:t>
            </a:r>
          </a:p>
          <a:p>
            <a:pPr algn="just" rtl="1"/>
            <a:r>
              <a:rPr lang="ar-DZ" sz="6600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أما الثاني فهو الاتجاه الموضوعي </a:t>
            </a:r>
            <a:r>
              <a:rPr lang="ar-DZ" sz="6600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( المصلحة)</a:t>
            </a:r>
          </a:p>
          <a:p>
            <a:pPr algn="just" rtl="1"/>
            <a:r>
              <a:rPr lang="ar-DZ" sz="6600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الاتجاه الثالث اتجاه مختلط </a:t>
            </a:r>
            <a:r>
              <a:rPr lang="ar-DZ" sz="5800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يجمع بين الاتجاهين السابقين </a:t>
            </a:r>
            <a:endParaRPr lang="en-GB" sz="6600" dirty="0">
              <a:solidFill>
                <a:srgbClr val="C0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97318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4608" y="675861"/>
            <a:ext cx="3001617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تعريف </a:t>
            </a:r>
            <a:r>
              <a:rPr kumimoji="0" lang="ar-DZ" sz="4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SimSun" panose="02010600030101010101" pitchFamily="2" charset="-122"/>
                <a:cs typeface="Sakkal Majalla" panose="02000000000000000000" pitchFamily="2" charset="-78"/>
              </a:rPr>
              <a:t>الحق في إطار الفكر الغربي الكلاسيكي: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  <a:p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8627164" cy="6609522"/>
          </a:xfrm>
        </p:spPr>
        <p:txBody>
          <a:bodyPr>
            <a:normAutofit/>
          </a:bodyPr>
          <a:lstStyle/>
          <a:p>
            <a:pPr algn="just" rtl="1"/>
            <a:endParaRPr lang="ar-DZ" sz="66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endParaRPr lang="ar-DZ" sz="5400" b="1" dirty="0">
              <a:solidFill>
                <a:srgbClr val="FF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54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أولا: تعريف الحق في إطار الاتجاه الشخصي ( الإرادة) </a:t>
            </a:r>
          </a:p>
        </p:txBody>
      </p:sp>
    </p:spTree>
    <p:extLst>
      <p:ext uri="{BB962C8B-B14F-4D97-AF65-F5344CB8AC3E}">
        <p14:creationId xmlns:p14="http://schemas.microsoft.com/office/powerpoint/2010/main" val="2478550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4608" y="675861"/>
            <a:ext cx="3001617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تعريف </a:t>
            </a:r>
            <a:r>
              <a:rPr kumimoji="0" lang="ar-DZ" sz="4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SimSun" panose="02010600030101010101" pitchFamily="2" charset="-122"/>
                <a:cs typeface="Sakkal Majalla" panose="02000000000000000000" pitchFamily="2" charset="-78"/>
              </a:rPr>
              <a:t>الحق في إطار الفكر الغربي الكلاسيكي: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abic Typesetting" panose="03020402040406030203" pitchFamily="66" charset="-78"/>
              <a:ea typeface="+mn-ea"/>
              <a:cs typeface="Arabic Typesetting" panose="03020402040406030203" pitchFamily="66" charset="-78"/>
            </a:endParaRPr>
          </a:p>
          <a:p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8627164" cy="6609522"/>
          </a:xfrm>
        </p:spPr>
        <p:txBody>
          <a:bodyPr>
            <a:normAutofit fontScale="92500" lnSpcReduction="20000"/>
          </a:bodyPr>
          <a:lstStyle/>
          <a:p>
            <a:pPr algn="just" rtl="1"/>
            <a:endParaRPr lang="ar-DZ" sz="66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54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1-	مضمون الاتجاه الشخصي في تعريف الحق :  </a:t>
            </a:r>
          </a:p>
          <a:p>
            <a:pPr algn="just" rtl="1"/>
            <a:r>
              <a:rPr lang="ar-DZ" sz="54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يضبط أصحاب الاتجاه الشخصي تعريفهم للحق انطلاقا من الشخص صاحب الحق ، حيث يقدرون أن لصاحب الحق الإرادة  و السلطة المهيمنة في نطاق معين  .</a:t>
            </a:r>
          </a:p>
          <a:p>
            <a:pPr algn="just" rtl="1"/>
            <a:r>
              <a:rPr lang="ar-DZ" sz="54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 على هذا الأساس يعرف الحق وفقا لرؤية كل من الفقيه </a:t>
            </a:r>
            <a:r>
              <a:rPr lang="ar-DZ" sz="54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"سافيني </a:t>
            </a:r>
            <a:r>
              <a:rPr lang="ar-DZ" sz="54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" ، وكذا الفقيه  " </a:t>
            </a:r>
            <a:r>
              <a:rPr lang="ar-DZ" sz="5400" b="1" dirty="0" err="1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وايند</a:t>
            </a:r>
            <a:r>
              <a:rPr lang="ar-DZ" sz="54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5400" b="1" dirty="0" err="1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شايند</a:t>
            </a:r>
            <a:r>
              <a:rPr lang="ar-DZ" sz="54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54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" ، اللذان يتزعمان هذا الاتجاه الفكري ، </a:t>
            </a:r>
            <a:r>
              <a:rPr lang="ar-DZ" sz="54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بأن الحق  هو  قدرة أو سلطة إرادية تثبت لشخص ما يستمدها من القانون </a:t>
            </a:r>
            <a:r>
              <a:rPr lang="ar-DZ" sz="54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90677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theme/theme1.xml><?xml version="1.0" encoding="utf-8"?>
<a:theme xmlns:a="http://schemas.openxmlformats.org/drawingml/2006/main" name="ربطة">
  <a:themeElements>
    <a:clrScheme name="ربطة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ربطة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ربطة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385</TotalTime>
  <Words>1280</Words>
  <Application>Microsoft Office PowerPoint</Application>
  <PresentationFormat>شاشة عريضة</PresentationFormat>
  <Paragraphs>100</Paragraphs>
  <Slides>20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20</vt:i4>
      </vt:variant>
    </vt:vector>
  </HeadingPairs>
  <TitlesOfParts>
    <vt:vector size="25" baseType="lpstr">
      <vt:lpstr>Arabic Typesetting</vt:lpstr>
      <vt:lpstr>Arial</vt:lpstr>
      <vt:lpstr>Century Gothic</vt:lpstr>
      <vt:lpstr>Wingdings 3</vt:lpstr>
      <vt:lpstr>ربطة</vt:lpstr>
      <vt:lpstr>جامعة بسكرة  كلية الحقوق و العلوم السياسية   قسم القانون الخاص  السنة الأولى ليسانس جذع مشترك حقوق  </vt:lpstr>
      <vt:lpstr>مقياس المدخل للعلوم القانونية  يتشكل من نظريتين أساسيتين </vt:lpstr>
      <vt:lpstr>النظرية العامة للحق</vt:lpstr>
      <vt:lpstr>النظرية العامة للحق</vt:lpstr>
      <vt:lpstr>المبحث الأول : مفهوم القانون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جامعة بسكرة  كلية الحقوق و العلوم السياسية   قسم القانون الخاص  السنة الأولى ليسانس جذع مشترك حقوق  </dc:title>
  <dc:creator>ANIS INFO</dc:creator>
  <cp:lastModifiedBy>ANIS INFO</cp:lastModifiedBy>
  <cp:revision>78</cp:revision>
  <dcterms:created xsi:type="dcterms:W3CDTF">2025-09-29T18:29:53Z</dcterms:created>
  <dcterms:modified xsi:type="dcterms:W3CDTF">2026-01-25T10:26:03Z</dcterms:modified>
</cp:coreProperties>
</file>