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4"/>
  </p:notesMasterIdLst>
  <p:handoutMasterIdLst>
    <p:handoutMasterId r:id="rId25"/>
  </p:handoutMasterIdLst>
  <p:sldIdLst>
    <p:sldId id="324" r:id="rId2"/>
    <p:sldId id="259" r:id="rId3"/>
    <p:sldId id="282" r:id="rId4"/>
    <p:sldId id="409" r:id="rId5"/>
    <p:sldId id="365" r:id="rId6"/>
    <p:sldId id="400" r:id="rId7"/>
    <p:sldId id="402" r:id="rId8"/>
    <p:sldId id="378" r:id="rId9"/>
    <p:sldId id="410" r:id="rId10"/>
    <p:sldId id="316" r:id="rId11"/>
    <p:sldId id="411" r:id="rId12"/>
    <p:sldId id="412" r:id="rId13"/>
    <p:sldId id="414" r:id="rId14"/>
    <p:sldId id="393" r:id="rId15"/>
    <p:sldId id="413" r:id="rId16"/>
    <p:sldId id="415" r:id="rId17"/>
    <p:sldId id="416" r:id="rId18"/>
    <p:sldId id="417" r:id="rId19"/>
    <p:sldId id="418" r:id="rId20"/>
    <p:sldId id="419" r:id="rId21"/>
    <p:sldId id="420" r:id="rId22"/>
    <p:sldId id="313"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31/10/2024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31/10/2024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21</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https://uk.indeed.com/career-advice/career-development/competitive-advantage"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octopusintelligence.com/what-is-competitive-advantage-and-why-is-it-important/" TargetMode="External"/><Relationship Id="rId5" Type="http://schemas.openxmlformats.org/officeDocument/2006/relationships/hyperlink" Target="https://corporatefinanceinstitute.com/resources/management/competitive-advantage/" TargetMode="External"/><Relationship Id="rId4" Type="http://schemas.openxmlformats.org/officeDocument/2006/relationships/hyperlink" Target="https://www.investopedia.com/terms/c/competitive_advantage.a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nvestopedia.com/articles/financial-theory/11/branding-ultimate-economic-moat.as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investopedia.com/terms/d/distribution-network.asp"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2" name="Rectangle à coins arrondis 1"/>
          <p:cNvSpPr/>
          <p:nvPr/>
        </p:nvSpPr>
        <p:spPr>
          <a:xfrm>
            <a:off x="314984" y="1228982"/>
            <a:ext cx="8538148" cy="79208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Here are several strategies companies use to build a competitive advantage:</a:t>
            </a:r>
            <a:endParaRPr lang="fr-FR" sz="2000" dirty="0">
              <a:solidFill>
                <a:schemeClr val="tx1"/>
              </a:solidFill>
            </a:endParaRPr>
          </a:p>
        </p:txBody>
      </p:sp>
      <p:sp>
        <p:nvSpPr>
          <p:cNvPr id="8" name="Rectangle à coins arrondis 7"/>
          <p:cNvSpPr/>
          <p:nvPr/>
        </p:nvSpPr>
        <p:spPr>
          <a:xfrm>
            <a:off x="323528" y="4520707"/>
            <a:ext cx="8538148" cy="164459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r-FR" sz="2000" b="1" dirty="0" smtClean="0">
              <a:solidFill>
                <a:schemeClr val="tx1"/>
              </a:solidFill>
            </a:endParaRPr>
          </a:p>
          <a:p>
            <a:r>
              <a:rPr lang="en-US" sz="2000" b="1" dirty="0">
                <a:solidFill>
                  <a:schemeClr val="tx1"/>
                </a:solidFill>
              </a:rPr>
              <a:t>Identify strengths</a:t>
            </a:r>
            <a:r>
              <a:rPr lang="en-US" sz="2000" dirty="0">
                <a:solidFill>
                  <a:schemeClr val="tx1"/>
                </a:solidFill>
              </a:rPr>
              <a:t>: A company can find its unique strengths, especially relative to competitors, by reviewing products, services, features, positioning, and branding.</a:t>
            </a:r>
          </a:p>
        </p:txBody>
      </p:sp>
      <p:sp>
        <p:nvSpPr>
          <p:cNvPr id="3" name="Rectangle à coins arrondis 2"/>
          <p:cNvSpPr/>
          <p:nvPr/>
        </p:nvSpPr>
        <p:spPr>
          <a:xfrm>
            <a:off x="323528" y="2114965"/>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11" name="Rectangle à coins arrondis 10"/>
          <p:cNvSpPr/>
          <p:nvPr/>
        </p:nvSpPr>
        <p:spPr>
          <a:xfrm>
            <a:off x="323528" y="3847766"/>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How to Build a Competitive Advantage</a:t>
            </a:r>
          </a:p>
        </p:txBody>
      </p:sp>
      <p:sp>
        <p:nvSpPr>
          <p:cNvPr id="12" name="Rectangle à coins arrondis 11"/>
          <p:cNvSpPr/>
          <p:nvPr/>
        </p:nvSpPr>
        <p:spPr>
          <a:xfrm>
            <a:off x="450459" y="2760593"/>
            <a:ext cx="8538148" cy="102600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b="1" dirty="0" smtClean="0">
              <a:solidFill>
                <a:schemeClr val="tx1"/>
              </a:solidFill>
            </a:endParaRPr>
          </a:p>
          <a:p>
            <a:pPr algn="just"/>
            <a:r>
              <a:rPr lang="en-US" sz="2000" b="1" dirty="0" smtClean="0">
                <a:solidFill>
                  <a:schemeClr val="tx1"/>
                </a:solidFill>
              </a:rPr>
              <a:t>Research </a:t>
            </a:r>
            <a:r>
              <a:rPr lang="en-US" sz="2000" b="1" dirty="0">
                <a:solidFill>
                  <a:schemeClr val="tx1"/>
                </a:solidFill>
              </a:rPr>
              <a:t>the market</a:t>
            </a:r>
            <a:r>
              <a:rPr lang="en-US" sz="2000" dirty="0">
                <a:solidFill>
                  <a:schemeClr val="tx1"/>
                </a:solidFill>
              </a:rPr>
              <a:t>: Market research helps a company identify and define its target market, which can guide it in developing the most effective advantage.</a:t>
            </a:r>
          </a:p>
          <a:p>
            <a:pPr algn="just"/>
            <a:r>
              <a:rPr lang="en-US" sz="2000" dirty="0" smtClean="0">
                <a:solidFill>
                  <a:schemeClr val="tx1"/>
                </a:solidFill>
              </a:rPr>
              <a:t>:</a:t>
            </a:r>
            <a:endParaRPr lang="fr-FR" sz="20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2" name="Rectangle à coins arrondis 1"/>
          <p:cNvSpPr/>
          <p:nvPr/>
        </p:nvSpPr>
        <p:spPr>
          <a:xfrm>
            <a:off x="314984" y="1228982"/>
            <a:ext cx="8538148" cy="79208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Here are several strategies companies use to build a competitive advantage:</a:t>
            </a:r>
            <a:endParaRPr lang="fr-FR" sz="2000" dirty="0">
              <a:solidFill>
                <a:schemeClr val="tx1"/>
              </a:solidFill>
            </a:endParaRPr>
          </a:p>
        </p:txBody>
      </p:sp>
      <p:sp>
        <p:nvSpPr>
          <p:cNvPr id="8" name="Rectangle à coins arrondis 7"/>
          <p:cNvSpPr/>
          <p:nvPr/>
        </p:nvSpPr>
        <p:spPr>
          <a:xfrm>
            <a:off x="323528" y="4520707"/>
            <a:ext cx="8538148" cy="164459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r-FR" sz="2000" b="1" dirty="0" smtClean="0">
              <a:solidFill>
                <a:schemeClr val="tx1"/>
              </a:solidFill>
            </a:endParaRPr>
          </a:p>
          <a:p>
            <a:r>
              <a:rPr lang="en-US" sz="2000" b="1" dirty="0">
                <a:solidFill>
                  <a:schemeClr val="tx1"/>
                </a:solidFill>
              </a:rPr>
              <a:t>Review operations</a:t>
            </a:r>
            <a:r>
              <a:rPr lang="en-US" sz="2000" dirty="0">
                <a:solidFill>
                  <a:schemeClr val="tx1"/>
                </a:solidFill>
              </a:rPr>
              <a:t>: How efficient is a company's operations? Where is it effective, and where is there room for improvement? Consider customer service as well as production and supply chain management.</a:t>
            </a:r>
          </a:p>
        </p:txBody>
      </p:sp>
      <p:sp>
        <p:nvSpPr>
          <p:cNvPr id="3" name="Rectangle à coins arrondis 2"/>
          <p:cNvSpPr/>
          <p:nvPr/>
        </p:nvSpPr>
        <p:spPr>
          <a:xfrm>
            <a:off x="323528" y="2114965"/>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3</a:t>
            </a:r>
            <a:endParaRPr lang="fr-FR" dirty="0"/>
          </a:p>
        </p:txBody>
      </p:sp>
      <p:sp>
        <p:nvSpPr>
          <p:cNvPr id="11" name="Rectangle à coins arrondis 10"/>
          <p:cNvSpPr/>
          <p:nvPr/>
        </p:nvSpPr>
        <p:spPr>
          <a:xfrm>
            <a:off x="323528" y="3847766"/>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4</a:t>
            </a:r>
            <a:endParaRPr lang="fr-FR" dirty="0"/>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How to Build a Competitive Advantage</a:t>
            </a:r>
          </a:p>
        </p:txBody>
      </p:sp>
      <p:sp>
        <p:nvSpPr>
          <p:cNvPr id="12" name="Rectangle à coins arrondis 11"/>
          <p:cNvSpPr/>
          <p:nvPr/>
        </p:nvSpPr>
        <p:spPr>
          <a:xfrm>
            <a:off x="450459" y="2760593"/>
            <a:ext cx="8538148" cy="102600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b="1" dirty="0" smtClean="0">
              <a:solidFill>
                <a:schemeClr val="tx1"/>
              </a:solidFill>
            </a:endParaRPr>
          </a:p>
          <a:p>
            <a:r>
              <a:rPr lang="en-US" sz="2000" b="1" dirty="0">
                <a:solidFill>
                  <a:schemeClr val="tx1"/>
                </a:solidFill>
              </a:rPr>
              <a:t>Evaluate finances</a:t>
            </a:r>
            <a:r>
              <a:rPr lang="en-US" sz="2000" dirty="0">
                <a:solidFill>
                  <a:schemeClr val="tx1"/>
                </a:solidFill>
              </a:rPr>
              <a:t>: Companies can take a close look at their financial performance to spot profit centers and areas of stability, using financial statements and ratios.</a:t>
            </a:r>
          </a:p>
          <a:p>
            <a:pPr algn="just"/>
            <a:r>
              <a:rPr lang="en-US" sz="2000" dirty="0" smtClean="0">
                <a:solidFill>
                  <a:schemeClr val="tx1"/>
                </a:solidFill>
              </a:rPr>
              <a:t>:</a:t>
            </a:r>
            <a:endParaRPr lang="fr-FR" sz="2000" dirty="0">
              <a:solidFill>
                <a:schemeClr val="tx1"/>
              </a:solidFill>
            </a:endParaRPr>
          </a:p>
        </p:txBody>
      </p:sp>
    </p:spTree>
    <p:extLst>
      <p:ext uri="{BB962C8B-B14F-4D97-AF65-F5344CB8AC3E}">
        <p14:creationId xmlns:p14="http://schemas.microsoft.com/office/powerpoint/2010/main" val="3502201106"/>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2" name="Rectangle à coins arrondis 1"/>
          <p:cNvSpPr/>
          <p:nvPr/>
        </p:nvSpPr>
        <p:spPr>
          <a:xfrm>
            <a:off x="314984" y="1058862"/>
            <a:ext cx="8538148" cy="79208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Here are several strategies companies use to build a competitive advantage:</a:t>
            </a:r>
            <a:endParaRPr lang="fr-FR" sz="2000" dirty="0">
              <a:solidFill>
                <a:schemeClr val="tx1"/>
              </a:solidFill>
            </a:endParaRPr>
          </a:p>
        </p:txBody>
      </p:sp>
      <p:sp>
        <p:nvSpPr>
          <p:cNvPr id="8" name="Rectangle à coins arrondis 7"/>
          <p:cNvSpPr/>
          <p:nvPr/>
        </p:nvSpPr>
        <p:spPr>
          <a:xfrm>
            <a:off x="323528" y="4775887"/>
            <a:ext cx="8538148" cy="164459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Consider human resources</a:t>
            </a:r>
            <a:r>
              <a:rPr lang="en-US" sz="2000" dirty="0">
                <a:solidFill>
                  <a:schemeClr val="tx1"/>
                </a:solidFill>
              </a:rPr>
              <a:t>: The talent a company can attract as employees and leadership can make an important difference in the success of the business. Evaluating company culture, hiring, and staffing practices can help</a:t>
            </a:r>
          </a:p>
        </p:txBody>
      </p:sp>
      <p:sp>
        <p:nvSpPr>
          <p:cNvPr id="3" name="Rectangle à coins arrondis 2"/>
          <p:cNvSpPr/>
          <p:nvPr/>
        </p:nvSpPr>
        <p:spPr>
          <a:xfrm>
            <a:off x="323528" y="1881050"/>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5</a:t>
            </a:r>
            <a:endParaRPr lang="fr-FR" dirty="0"/>
          </a:p>
        </p:txBody>
      </p:sp>
      <p:sp>
        <p:nvSpPr>
          <p:cNvPr id="11" name="Rectangle à coins arrondis 10"/>
          <p:cNvSpPr/>
          <p:nvPr/>
        </p:nvSpPr>
        <p:spPr>
          <a:xfrm>
            <a:off x="323528" y="4017886"/>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6</a:t>
            </a:r>
            <a:endParaRPr lang="fr-FR" dirty="0"/>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How to Build a Competitive Advantage</a:t>
            </a:r>
          </a:p>
        </p:txBody>
      </p:sp>
      <p:sp>
        <p:nvSpPr>
          <p:cNvPr id="12" name="Rectangle à coins arrondis 11"/>
          <p:cNvSpPr/>
          <p:nvPr/>
        </p:nvSpPr>
        <p:spPr>
          <a:xfrm>
            <a:off x="450459" y="2633004"/>
            <a:ext cx="8538148" cy="125991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b="1" dirty="0" smtClean="0">
              <a:solidFill>
                <a:schemeClr val="tx1"/>
              </a:solidFill>
            </a:endParaRPr>
          </a:p>
          <a:p>
            <a:r>
              <a:rPr lang="en-US" sz="2000" b="1" dirty="0">
                <a:solidFill>
                  <a:schemeClr val="tx1"/>
                </a:solidFill>
              </a:rPr>
              <a:t>Research and development (R&amp;D):</a:t>
            </a:r>
            <a:r>
              <a:rPr lang="en-US" sz="2000" dirty="0">
                <a:solidFill>
                  <a:schemeClr val="tx1"/>
                </a:solidFill>
              </a:rPr>
              <a:t> Securing intellectual property prohibits competitors from using processes or know-how that the company can use to produce products competitors can't legally copy.</a:t>
            </a:r>
          </a:p>
          <a:p>
            <a:pPr algn="just"/>
            <a:r>
              <a:rPr lang="en-US" sz="2000" dirty="0" smtClean="0">
                <a:solidFill>
                  <a:schemeClr val="tx1"/>
                </a:solidFill>
              </a:rPr>
              <a:t>:</a:t>
            </a:r>
            <a:endParaRPr lang="fr-FR" sz="2000" dirty="0">
              <a:solidFill>
                <a:schemeClr val="tx1"/>
              </a:solidFill>
            </a:endParaRPr>
          </a:p>
        </p:txBody>
      </p:sp>
    </p:spTree>
    <p:extLst>
      <p:ext uri="{BB962C8B-B14F-4D97-AF65-F5344CB8AC3E}">
        <p14:creationId xmlns:p14="http://schemas.microsoft.com/office/powerpoint/2010/main" val="4231031749"/>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How to Build a Competitive Advantage</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910" y="1340768"/>
            <a:ext cx="8033546"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2385526"/>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2" name="Rectangle à coins arrondis 1"/>
          <p:cNvSpPr/>
          <p:nvPr/>
        </p:nvSpPr>
        <p:spPr>
          <a:xfrm>
            <a:off x="985565" y="634165"/>
            <a:ext cx="7601498" cy="139067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smtClean="0">
                <a:solidFill>
                  <a:schemeClr val="tx1"/>
                </a:solidFill>
              </a:rPr>
              <a:t>Comparative  </a:t>
            </a:r>
            <a:r>
              <a:rPr lang="fr-FR" sz="3600" dirty="0" err="1" smtClean="0">
                <a:solidFill>
                  <a:schemeClr val="tx1"/>
                </a:solidFill>
              </a:rPr>
              <a:t>Advantage</a:t>
            </a:r>
            <a:endParaRPr lang="fr-FR" sz="3600" dirty="0">
              <a:solidFill>
                <a:schemeClr val="tx1"/>
              </a:solidFill>
            </a:endParaRPr>
          </a:p>
        </p:txBody>
      </p:sp>
      <p:sp>
        <p:nvSpPr>
          <p:cNvPr id="3" name="Arrondir un rectangle avec un coin diagonal 2"/>
          <p:cNvSpPr/>
          <p:nvPr/>
        </p:nvSpPr>
        <p:spPr>
          <a:xfrm>
            <a:off x="1187624" y="2763293"/>
            <a:ext cx="7056784" cy="34020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Comparative advantage does not imply a better product or service. It only shows the firm can offer a product or service of the same value at a lower price.</a:t>
            </a:r>
            <a:endParaRPr lang="fr-FR" sz="28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08089022"/>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2" name="Rectangle à coins arrondis 1"/>
          <p:cNvSpPr/>
          <p:nvPr/>
        </p:nvSpPr>
        <p:spPr>
          <a:xfrm>
            <a:off x="985565" y="634165"/>
            <a:ext cx="7601498" cy="139067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smtClean="0">
                <a:solidFill>
                  <a:schemeClr val="tx1"/>
                </a:solidFill>
              </a:rPr>
              <a:t>Comparative  </a:t>
            </a:r>
            <a:r>
              <a:rPr lang="fr-FR" sz="3600" dirty="0" err="1">
                <a:solidFill>
                  <a:schemeClr val="tx1"/>
                </a:solidFill>
              </a:rPr>
              <a:t>Advantage</a:t>
            </a:r>
            <a:endParaRPr lang="fr-FR" sz="3600" dirty="0">
              <a:solidFill>
                <a:schemeClr val="tx1"/>
              </a:solidFill>
            </a:endParaRPr>
          </a:p>
        </p:txBody>
      </p:sp>
      <p:sp>
        <p:nvSpPr>
          <p:cNvPr id="3" name="Arrondir un rectangle avec un coin diagonal 2"/>
          <p:cNvSpPr/>
          <p:nvPr/>
        </p:nvSpPr>
        <p:spPr>
          <a:xfrm>
            <a:off x="323528" y="2763293"/>
            <a:ext cx="8496944" cy="383405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smtClean="0">
              <a:solidFill>
                <a:schemeClr val="tx1"/>
              </a:solidFill>
            </a:endParaRPr>
          </a:p>
          <a:p>
            <a:pPr algn="just"/>
            <a:r>
              <a:rPr lang="en-US" sz="2800" dirty="0">
                <a:solidFill>
                  <a:schemeClr val="tx1"/>
                </a:solidFill>
              </a:rPr>
              <a:t>	</a:t>
            </a:r>
            <a:r>
              <a:rPr lang="en-US" sz="2800" dirty="0" smtClean="0">
                <a:solidFill>
                  <a:schemeClr val="tx1"/>
                </a:solidFill>
              </a:rPr>
              <a:t>Comparative </a:t>
            </a:r>
            <a:r>
              <a:rPr lang="en-US" sz="2800" dirty="0">
                <a:solidFill>
                  <a:schemeClr val="tx1"/>
                </a:solidFill>
              </a:rPr>
              <a:t>advantage mostly refers to international trade. It posits that a country should focus on what it can produce and export relatively the cheapest—thus if one country has a competitive advantage in producing both products A &amp; B, it should only produce product A if it can do it better than B and import B from some other country.</a:t>
            </a:r>
          </a:p>
          <a:p>
            <a:r>
              <a:rPr lang="en-US" sz="2800" dirty="0">
                <a:solidFill>
                  <a:schemeClr val="tx1"/>
                </a:solidFill>
              </a:rPr>
              <a:t/>
            </a:r>
            <a:br>
              <a:rPr lang="en-US" sz="2800" dirty="0">
                <a:solidFill>
                  <a:schemeClr val="tx1"/>
                </a:solidFill>
              </a:rPr>
            </a:br>
            <a:endParaRPr lang="fr-FR" sz="28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08629217"/>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2" name="Rectangle à coins arrondis 1"/>
          <p:cNvSpPr/>
          <p:nvPr/>
        </p:nvSpPr>
        <p:spPr>
          <a:xfrm>
            <a:off x="985565" y="116633"/>
            <a:ext cx="7601498" cy="190821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smtClean="0">
              <a:solidFill>
                <a:schemeClr val="tx1"/>
              </a:solidFill>
            </a:endParaRPr>
          </a:p>
          <a:p>
            <a:pPr algn="ctr"/>
            <a:r>
              <a:rPr lang="en-US" sz="3600" b="1" dirty="0" smtClean="0">
                <a:solidFill>
                  <a:schemeClr val="tx1"/>
                </a:solidFill>
              </a:rPr>
              <a:t>Competitive </a:t>
            </a:r>
            <a:r>
              <a:rPr lang="en-US" sz="3600" b="1" dirty="0">
                <a:solidFill>
                  <a:schemeClr val="tx1"/>
                </a:solidFill>
              </a:rPr>
              <a:t>Advantage in the Marketplace</a:t>
            </a:r>
          </a:p>
          <a:p>
            <a:pPr algn="ctr"/>
            <a:endParaRPr lang="fr-FR" sz="3600" dirty="0">
              <a:solidFill>
                <a:schemeClr val="tx1"/>
              </a:solidFill>
            </a:endParaRPr>
          </a:p>
        </p:txBody>
      </p:sp>
      <p:sp>
        <p:nvSpPr>
          <p:cNvPr id="3" name="Arrondir un rectangle avec un coin diagonal 2"/>
          <p:cNvSpPr/>
          <p:nvPr/>
        </p:nvSpPr>
        <p:spPr>
          <a:xfrm>
            <a:off x="323528" y="2763293"/>
            <a:ext cx="8496944" cy="383405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smtClean="0">
              <a:solidFill>
                <a:schemeClr val="tx1"/>
              </a:solidFill>
            </a:endParaRPr>
          </a:p>
          <a:p>
            <a:pPr algn="just"/>
            <a:r>
              <a:rPr lang="en-US" sz="2800" dirty="0">
                <a:solidFill>
                  <a:schemeClr val="tx1"/>
                </a:solidFill>
              </a:rPr>
              <a:t>	</a:t>
            </a:r>
            <a:r>
              <a:rPr lang="en-US" sz="2800" b="1" dirty="0" smtClean="0">
                <a:solidFill>
                  <a:schemeClr val="tx1"/>
                </a:solidFill>
              </a:rPr>
              <a:t>Whole </a:t>
            </a:r>
            <a:r>
              <a:rPr lang="en-US" sz="2800" b="1" dirty="0">
                <a:solidFill>
                  <a:schemeClr val="tx1"/>
                </a:solidFill>
              </a:rPr>
              <a:t>Foods Market: </a:t>
            </a:r>
            <a:r>
              <a:rPr lang="en-US" sz="2800" dirty="0">
                <a:solidFill>
                  <a:schemeClr val="tx1"/>
                </a:solidFill>
              </a:rPr>
              <a:t>Whole Foods Market’s advantage relies on a differentiation focus strategy. The company is a leader in the premium grocery market and charges more premium prices because its products are unique. This is appealing to a niche market with higher disposable income.</a:t>
            </a:r>
          </a:p>
          <a:p>
            <a:pPr algn="just"/>
            <a:r>
              <a:rPr lang="en-US" sz="2800" dirty="0">
                <a:solidFill>
                  <a:schemeClr val="tx1"/>
                </a:solidFill>
              </a:rPr>
              <a:t/>
            </a:r>
            <a:br>
              <a:rPr lang="en-US" sz="2800" dirty="0">
                <a:solidFill>
                  <a:schemeClr val="tx1"/>
                </a:solidFill>
              </a:rPr>
            </a:br>
            <a:endParaRPr lang="fr-FR" sz="28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88997351"/>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17</a:t>
            </a:fld>
            <a:endParaRPr lang="en-US" dirty="0">
              <a:solidFill>
                <a:schemeClr val="accent4">
                  <a:lumMod val="10000"/>
                </a:schemeClr>
              </a:solidFill>
            </a:endParaRPr>
          </a:p>
        </p:txBody>
      </p:sp>
      <p:sp>
        <p:nvSpPr>
          <p:cNvPr id="2" name="Rectangle à coins arrondis 1"/>
          <p:cNvSpPr/>
          <p:nvPr/>
        </p:nvSpPr>
        <p:spPr>
          <a:xfrm>
            <a:off x="985565" y="116633"/>
            <a:ext cx="7601498" cy="190821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smtClean="0">
              <a:solidFill>
                <a:schemeClr val="tx1"/>
              </a:solidFill>
            </a:endParaRPr>
          </a:p>
          <a:p>
            <a:pPr algn="ctr"/>
            <a:r>
              <a:rPr lang="en-US" sz="3600" b="1" dirty="0" smtClean="0">
                <a:solidFill>
                  <a:schemeClr val="tx1"/>
                </a:solidFill>
              </a:rPr>
              <a:t>Competitive </a:t>
            </a:r>
            <a:r>
              <a:rPr lang="en-US" sz="3600" b="1" dirty="0">
                <a:solidFill>
                  <a:schemeClr val="tx1"/>
                </a:solidFill>
              </a:rPr>
              <a:t>Advantage in the Marketplace</a:t>
            </a:r>
          </a:p>
          <a:p>
            <a:pPr algn="ctr"/>
            <a:endParaRPr lang="fr-FR" sz="3600" dirty="0">
              <a:solidFill>
                <a:schemeClr val="tx1"/>
              </a:solidFill>
            </a:endParaRPr>
          </a:p>
        </p:txBody>
      </p:sp>
      <p:sp>
        <p:nvSpPr>
          <p:cNvPr id="3" name="Arrondir un rectangle avec un coin diagonal 2"/>
          <p:cNvSpPr/>
          <p:nvPr/>
        </p:nvSpPr>
        <p:spPr>
          <a:xfrm>
            <a:off x="323528" y="2763293"/>
            <a:ext cx="8496944" cy="383405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r>
              <a:rPr lang="en-US" sz="2400" dirty="0">
                <a:solidFill>
                  <a:schemeClr val="tx1"/>
                </a:solidFill>
              </a:rPr>
              <a:t>	</a:t>
            </a:r>
            <a:r>
              <a:rPr lang="en-US" sz="2400" b="1" dirty="0">
                <a:solidFill>
                  <a:schemeClr val="tx1"/>
                </a:solidFill>
              </a:rPr>
              <a:t>Walmart:</a:t>
            </a:r>
            <a:r>
              <a:rPr lang="en-US" sz="2400" dirty="0">
                <a:solidFill>
                  <a:schemeClr val="tx1"/>
                </a:solidFill>
              </a:rPr>
              <a:t> Walmart excels in a cost leadership strategy. The company offers “Always Low Prices” through economies of scale and the best available prices of a good.</a:t>
            </a:r>
          </a:p>
          <a:p>
            <a:pPr algn="just"/>
            <a:r>
              <a:rPr lang="en-US" sz="2400" b="1" dirty="0">
                <a:solidFill>
                  <a:schemeClr val="tx1"/>
                </a:solidFill>
              </a:rPr>
              <a:t>Apple: </a:t>
            </a:r>
            <a:r>
              <a:rPr lang="en-US" sz="2400" dirty="0">
                <a:solidFill>
                  <a:schemeClr val="tx1"/>
                </a:solidFill>
              </a:rPr>
              <a:t>Apple uses a differentiation strategy to appeal to its consumer base. It provides iconic designs, innovative technologies, and, therefore, highly sought-after products; this ensures that consumers are willing to pay a premium for Apple devices. </a:t>
            </a:r>
          </a:p>
          <a:p>
            <a:pPr algn="just"/>
            <a:r>
              <a:rPr lang="en-US" sz="2400" dirty="0">
                <a:solidFill>
                  <a:schemeClr val="tx1"/>
                </a:solidFill>
              </a:rPr>
              <a:t/>
            </a:r>
            <a:br>
              <a:rPr lang="en-US" sz="2400" dirty="0">
                <a:solidFill>
                  <a:schemeClr val="tx1"/>
                </a:solidFill>
              </a:rPr>
            </a:br>
            <a:endParaRPr lang="fr-FR" sz="24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61562823"/>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18</a:t>
            </a:fld>
            <a:endParaRPr lang="en-US" dirty="0">
              <a:solidFill>
                <a:schemeClr val="accent4">
                  <a:lumMod val="10000"/>
                </a:schemeClr>
              </a:solidFill>
            </a:endParaRPr>
          </a:p>
        </p:txBody>
      </p:sp>
      <p:sp>
        <p:nvSpPr>
          <p:cNvPr id="8" name="Rectangle à coins arrondis 7"/>
          <p:cNvSpPr/>
          <p:nvPr/>
        </p:nvSpPr>
        <p:spPr>
          <a:xfrm>
            <a:off x="323528" y="4520706"/>
            <a:ext cx="8538148" cy="207664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Retain Existing Customers</a:t>
            </a:r>
          </a:p>
          <a:p>
            <a:pPr algn="just"/>
            <a:r>
              <a:rPr lang="en-US" sz="2000" dirty="0">
                <a:solidFill>
                  <a:schemeClr val="tx1"/>
                </a:solidFill>
              </a:rPr>
              <a:t>Competitive advantage retains customers by giving them a reason to stay with you. This could be a loyalty program, a satisfaction guarantee, or a reputation for excellent service.</a:t>
            </a:r>
          </a:p>
        </p:txBody>
      </p:sp>
      <p:sp>
        <p:nvSpPr>
          <p:cNvPr id="3" name="Rectangle à coins arrondis 2"/>
          <p:cNvSpPr/>
          <p:nvPr/>
        </p:nvSpPr>
        <p:spPr>
          <a:xfrm>
            <a:off x="244924" y="1124744"/>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11" name="Rectangle à coins arrondis 10"/>
          <p:cNvSpPr/>
          <p:nvPr/>
        </p:nvSpPr>
        <p:spPr>
          <a:xfrm>
            <a:off x="323528" y="3847766"/>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2</a:t>
            </a:r>
            <a:endParaRPr lang="fr-FR" dirty="0"/>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Importance of Competitive </a:t>
            </a:r>
            <a:r>
              <a:rPr lang="en-US" sz="3200" b="1" dirty="0">
                <a:solidFill>
                  <a:schemeClr val="tx1"/>
                </a:solidFill>
              </a:rPr>
              <a:t>Advantage</a:t>
            </a:r>
          </a:p>
        </p:txBody>
      </p:sp>
      <p:sp>
        <p:nvSpPr>
          <p:cNvPr id="12" name="Rectangle à coins arrondis 11"/>
          <p:cNvSpPr/>
          <p:nvPr/>
        </p:nvSpPr>
        <p:spPr>
          <a:xfrm>
            <a:off x="450459" y="1770373"/>
            <a:ext cx="8538148" cy="201622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b="1" dirty="0" smtClean="0">
              <a:solidFill>
                <a:schemeClr val="tx1"/>
              </a:solidFill>
            </a:endParaRPr>
          </a:p>
          <a:p>
            <a:pPr algn="just"/>
            <a:r>
              <a:rPr lang="en-US" sz="2000" b="1" dirty="0">
                <a:solidFill>
                  <a:schemeClr val="tx1"/>
                </a:solidFill>
              </a:rPr>
              <a:t>It Helps Companies Attract New Customers</a:t>
            </a:r>
          </a:p>
          <a:p>
            <a:pPr algn="just"/>
            <a:r>
              <a:rPr lang="en-US" sz="2000" dirty="0">
                <a:solidFill>
                  <a:schemeClr val="tx1"/>
                </a:solidFill>
              </a:rPr>
              <a:t>Competitive advantage helps attract customers by offering them something their competitors cannot. This could be a superior product, a better price, or great customer service. It’s obvious, really, but sometimes we ignore the obvious.</a:t>
            </a:r>
          </a:p>
          <a:p>
            <a:pPr algn="just"/>
            <a:r>
              <a:rPr lang="en-US" sz="2000" dirty="0" smtClean="0">
                <a:solidFill>
                  <a:schemeClr val="tx1"/>
                </a:solidFill>
              </a:rPr>
              <a:t>:</a:t>
            </a:r>
            <a:endParaRPr lang="fr-FR" sz="2000" dirty="0">
              <a:solidFill>
                <a:schemeClr val="tx1"/>
              </a:solidFill>
            </a:endParaRPr>
          </a:p>
        </p:txBody>
      </p:sp>
    </p:spTree>
    <p:extLst>
      <p:ext uri="{BB962C8B-B14F-4D97-AF65-F5344CB8AC3E}">
        <p14:creationId xmlns:p14="http://schemas.microsoft.com/office/powerpoint/2010/main" val="3062437367"/>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19</a:t>
            </a:fld>
            <a:endParaRPr lang="en-US" dirty="0">
              <a:solidFill>
                <a:schemeClr val="accent4">
                  <a:lumMod val="10000"/>
                </a:schemeClr>
              </a:solidFill>
            </a:endParaRPr>
          </a:p>
        </p:txBody>
      </p:sp>
      <p:sp>
        <p:nvSpPr>
          <p:cNvPr id="8" name="Rectangle à coins arrondis 7"/>
          <p:cNvSpPr/>
          <p:nvPr/>
        </p:nvSpPr>
        <p:spPr>
          <a:xfrm>
            <a:off x="323528" y="4520706"/>
            <a:ext cx="8538148" cy="207664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It Helps Companies Grow Their Business</a:t>
            </a:r>
          </a:p>
          <a:p>
            <a:pPr algn="just"/>
            <a:r>
              <a:rPr lang="en-US" sz="2000" dirty="0">
                <a:solidFill>
                  <a:schemeClr val="tx1"/>
                </a:solidFill>
              </a:rPr>
              <a:t>A clear advantage can help you grow by allowing you to:</a:t>
            </a:r>
          </a:p>
          <a:p>
            <a:pPr algn="just"/>
            <a:r>
              <a:rPr lang="en-US" sz="2000" dirty="0">
                <a:solidFill>
                  <a:schemeClr val="tx1"/>
                </a:solidFill>
              </a:rPr>
              <a:t>Charge a premium price</a:t>
            </a:r>
          </a:p>
          <a:p>
            <a:pPr algn="just"/>
            <a:r>
              <a:rPr lang="en-US" sz="2000" dirty="0">
                <a:solidFill>
                  <a:schemeClr val="tx1"/>
                </a:solidFill>
              </a:rPr>
              <a:t>Enter new markets</a:t>
            </a:r>
          </a:p>
          <a:p>
            <a:pPr algn="just"/>
            <a:r>
              <a:rPr lang="en-US" sz="2000" dirty="0">
                <a:solidFill>
                  <a:schemeClr val="tx1"/>
                </a:solidFill>
              </a:rPr>
              <a:t>Expand product offerings</a:t>
            </a:r>
          </a:p>
        </p:txBody>
      </p:sp>
      <p:sp>
        <p:nvSpPr>
          <p:cNvPr id="3" name="Rectangle à coins arrondis 2"/>
          <p:cNvSpPr/>
          <p:nvPr/>
        </p:nvSpPr>
        <p:spPr>
          <a:xfrm>
            <a:off x="244924" y="1124744"/>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3</a:t>
            </a:r>
            <a:endParaRPr lang="fr-FR" dirty="0"/>
          </a:p>
        </p:txBody>
      </p:sp>
      <p:sp>
        <p:nvSpPr>
          <p:cNvPr id="11" name="Rectangle à coins arrondis 10"/>
          <p:cNvSpPr/>
          <p:nvPr/>
        </p:nvSpPr>
        <p:spPr>
          <a:xfrm>
            <a:off x="323528" y="3847766"/>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4</a:t>
            </a:r>
            <a:endParaRPr lang="fr-FR" dirty="0"/>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Importance of Competitive </a:t>
            </a:r>
            <a:r>
              <a:rPr lang="en-US" sz="3200" b="1" dirty="0">
                <a:solidFill>
                  <a:schemeClr val="tx1"/>
                </a:solidFill>
              </a:rPr>
              <a:t>Advantage</a:t>
            </a:r>
          </a:p>
        </p:txBody>
      </p:sp>
      <p:sp>
        <p:nvSpPr>
          <p:cNvPr id="12" name="Rectangle à coins arrondis 11"/>
          <p:cNvSpPr/>
          <p:nvPr/>
        </p:nvSpPr>
        <p:spPr>
          <a:xfrm>
            <a:off x="450459" y="1770373"/>
            <a:ext cx="8538148" cy="201622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b="1" dirty="0" smtClean="0">
              <a:solidFill>
                <a:schemeClr val="tx1"/>
              </a:solidFill>
            </a:endParaRPr>
          </a:p>
          <a:p>
            <a:pPr algn="just"/>
            <a:r>
              <a:rPr lang="en-US" sz="2000" b="1" dirty="0">
                <a:solidFill>
                  <a:schemeClr val="tx1"/>
                </a:solidFill>
              </a:rPr>
              <a:t>It Helps Companies Attract New Customers</a:t>
            </a:r>
          </a:p>
          <a:p>
            <a:pPr algn="just"/>
            <a:r>
              <a:rPr lang="en-US" sz="2000" dirty="0">
                <a:solidFill>
                  <a:schemeClr val="tx1"/>
                </a:solidFill>
              </a:rPr>
              <a:t>Competitive advantage helps attract customers by offering them something their competitors cannot. This could be a superior product, a better price, or great customer service. It’s obvious, really, but sometimes we ignore the obvious.</a:t>
            </a:r>
          </a:p>
          <a:p>
            <a:pPr algn="just"/>
            <a:r>
              <a:rPr lang="en-US" sz="2000" dirty="0" smtClean="0">
                <a:solidFill>
                  <a:schemeClr val="tx1"/>
                </a:solidFill>
              </a:rPr>
              <a:t>:</a:t>
            </a:r>
            <a:endParaRPr lang="fr-FR" sz="2000" dirty="0">
              <a:solidFill>
                <a:schemeClr val="tx1"/>
              </a:solidFill>
            </a:endParaRPr>
          </a:p>
        </p:txBody>
      </p:sp>
    </p:spTree>
    <p:extLst>
      <p:ext uri="{BB962C8B-B14F-4D97-AF65-F5344CB8AC3E}">
        <p14:creationId xmlns:p14="http://schemas.microsoft.com/office/powerpoint/2010/main" val="34656638"/>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81588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Level: </a:t>
            </a:r>
            <a:r>
              <a:rPr lang="en-US" sz="2800" b="1" dirty="0" smtClean="0">
                <a:solidFill>
                  <a:schemeClr val="tx1"/>
                </a:solidFill>
              </a:rPr>
              <a:t>1</a:t>
            </a:r>
            <a:r>
              <a:rPr lang="en-US" sz="2800" b="1" baseline="30000" dirty="0" smtClean="0">
                <a:solidFill>
                  <a:schemeClr val="tx1"/>
                </a:solidFill>
              </a:rPr>
              <a:t>rd</a:t>
            </a:r>
            <a:r>
              <a:rPr lang="en-US" sz="2800" b="1" dirty="0" smtClean="0">
                <a:solidFill>
                  <a:schemeClr val="tx1"/>
                </a:solidFill>
              </a:rPr>
              <a:t> Year Master. </a:t>
            </a:r>
            <a:r>
              <a:rPr lang="en-US" sz="2800" b="1" dirty="0">
                <a:solidFill>
                  <a:schemeClr val="tx1"/>
                </a:solidFill>
              </a:rPr>
              <a:t>Option:  </a:t>
            </a:r>
            <a:r>
              <a:rPr lang="en-US" sz="2800" b="1" dirty="0" smtClean="0">
                <a:solidFill>
                  <a:schemeClr val="tx1"/>
                </a:solidFill>
              </a:rPr>
              <a:t>Strategic 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373216"/>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Prof: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8391306" cy="215682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Course </a:t>
            </a:r>
            <a:r>
              <a:rPr lang="en-US" sz="3200" b="1" i="1" dirty="0" smtClean="0">
                <a:solidFill>
                  <a:schemeClr val="accent3"/>
                </a:solidFill>
              </a:rPr>
              <a:t>4:</a:t>
            </a:r>
            <a:endParaRPr lang="en-US" sz="3200" b="1" i="1" dirty="0" smtClean="0">
              <a:solidFill>
                <a:schemeClr val="accent3"/>
              </a:solidFill>
            </a:endParaRPr>
          </a:p>
          <a:p>
            <a:pPr algn="ctr"/>
            <a:r>
              <a:rPr lang="en-US" sz="3200" b="1" i="1" dirty="0" smtClean="0">
                <a:solidFill>
                  <a:schemeClr val="accent3"/>
                </a:solidFill>
              </a:rPr>
              <a:t> </a:t>
            </a:r>
            <a:r>
              <a:rPr lang="fr-FR" sz="3200" b="1" i="1" dirty="0" smtClean="0">
                <a:solidFill>
                  <a:schemeClr val="accent3"/>
                </a:solidFill>
              </a:rPr>
              <a:t>Key </a:t>
            </a:r>
            <a:r>
              <a:rPr lang="fr-FR" sz="3200" b="1" i="1" dirty="0" err="1" smtClean="0">
                <a:solidFill>
                  <a:schemeClr val="accent3"/>
                </a:solidFill>
              </a:rPr>
              <a:t>Terms</a:t>
            </a:r>
            <a:r>
              <a:rPr lang="fr-FR" sz="3200" b="1" i="1" dirty="0" smtClean="0">
                <a:solidFill>
                  <a:schemeClr val="accent3"/>
                </a:solidFill>
              </a:rPr>
              <a:t> in Strategic Management</a:t>
            </a:r>
          </a:p>
          <a:p>
            <a:pPr algn="ctr"/>
            <a:r>
              <a:rPr lang="fr-FR" sz="3200" b="1" i="1" dirty="0" smtClean="0">
                <a:solidFill>
                  <a:schemeClr val="accent3"/>
                </a:solidFill>
              </a:rPr>
              <a:t>1- </a:t>
            </a:r>
            <a:r>
              <a:rPr lang="fr-FR" sz="3200" b="1" i="1" dirty="0" err="1" smtClean="0">
                <a:solidFill>
                  <a:schemeClr val="accent3"/>
                </a:solidFill>
              </a:rPr>
              <a:t>Competitve</a:t>
            </a:r>
            <a:r>
              <a:rPr lang="fr-FR" sz="3200" b="1" i="1" dirty="0" smtClean="0">
                <a:solidFill>
                  <a:schemeClr val="accent3"/>
                </a:solidFill>
              </a:rPr>
              <a:t> </a:t>
            </a:r>
            <a:r>
              <a:rPr lang="fr-FR" sz="3200" b="1" i="1" dirty="0" err="1" smtClean="0">
                <a:solidFill>
                  <a:schemeClr val="accent3"/>
                </a:solidFill>
              </a:rPr>
              <a:t>Advatage</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20</a:t>
            </a:fld>
            <a:endParaRPr lang="en-US" dirty="0">
              <a:solidFill>
                <a:schemeClr val="accent4">
                  <a:lumMod val="10000"/>
                </a:schemeClr>
              </a:solidFill>
            </a:endParaRPr>
          </a:p>
        </p:txBody>
      </p:sp>
      <p:sp>
        <p:nvSpPr>
          <p:cNvPr id="3" name="Rectangle à coins arrondis 2"/>
          <p:cNvSpPr/>
          <p:nvPr/>
        </p:nvSpPr>
        <p:spPr>
          <a:xfrm>
            <a:off x="244924" y="1124744"/>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5</a:t>
            </a:r>
            <a:endParaRPr lang="fr-FR" dirty="0"/>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Importance of Competitive </a:t>
            </a:r>
            <a:r>
              <a:rPr lang="en-US" sz="3200" b="1" dirty="0">
                <a:solidFill>
                  <a:schemeClr val="tx1"/>
                </a:solidFill>
              </a:rPr>
              <a:t>Advantage</a:t>
            </a:r>
          </a:p>
        </p:txBody>
      </p:sp>
      <p:sp>
        <p:nvSpPr>
          <p:cNvPr id="12" name="Rectangle à coins arrondis 11"/>
          <p:cNvSpPr/>
          <p:nvPr/>
        </p:nvSpPr>
        <p:spPr>
          <a:xfrm>
            <a:off x="450459" y="1770373"/>
            <a:ext cx="8538148" cy="201622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b="1" dirty="0" smtClean="0">
              <a:solidFill>
                <a:schemeClr val="tx1"/>
              </a:solidFill>
            </a:endParaRPr>
          </a:p>
          <a:p>
            <a:pPr algn="just"/>
            <a:r>
              <a:rPr lang="en-US" sz="2000" b="1" dirty="0">
                <a:solidFill>
                  <a:schemeClr val="tx1"/>
                </a:solidFill>
              </a:rPr>
              <a:t>Focusing On A Niche Market</a:t>
            </a:r>
          </a:p>
          <a:p>
            <a:pPr algn="just"/>
            <a:r>
              <a:rPr lang="en-US" sz="2000" dirty="0">
                <a:solidFill>
                  <a:schemeClr val="tx1"/>
                </a:solidFill>
              </a:rPr>
              <a:t>Companies focusing on a niche market can achieve an advantage by becoming the leading provider. By developing deep expertise in the market. Building relationships with key customers and creating a reputation for excellence.</a:t>
            </a:r>
          </a:p>
          <a:p>
            <a:pPr algn="just"/>
            <a:r>
              <a:rPr lang="en-US" sz="2000" dirty="0" smtClean="0">
                <a:solidFill>
                  <a:schemeClr val="tx1"/>
                </a:solidFill>
              </a:rPr>
              <a:t>:</a:t>
            </a:r>
            <a:endParaRPr lang="fr-FR" sz="2000" dirty="0">
              <a:solidFill>
                <a:schemeClr val="tx1"/>
              </a:solidFill>
            </a:endParaRPr>
          </a:p>
        </p:txBody>
      </p:sp>
    </p:spTree>
    <p:extLst>
      <p:ext uri="{BB962C8B-B14F-4D97-AF65-F5344CB8AC3E}">
        <p14:creationId xmlns:p14="http://schemas.microsoft.com/office/powerpoint/2010/main" val="4112468216"/>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21</a:t>
            </a:fld>
            <a:endParaRPr lang="en-US" dirty="0">
              <a:solidFill>
                <a:schemeClr val="accent4">
                  <a:lumMod val="10000"/>
                </a:schemeClr>
              </a:solidFill>
            </a:endParaRPr>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Importance of Competitive </a:t>
            </a:r>
            <a:r>
              <a:rPr lang="en-US" sz="3200" b="1" dirty="0">
                <a:solidFill>
                  <a:schemeClr val="tx1"/>
                </a:solidFill>
              </a:rPr>
              <a:t>Advantage</a:t>
            </a:r>
          </a:p>
        </p:txBody>
      </p:sp>
      <p:sp>
        <p:nvSpPr>
          <p:cNvPr id="12" name="Rectangle à coins arrondis 11"/>
          <p:cNvSpPr/>
          <p:nvPr/>
        </p:nvSpPr>
        <p:spPr>
          <a:xfrm>
            <a:off x="347924" y="1335481"/>
            <a:ext cx="8538148" cy="100811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800" dirty="0" smtClean="0">
                <a:solidFill>
                  <a:schemeClr val="tx1"/>
                </a:solidFill>
              </a:rPr>
              <a:t>To </a:t>
            </a:r>
            <a:r>
              <a:rPr lang="fr-FR" sz="2800" dirty="0" err="1" smtClean="0">
                <a:solidFill>
                  <a:schemeClr val="tx1"/>
                </a:solidFill>
              </a:rPr>
              <a:t>sum</a:t>
            </a:r>
            <a:r>
              <a:rPr lang="fr-FR" sz="2800" dirty="0" smtClean="0">
                <a:solidFill>
                  <a:schemeClr val="tx1"/>
                </a:solidFill>
              </a:rPr>
              <a:t> up: </a:t>
            </a:r>
            <a:endParaRPr lang="fr-FR" sz="2800" dirty="0">
              <a:solidFill>
                <a:schemeClr val="tx1"/>
              </a:solidFill>
            </a:endParaRPr>
          </a:p>
        </p:txBody>
      </p:sp>
      <p:sp>
        <p:nvSpPr>
          <p:cNvPr id="7" name="Rectangle à coins arrondis 6"/>
          <p:cNvSpPr/>
          <p:nvPr/>
        </p:nvSpPr>
        <p:spPr>
          <a:xfrm>
            <a:off x="347924" y="2636912"/>
            <a:ext cx="8538148" cy="396044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solidFill>
              </a:rPr>
              <a:t>These are some reasons why business advantages are important</a:t>
            </a:r>
            <a:r>
              <a:rPr lang="en-US" sz="2800" dirty="0" smtClean="0">
                <a:solidFill>
                  <a:schemeClr val="tx1"/>
                </a:solidFill>
              </a:rPr>
              <a:t>:</a:t>
            </a:r>
          </a:p>
          <a:p>
            <a:r>
              <a:rPr lang="en-US" sz="2800" dirty="0" smtClean="0">
                <a:solidFill>
                  <a:schemeClr val="tx1"/>
                </a:solidFill>
              </a:rPr>
              <a:t>- contribute </a:t>
            </a:r>
            <a:r>
              <a:rPr lang="en-US" sz="2800" dirty="0">
                <a:solidFill>
                  <a:schemeClr val="tx1"/>
                </a:solidFill>
              </a:rPr>
              <a:t>to higher profit margins</a:t>
            </a:r>
          </a:p>
          <a:p>
            <a:r>
              <a:rPr lang="en-US" sz="2800" dirty="0" smtClean="0">
                <a:solidFill>
                  <a:schemeClr val="tx1"/>
                </a:solidFill>
              </a:rPr>
              <a:t>- attract </a:t>
            </a:r>
            <a:r>
              <a:rPr lang="en-US" sz="2800" dirty="0">
                <a:solidFill>
                  <a:schemeClr val="tx1"/>
                </a:solidFill>
              </a:rPr>
              <a:t>more customers more frequently</a:t>
            </a:r>
          </a:p>
          <a:p>
            <a:r>
              <a:rPr lang="en-US" sz="2800" dirty="0" smtClean="0">
                <a:solidFill>
                  <a:schemeClr val="tx1"/>
                </a:solidFill>
              </a:rPr>
              <a:t>- maintain </a:t>
            </a:r>
            <a:r>
              <a:rPr lang="en-US" sz="2800" dirty="0">
                <a:solidFill>
                  <a:schemeClr val="tx1"/>
                </a:solidFill>
              </a:rPr>
              <a:t>and improve brand loyalty</a:t>
            </a:r>
          </a:p>
          <a:p>
            <a:r>
              <a:rPr lang="en-US" sz="2800" dirty="0" smtClean="0">
                <a:solidFill>
                  <a:schemeClr val="tx1"/>
                </a:solidFill>
              </a:rPr>
              <a:t>- make </a:t>
            </a:r>
            <a:r>
              <a:rPr lang="en-US" sz="2800" dirty="0">
                <a:solidFill>
                  <a:schemeClr val="tx1"/>
                </a:solidFill>
              </a:rPr>
              <a:t>revenue streams more reliable</a:t>
            </a:r>
          </a:p>
          <a:p>
            <a:r>
              <a:rPr lang="en-US" sz="2800" dirty="0" smtClean="0">
                <a:solidFill>
                  <a:schemeClr val="tx1"/>
                </a:solidFill>
              </a:rPr>
              <a:t>- retain </a:t>
            </a:r>
            <a:r>
              <a:rPr lang="en-US" sz="2800" dirty="0">
                <a:solidFill>
                  <a:schemeClr val="tx1"/>
                </a:solidFill>
              </a:rPr>
              <a:t>brand alliances, talent and potential </a:t>
            </a:r>
            <a:r>
              <a:rPr lang="en-US" sz="2800" dirty="0" smtClean="0">
                <a:solidFill>
                  <a:schemeClr val="tx1"/>
                </a:solidFill>
              </a:rPr>
              <a:t>investors</a:t>
            </a:r>
            <a:endParaRPr lang="en-US" sz="2800" dirty="0">
              <a:solidFill>
                <a:schemeClr val="tx1"/>
              </a:solidFill>
            </a:endParaRPr>
          </a:p>
        </p:txBody>
      </p:sp>
    </p:spTree>
    <p:extLst>
      <p:ext uri="{BB962C8B-B14F-4D97-AF65-F5344CB8AC3E}">
        <p14:creationId xmlns:p14="http://schemas.microsoft.com/office/powerpoint/2010/main" val="10282751"/>
      </p:ext>
    </p:extLst>
  </p:cSld>
  <p:clrMapOvr>
    <a:masterClrMapping/>
  </p:clrMapOvr>
  <p:transition spd="slow">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539552" y="1124744"/>
            <a:ext cx="7992888" cy="496855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www.investopedia.com/terms/c/competitive_advantage.asp</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https://corporatefinanceinstitute.com/resources/management/competitive-advantage</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6"/>
              </a:rPr>
              <a:t>https://www.octopusintelligence.com/what-is-competitive-advantage-and-why-is-it-important</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6"/>
              </a:rPr>
              <a: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7"/>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7"/>
              </a:rPr>
              <a:t>uk.indeed.com/career-advice/career-development/competitive-advantage</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endParaRPr lang="fr-FR" sz="2400" b="1" dirty="0">
              <a:solidFill>
                <a:schemeClr val="accent4">
                  <a:lumMod val="10000"/>
                </a:schemeClr>
              </a:solidFill>
            </a:endParaRPr>
          </a:p>
          <a:p>
            <a:pPr algn="just">
              <a:buFontTx/>
              <a:buChar char="-"/>
            </a:pPr>
            <a:endParaRPr lang="fr-FR" sz="2400" b="1" dirty="0" smtClean="0">
              <a:solidFill>
                <a:schemeClr val="accent4">
                  <a:lumMod val="10000"/>
                </a:schemeClr>
              </a:solidFill>
            </a:endParaRPr>
          </a:p>
          <a:p>
            <a:pPr algn="just">
              <a:buFontTx/>
              <a:buChar char="-"/>
            </a:pPr>
            <a:endParaRPr lang="fr-FR" sz="2400" b="1" dirty="0">
              <a:solidFill>
                <a:schemeClr val="accent4">
                  <a:lumMod val="10000"/>
                </a:schemeClr>
              </a:solidFill>
            </a:endParaRPr>
          </a:p>
          <a:p>
            <a:pPr algn="just">
              <a:buFontTx/>
              <a:buChar char="-"/>
            </a:pPr>
            <a:endParaRPr lang="fr-FR" sz="2400" b="1" dirty="0" smtClean="0">
              <a:solidFill>
                <a:schemeClr val="accent4">
                  <a:lumMod val="10000"/>
                </a:schemeClr>
              </a:solidFill>
            </a:endParaRPr>
          </a:p>
          <a:p>
            <a:pPr algn="just">
              <a:buFont typeface="Wingdings" pitchFamily="2" charset="2"/>
              <a:buChar char="v"/>
            </a:pPr>
            <a:r>
              <a:rPr lang="fr-FR" sz="2400" b="1" dirty="0" smtClean="0">
                <a:solidFill>
                  <a:schemeClr val="accent4">
                    <a:lumMod val="10000"/>
                  </a:schemeClr>
                </a:solidFill>
              </a:rPr>
              <a:t> </a:t>
            </a:r>
            <a:r>
              <a:rPr lang="fr-FR" sz="2400" b="1" dirty="0" err="1" smtClean="0">
                <a:solidFill>
                  <a:schemeClr val="accent4">
                    <a:lumMod val="10000"/>
                  </a:schemeClr>
                </a:solidFill>
              </a:rPr>
              <a:t>Competititve</a:t>
            </a:r>
            <a:r>
              <a:rPr lang="fr-FR" sz="2400" b="1" dirty="0" smtClean="0">
                <a:solidFill>
                  <a:schemeClr val="accent4">
                    <a:lumMod val="10000"/>
                  </a:schemeClr>
                </a:solidFill>
              </a:rPr>
              <a:t> </a:t>
            </a:r>
            <a:r>
              <a:rPr lang="fr-FR" sz="2400" b="1" dirty="0" err="1" smtClean="0">
                <a:solidFill>
                  <a:schemeClr val="accent4">
                    <a:lumMod val="10000"/>
                  </a:schemeClr>
                </a:solidFill>
              </a:rPr>
              <a:t>Advantage</a:t>
            </a:r>
            <a:r>
              <a:rPr lang="fr-FR" sz="2400" b="1" dirty="0" smtClean="0">
                <a:solidFill>
                  <a:schemeClr val="accent4">
                    <a:lumMod val="10000"/>
                  </a:schemeClr>
                </a:solidFill>
              </a:rPr>
              <a:t>;</a:t>
            </a:r>
          </a:p>
          <a:p>
            <a:pPr algn="just">
              <a:buFont typeface="Wingdings" pitchFamily="2" charset="2"/>
              <a:buChar char="v"/>
            </a:pPr>
            <a:r>
              <a:rPr lang="fr-FR" sz="2400" b="1" dirty="0" err="1" smtClean="0">
                <a:solidFill>
                  <a:schemeClr val="accent4">
                    <a:lumMod val="10000"/>
                  </a:schemeClr>
                </a:solidFill>
              </a:rPr>
              <a:t>Strategists</a:t>
            </a:r>
            <a:r>
              <a:rPr lang="fr-FR" sz="2400" b="1" dirty="0" smtClean="0">
                <a:solidFill>
                  <a:schemeClr val="accent4">
                    <a:lumMod val="10000"/>
                  </a:schemeClr>
                </a:solidFill>
              </a:rPr>
              <a:t>;</a:t>
            </a:r>
          </a:p>
          <a:p>
            <a:pPr algn="just">
              <a:buFont typeface="Wingdings" pitchFamily="2" charset="2"/>
              <a:buChar char="v"/>
            </a:pPr>
            <a:r>
              <a:rPr lang="fr-FR" sz="2400" b="1" dirty="0" smtClean="0">
                <a:solidFill>
                  <a:schemeClr val="accent4">
                    <a:lumMod val="10000"/>
                  </a:schemeClr>
                </a:solidFill>
              </a:rPr>
              <a:t>Vision and Mission </a:t>
            </a:r>
            <a:r>
              <a:rPr lang="fr-FR" sz="2400" b="1" dirty="0" err="1" smtClean="0">
                <a:solidFill>
                  <a:schemeClr val="accent4">
                    <a:lumMod val="10000"/>
                  </a:schemeClr>
                </a:solidFill>
              </a:rPr>
              <a:t>Statements</a:t>
            </a:r>
            <a:endParaRPr lang="fr-FR" sz="2400" b="1" dirty="0" smtClean="0">
              <a:solidFill>
                <a:schemeClr val="accent4">
                  <a:lumMod val="10000"/>
                </a:schemeClr>
              </a:solidFill>
            </a:endParaRPr>
          </a:p>
          <a:p>
            <a:pPr algn="just">
              <a:buFont typeface="Wingdings" pitchFamily="2" charset="2"/>
              <a:buChar char="v"/>
            </a:pPr>
            <a:r>
              <a:rPr lang="fr-FR" sz="2400" b="1" dirty="0" smtClean="0">
                <a:solidFill>
                  <a:schemeClr val="accent4">
                    <a:lumMod val="10000"/>
                  </a:schemeClr>
                </a:solidFill>
              </a:rPr>
              <a:t>SWOT </a:t>
            </a:r>
            <a:r>
              <a:rPr lang="fr-FR" sz="2400" b="1" dirty="0" err="1" smtClean="0">
                <a:solidFill>
                  <a:schemeClr val="accent4">
                    <a:lumMod val="10000"/>
                  </a:schemeClr>
                </a:solidFill>
              </a:rPr>
              <a:t>Analysis</a:t>
            </a:r>
            <a:r>
              <a:rPr lang="fr-FR" sz="2400" b="1" dirty="0" smtClean="0">
                <a:solidFill>
                  <a:schemeClr val="accent4">
                    <a:lumMod val="10000"/>
                  </a:schemeClr>
                </a:solidFill>
              </a:rPr>
              <a:t>;</a:t>
            </a:r>
          </a:p>
          <a:p>
            <a:pPr algn="just">
              <a:buFont typeface="Wingdings" pitchFamily="2" charset="2"/>
              <a:buChar char="v"/>
            </a:pPr>
            <a:r>
              <a:rPr lang="fr-FR" sz="2400" b="1" dirty="0" err="1" smtClean="0">
                <a:solidFill>
                  <a:schemeClr val="accent4">
                    <a:lumMod val="10000"/>
                  </a:schemeClr>
                </a:solidFill>
              </a:rPr>
              <a:t>Annual</a:t>
            </a:r>
            <a:r>
              <a:rPr lang="fr-FR" sz="2400" b="1" dirty="0" smtClean="0">
                <a:solidFill>
                  <a:schemeClr val="accent4">
                    <a:lumMod val="10000"/>
                  </a:schemeClr>
                </a:solidFill>
              </a:rPr>
              <a:t> Objectives;</a:t>
            </a:r>
          </a:p>
          <a:p>
            <a:pPr algn="just">
              <a:buFont typeface="Wingdings" pitchFamily="2" charset="2"/>
              <a:buChar char="v"/>
            </a:pPr>
            <a:r>
              <a:rPr lang="fr-FR" sz="2400" b="1" dirty="0" err="1" smtClean="0">
                <a:solidFill>
                  <a:schemeClr val="accent4">
                    <a:lumMod val="10000"/>
                  </a:schemeClr>
                </a:solidFill>
              </a:rPr>
              <a:t>Policies</a:t>
            </a:r>
            <a:r>
              <a:rPr lang="fr-FR" sz="2400" b="1" dirty="0" smtClean="0">
                <a:solidFill>
                  <a:schemeClr val="accent4">
                    <a:lumMod val="10000"/>
                  </a:schemeClr>
                </a:solidFill>
              </a:rPr>
              <a:t> </a:t>
            </a:r>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r>
              <a:rPr lang="en-US" sz="2400" b="1" dirty="0" smtClean="0"/>
              <a:t>functions</a:t>
            </a:r>
            <a:endParaRPr lang="fr-FR" sz="2400" b="1" dirty="0"/>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endParaRPr lang="fr-FR" sz="2400" b="1" dirty="0">
              <a:solidFill>
                <a:schemeClr val="accent4">
                  <a:lumMod val="10000"/>
                </a:schemeClr>
              </a:solidFill>
            </a:endParaRPr>
          </a:p>
          <a:p>
            <a:pPr algn="just">
              <a:buFontTx/>
              <a:buChar char="-"/>
            </a:pPr>
            <a:endParaRPr lang="fr-FR" sz="2400" b="1" dirty="0" smtClean="0">
              <a:solidFill>
                <a:schemeClr val="accent4">
                  <a:lumMod val="10000"/>
                </a:schemeClr>
              </a:solidFill>
            </a:endParaRPr>
          </a:p>
          <a:p>
            <a:pPr algn="just">
              <a:buFontTx/>
              <a:buChar char="-"/>
            </a:pPr>
            <a:endParaRPr lang="fr-FR" sz="2400" b="1" dirty="0">
              <a:solidFill>
                <a:schemeClr val="accent4">
                  <a:lumMod val="10000"/>
                </a:schemeClr>
              </a:solidFill>
            </a:endParaRPr>
          </a:p>
          <a:p>
            <a:pPr algn="just">
              <a:buFontTx/>
              <a:buChar char="-"/>
            </a:pPr>
            <a:endParaRPr lang="fr-FR" sz="4000" b="1" dirty="0" smtClean="0">
              <a:solidFill>
                <a:srgbClr val="FF0000"/>
              </a:solidFill>
            </a:endParaRPr>
          </a:p>
          <a:p>
            <a:pPr algn="ctr">
              <a:buFont typeface="Wingdings" pitchFamily="2" charset="2"/>
              <a:buChar char="v"/>
            </a:pPr>
            <a:r>
              <a:rPr lang="fr-FR" sz="4000" b="1" dirty="0" smtClean="0">
                <a:solidFill>
                  <a:srgbClr val="FF0000"/>
                </a:solidFill>
              </a:rPr>
              <a:t> </a:t>
            </a:r>
            <a:r>
              <a:rPr lang="fr-FR" sz="4000" b="1" dirty="0" err="1" smtClean="0">
                <a:solidFill>
                  <a:srgbClr val="FF0000"/>
                </a:solidFill>
              </a:rPr>
              <a:t>Competititve</a:t>
            </a:r>
            <a:r>
              <a:rPr lang="fr-FR" sz="4000" b="1" dirty="0" smtClean="0">
                <a:solidFill>
                  <a:srgbClr val="FF0000"/>
                </a:solidFill>
              </a:rPr>
              <a:t> </a:t>
            </a:r>
            <a:r>
              <a:rPr lang="fr-FR" sz="4000" b="1" dirty="0" err="1" smtClean="0">
                <a:solidFill>
                  <a:srgbClr val="FF0000"/>
                </a:solidFill>
              </a:rPr>
              <a:t>Advantage</a:t>
            </a:r>
            <a:r>
              <a:rPr lang="fr-FR" sz="2400" b="1" dirty="0" smtClean="0">
                <a:solidFill>
                  <a:schemeClr val="accent4">
                    <a:lumMod val="10000"/>
                  </a:schemeClr>
                </a:solidFill>
              </a:rPr>
              <a:t>;</a:t>
            </a:r>
          </a:p>
          <a:p>
            <a:pPr algn="just"/>
            <a:endParaRPr lang="fr-FR" sz="2400" b="1" dirty="0" smtClean="0">
              <a:solidFill>
                <a:schemeClr val="accent4">
                  <a:lumMod val="10000"/>
                </a:schemeClr>
              </a:solidFill>
            </a:endParaRPr>
          </a:p>
          <a:p>
            <a:pPr algn="just">
              <a:buFont typeface="Wingdings" pitchFamily="2" charset="2"/>
              <a:buChar char="v"/>
            </a:pPr>
            <a:r>
              <a:rPr lang="en-US" sz="2400" b="1" dirty="0" smtClean="0"/>
              <a:t>functions</a:t>
            </a:r>
            <a:endParaRPr lang="fr-FR" sz="2400" b="1" dirty="0"/>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Tree>
    <p:extLst>
      <p:ext uri="{BB962C8B-B14F-4D97-AF65-F5344CB8AC3E}">
        <p14:creationId xmlns:p14="http://schemas.microsoft.com/office/powerpoint/2010/main" val="2057134804"/>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4" name="Nuage 3"/>
          <p:cNvSpPr/>
          <p:nvPr/>
        </p:nvSpPr>
        <p:spPr>
          <a:xfrm>
            <a:off x="1711154" y="0"/>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6" name="Arrondir un rectangle avec un coin diagonal 5"/>
          <p:cNvSpPr/>
          <p:nvPr/>
        </p:nvSpPr>
        <p:spPr>
          <a:xfrm>
            <a:off x="179512" y="1179278"/>
            <a:ext cx="8712968" cy="513004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smtClean="0">
                <a:solidFill>
                  <a:schemeClr val="tx1"/>
                </a:solidFill>
                <a:latin typeface="Times New Roman" panose="02020603050405020304" pitchFamily="18" charset="0"/>
                <a:cs typeface="Times New Roman" panose="02020603050405020304" pitchFamily="18" charset="0"/>
              </a:rPr>
              <a:t>"</a:t>
            </a:r>
            <a:r>
              <a:rPr lang="en-US" sz="2800" dirty="0">
                <a:solidFill>
                  <a:schemeClr val="tx1"/>
                </a:solidFill>
                <a:latin typeface="Times New Roman" panose="02020603050405020304" pitchFamily="18" charset="0"/>
                <a:cs typeface="Times New Roman" panose="02020603050405020304" pitchFamily="18" charset="0"/>
              </a:rPr>
              <a:t>Competitive advantage refers to factors that allow a company to produce goods or services better or more cheaply than its rivals. These factors allow the productive entity to generate more sales or superior margins compared to its market rivals. </a:t>
            </a:r>
            <a:endParaRPr lang="en-US" sz="2800" dirty="0" smtClean="0">
              <a:solidFill>
                <a:schemeClr val="tx1"/>
              </a:solidFill>
              <a:latin typeface="Times New Roman" panose="02020603050405020304" pitchFamily="18" charset="0"/>
              <a:cs typeface="Times New Roman" panose="02020603050405020304" pitchFamily="18" charset="0"/>
            </a:endParaRPr>
          </a:p>
          <a:p>
            <a:pPr algn="just"/>
            <a:r>
              <a:rPr lang="en-US" sz="2800" dirty="0">
                <a:solidFill>
                  <a:schemeClr val="tx1"/>
                </a:solidFill>
                <a:latin typeface="Times New Roman" panose="02020603050405020304" pitchFamily="18" charset="0"/>
                <a:cs typeface="Times New Roman" panose="02020603050405020304" pitchFamily="18" charset="0"/>
              </a:rPr>
              <a:t>	</a:t>
            </a:r>
            <a:r>
              <a:rPr lang="en-US" sz="2800" dirty="0" smtClean="0">
                <a:solidFill>
                  <a:schemeClr val="tx1"/>
                </a:solidFill>
                <a:latin typeface="Times New Roman" panose="02020603050405020304" pitchFamily="18" charset="0"/>
                <a:cs typeface="Times New Roman" panose="02020603050405020304" pitchFamily="18" charset="0"/>
              </a:rPr>
              <a:t>Competitive </a:t>
            </a:r>
            <a:r>
              <a:rPr lang="en-US" sz="2800" dirty="0">
                <a:solidFill>
                  <a:schemeClr val="tx1"/>
                </a:solidFill>
                <a:latin typeface="Times New Roman" panose="02020603050405020304" pitchFamily="18" charset="0"/>
                <a:cs typeface="Times New Roman" panose="02020603050405020304" pitchFamily="18" charset="0"/>
              </a:rPr>
              <a:t>advantages are attributed to a variety of factors including cost structure, </a:t>
            </a:r>
            <a:r>
              <a:rPr lang="en-US" sz="2800" u="sng" dirty="0">
                <a:solidFill>
                  <a:schemeClr val="tx1"/>
                </a:solidFill>
                <a:latin typeface="Times New Roman" panose="02020603050405020304" pitchFamily="18" charset="0"/>
                <a:cs typeface="Times New Roman" panose="02020603050405020304" pitchFamily="18" charset="0"/>
                <a:hlinkClick r:id="rId3"/>
              </a:rPr>
              <a:t>branding</a:t>
            </a:r>
            <a:r>
              <a:rPr lang="en-US" sz="2800" dirty="0">
                <a:solidFill>
                  <a:schemeClr val="tx1"/>
                </a:solidFill>
                <a:latin typeface="Times New Roman" panose="02020603050405020304" pitchFamily="18" charset="0"/>
                <a:cs typeface="Times New Roman" panose="02020603050405020304" pitchFamily="18" charset="0"/>
              </a:rPr>
              <a:t>, the quality of product offerings, the </a:t>
            </a:r>
            <a:r>
              <a:rPr lang="en-US" sz="2800" u="sng" dirty="0">
                <a:solidFill>
                  <a:schemeClr val="tx1"/>
                </a:solidFill>
                <a:latin typeface="Times New Roman" panose="02020603050405020304" pitchFamily="18" charset="0"/>
                <a:cs typeface="Times New Roman" panose="02020603050405020304" pitchFamily="18" charset="0"/>
                <a:hlinkClick r:id="rId4"/>
              </a:rPr>
              <a:t>distribution network</a:t>
            </a:r>
            <a:r>
              <a:rPr lang="en-US" sz="2800" dirty="0">
                <a:solidFill>
                  <a:schemeClr val="tx1"/>
                </a:solidFill>
                <a:latin typeface="Times New Roman" panose="02020603050405020304" pitchFamily="18" charset="0"/>
                <a:cs typeface="Times New Roman" panose="02020603050405020304" pitchFamily="18" charset="0"/>
              </a:rPr>
              <a:t>, intellectual property, and customer service.</a:t>
            </a:r>
            <a:endParaRPr lang="ar-DZ" sz="2800" b="1"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14" name="Arrondir un rectangle avec un coin diagonal 13"/>
          <p:cNvSpPr/>
          <p:nvPr/>
        </p:nvSpPr>
        <p:spPr>
          <a:xfrm>
            <a:off x="247881" y="1818720"/>
            <a:ext cx="8784976" cy="136815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Competitive advantages can be broken down into comparative advantages and differential advantages</a:t>
            </a:r>
            <a:r>
              <a:rPr lang="en-US" sz="2400" dirty="0" smtClean="0">
                <a:solidFill>
                  <a:schemeClr val="tx1"/>
                </a:solidFill>
              </a:rPr>
              <a:t>	</a:t>
            </a:r>
            <a:endParaRPr lang="ar-DZ" sz="2400" b="1" dirty="0" smtClean="0">
              <a:solidFill>
                <a:schemeClr val="tx1"/>
              </a:solidFill>
            </a:endParaRPr>
          </a:p>
        </p:txBody>
      </p:sp>
      <p:sp>
        <p:nvSpPr>
          <p:cNvPr id="6" name="Arrondir un rectangle avec un coin diagonal 5"/>
          <p:cNvSpPr/>
          <p:nvPr/>
        </p:nvSpPr>
        <p:spPr>
          <a:xfrm>
            <a:off x="267678" y="227088"/>
            <a:ext cx="8784976" cy="136815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Competitive advantage is what makes an entity's products or services more desirable to customers than that of any other rival.</a:t>
            </a:r>
            <a:r>
              <a:rPr lang="en-US" sz="2400" dirty="0" smtClean="0">
                <a:solidFill>
                  <a:schemeClr val="tx1"/>
                </a:solidFill>
              </a:rPr>
              <a:t>	</a:t>
            </a:r>
            <a:endParaRPr lang="ar-DZ" sz="2400" b="1" dirty="0" smtClean="0">
              <a:solidFill>
                <a:schemeClr val="tx1"/>
              </a:solidFill>
            </a:endParaRPr>
          </a:p>
        </p:txBody>
      </p:sp>
      <p:sp>
        <p:nvSpPr>
          <p:cNvPr id="7" name="Arrondir un rectangle avec un coin diagonal 6"/>
          <p:cNvSpPr/>
          <p:nvPr/>
        </p:nvSpPr>
        <p:spPr>
          <a:xfrm>
            <a:off x="176139" y="3487956"/>
            <a:ext cx="8784976" cy="136815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Comparative advantage is a company's ability to produce something more efficiently than a rival, which leads to greater profit margins.</a:t>
            </a:r>
          </a:p>
          <a:p>
            <a:pPr algn="just"/>
            <a:r>
              <a:rPr lang="en-US" sz="2400" dirty="0" smtClean="0">
                <a:solidFill>
                  <a:schemeClr val="tx1"/>
                </a:solidFill>
              </a:rPr>
              <a:t>	</a:t>
            </a:r>
            <a:endParaRPr lang="ar-DZ" sz="2400" b="1" dirty="0" smtClean="0">
              <a:solidFill>
                <a:schemeClr val="tx1"/>
              </a:solidFill>
            </a:endParaRPr>
          </a:p>
        </p:txBody>
      </p:sp>
      <p:sp>
        <p:nvSpPr>
          <p:cNvPr id="8" name="Arrondir un rectangle avec un coin diagonal 7"/>
          <p:cNvSpPr/>
          <p:nvPr/>
        </p:nvSpPr>
        <p:spPr>
          <a:xfrm>
            <a:off x="176139" y="5072132"/>
            <a:ext cx="8784976" cy="136815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A differential advantage is when a company's products are seen as both unique and of higher quality, relative to those of a competitor.</a:t>
            </a:r>
          </a:p>
        </p:txBody>
      </p:sp>
    </p:spTree>
    <p:extLst>
      <p:ext uri="{BB962C8B-B14F-4D97-AF65-F5344CB8AC3E}">
        <p14:creationId xmlns:p14="http://schemas.microsoft.com/office/powerpoint/2010/main" val="2784456276"/>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AutoShape 2" descr="Competitive Advantag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138958"/>
            <a:ext cx="8664897"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9601717"/>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2" name="Rectangle à coins arrondis 1"/>
          <p:cNvSpPr/>
          <p:nvPr/>
        </p:nvSpPr>
        <p:spPr>
          <a:xfrm>
            <a:off x="251520" y="2132856"/>
            <a:ext cx="8568952" cy="453650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To </a:t>
            </a:r>
            <a:r>
              <a:rPr lang="en-US" sz="2400" dirty="0">
                <a:solidFill>
                  <a:schemeClr val="tx1"/>
                </a:solidFill>
              </a:rPr>
              <a:t>build a competitive advantage, a company can use one of three main methods:</a:t>
            </a:r>
          </a:p>
          <a:p>
            <a:pPr algn="just"/>
            <a:r>
              <a:rPr lang="en-US" sz="2400" b="1" dirty="0">
                <a:solidFill>
                  <a:schemeClr val="tx1"/>
                </a:solidFill>
              </a:rPr>
              <a:t>Cost:</a:t>
            </a:r>
            <a:r>
              <a:rPr lang="en-US" sz="2400" dirty="0">
                <a:solidFill>
                  <a:schemeClr val="tx1"/>
                </a:solidFill>
              </a:rPr>
              <a:t> Provide offerings at the lowest price</a:t>
            </a:r>
          </a:p>
          <a:p>
            <a:pPr algn="just"/>
            <a:r>
              <a:rPr lang="en-US" sz="2400" b="1" dirty="0">
                <a:solidFill>
                  <a:schemeClr val="tx1"/>
                </a:solidFill>
              </a:rPr>
              <a:t>Differentiation:</a:t>
            </a:r>
            <a:r>
              <a:rPr lang="en-US" sz="2400" dirty="0">
                <a:solidFill>
                  <a:schemeClr val="tx1"/>
                </a:solidFill>
              </a:rPr>
              <a:t> Provide offerings that are superior in quality, service, or features</a:t>
            </a:r>
          </a:p>
          <a:p>
            <a:pPr algn="just"/>
            <a:r>
              <a:rPr lang="en-US" sz="2400" b="1" dirty="0">
                <a:solidFill>
                  <a:schemeClr val="tx1"/>
                </a:solidFill>
              </a:rPr>
              <a:t>Specialization:</a:t>
            </a:r>
            <a:r>
              <a:rPr lang="en-US" sz="2400" dirty="0">
                <a:solidFill>
                  <a:schemeClr val="tx1"/>
                </a:solidFill>
              </a:rPr>
              <a:t> Provide offerings narrowly tailored to a focused market</a:t>
            </a:r>
          </a:p>
        </p:txBody>
      </p:sp>
      <p:sp>
        <p:nvSpPr>
          <p:cNvPr id="3" name="Rectangle 2"/>
          <p:cNvSpPr/>
          <p:nvPr/>
        </p:nvSpPr>
        <p:spPr>
          <a:xfrm>
            <a:off x="467544" y="188640"/>
            <a:ext cx="7776864" cy="172819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Competitive Advantage Areas</a:t>
            </a:r>
            <a:endParaRPr lang="en-US" sz="2400" b="1"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2" name="Rectangle à coins arrondis 1"/>
          <p:cNvSpPr/>
          <p:nvPr/>
        </p:nvSpPr>
        <p:spPr>
          <a:xfrm>
            <a:off x="320202" y="1556792"/>
            <a:ext cx="8538148" cy="144016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Value proposition:</a:t>
            </a:r>
            <a:r>
              <a:rPr lang="en-US" sz="2000" dirty="0">
                <a:solidFill>
                  <a:schemeClr val="tx1"/>
                </a:solidFill>
              </a:rPr>
              <a:t> A company must clearly identify the features or services that make it attractive to customers. It must offer real value in order to generate interest.</a:t>
            </a:r>
            <a:endParaRPr lang="fr-FR" sz="2000" dirty="0">
              <a:solidFill>
                <a:schemeClr val="tx1"/>
              </a:solidFill>
            </a:endParaRPr>
          </a:p>
        </p:txBody>
      </p:sp>
      <p:sp>
        <p:nvSpPr>
          <p:cNvPr id="8" name="Rectangle à coins arrondis 7"/>
          <p:cNvSpPr/>
          <p:nvPr/>
        </p:nvSpPr>
        <p:spPr>
          <a:xfrm>
            <a:off x="328485" y="3642581"/>
            <a:ext cx="8538148" cy="104484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Target market:</a:t>
            </a:r>
            <a:r>
              <a:rPr lang="en-US" sz="2000" dirty="0">
                <a:solidFill>
                  <a:schemeClr val="tx1"/>
                </a:solidFill>
              </a:rPr>
              <a:t> A company must establish its target market to further engrain best practices that will maintain competitiveness.</a:t>
            </a:r>
            <a:endParaRPr lang="fr-FR" sz="2000" dirty="0">
              <a:solidFill>
                <a:schemeClr val="tx1"/>
              </a:solidFill>
            </a:endParaRPr>
          </a:p>
        </p:txBody>
      </p:sp>
      <p:sp>
        <p:nvSpPr>
          <p:cNvPr id="3" name="Rectangle à coins arrondis 2"/>
          <p:cNvSpPr/>
          <p:nvPr/>
        </p:nvSpPr>
        <p:spPr>
          <a:xfrm>
            <a:off x="323528" y="911164"/>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11" name="Rectangle à coins arrondis 10"/>
          <p:cNvSpPr/>
          <p:nvPr/>
        </p:nvSpPr>
        <p:spPr>
          <a:xfrm>
            <a:off x="328485" y="2996952"/>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
        <p:nvSpPr>
          <p:cNvPr id="4" name="Ellipse 3"/>
          <p:cNvSpPr/>
          <p:nvPr/>
        </p:nvSpPr>
        <p:spPr>
          <a:xfrm>
            <a:off x="1043608" y="34352"/>
            <a:ext cx="7814742" cy="1378424"/>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tx1"/>
                </a:solidFill>
              </a:rPr>
              <a:t>Components of </a:t>
            </a:r>
            <a:r>
              <a:rPr lang="fr-FR" sz="3200" b="1" dirty="0" err="1">
                <a:solidFill>
                  <a:schemeClr val="tx1"/>
                </a:solidFill>
              </a:rPr>
              <a:t>Competitive</a:t>
            </a:r>
            <a:r>
              <a:rPr lang="fr-FR" sz="3200" b="1" dirty="0">
                <a:solidFill>
                  <a:schemeClr val="tx1"/>
                </a:solidFill>
              </a:rPr>
              <a:t> </a:t>
            </a:r>
            <a:r>
              <a:rPr lang="fr-FR" sz="3200" b="1" dirty="0" err="1">
                <a:solidFill>
                  <a:schemeClr val="tx1"/>
                </a:solidFill>
              </a:rPr>
              <a:t>Advantage</a:t>
            </a:r>
            <a:endParaRPr lang="fr-FR" sz="3200" b="1" dirty="0">
              <a:solidFill>
                <a:schemeClr val="tx1"/>
              </a:solidFill>
            </a:endParaRPr>
          </a:p>
        </p:txBody>
      </p:sp>
      <p:sp>
        <p:nvSpPr>
          <p:cNvPr id="9" name="Rectangle à coins arrondis 8"/>
          <p:cNvSpPr/>
          <p:nvPr/>
        </p:nvSpPr>
        <p:spPr>
          <a:xfrm>
            <a:off x="354151" y="5333057"/>
            <a:ext cx="8538148" cy="1301031"/>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Competitors:</a:t>
            </a:r>
            <a:r>
              <a:rPr lang="en-US" sz="2000" dirty="0">
                <a:solidFill>
                  <a:schemeClr val="tx1"/>
                </a:solidFill>
              </a:rPr>
              <a:t> A company must define competitors in the marketplace, and research the value they offer; this includes both traditional as well as non-traditional, emerging competition</a:t>
            </a:r>
            <a:endParaRPr lang="fr-FR" sz="2000" dirty="0">
              <a:solidFill>
                <a:schemeClr val="tx1"/>
              </a:solidFill>
            </a:endParaRPr>
          </a:p>
        </p:txBody>
      </p:sp>
      <p:sp>
        <p:nvSpPr>
          <p:cNvPr id="10" name="Rectangle à coins arrondis 9"/>
          <p:cNvSpPr/>
          <p:nvPr/>
        </p:nvSpPr>
        <p:spPr>
          <a:xfrm>
            <a:off x="398299" y="4687429"/>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3</a:t>
            </a:r>
            <a:endParaRPr lang="fr-FR" dirty="0"/>
          </a:p>
        </p:txBody>
      </p:sp>
    </p:spTree>
    <p:extLst>
      <p:ext uri="{BB962C8B-B14F-4D97-AF65-F5344CB8AC3E}">
        <p14:creationId xmlns:p14="http://schemas.microsoft.com/office/powerpoint/2010/main" val="248131828"/>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9800</TotalTime>
  <Words>1736</Words>
  <Application>Microsoft Office PowerPoint</Application>
  <PresentationFormat>Affichage à l'écran (4:3)</PresentationFormat>
  <Paragraphs>227</Paragraphs>
  <Slides>22</Slides>
  <Notes>21</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1243</cp:revision>
  <dcterms:created xsi:type="dcterms:W3CDTF">2008-12-20T18:29:40Z</dcterms:created>
  <dcterms:modified xsi:type="dcterms:W3CDTF">2024-10-31T17:41:14Z</dcterms:modified>
</cp:coreProperties>
</file>